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64" r:id="rId6"/>
    <p:sldId id="261" r:id="rId7"/>
    <p:sldId id="260" r:id="rId8"/>
    <p:sldId id="262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598"/>
    <a:srgbClr val="939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5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20-03-28T23:06:25.8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-2147483648-2147483648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20-03-28T23:13:58.943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0 142,'20'-35,"39"18,-39 17,19 17,-39-17,20 0,0 18,59-36,-39 18,-21 0,21 0,-1 0,-19 0,198 0,-159 0,-20 0,21 0,19 0,-20 0,0 0,119 18,-118-18,-21 0,21 0,-21 17,1-17,19 0,79 18,-98 0,-20-18,-1 0,21 17,-20-17,-20 0,19 0,1 18,0-18,-20 18,0-18,20 17,-20-17,0 0,0 18,0 0,0-18,-20 0,20 0,-40 17,21-17,-219 18,179-18,0 0,0 0,-21 0,1 17,-197 1,197 0,19-18,-19 17,20-17,0 0,-1 0,-78 18,118-18,20 0,0 0,0 0,0 0,0 0,20 0,-20 0,20 18,-20-18,19 0,1 0,-20 0,79 0,-59 0,39 0,-19 0,19 0,0 0,21 0,196 0,-216 0,-21 0,1 17,19-17,-39 0,19 0,40 0,-79 0,0 0,0 0,0 0,0 0,-19 0,-21 0,-59 0,60 0,-21 18,1-18,0 0,-20 0,0 18,-257-18,257 0,19 0,1 0,19 0,-19 0,20 0,-60 17,99-17,0 0,0 0,0 0,0 0,0 0,0-17,0 17,0-18,0 0,-20 1,0-1,-39-35,59 53,-20 0,20-18,0 18,0 0,0 0,0 0,99-17,-60 17,21 0,-1 0,0 0,1 17,19-17,178 53,-178-53,-20 0,20 18,-20-18,21 0,137-18,-177 18,19 0,-39 0,19-17,-19 17,0-18,-20 18,59-35,-39 17,0 1,-20 17,19-18,-19 18,0-18,0 18,0-17,0 17,0-18,0 18,0-18,-19 1,-100-36,79 35,-19 1,0-1,-1 18,1-18,0 18,-218-35,198 35,0 0,0 0,20 0,-1 0,-157 0,177 0,1 0,19 0,0 0,0 0,20 18,0-18,0 0,0 0,20 0,-20 0,20 0,-20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20-03-28T23:39:03.304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0 196,'26'-47,"52"23,-52 24,26 24,-52-24,27 0,-1 24,78-48,-52 24,-26 0,26 0,0 0,-26 0,260 0,-207 0,-27 0,26 0,26 0,-26 0,0 0,157 24,-157-24,-26 0,26 0,-26 23,0-23,26 0,104 23,-130 1,-25-24,-1 0,26 23,-26-23,-26 0,26 0,0 23,0-23,-26 23,0-23,26 23,-26-23,0 0,0 24,0-1,0-23,-26 0,26 0,-52 23,26-23,-287 23,235-23,0 0,0 0,-26 0,0 24,-261-1,261 0,26-23,-26 24,25-24,1 0,0 0,-104 24,156-24,26 0,0 0,0 0,0 0,0 0,26 0,-26 0,26 23,-26-23,26 0,0 0,-26 0,104 0,-78 0,52 0,-26 0,27 0,-1 0,26 0,260 0,-286 0,-25 0,-1 23,26-23,-52 0,26 0,52 0,-104 0,0 0,0 0,0 0,0 0,-26 0,-26 0,-78 0,78 0,-26 23,-1-23,1 0,-26 0,0 24,-339-24,339 0,26 0,0 0,26 0,-26 0,26 0,-79 23,131-23,0 0,0 0,0 0,0 0,0 0,0-23,0 23,0-24,0 1,-26 0,0 0,-52-48,78 71,-26 0,26-23,0 23,0 0,0 0,0 0,130-24,-78 24,27 0,-1 0,0 0,0 24,26-24,235 70,-235-70,-26 0,26 24,-26-24,26 0,183-24,-235 24,26 0,-52 0,26-24,-26 24,0-23,-26 23,78-47,-52 24,0 0,-26 23,26-23,-26 23,0-24,0 24,0-23,0 23,0-23,0 23,0-23,-26 0,-130-47,104 46,-26 0,0 1,0 23,0-23,-1 23,-285-47,260 47,0 0,-1 0,27 0,0 0,-208 0,234 0,0 0,26 0,0 0,-1 0,27 24,0-24,0 0,0 0,27 0,-27 0,26 0,-26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7DF1-DA41-4989-AE37-4A0B94507884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DC6FB-9096-4C66-90A5-E416D44B5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8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들어주셔서 감사합니다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질의응답 시간을 가지겠습니다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2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3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6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1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6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4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8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B242-BADA-4649-9A9D-1B57E8E03DC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2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7354022" y="3242468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52811" y="2675408"/>
            <a:ext cx="7520785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i="1" spc="2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Java Study</a:t>
            </a:r>
            <a:endParaRPr lang="en-US" altLang="ko-KR" sz="5000" b="1" i="1" spc="2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3307" y="4783570"/>
            <a:ext cx="4098113" cy="52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r"/>
            <a:r>
              <a:rPr lang="en-US" altLang="ko-KR" sz="2000" i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2020-03-29 LSH</a:t>
            </a:r>
            <a:endParaRPr lang="en-US" altLang="ko-KR" sz="2000" b="1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06265" y="4042236"/>
            <a:ext cx="546733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Ch02_</a:t>
            </a:r>
            <a:r>
              <a:rPr lang="ko-KR" altLang="en-US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변수</a:t>
            </a:r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Variable</a:t>
            </a:r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2500" i="1" spc="100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7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smtClean="0">
                <a:solidFill>
                  <a:schemeClr val="bg1"/>
                </a:solidFill>
                <a:latin typeface="+mn-ea"/>
                <a:cs typeface="+mj-cs"/>
              </a:rPr>
              <a:t>오버플로</a:t>
            </a:r>
            <a:r>
              <a:rPr lang="en-US" altLang="ko-KR" sz="2000" b="1" smtClean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2000" b="1" smtClean="0">
                <a:solidFill>
                  <a:schemeClr val="bg1"/>
                </a:solidFill>
                <a:latin typeface="+mn-ea"/>
                <a:cs typeface="+mj-cs"/>
              </a:rPr>
              <a:t>부호여부</a:t>
            </a:r>
            <a:r>
              <a:rPr lang="en-US" altLang="ko-KR" sz="2000" b="1" smtClean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2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01148"/>
              </p:ext>
            </p:extLst>
          </p:nvPr>
        </p:nvGraphicFramePr>
        <p:xfrm>
          <a:off x="2042409" y="6205450"/>
          <a:ext cx="1619250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3126218184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527036125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3815625772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335450863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286293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19156"/>
              </p:ext>
            </p:extLst>
          </p:nvPr>
        </p:nvGraphicFramePr>
        <p:xfrm>
          <a:off x="3256847" y="6205450"/>
          <a:ext cx="404812" cy="371475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55989642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97592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2519"/>
              </p:ext>
            </p:extLst>
          </p:nvPr>
        </p:nvGraphicFramePr>
        <p:xfrm>
          <a:off x="2852034" y="6205450"/>
          <a:ext cx="809625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117599696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181896784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2967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90739"/>
              </p:ext>
            </p:extLst>
          </p:nvPr>
        </p:nvGraphicFramePr>
        <p:xfrm>
          <a:off x="3258434" y="6205450"/>
          <a:ext cx="403225" cy="371475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97334522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120944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35876"/>
              </p:ext>
            </p:extLst>
          </p:nvPr>
        </p:nvGraphicFramePr>
        <p:xfrm>
          <a:off x="2447222" y="6205450"/>
          <a:ext cx="1214437" cy="371475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3360984031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577129974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59904114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40300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23792"/>
              </p:ext>
            </p:extLst>
          </p:nvPr>
        </p:nvGraphicFramePr>
        <p:xfrm>
          <a:off x="3260022" y="6205450"/>
          <a:ext cx="404812" cy="371475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416247732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9398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88668"/>
              </p:ext>
            </p:extLst>
          </p:nvPr>
        </p:nvGraphicFramePr>
        <p:xfrm>
          <a:off x="2852034" y="6205450"/>
          <a:ext cx="809625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1366955410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116989763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93790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8691"/>
              </p:ext>
            </p:extLst>
          </p:nvPr>
        </p:nvGraphicFramePr>
        <p:xfrm>
          <a:off x="3258434" y="6205450"/>
          <a:ext cx="404813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226186774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05129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59744"/>
              </p:ext>
            </p:extLst>
          </p:nvPr>
        </p:nvGraphicFramePr>
        <p:xfrm>
          <a:off x="2042409" y="6205450"/>
          <a:ext cx="1619250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154287059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3025481583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1986605756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307344691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609518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51560"/>
              </p:ext>
            </p:extLst>
          </p:nvPr>
        </p:nvGraphicFramePr>
        <p:xfrm>
          <a:off x="3258434" y="6205450"/>
          <a:ext cx="404813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106168091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652989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50733"/>
              </p:ext>
            </p:extLst>
          </p:nvPr>
        </p:nvGraphicFramePr>
        <p:xfrm>
          <a:off x="2853622" y="6205450"/>
          <a:ext cx="809625" cy="371475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2396204275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310422867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8163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4478"/>
              </p:ext>
            </p:extLst>
          </p:nvPr>
        </p:nvGraphicFramePr>
        <p:xfrm>
          <a:off x="3260022" y="6205450"/>
          <a:ext cx="404812" cy="371475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41642125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531332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24476"/>
              </p:ext>
            </p:extLst>
          </p:nvPr>
        </p:nvGraphicFramePr>
        <p:xfrm>
          <a:off x="2448809" y="6205450"/>
          <a:ext cx="1214438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1564639931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939312504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25957967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294090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8968"/>
              </p:ext>
            </p:extLst>
          </p:nvPr>
        </p:nvGraphicFramePr>
        <p:xfrm>
          <a:off x="3261609" y="6205450"/>
          <a:ext cx="404813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41261581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92282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75579"/>
              </p:ext>
            </p:extLst>
          </p:nvPr>
        </p:nvGraphicFramePr>
        <p:xfrm>
          <a:off x="2853622" y="6205450"/>
          <a:ext cx="809625" cy="371475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3443171275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111421166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65628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62194"/>
              </p:ext>
            </p:extLst>
          </p:nvPr>
        </p:nvGraphicFramePr>
        <p:xfrm>
          <a:off x="3261609" y="6205450"/>
          <a:ext cx="404813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18322292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359017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15294"/>
              </p:ext>
            </p:extLst>
          </p:nvPr>
        </p:nvGraphicFramePr>
        <p:xfrm>
          <a:off x="3256847" y="6205450"/>
          <a:ext cx="404812" cy="371475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213897707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944474"/>
                  </a:ext>
                </a:extLst>
              </a:tr>
            </a:tbl>
          </a:graphicData>
        </a:graphic>
      </p:graphicFrame>
      <p:sp>
        <p:nvSpPr>
          <p:cNvPr id="70" name="TextBox 37"/>
          <p:cNvSpPr txBox="1">
            <a:spLocks noChangeArrowheads="1"/>
          </p:cNvSpPr>
          <p:nvPr/>
        </p:nvSpPr>
        <p:spPr bwMode="auto">
          <a:xfrm>
            <a:off x="1763009" y="5646650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kumimoji="0"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씩 증가하는 </a:t>
            </a:r>
            <a:r>
              <a:rPr kumimoji="0"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kumimoji="0"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진 카운터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14841"/>
              </p:ext>
            </p:extLst>
          </p:nvPr>
        </p:nvGraphicFramePr>
        <p:xfrm>
          <a:off x="2042409" y="6205450"/>
          <a:ext cx="1619250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3491937293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363300418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1638777335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61660726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131923"/>
                  </a:ext>
                </a:extLst>
              </a:tr>
            </a:tbl>
          </a:graphicData>
        </a:graphic>
      </p:graphicFrame>
      <p:sp>
        <p:nvSpPr>
          <p:cNvPr id="72" name="액자 71"/>
          <p:cNvSpPr/>
          <p:nvPr/>
        </p:nvSpPr>
        <p:spPr>
          <a:xfrm>
            <a:off x="1947159" y="6108612"/>
            <a:ext cx="1809750" cy="571500"/>
          </a:xfrm>
          <a:prstGeom prst="frame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73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38743"/>
              </p:ext>
            </p:extLst>
          </p:nvPr>
        </p:nvGraphicFramePr>
        <p:xfrm>
          <a:off x="5890509" y="6238787"/>
          <a:ext cx="1619250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289567810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22712808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3036601508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321559174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89329"/>
                  </a:ext>
                </a:extLst>
              </a:tr>
            </a:tbl>
          </a:graphicData>
        </a:graphic>
      </p:graphicFrame>
      <p:graphicFrame>
        <p:nvGraphicFramePr>
          <p:cNvPr id="74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43672"/>
              </p:ext>
            </p:extLst>
          </p:nvPr>
        </p:nvGraphicFramePr>
        <p:xfrm>
          <a:off x="7104947" y="6238787"/>
          <a:ext cx="404812" cy="371475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122090302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41792"/>
                  </a:ext>
                </a:extLst>
              </a:tr>
            </a:tbl>
          </a:graphicData>
        </a:graphic>
      </p:graphicFrame>
      <p:graphicFrame>
        <p:nvGraphicFramePr>
          <p:cNvPr id="75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19861"/>
              </p:ext>
            </p:extLst>
          </p:nvPr>
        </p:nvGraphicFramePr>
        <p:xfrm>
          <a:off x="6700134" y="6238787"/>
          <a:ext cx="809625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3769417103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365843943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73288"/>
                  </a:ext>
                </a:extLst>
              </a:tr>
            </a:tbl>
          </a:graphicData>
        </a:graphic>
      </p:graphicFrame>
      <p:graphicFrame>
        <p:nvGraphicFramePr>
          <p:cNvPr id="76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85037"/>
              </p:ext>
            </p:extLst>
          </p:nvPr>
        </p:nvGraphicFramePr>
        <p:xfrm>
          <a:off x="7106534" y="6238787"/>
          <a:ext cx="403225" cy="371475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7487176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0669"/>
                  </a:ext>
                </a:extLst>
              </a:tr>
            </a:tbl>
          </a:graphicData>
        </a:graphic>
      </p:graphicFrame>
      <p:sp>
        <p:nvSpPr>
          <p:cNvPr id="77" name="액자 11"/>
          <p:cNvSpPr/>
          <p:nvPr/>
        </p:nvSpPr>
        <p:spPr>
          <a:xfrm>
            <a:off x="5795259" y="6140362"/>
            <a:ext cx="1809750" cy="571500"/>
          </a:xfrm>
          <a:prstGeom prst="frame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78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37283"/>
              </p:ext>
            </p:extLst>
          </p:nvPr>
        </p:nvGraphicFramePr>
        <p:xfrm>
          <a:off x="6295322" y="6238787"/>
          <a:ext cx="1214437" cy="371475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253887572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3359057733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7590945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2929"/>
                  </a:ext>
                </a:extLst>
              </a:tr>
            </a:tbl>
          </a:graphicData>
        </a:graphic>
      </p:graphicFrame>
      <p:graphicFrame>
        <p:nvGraphicFramePr>
          <p:cNvPr id="79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28657"/>
              </p:ext>
            </p:extLst>
          </p:nvPr>
        </p:nvGraphicFramePr>
        <p:xfrm>
          <a:off x="7108122" y="6238787"/>
          <a:ext cx="404812" cy="371475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308627277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37789"/>
                  </a:ext>
                </a:extLst>
              </a:tr>
            </a:tbl>
          </a:graphicData>
        </a:graphic>
      </p:graphicFrame>
      <p:graphicFrame>
        <p:nvGraphicFramePr>
          <p:cNvPr id="80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49256"/>
              </p:ext>
            </p:extLst>
          </p:nvPr>
        </p:nvGraphicFramePr>
        <p:xfrm>
          <a:off x="6700134" y="6238787"/>
          <a:ext cx="809625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47174622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90118022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204233"/>
                  </a:ext>
                </a:extLst>
              </a:tr>
            </a:tbl>
          </a:graphicData>
        </a:graphic>
      </p:graphicFrame>
      <p:graphicFrame>
        <p:nvGraphicFramePr>
          <p:cNvPr id="81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37319"/>
              </p:ext>
            </p:extLst>
          </p:nvPr>
        </p:nvGraphicFramePr>
        <p:xfrm>
          <a:off x="7106534" y="6238787"/>
          <a:ext cx="404813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362980645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749987"/>
                  </a:ext>
                </a:extLst>
              </a:tr>
            </a:tbl>
          </a:graphicData>
        </a:graphic>
      </p:graphicFrame>
      <p:graphicFrame>
        <p:nvGraphicFramePr>
          <p:cNvPr id="82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2635"/>
              </p:ext>
            </p:extLst>
          </p:nvPr>
        </p:nvGraphicFramePr>
        <p:xfrm>
          <a:off x="5890509" y="6238787"/>
          <a:ext cx="1619250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2898079875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397133473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81409770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320812454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644321"/>
                  </a:ext>
                </a:extLst>
              </a:tr>
            </a:tbl>
          </a:graphicData>
        </a:graphic>
      </p:graphicFrame>
      <p:graphicFrame>
        <p:nvGraphicFramePr>
          <p:cNvPr id="83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5280"/>
              </p:ext>
            </p:extLst>
          </p:nvPr>
        </p:nvGraphicFramePr>
        <p:xfrm>
          <a:off x="7106534" y="6238787"/>
          <a:ext cx="404813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417315137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502732"/>
                  </a:ext>
                </a:extLst>
              </a:tr>
            </a:tbl>
          </a:graphicData>
        </a:graphic>
      </p:graphicFrame>
      <p:graphicFrame>
        <p:nvGraphicFramePr>
          <p:cNvPr id="84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10460"/>
              </p:ext>
            </p:extLst>
          </p:nvPr>
        </p:nvGraphicFramePr>
        <p:xfrm>
          <a:off x="6701722" y="6238787"/>
          <a:ext cx="809625" cy="371475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383374856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64455468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407501"/>
                  </a:ext>
                </a:extLst>
              </a:tr>
            </a:tbl>
          </a:graphicData>
        </a:graphic>
      </p:graphicFrame>
      <p:graphicFrame>
        <p:nvGraphicFramePr>
          <p:cNvPr id="85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36381"/>
              </p:ext>
            </p:extLst>
          </p:nvPr>
        </p:nvGraphicFramePr>
        <p:xfrm>
          <a:off x="7108122" y="6238787"/>
          <a:ext cx="404812" cy="371475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30587247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354874"/>
                  </a:ext>
                </a:extLst>
              </a:tr>
            </a:tbl>
          </a:graphicData>
        </a:graphic>
      </p:graphicFrame>
      <p:graphicFrame>
        <p:nvGraphicFramePr>
          <p:cNvPr id="86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25783"/>
              </p:ext>
            </p:extLst>
          </p:nvPr>
        </p:nvGraphicFramePr>
        <p:xfrm>
          <a:off x="6296909" y="6238787"/>
          <a:ext cx="1214438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1719373613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1813198155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57490971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822892"/>
                  </a:ext>
                </a:extLst>
              </a:tr>
            </a:tbl>
          </a:graphicData>
        </a:graphic>
      </p:graphicFrame>
      <p:graphicFrame>
        <p:nvGraphicFramePr>
          <p:cNvPr id="8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28636"/>
              </p:ext>
            </p:extLst>
          </p:nvPr>
        </p:nvGraphicFramePr>
        <p:xfrm>
          <a:off x="7109709" y="6238787"/>
          <a:ext cx="404813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302753934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15262"/>
                  </a:ext>
                </a:extLst>
              </a:tr>
            </a:tbl>
          </a:graphicData>
        </a:graphic>
      </p:graphicFrame>
      <p:graphicFrame>
        <p:nvGraphicFramePr>
          <p:cNvPr id="88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4105"/>
              </p:ext>
            </p:extLst>
          </p:nvPr>
        </p:nvGraphicFramePr>
        <p:xfrm>
          <a:off x="6701722" y="6238787"/>
          <a:ext cx="809625" cy="371475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1632215549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354148579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63905"/>
                  </a:ext>
                </a:extLst>
              </a:tr>
            </a:tbl>
          </a:graphicData>
        </a:graphic>
      </p:graphicFrame>
      <p:graphicFrame>
        <p:nvGraphicFramePr>
          <p:cNvPr id="89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654068"/>
              </p:ext>
            </p:extLst>
          </p:nvPr>
        </p:nvGraphicFramePr>
        <p:xfrm>
          <a:off x="7109709" y="6238787"/>
          <a:ext cx="404813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142897847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81964"/>
                  </a:ext>
                </a:extLst>
              </a:tr>
            </a:tbl>
          </a:graphicData>
        </a:graphic>
      </p:graphicFrame>
      <p:graphicFrame>
        <p:nvGraphicFramePr>
          <p:cNvPr id="90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58740"/>
              </p:ext>
            </p:extLst>
          </p:nvPr>
        </p:nvGraphicFramePr>
        <p:xfrm>
          <a:off x="5890509" y="6238787"/>
          <a:ext cx="1619250" cy="371475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680860535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674859754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7335828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40583492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653286"/>
                  </a:ext>
                </a:extLst>
              </a:tr>
            </a:tbl>
          </a:graphicData>
        </a:graphic>
      </p:graphicFrame>
      <p:graphicFrame>
        <p:nvGraphicFramePr>
          <p:cNvPr id="91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75868"/>
              </p:ext>
            </p:extLst>
          </p:nvPr>
        </p:nvGraphicFramePr>
        <p:xfrm>
          <a:off x="7104947" y="6238787"/>
          <a:ext cx="404812" cy="371475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15780285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35727"/>
                  </a:ext>
                </a:extLst>
              </a:tr>
            </a:tbl>
          </a:graphicData>
        </a:graphic>
      </p:graphicFrame>
      <p:sp>
        <p:nvSpPr>
          <p:cNvPr id="92" name="TextBox 20"/>
          <p:cNvSpPr txBox="1">
            <a:spLocks noChangeArrowheads="1"/>
          </p:cNvSpPr>
          <p:nvPr/>
        </p:nvSpPr>
        <p:spPr bwMode="auto">
          <a:xfrm>
            <a:off x="5585709" y="5659350"/>
            <a:ext cx="280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kumimoji="0"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씩 감소하는 </a:t>
            </a:r>
            <a:r>
              <a:rPr kumimoji="0"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kumimoji="0"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진 카운터</a:t>
            </a:r>
          </a:p>
        </p:txBody>
      </p:sp>
      <p:sp>
        <p:nvSpPr>
          <p:cNvPr id="93" name="Text Box 298"/>
          <p:cNvSpPr txBox="1">
            <a:spLocks noChangeArrowheads="1"/>
          </p:cNvSpPr>
          <p:nvPr/>
        </p:nvSpPr>
        <p:spPr bwMode="auto">
          <a:xfrm>
            <a:off x="5687309" y="1820775"/>
            <a:ext cx="790575" cy="3678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0111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0110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0001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0000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1111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1001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1000</a:t>
            </a:r>
          </a:p>
        </p:txBody>
      </p:sp>
      <p:sp>
        <p:nvSpPr>
          <p:cNvPr id="94" name="Text Box 299"/>
          <p:cNvSpPr txBox="1">
            <a:spLocks noChangeArrowheads="1"/>
          </p:cNvSpPr>
          <p:nvPr/>
        </p:nvSpPr>
        <p:spPr bwMode="auto">
          <a:xfrm>
            <a:off x="4787197" y="1820775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최대값</a:t>
            </a:r>
          </a:p>
        </p:txBody>
      </p:sp>
      <p:sp>
        <p:nvSpPr>
          <p:cNvPr id="95" name="Text Box 300"/>
          <p:cNvSpPr txBox="1">
            <a:spLocks noChangeArrowheads="1"/>
          </p:cNvSpPr>
          <p:nvPr/>
        </p:nvSpPr>
        <p:spPr bwMode="auto">
          <a:xfrm>
            <a:off x="4787197" y="5095787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최소값</a:t>
            </a:r>
          </a:p>
        </p:txBody>
      </p:sp>
      <p:sp>
        <p:nvSpPr>
          <p:cNvPr id="96" name="AutoShape 301"/>
          <p:cNvSpPr>
            <a:spLocks noChangeArrowheads="1"/>
          </p:cNvSpPr>
          <p:nvPr/>
        </p:nvSpPr>
        <p:spPr bwMode="auto">
          <a:xfrm rot="5400000">
            <a:off x="7199403" y="3082044"/>
            <a:ext cx="2736850" cy="1077912"/>
          </a:xfrm>
          <a:prstGeom prst="can">
            <a:avLst>
              <a:gd name="adj" fmla="val 3357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7" name="Text Box 302"/>
          <p:cNvSpPr txBox="1">
            <a:spLocks noChangeArrowheads="1"/>
          </p:cNvSpPr>
          <p:nvPr/>
        </p:nvSpPr>
        <p:spPr bwMode="auto">
          <a:xfrm>
            <a:off x="7812972" y="2414500"/>
            <a:ext cx="935037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1001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1000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0111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0110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</a:p>
        </p:txBody>
      </p:sp>
      <p:sp>
        <p:nvSpPr>
          <p:cNvPr id="98" name="Text Box 303"/>
          <p:cNvSpPr txBox="1">
            <a:spLocks noChangeArrowheads="1"/>
          </p:cNvSpPr>
          <p:nvPr/>
        </p:nvSpPr>
        <p:spPr bwMode="auto">
          <a:xfrm>
            <a:off x="7090659" y="3692437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최대값</a:t>
            </a:r>
          </a:p>
        </p:txBody>
      </p:sp>
      <p:sp>
        <p:nvSpPr>
          <p:cNvPr id="99" name="Text Box 304"/>
          <p:cNvSpPr txBox="1">
            <a:spLocks noChangeArrowheads="1"/>
          </p:cNvSpPr>
          <p:nvPr/>
        </p:nvSpPr>
        <p:spPr bwMode="auto">
          <a:xfrm>
            <a:off x="7054147" y="3224125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최소값</a:t>
            </a:r>
          </a:p>
        </p:txBody>
      </p:sp>
      <p:sp>
        <p:nvSpPr>
          <p:cNvPr id="100" name="Line 305"/>
          <p:cNvSpPr>
            <a:spLocks noChangeShapeType="1"/>
          </p:cNvSpPr>
          <p:nvPr/>
        </p:nvSpPr>
        <p:spPr bwMode="auto">
          <a:xfrm>
            <a:off x="8027284" y="3657512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1" name="Line 306"/>
          <p:cNvSpPr>
            <a:spLocks noChangeShapeType="1"/>
          </p:cNvSpPr>
          <p:nvPr/>
        </p:nvSpPr>
        <p:spPr bwMode="auto">
          <a:xfrm>
            <a:off x="6587422" y="3655925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2" name="Text Box 307"/>
          <p:cNvSpPr txBox="1">
            <a:spLocks noChangeArrowheads="1"/>
          </p:cNvSpPr>
          <p:nvPr/>
        </p:nvSpPr>
        <p:spPr bwMode="auto">
          <a:xfrm>
            <a:off x="1294697" y="1820775"/>
            <a:ext cx="790575" cy="3678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1111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1110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</a:p>
          <a:p>
            <a:pPr algn="ctr">
              <a:spcBef>
                <a:spcPct val="50000"/>
              </a:spcBef>
            </a:pP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ct val="50000"/>
              </a:spcBef>
            </a:pP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ct val="50000"/>
              </a:spcBef>
            </a:pP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0001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0000</a:t>
            </a:r>
          </a:p>
        </p:txBody>
      </p:sp>
      <p:sp>
        <p:nvSpPr>
          <p:cNvPr id="103" name="Text Box 308"/>
          <p:cNvSpPr txBox="1">
            <a:spLocks noChangeArrowheads="1"/>
          </p:cNvSpPr>
          <p:nvPr/>
        </p:nvSpPr>
        <p:spPr bwMode="auto">
          <a:xfrm>
            <a:off x="2087397" y="1820775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최대값</a:t>
            </a:r>
          </a:p>
        </p:txBody>
      </p:sp>
      <p:sp>
        <p:nvSpPr>
          <p:cNvPr id="104" name="Text Box 309"/>
          <p:cNvSpPr txBox="1">
            <a:spLocks noChangeArrowheads="1"/>
          </p:cNvSpPr>
          <p:nvPr/>
        </p:nvSpPr>
        <p:spPr bwMode="auto">
          <a:xfrm>
            <a:off x="2087397" y="5095787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최소값</a:t>
            </a:r>
          </a:p>
        </p:txBody>
      </p:sp>
      <p:sp>
        <p:nvSpPr>
          <p:cNvPr id="105" name="AutoShape 310"/>
          <p:cNvSpPr>
            <a:spLocks noChangeArrowheads="1"/>
          </p:cNvSpPr>
          <p:nvPr/>
        </p:nvSpPr>
        <p:spPr bwMode="auto">
          <a:xfrm rot="5400000">
            <a:off x="2806791" y="3082043"/>
            <a:ext cx="2736850" cy="1077913"/>
          </a:xfrm>
          <a:prstGeom prst="can">
            <a:avLst>
              <a:gd name="adj" fmla="val 3357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6" name="Text Box 311"/>
          <p:cNvSpPr txBox="1">
            <a:spLocks noChangeArrowheads="1"/>
          </p:cNvSpPr>
          <p:nvPr/>
        </p:nvSpPr>
        <p:spPr bwMode="auto">
          <a:xfrm>
            <a:off x="3420359" y="2414500"/>
            <a:ext cx="935038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0001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0000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1111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1110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</a:p>
        </p:txBody>
      </p:sp>
      <p:sp>
        <p:nvSpPr>
          <p:cNvPr id="107" name="Text Box 312"/>
          <p:cNvSpPr txBox="1">
            <a:spLocks noChangeArrowheads="1"/>
          </p:cNvSpPr>
          <p:nvPr/>
        </p:nvSpPr>
        <p:spPr bwMode="auto">
          <a:xfrm>
            <a:off x="2698047" y="3692437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최대값</a:t>
            </a:r>
          </a:p>
        </p:txBody>
      </p:sp>
      <p:sp>
        <p:nvSpPr>
          <p:cNvPr id="108" name="Text Box 313"/>
          <p:cNvSpPr txBox="1">
            <a:spLocks noChangeArrowheads="1"/>
          </p:cNvSpPr>
          <p:nvPr/>
        </p:nvSpPr>
        <p:spPr bwMode="auto">
          <a:xfrm>
            <a:off x="2661534" y="3224125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최소값</a:t>
            </a:r>
          </a:p>
        </p:txBody>
      </p:sp>
      <p:sp>
        <p:nvSpPr>
          <p:cNvPr id="109" name="Line 314"/>
          <p:cNvSpPr>
            <a:spLocks noChangeShapeType="1"/>
          </p:cNvSpPr>
          <p:nvPr/>
        </p:nvSpPr>
        <p:spPr bwMode="auto">
          <a:xfrm>
            <a:off x="3634672" y="3657512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0" name="Line 315"/>
          <p:cNvSpPr>
            <a:spLocks noChangeShapeType="1"/>
          </p:cNvSpPr>
          <p:nvPr/>
        </p:nvSpPr>
        <p:spPr bwMode="auto">
          <a:xfrm>
            <a:off x="2194809" y="3655925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1" name="Text Box 316"/>
          <p:cNvSpPr txBox="1">
            <a:spLocks noChangeArrowheads="1"/>
          </p:cNvSpPr>
          <p:nvPr/>
        </p:nvSpPr>
        <p:spPr bwMode="auto">
          <a:xfrm>
            <a:off x="466022" y="1208000"/>
            <a:ext cx="280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1. </a:t>
            </a: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부호가 없는 정수</a:t>
            </a:r>
          </a:p>
        </p:txBody>
      </p:sp>
      <p:sp>
        <p:nvSpPr>
          <p:cNvPr id="112" name="Text Box 317"/>
          <p:cNvSpPr txBox="1">
            <a:spLocks noChangeArrowheads="1"/>
          </p:cNvSpPr>
          <p:nvPr/>
        </p:nvSpPr>
        <p:spPr bwMode="auto">
          <a:xfrm>
            <a:off x="4931659" y="1208000"/>
            <a:ext cx="2627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2. </a:t>
            </a: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부호가 있는 정수</a:t>
            </a:r>
          </a:p>
        </p:txBody>
      </p:sp>
    </p:spTree>
    <p:extLst>
      <p:ext uri="{BB962C8B-B14F-4D97-AF65-F5344CB8AC3E}">
        <p14:creationId xmlns:p14="http://schemas.microsoft.com/office/powerpoint/2010/main" val="283396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smtClean="0">
                <a:solidFill>
                  <a:schemeClr val="bg1"/>
                </a:solidFill>
                <a:latin typeface="+mn-ea"/>
                <a:cs typeface="+mj-cs"/>
              </a:rPr>
              <a:t>형변환</a:t>
            </a:r>
            <a:r>
              <a:rPr lang="en-US" altLang="ko-KR" sz="2000" b="1" noProof="0" smtClean="0">
                <a:solidFill>
                  <a:schemeClr val="bg1"/>
                </a:solidFill>
                <a:latin typeface="+mn-ea"/>
                <a:cs typeface="+mj-cs"/>
              </a:rPr>
              <a:t>(casting)</a:t>
            </a:r>
            <a:endParaRPr kumimoji="0" lang="ko-KR" altLang="en-US" sz="2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15" name="Text Box 32"/>
          <p:cNvSpPr txBox="1">
            <a:spLocks noChangeArrowheads="1"/>
          </p:cNvSpPr>
          <p:nvPr/>
        </p:nvSpPr>
        <p:spPr bwMode="auto">
          <a:xfrm>
            <a:off x="466022" y="1208000"/>
            <a:ext cx="806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값의 </a:t>
            </a: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타입을 다른 타입으로 변환하는 </a:t>
            </a:r>
            <a:r>
              <a:rPr lang="ko-KR" altLang="en-US" sz="2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것</a:t>
            </a:r>
            <a:endParaRPr lang="en-US" altLang="ko-KR" sz="2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116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36870"/>
              </p:ext>
            </p:extLst>
          </p:nvPr>
        </p:nvGraphicFramePr>
        <p:xfrm>
          <a:off x="910401" y="3106650"/>
          <a:ext cx="5580062" cy="1908176"/>
        </p:xfrm>
        <a:graphic>
          <a:graphicData uri="http://schemas.openxmlformats.org/drawingml/2006/table">
            <a:tbl>
              <a:tblPr/>
              <a:tblGrid>
                <a:gridCol w="1860550">
                  <a:extLst>
                    <a:ext uri="{9D8B030D-6E8A-4147-A177-3AD203B41FA5}">
                      <a16:colId xmlns:a16="http://schemas.microsoft.com/office/drawing/2014/main" val="1128471377"/>
                    </a:ext>
                  </a:extLst>
                </a:gridCol>
                <a:gridCol w="1858962">
                  <a:extLst>
                    <a:ext uri="{9D8B030D-6E8A-4147-A177-3AD203B41FA5}">
                      <a16:colId xmlns:a16="http://schemas.microsoft.com/office/drawing/2014/main" val="1253696786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31176842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변 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수 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결 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074885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int → 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(char)65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58408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char →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(int)‘A’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05131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float →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(int)1.6f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252718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int → 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(float)10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10.0f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817244"/>
                  </a:ext>
                </a:extLst>
              </a:tr>
            </a:tbl>
          </a:graphicData>
        </a:graphic>
      </p:graphicFrame>
      <p:sp>
        <p:nvSpPr>
          <p:cNvPr id="117" name="Text Box 73"/>
          <p:cNvSpPr txBox="1">
            <a:spLocks noChangeArrowheads="1"/>
          </p:cNvSpPr>
          <p:nvPr/>
        </p:nvSpPr>
        <p:spPr bwMode="auto">
          <a:xfrm>
            <a:off x="1005772" y="2144625"/>
            <a:ext cx="51847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float f = 1.6f;</a:t>
            </a:r>
          </a:p>
          <a:p>
            <a:pPr algn="ctr">
              <a:spcBef>
                <a:spcPct val="50000"/>
              </a:spcBef>
            </a:pP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int i = (int)f;</a:t>
            </a:r>
          </a:p>
        </p:txBody>
      </p:sp>
      <p:sp>
        <p:nvSpPr>
          <p:cNvPr id="118" name="Text Box 74"/>
          <p:cNvSpPr txBox="1">
            <a:spLocks noChangeArrowheads="1"/>
          </p:cNvSpPr>
          <p:nvPr/>
        </p:nvSpPr>
        <p:spPr bwMode="auto">
          <a:xfrm>
            <a:off x="466022" y="1639800"/>
            <a:ext cx="7740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boolean</a:t>
            </a: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을 제외한 </a:t>
            </a: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개의 기본형은 서로 형변환이 </a:t>
            </a:r>
            <a:r>
              <a:rPr lang="ko-KR" altLang="en-US" sz="2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가능</a:t>
            </a:r>
            <a:endParaRPr lang="en-US" altLang="ko-KR" sz="2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81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7" grpId="0"/>
      <p:bldP spid="1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smtClean="0">
                <a:solidFill>
                  <a:schemeClr val="bg1"/>
                </a:solidFill>
                <a:latin typeface="+mn-ea"/>
                <a:cs typeface="+mj-cs"/>
              </a:rPr>
              <a:t>형변환과 값손실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pic>
        <p:nvPicPr>
          <p:cNvPr id="23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636838"/>
            <a:ext cx="7921625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833938"/>
            <a:ext cx="7858125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755650" y="1125538"/>
            <a:ext cx="3708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>
                <a:latin typeface="나눔명조" panose="02020603020101020101" pitchFamily="18" charset="-127"/>
                <a:ea typeface="나눔명조" panose="02020603020101020101" pitchFamily="18" charset="-127"/>
              </a:rPr>
              <a:t>1. byte → int</a:t>
            </a:r>
            <a:endParaRPr lang="en-US" altLang="en-US" sz="2000" b="1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byte b = 10;</a:t>
            </a:r>
          </a:p>
          <a:p>
            <a:pPr>
              <a:spcBef>
                <a:spcPct val="50000"/>
              </a:spcBef>
            </a:pP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int i =     </a:t>
            </a:r>
            <a:r>
              <a:rPr lang="en-US" altLang="ko-KR" sz="2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b</a:t>
            </a: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; // </a:t>
            </a: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생략가능</a:t>
            </a: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4535488" y="1109663"/>
            <a:ext cx="41052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>
                <a:latin typeface="나눔명조" panose="02020603020101020101" pitchFamily="18" charset="-127"/>
                <a:ea typeface="나눔명조" panose="02020603020101020101" pitchFamily="18" charset="-127"/>
              </a:rPr>
              <a:t>2. int → byte</a:t>
            </a:r>
          </a:p>
          <a:p>
            <a:pPr>
              <a:spcBef>
                <a:spcPct val="50000"/>
              </a:spcBef>
            </a:pP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int i2 = 300;</a:t>
            </a:r>
          </a:p>
          <a:p>
            <a:pPr>
              <a:spcBef>
                <a:spcPct val="50000"/>
              </a:spcBef>
            </a:pP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byte b2 = (byte</a:t>
            </a:r>
            <a:r>
              <a:rPr lang="en-US" altLang="ko-KR" sz="2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i2</a:t>
            </a: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; // </a:t>
            </a: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생략불가</a:t>
            </a:r>
          </a:p>
        </p:txBody>
      </p: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1506299" y="2047875"/>
            <a:ext cx="755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en-US" altLang="ko-KR" sz="2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int)</a:t>
            </a:r>
            <a:endParaRPr lang="en-US" altLang="ko-KR" sz="2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12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2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7354022" y="3242468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52811" y="2675408"/>
            <a:ext cx="7520785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Thank yo</a:t>
            </a:r>
            <a:r>
              <a:rPr lang="en-US" altLang="ko-KR" sz="5000" b="1" spc="1000" smtClean="0">
                <a:solidFill>
                  <a:srgbClr val="C00000"/>
                </a:solidFill>
                <a:latin typeface="+mn-ea"/>
              </a:rPr>
              <a:t>u</a:t>
            </a:r>
            <a:endParaRPr lang="en-US" altLang="ko-KR" sz="5000" b="1" spc="100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68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미리보기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66022" y="1208000"/>
            <a:ext cx="64087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 </a:t>
            </a:r>
            <a:r>
              <a:rPr lang="en-US" altLang="ko-KR" sz="3000" b="1">
                <a:latin typeface="나눔명조" panose="02020603020101020101" pitchFamily="18" charset="-127"/>
                <a:ea typeface="나눔명조" panose="02020603020101020101" pitchFamily="18" charset="-127"/>
              </a:rPr>
              <a:t>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변수와 상수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타입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000" b="1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기본형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(primitive type)</a:t>
            </a:r>
          </a:p>
          <a:p>
            <a:pPr>
              <a:lnSpc>
                <a:spcPct val="170000"/>
              </a:lnSpc>
            </a:pPr>
            <a:r>
              <a:rPr lang="en-US" altLang="ko-KR" sz="3000" b="1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형변환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(casting)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6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 상수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59325" y="1208000"/>
            <a:ext cx="8594727" cy="3736951"/>
            <a:chOff x="781351" y="1632769"/>
            <a:chExt cx="8594727" cy="280035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951216" y="1632769"/>
              <a:ext cx="7993062" cy="345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변수</a:t>
              </a: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(variable) – </a:t>
              </a:r>
              <a:r>
                <a:rPr lang="ko-KR" altLang="en-US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하나의 값을 저장하기 위한 </a:t>
              </a:r>
              <a:r>
                <a:rPr lang="ko-KR" altLang="en-US" sz="2400" b="1">
                  <a:latin typeface="나눔명조" panose="02020603020101020101" pitchFamily="18" charset="-127"/>
                  <a:ea typeface="나눔명조" panose="02020603020101020101" pitchFamily="18" charset="-127"/>
                </a:rPr>
                <a:t>공간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951216" y="2112194"/>
              <a:ext cx="8208962" cy="345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상수</a:t>
              </a: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(constant) – </a:t>
              </a:r>
              <a:r>
                <a:rPr lang="ko-KR" altLang="en-US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한 번만 값을 저장할 수 있는 </a:t>
              </a:r>
              <a:r>
                <a:rPr lang="ko-KR" altLang="en-US" sz="2400" b="1">
                  <a:latin typeface="나눔명조" panose="02020603020101020101" pitchFamily="18" charset="-127"/>
                  <a:ea typeface="나눔명조" panose="02020603020101020101" pitchFamily="18" charset="-127"/>
                </a:rPr>
                <a:t>공간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951216" y="2605906"/>
              <a:ext cx="8424862" cy="345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ko-KR" altLang="en-US" sz="2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리터럴</a:t>
              </a: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(literal) – </a:t>
              </a:r>
              <a:r>
                <a:rPr lang="ko-KR" altLang="en-US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그 자체로 값을 의미하는 것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2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81351" y="4431531"/>
                <a:ext cx="1588" cy="1588"/>
              </p14:xfrm>
            </p:contentPart>
          </mc:Choice>
          <mc:Fallback xmlns="">
            <p:pic>
              <p:nvPicPr>
                <p:cNvPr id="31" name="Ink 2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0" y="0"/>
                  <a:ext cx="0" cy="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38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리터럴과 접미사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6022" y="1208000"/>
            <a:ext cx="8236960" cy="4981574"/>
            <a:chOff x="790575" y="2024063"/>
            <a:chExt cx="8236960" cy="4981574"/>
          </a:xfrm>
        </p:grpSpPr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790575" y="2024063"/>
              <a:ext cx="47529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boolean power = true;</a:t>
              </a: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790575" y="2492375"/>
              <a:ext cx="24844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char ch = ‘A’;</a:t>
              </a: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790575" y="2997200"/>
              <a:ext cx="33131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char ch = ‘\u0041’;</a:t>
              </a:r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790575" y="3500438"/>
              <a:ext cx="26289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char tab = ‘\t’;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790575" y="3968750"/>
              <a:ext cx="24114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byte b = 127;</a:t>
              </a: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792163" y="4460875"/>
              <a:ext cx="29146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short s = 32767;</a:t>
              </a:r>
            </a:p>
          </p:txBody>
        </p:sp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790575" y="4976813"/>
              <a:ext cx="2197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int i = 100;</a:t>
              </a:r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790575" y="5516563"/>
              <a:ext cx="27368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int oct = 0100;</a:t>
              </a: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790575" y="6032500"/>
              <a:ext cx="29162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int hex = 0x100;</a:t>
              </a:r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790575" y="6548437"/>
              <a:ext cx="4032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long l = 10000000000L;</a:t>
              </a:r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4995285" y="4976813"/>
              <a:ext cx="4032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float f = 3.14f</a:t>
              </a:r>
            </a:p>
          </p:txBody>
        </p:sp>
        <p:sp>
          <p:nvSpPr>
            <p:cNvPr id="43" name="Text Box 28"/>
            <p:cNvSpPr txBox="1">
              <a:spLocks noChangeArrowheads="1"/>
            </p:cNvSpPr>
            <p:nvPr/>
          </p:nvSpPr>
          <p:spPr bwMode="auto">
            <a:xfrm>
              <a:off x="4995285" y="5445125"/>
              <a:ext cx="4032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double d = 3.14d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6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변수의 초기화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graphicFrame>
        <p:nvGraphicFramePr>
          <p:cNvPr id="6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15956"/>
              </p:ext>
            </p:extLst>
          </p:nvPr>
        </p:nvGraphicFramePr>
        <p:xfrm>
          <a:off x="467027" y="2324012"/>
          <a:ext cx="4211637" cy="3657600"/>
        </p:xfrm>
        <a:graphic>
          <a:graphicData uri="http://schemas.openxmlformats.org/drawingml/2006/table">
            <a:tbl>
              <a:tblPr/>
              <a:tblGrid>
                <a:gridCol w="1985962">
                  <a:extLst>
                    <a:ext uri="{9D8B030D-6E8A-4147-A177-3AD203B41FA5}">
                      <a16:colId xmlns:a16="http://schemas.microsoft.com/office/drawing/2014/main" val="2039842141"/>
                    </a:ext>
                  </a:extLst>
                </a:gridCol>
                <a:gridCol w="2225675">
                  <a:extLst>
                    <a:ext uri="{9D8B030D-6E8A-4147-A177-3AD203B41FA5}">
                      <a16:colId xmlns:a16="http://schemas.microsoft.com/office/drawing/2014/main" val="191984248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자료형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기본값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79315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boolean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04049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‘\u0000’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568204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055916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453166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685904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0L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927793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0.0f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557037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0.0d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또는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168631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참조형 변수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굴림" panose="020B0600000101010101" pitchFamily="50" charset="-127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676672"/>
                  </a:ext>
                </a:extLst>
              </a:tr>
            </a:tbl>
          </a:graphicData>
        </a:graphic>
      </p:graphicFrame>
      <p:sp>
        <p:nvSpPr>
          <p:cNvPr id="62" name="Text Box 92"/>
          <p:cNvSpPr txBox="1">
            <a:spLocks noChangeArrowheads="1"/>
          </p:cNvSpPr>
          <p:nvPr/>
        </p:nvSpPr>
        <p:spPr bwMode="auto">
          <a:xfrm>
            <a:off x="5002514" y="2703425"/>
            <a:ext cx="3598863" cy="363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boolean isGood = false;</a:t>
            </a:r>
          </a:p>
          <a:p>
            <a:pPr>
              <a:spcBef>
                <a:spcPct val="50000"/>
              </a:spcBef>
            </a:pP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char grade = ‘ ‘;  // 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공백</a:t>
            </a:r>
          </a:p>
          <a:p>
            <a:pPr>
              <a:spcBef>
                <a:spcPct val="50000"/>
              </a:spcBef>
            </a:pP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byte b = 0;</a:t>
            </a:r>
          </a:p>
          <a:p>
            <a:pPr>
              <a:spcBef>
                <a:spcPct val="50000"/>
              </a:spcBef>
            </a:pP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short s = 0;</a:t>
            </a:r>
          </a:p>
          <a:p>
            <a:pPr>
              <a:spcBef>
                <a:spcPct val="50000"/>
              </a:spcBef>
            </a:pP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int i = 0;</a:t>
            </a:r>
          </a:p>
          <a:p>
            <a:pPr>
              <a:spcBef>
                <a:spcPct val="50000"/>
              </a:spcBef>
            </a:pP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long l = 0;   // 0L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로 자동변환</a:t>
            </a:r>
          </a:p>
          <a:p>
            <a:pPr>
              <a:spcBef>
                <a:spcPct val="50000"/>
              </a:spcBef>
            </a:pP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float f = 0;  // 0.0f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로 자동변환</a:t>
            </a:r>
          </a:p>
          <a:p>
            <a:pPr>
              <a:spcBef>
                <a:spcPct val="50000"/>
              </a:spcBef>
            </a:pP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double d = 0; // 0.0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로 자동변환</a:t>
            </a:r>
          </a:p>
          <a:p>
            <a:pPr>
              <a:spcBef>
                <a:spcPct val="50000"/>
              </a:spcBef>
            </a:pP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String s1 = null;</a:t>
            </a:r>
          </a:p>
          <a:p>
            <a:pPr>
              <a:spcBef>
                <a:spcPct val="50000"/>
              </a:spcBef>
            </a:pP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String s2 = “”; // 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빈 문자열</a:t>
            </a:r>
          </a:p>
        </p:txBody>
      </p:sp>
      <p:sp>
        <p:nvSpPr>
          <p:cNvPr id="63" name="Text Box 97"/>
          <p:cNvSpPr txBox="1">
            <a:spLocks noChangeArrowheads="1"/>
          </p:cNvSpPr>
          <p:nvPr/>
        </p:nvSpPr>
        <p:spPr bwMode="auto">
          <a:xfrm>
            <a:off x="459325" y="1208000"/>
            <a:ext cx="7561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변수의 초기화 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변수에 처음으로 값을 저장하는 것</a:t>
            </a:r>
          </a:p>
        </p:txBody>
      </p:sp>
      <p:sp>
        <p:nvSpPr>
          <p:cNvPr id="64" name="Text Box 100"/>
          <p:cNvSpPr txBox="1">
            <a:spLocks noChangeArrowheads="1"/>
          </p:cNvSpPr>
          <p:nvPr/>
        </p:nvSpPr>
        <p:spPr bwMode="auto">
          <a:xfrm>
            <a:off x="495837" y="1711237"/>
            <a:ext cx="7272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* </a:t>
            </a: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지역변수는 사용되기 전에 반드시 </a:t>
            </a:r>
            <a:r>
              <a:rPr lang="ko-KR" altLang="en-US" sz="2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초기화를 해주어야 </a:t>
            </a: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한다</a:t>
            </a: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92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2. 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변수의 타입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6022" y="1208000"/>
            <a:ext cx="7669213" cy="3491629"/>
            <a:chOff x="971550" y="2276475"/>
            <a:chExt cx="7669213" cy="3491629"/>
          </a:xfrm>
        </p:grpSpPr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971550" y="2276475"/>
              <a:ext cx="51133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ko-KR" altLang="en-US" sz="28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기본형</a:t>
              </a:r>
              <a:r>
                <a:rPr lang="en-US" altLang="ko-KR" sz="2800">
                  <a:latin typeface="나눔명조" panose="02020603020101020101" pitchFamily="18" charset="-127"/>
                  <a:ea typeface="나눔명조" panose="02020603020101020101" pitchFamily="18" charset="-127"/>
                </a:rPr>
                <a:t>(Primitive type)</a:t>
              </a:r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971550" y="4183779"/>
              <a:ext cx="54371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ko-KR" altLang="en-US" sz="28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참조형</a:t>
              </a:r>
              <a:r>
                <a:rPr lang="en-US" altLang="ko-KR" sz="2800">
                  <a:latin typeface="나눔명조" panose="02020603020101020101" pitchFamily="18" charset="-127"/>
                  <a:ea typeface="나눔명조" panose="02020603020101020101" pitchFamily="18" charset="-127"/>
                </a:rPr>
                <a:t>(Reference type)</a:t>
              </a: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1439863" y="2925763"/>
              <a:ext cx="69500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-"/>
              </a:pPr>
              <a:r>
                <a:rPr lang="en-US" altLang="ko-KR" sz="2000">
                  <a:latin typeface="나눔명조" panose="02020603020101020101" pitchFamily="18" charset="-127"/>
                  <a:ea typeface="나눔명조" panose="02020603020101020101" pitchFamily="18" charset="-127"/>
                </a:rPr>
                <a:t> 8</a:t>
              </a:r>
              <a:r>
                <a:rPr lang="ko-KR" altLang="en-US" sz="2000">
                  <a:latin typeface="나눔명조" panose="02020603020101020101" pitchFamily="18" charset="-127"/>
                  <a:ea typeface="나눔명조" panose="02020603020101020101" pitchFamily="18" charset="-127"/>
                </a:rPr>
                <a:t>개 </a:t>
              </a:r>
              <a:r>
                <a:rPr lang="en-US" altLang="ko-KR" sz="2000">
                  <a:latin typeface="나눔명조" panose="02020603020101020101" pitchFamily="18" charset="-127"/>
                  <a:ea typeface="나눔명조" panose="02020603020101020101" pitchFamily="18" charset="-127"/>
                </a:rPr>
                <a:t>(boolean, char, byte, short, int, long</a:t>
              </a:r>
              <a:r>
                <a:rPr lang="en-US" altLang="ko-KR" sz="20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, </a:t>
              </a:r>
              <a:r>
                <a:rPr lang="en-US" altLang="ko-KR" sz="2000">
                  <a:latin typeface="나눔명조" panose="02020603020101020101" pitchFamily="18" charset="-127"/>
                  <a:ea typeface="나눔명조" panose="02020603020101020101" pitchFamily="18" charset="-127"/>
                </a:rPr>
                <a:t>float, double</a:t>
              </a:r>
              <a:r>
                <a:rPr lang="en-US" altLang="ko-KR" sz="20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)</a:t>
              </a:r>
              <a:endPara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1439863" y="4867991"/>
              <a:ext cx="72009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latin typeface="나눔명조" panose="02020603020101020101" pitchFamily="18" charset="-127"/>
                  <a:ea typeface="나눔명조" panose="02020603020101020101" pitchFamily="18" charset="-127"/>
                </a:rPr>
                <a:t>- </a:t>
              </a:r>
              <a:r>
                <a:rPr lang="ko-KR" altLang="en-US" sz="2000">
                  <a:latin typeface="나눔명조" panose="02020603020101020101" pitchFamily="18" charset="-127"/>
                  <a:ea typeface="나눔명조" panose="02020603020101020101" pitchFamily="18" charset="-127"/>
                </a:rPr>
                <a:t>기본형을 제외한 나머지</a:t>
              </a:r>
              <a:r>
                <a:rPr lang="en-US" altLang="ko-KR" sz="2000">
                  <a:latin typeface="나눔명조" panose="02020603020101020101" pitchFamily="18" charset="-127"/>
                  <a:ea typeface="나눔명조" panose="02020603020101020101" pitchFamily="18" charset="-127"/>
                </a:rPr>
                <a:t>(String, System </a:t>
              </a:r>
              <a:r>
                <a:rPr lang="ko-KR" altLang="en-US" sz="2000">
                  <a:latin typeface="나눔명조" panose="02020603020101020101" pitchFamily="18" charset="-127"/>
                  <a:ea typeface="나눔명조" panose="02020603020101020101" pitchFamily="18" charset="-127"/>
                </a:rPr>
                <a:t>등</a:t>
              </a:r>
              <a:r>
                <a:rPr lang="en-US" altLang="ko-KR" sz="2000">
                  <a:latin typeface="나눔명조" panose="02020603020101020101" pitchFamily="18" charset="-127"/>
                  <a:ea typeface="나눔명조" panose="02020603020101020101" pitchFamily="18" charset="-127"/>
                </a:rPr>
                <a:t>)</a:t>
              </a: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1439863" y="5371229"/>
              <a:ext cx="72009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latin typeface="나눔명조" panose="02020603020101020101" pitchFamily="18" charset="-127"/>
                  <a:ea typeface="나눔명조" panose="02020603020101020101" pitchFamily="18" charset="-127"/>
                </a:rPr>
                <a:t>- </a:t>
              </a:r>
              <a:r>
                <a:rPr lang="ko-KR" altLang="en-US" sz="2000">
                  <a:latin typeface="나눔명조" panose="02020603020101020101" pitchFamily="18" charset="-127"/>
                  <a:ea typeface="나눔명조" panose="02020603020101020101" pitchFamily="18" charset="-127"/>
                </a:rPr>
                <a:t>객체의 주소를 저장</a:t>
              </a:r>
              <a:r>
                <a:rPr lang="en-US" altLang="ko-KR" sz="2000">
                  <a:latin typeface="나눔명조" panose="02020603020101020101" pitchFamily="18" charset="-127"/>
                  <a:ea typeface="나눔명조" panose="02020603020101020101" pitchFamily="18" charset="-127"/>
                </a:rPr>
                <a:t>(4 byte, 0x00000000~0xffffffff)</a:t>
              </a: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1295400" y="3321050"/>
              <a:ext cx="69500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latin typeface="나눔명조" panose="02020603020101020101" pitchFamily="18" charset="-127"/>
                  <a:ea typeface="나눔명조" panose="02020603020101020101" pitchFamily="18" charset="-127"/>
                </a:rPr>
                <a:t>        </a:t>
              </a:r>
            </a:p>
          </p:txBody>
        </p: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1439863" y="3451941"/>
              <a:ext cx="69500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-"/>
              </a:pPr>
              <a:r>
                <a:rPr lang="en-US" altLang="ko-KR" sz="2000">
                  <a:latin typeface="나눔명조" panose="02020603020101020101" pitchFamily="18" charset="-127"/>
                  <a:ea typeface="나눔명조" panose="02020603020101020101" pitchFamily="18" charset="-127"/>
                </a:rPr>
                <a:t> </a:t>
              </a:r>
              <a:r>
                <a:rPr lang="ko-KR" altLang="en-US" sz="2000">
                  <a:latin typeface="나눔명조" panose="02020603020101020101" pitchFamily="18" charset="-127"/>
                  <a:ea typeface="나눔명조" panose="02020603020101020101" pitchFamily="18" charset="-127"/>
                </a:rPr>
                <a:t>실제 값을 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6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3. 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기본형</a:t>
            </a:r>
            <a:r>
              <a:rPr lang="en-US" altLang="ko-KR" sz="2000" b="1" smtClean="0">
                <a:solidFill>
                  <a:schemeClr val="bg1"/>
                </a:solidFill>
                <a:latin typeface="+mn-ea"/>
                <a:cs typeface="+mj-cs"/>
              </a:rPr>
              <a:t>(primitive)</a:t>
            </a:r>
            <a:endParaRPr kumimoji="0" lang="ko-KR" altLang="en-US" sz="2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6021" y="1208000"/>
            <a:ext cx="6688998" cy="2982615"/>
            <a:chOff x="2004778" y="1740719"/>
            <a:chExt cx="6688998" cy="2982615"/>
          </a:xfrm>
        </p:grpSpPr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2004778" y="1742307"/>
              <a:ext cx="112017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ko-KR" altLang="en-US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문자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2004778" y="2534469"/>
              <a:ext cx="1143861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ko-KR" altLang="en-US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숫자</a:t>
              </a: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3221664" y="2797994"/>
              <a:ext cx="647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>
              <a:off x="3221664" y="2797994"/>
              <a:ext cx="720725" cy="600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3940801" y="2534469"/>
              <a:ext cx="863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정수</a:t>
              </a:r>
            </a:p>
          </p:txBody>
        </p: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3940801" y="3156769"/>
              <a:ext cx="863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실수</a:t>
              </a:r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4732964" y="3182169"/>
              <a:ext cx="1223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- float</a:t>
              </a:r>
            </a:p>
          </p:txBody>
        </p:sp>
        <p:sp>
          <p:nvSpPr>
            <p:cNvPr id="58" name="Text Box 20"/>
            <p:cNvSpPr txBox="1">
              <a:spLocks noChangeArrowheads="1"/>
            </p:cNvSpPr>
            <p:nvPr/>
          </p:nvSpPr>
          <p:spPr bwMode="auto">
            <a:xfrm>
              <a:off x="5814051" y="3182169"/>
              <a:ext cx="14398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, double</a:t>
              </a:r>
            </a:p>
          </p:txBody>
        </p:sp>
        <p:sp>
          <p:nvSpPr>
            <p:cNvPr id="59" name="Text Box 21"/>
            <p:cNvSpPr txBox="1">
              <a:spLocks noChangeArrowheads="1"/>
            </p:cNvSpPr>
            <p:nvPr/>
          </p:nvSpPr>
          <p:spPr bwMode="auto">
            <a:xfrm>
              <a:off x="4732964" y="2534469"/>
              <a:ext cx="1223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- byte</a:t>
              </a:r>
            </a:p>
          </p:txBody>
        </p:sp>
        <p:sp>
          <p:nvSpPr>
            <p:cNvPr id="60" name="Text Box 22"/>
            <p:cNvSpPr txBox="1">
              <a:spLocks noChangeArrowheads="1"/>
            </p:cNvSpPr>
            <p:nvPr/>
          </p:nvSpPr>
          <p:spPr bwMode="auto">
            <a:xfrm>
              <a:off x="5814051" y="2534469"/>
              <a:ext cx="14398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, short</a:t>
              </a:r>
            </a:p>
          </p:txBody>
        </p:sp>
        <p:sp>
          <p:nvSpPr>
            <p:cNvPr id="61" name="Text Box 23"/>
            <p:cNvSpPr txBox="1">
              <a:spLocks noChangeArrowheads="1"/>
            </p:cNvSpPr>
            <p:nvPr/>
          </p:nvSpPr>
          <p:spPr bwMode="auto">
            <a:xfrm>
              <a:off x="6893551" y="2532882"/>
              <a:ext cx="936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, int</a:t>
              </a:r>
            </a:p>
          </p:txBody>
        </p:sp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7614276" y="2532882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, long</a:t>
              </a: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3077201" y="1740719"/>
              <a:ext cx="12239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- char</a:t>
              </a:r>
            </a:p>
          </p:txBody>
        </p:sp>
        <p:sp>
          <p:nvSpPr>
            <p:cNvPr id="64" name="Text Box 29"/>
            <p:cNvSpPr txBox="1">
              <a:spLocks noChangeArrowheads="1"/>
            </p:cNvSpPr>
            <p:nvPr/>
          </p:nvSpPr>
          <p:spPr bwMode="auto">
            <a:xfrm>
              <a:off x="2077802" y="4261669"/>
              <a:ext cx="11438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ko-KR" altLang="en-US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논리</a:t>
              </a:r>
            </a:p>
          </p:txBody>
        </p:sp>
        <p:sp>
          <p:nvSpPr>
            <p:cNvPr id="65" name="Text Box 30"/>
            <p:cNvSpPr txBox="1">
              <a:spLocks noChangeArrowheads="1"/>
            </p:cNvSpPr>
            <p:nvPr/>
          </p:nvSpPr>
          <p:spPr bwMode="auto">
            <a:xfrm>
              <a:off x="3148639" y="4261669"/>
              <a:ext cx="1800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latin typeface="나눔명조" panose="02020603020101020101" pitchFamily="18" charset="-127"/>
                  <a:ea typeface="나눔명조" panose="02020603020101020101" pitchFamily="18" charset="-127"/>
                </a:rPr>
                <a:t>-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3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기본형의 사용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59325" y="1208000"/>
            <a:ext cx="849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견명조" pitchFamily="18" charset="-127"/>
                <a:ea typeface="견명조" pitchFamily="18" charset="-127"/>
              </a:rPr>
              <a:t>논리형</a:t>
            </a:r>
            <a:r>
              <a:rPr lang="ko-KR" altLang="en-US" sz="1600" smtClean="0"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1600">
                <a:latin typeface="궁서" panose="02030600000101010101" pitchFamily="18" charset="-127"/>
                <a:ea typeface="견명조" pitchFamily="18" charset="-127"/>
              </a:rPr>
              <a:t>–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 true</a:t>
            </a:r>
            <a:r>
              <a:rPr lang="ko-KR" altLang="en-US" sz="1600">
                <a:latin typeface="견명조" pitchFamily="18" charset="-127"/>
                <a:ea typeface="견명조" pitchFamily="18" charset="-127"/>
              </a:rPr>
              <a:t>와 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false</a:t>
            </a:r>
            <a:r>
              <a:rPr lang="ko-KR" altLang="en-US" sz="1600">
                <a:latin typeface="견명조" pitchFamily="18" charset="-127"/>
                <a:ea typeface="견명조" pitchFamily="18" charset="-127"/>
              </a:rPr>
              <a:t>중 하나를 값으로 갖으며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, </a:t>
            </a:r>
            <a:r>
              <a:rPr lang="ko-KR" altLang="en-US" sz="1600">
                <a:latin typeface="견명조" pitchFamily="18" charset="-127"/>
                <a:ea typeface="견명조" pitchFamily="18" charset="-127"/>
              </a:rPr>
              <a:t>조건식과 논리적 계산에 사용된다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.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60912" y="1603288"/>
            <a:ext cx="849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견명조" pitchFamily="18" charset="-127"/>
                <a:ea typeface="견명조" pitchFamily="18" charset="-127"/>
              </a:rPr>
              <a:t>문자형</a:t>
            </a:r>
            <a:r>
              <a:rPr lang="ko-KR" altLang="en-US" sz="1600" smtClean="0"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1600">
                <a:latin typeface="궁서" panose="02030600000101010101" pitchFamily="18" charset="-127"/>
                <a:ea typeface="견명조" pitchFamily="18" charset="-127"/>
              </a:rPr>
              <a:t>–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1600">
                <a:latin typeface="견명조" pitchFamily="18" charset="-127"/>
                <a:ea typeface="견명조" pitchFamily="18" charset="-127"/>
              </a:rPr>
              <a:t>문자를 저장하는데 사용되며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, </a:t>
            </a:r>
            <a:r>
              <a:rPr lang="ko-KR" altLang="en-US" sz="1600">
                <a:latin typeface="견명조" pitchFamily="18" charset="-127"/>
                <a:ea typeface="견명조" pitchFamily="18" charset="-127"/>
              </a:rPr>
              <a:t>변수 당 하나의 문자만을 저장할 수 있다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.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460912" y="2000163"/>
            <a:ext cx="849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견명조" pitchFamily="18" charset="-127"/>
                <a:ea typeface="견명조" pitchFamily="18" charset="-127"/>
              </a:rPr>
              <a:t>정수형</a:t>
            </a:r>
            <a:r>
              <a:rPr lang="ko-KR" altLang="en-US" sz="1600" smtClean="0"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1600">
                <a:latin typeface="궁서" panose="02030600000101010101" pitchFamily="18" charset="-127"/>
                <a:ea typeface="견명조" pitchFamily="18" charset="-127"/>
              </a:rPr>
              <a:t>–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1600">
                <a:latin typeface="견명조" pitchFamily="18" charset="-127"/>
                <a:ea typeface="견명조" pitchFamily="18" charset="-127"/>
              </a:rPr>
              <a:t>정수 값을 저장하는데 사용된다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. </a:t>
            </a:r>
            <a:r>
              <a:rPr lang="ko-KR" altLang="en-US" sz="1600">
                <a:latin typeface="견명조" pitchFamily="18" charset="-127"/>
                <a:ea typeface="견명조" pitchFamily="18" charset="-127"/>
              </a:rPr>
              <a:t>주로 사용하는 것은 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int</a:t>
            </a:r>
            <a:r>
              <a:rPr lang="ko-KR" altLang="en-US" sz="1600">
                <a:latin typeface="견명조" pitchFamily="18" charset="-127"/>
                <a:ea typeface="견명조" pitchFamily="18" charset="-127"/>
              </a:rPr>
              <a:t>와 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long</a:t>
            </a:r>
            <a:r>
              <a:rPr lang="ko-KR" altLang="en-US" sz="1600">
                <a:latin typeface="견명조" pitchFamily="18" charset="-127"/>
                <a:ea typeface="견명조" pitchFamily="18" charset="-127"/>
              </a:rPr>
              <a:t>이며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,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59325" y="3079663"/>
            <a:ext cx="849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견명조" pitchFamily="18" charset="-127"/>
                <a:ea typeface="견명조" pitchFamily="18" charset="-127"/>
              </a:rPr>
              <a:t>실수형</a:t>
            </a:r>
            <a:r>
              <a:rPr lang="ko-KR" altLang="en-US" sz="1600" smtClean="0"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1600">
                <a:latin typeface="궁서" panose="02030600000101010101" pitchFamily="18" charset="-127"/>
                <a:ea typeface="견명조" pitchFamily="18" charset="-127"/>
              </a:rPr>
              <a:t>–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1600">
                <a:latin typeface="견명조" pitchFamily="18" charset="-127"/>
                <a:ea typeface="견명조" pitchFamily="18" charset="-127"/>
              </a:rPr>
              <a:t>실수 값을 저장하는데 사용된다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. float</a:t>
            </a:r>
            <a:r>
              <a:rPr lang="ko-KR" altLang="en-US" sz="1600">
                <a:latin typeface="견명조" pitchFamily="18" charset="-127"/>
                <a:ea typeface="견명조" pitchFamily="18" charset="-127"/>
              </a:rPr>
              <a:t>와 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double</a:t>
            </a:r>
            <a:r>
              <a:rPr lang="ko-KR" altLang="en-US" sz="1600">
                <a:latin typeface="견명조" pitchFamily="18" charset="-127"/>
                <a:ea typeface="견명조" pitchFamily="18" charset="-127"/>
              </a:rPr>
              <a:t>이 있다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.</a:t>
            </a:r>
          </a:p>
        </p:txBody>
      </p:sp>
      <p:graphicFrame>
        <p:nvGraphicFramePr>
          <p:cNvPr id="26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02413"/>
              </p:ext>
            </p:extLst>
          </p:nvPr>
        </p:nvGraphicFramePr>
        <p:xfrm>
          <a:off x="585716" y="3692438"/>
          <a:ext cx="6805613" cy="2633472"/>
        </p:xfrm>
        <a:graphic>
          <a:graphicData uri="http://schemas.openxmlformats.org/drawingml/2006/table">
            <a:tbl>
              <a:tblPr/>
              <a:tblGrid>
                <a:gridCol w="1360488">
                  <a:extLst>
                    <a:ext uri="{9D8B030D-6E8A-4147-A177-3AD203B41FA5}">
                      <a16:colId xmlns:a16="http://schemas.microsoft.com/office/drawing/2014/main" val="1520503114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827843476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3269621301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1857646182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3210280163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           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크기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종류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10201"/>
                  </a:ext>
                </a:extLst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논리형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3910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문자형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447520"/>
                  </a:ext>
                </a:extLst>
              </a:tr>
              <a:tr h="255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정수형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110482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실수형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198982"/>
                  </a:ext>
                </a:extLst>
              </a:tr>
            </a:tbl>
          </a:graphicData>
        </a:graphic>
      </p:graphicFrame>
      <p:sp>
        <p:nvSpPr>
          <p:cNvPr id="28" name="Text Box 68"/>
          <p:cNvSpPr txBox="1">
            <a:spLocks noChangeArrowheads="1"/>
          </p:cNvSpPr>
          <p:nvPr/>
        </p:nvSpPr>
        <p:spPr bwMode="auto">
          <a:xfrm>
            <a:off x="459325" y="2743113"/>
            <a:ext cx="849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               </a:t>
            </a:r>
            <a:r>
              <a:rPr lang="en-US" altLang="ko-KR" sz="1600" smtClean="0">
                <a:latin typeface="견명조" pitchFamily="18" charset="-127"/>
                <a:ea typeface="견명조" pitchFamily="18" charset="-127"/>
              </a:rPr>
              <a:t>     short</a:t>
            </a:r>
            <a:r>
              <a:rPr lang="ko-KR" altLang="en-US" sz="1600">
                <a:latin typeface="견명조" pitchFamily="18" charset="-127"/>
                <a:ea typeface="견명조" pitchFamily="18" charset="-127"/>
              </a:rPr>
              <a:t>은 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c</a:t>
            </a:r>
            <a:r>
              <a:rPr lang="ko-KR" altLang="en-US" sz="1600">
                <a:latin typeface="견명조" pitchFamily="18" charset="-127"/>
                <a:ea typeface="견명조" pitchFamily="18" charset="-127"/>
              </a:rPr>
              <a:t>언어와의 호환을 위해 추가되었다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.</a:t>
            </a:r>
          </a:p>
        </p:txBody>
      </p:sp>
      <p:sp>
        <p:nvSpPr>
          <p:cNvPr id="29" name="Text Box 69"/>
          <p:cNvSpPr txBox="1">
            <a:spLocks noChangeArrowheads="1"/>
          </p:cNvSpPr>
          <p:nvPr/>
        </p:nvSpPr>
        <p:spPr bwMode="auto">
          <a:xfrm>
            <a:off x="459325" y="2395450"/>
            <a:ext cx="849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                </a:t>
            </a:r>
            <a:r>
              <a:rPr lang="en-US" altLang="ko-KR" sz="1600" smtClean="0">
                <a:latin typeface="견명조" pitchFamily="18" charset="-127"/>
                <a:ea typeface="견명조" pitchFamily="18" charset="-127"/>
              </a:rPr>
              <a:t>    byte</a:t>
            </a:r>
            <a:r>
              <a:rPr lang="ko-KR" altLang="en-US" sz="1600">
                <a:latin typeface="견명조" pitchFamily="18" charset="-127"/>
                <a:ea typeface="견명조" pitchFamily="18" charset="-127"/>
              </a:rPr>
              <a:t>는 이진데이터를 다루는데 사용되며</a:t>
            </a:r>
            <a:r>
              <a:rPr lang="en-US" altLang="ko-KR" sz="1600">
                <a:latin typeface="견명조" pitchFamily="18" charset="-127"/>
                <a:ea typeface="견명조" pitchFamily="18" charset="-127"/>
              </a:rPr>
              <a:t>,   </a:t>
            </a:r>
          </a:p>
        </p:txBody>
      </p:sp>
      <p:sp>
        <p:nvSpPr>
          <p:cNvPr id="30" name="Text Box 70"/>
          <p:cNvSpPr txBox="1">
            <a:spLocks noChangeArrowheads="1"/>
          </p:cNvSpPr>
          <p:nvPr/>
        </p:nvSpPr>
        <p:spPr bwMode="auto">
          <a:xfrm>
            <a:off x="2098604" y="4303625"/>
            <a:ext cx="1116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boolean</a:t>
            </a:r>
          </a:p>
        </p:txBody>
      </p:sp>
      <p:sp>
        <p:nvSpPr>
          <p:cNvPr id="31" name="Text Box 73"/>
          <p:cNvSpPr txBox="1">
            <a:spLocks noChangeArrowheads="1"/>
          </p:cNvSpPr>
          <p:nvPr/>
        </p:nvSpPr>
        <p:spPr bwMode="auto">
          <a:xfrm>
            <a:off x="2062091" y="3794038"/>
            <a:ext cx="1116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</a:p>
        </p:txBody>
      </p:sp>
      <p:sp>
        <p:nvSpPr>
          <p:cNvPr id="32" name="Text Box 76"/>
          <p:cNvSpPr txBox="1">
            <a:spLocks noChangeArrowheads="1"/>
          </p:cNvSpPr>
          <p:nvPr/>
        </p:nvSpPr>
        <p:spPr bwMode="auto">
          <a:xfrm>
            <a:off x="3430516" y="3794038"/>
            <a:ext cx="1116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</a:p>
        </p:txBody>
      </p:sp>
      <p:sp>
        <p:nvSpPr>
          <p:cNvPr id="33" name="Text Box 77"/>
          <p:cNvSpPr txBox="1">
            <a:spLocks noChangeArrowheads="1"/>
          </p:cNvSpPr>
          <p:nvPr/>
        </p:nvSpPr>
        <p:spPr bwMode="auto">
          <a:xfrm>
            <a:off x="4798941" y="3800388"/>
            <a:ext cx="1116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</a:p>
        </p:txBody>
      </p:sp>
      <p:sp>
        <p:nvSpPr>
          <p:cNvPr id="34" name="Text Box 78"/>
          <p:cNvSpPr txBox="1">
            <a:spLocks noChangeArrowheads="1"/>
          </p:cNvSpPr>
          <p:nvPr/>
        </p:nvSpPr>
        <p:spPr bwMode="auto">
          <a:xfrm>
            <a:off x="6130854" y="3800388"/>
            <a:ext cx="1116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</a:p>
        </p:txBody>
      </p:sp>
      <p:sp>
        <p:nvSpPr>
          <p:cNvPr id="35" name="Text Box 79"/>
          <p:cNvSpPr txBox="1">
            <a:spLocks noChangeArrowheads="1"/>
          </p:cNvSpPr>
          <p:nvPr/>
        </p:nvSpPr>
        <p:spPr bwMode="auto">
          <a:xfrm>
            <a:off x="3430516" y="4844963"/>
            <a:ext cx="1116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char</a:t>
            </a:r>
          </a:p>
        </p:txBody>
      </p:sp>
      <p:sp>
        <p:nvSpPr>
          <p:cNvPr id="36" name="Text Box 80"/>
          <p:cNvSpPr txBox="1">
            <a:spLocks noChangeArrowheads="1"/>
          </p:cNvSpPr>
          <p:nvPr/>
        </p:nvSpPr>
        <p:spPr bwMode="auto">
          <a:xfrm>
            <a:off x="2062091" y="5348200"/>
            <a:ext cx="1116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byte</a:t>
            </a:r>
          </a:p>
        </p:txBody>
      </p:sp>
      <p:sp>
        <p:nvSpPr>
          <p:cNvPr id="37" name="Text Box 81"/>
          <p:cNvSpPr txBox="1">
            <a:spLocks noChangeArrowheads="1"/>
          </p:cNvSpPr>
          <p:nvPr/>
        </p:nvSpPr>
        <p:spPr bwMode="auto">
          <a:xfrm>
            <a:off x="3430516" y="5348200"/>
            <a:ext cx="1116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short</a:t>
            </a:r>
          </a:p>
        </p:txBody>
      </p:sp>
      <p:sp>
        <p:nvSpPr>
          <p:cNvPr id="38" name="Text Box 82"/>
          <p:cNvSpPr txBox="1">
            <a:spLocks noChangeArrowheads="1"/>
          </p:cNvSpPr>
          <p:nvPr/>
        </p:nvSpPr>
        <p:spPr bwMode="auto">
          <a:xfrm>
            <a:off x="4798941" y="5348200"/>
            <a:ext cx="1116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int</a:t>
            </a:r>
          </a:p>
        </p:txBody>
      </p:sp>
      <p:sp>
        <p:nvSpPr>
          <p:cNvPr id="48" name="Text Box 83"/>
          <p:cNvSpPr txBox="1">
            <a:spLocks noChangeArrowheads="1"/>
          </p:cNvSpPr>
          <p:nvPr/>
        </p:nvSpPr>
        <p:spPr bwMode="auto">
          <a:xfrm>
            <a:off x="6130854" y="5348200"/>
            <a:ext cx="1116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long</a:t>
            </a:r>
          </a:p>
        </p:txBody>
      </p:sp>
      <p:sp>
        <p:nvSpPr>
          <p:cNvPr id="49" name="Text Box 84"/>
          <p:cNvSpPr txBox="1">
            <a:spLocks noChangeArrowheads="1"/>
          </p:cNvSpPr>
          <p:nvPr/>
        </p:nvSpPr>
        <p:spPr bwMode="auto">
          <a:xfrm>
            <a:off x="4798941" y="5887950"/>
            <a:ext cx="1116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float</a:t>
            </a:r>
          </a:p>
        </p:txBody>
      </p:sp>
      <p:sp>
        <p:nvSpPr>
          <p:cNvPr id="50" name="Text Box 85"/>
          <p:cNvSpPr txBox="1">
            <a:spLocks noChangeArrowheads="1"/>
          </p:cNvSpPr>
          <p:nvPr/>
        </p:nvSpPr>
        <p:spPr bwMode="auto">
          <a:xfrm>
            <a:off x="6165779" y="5887950"/>
            <a:ext cx="1116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double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9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28334" y="5434718"/>
              <a:ext cx="657225" cy="193675"/>
            </p14:xfrm>
          </p:contentPart>
        </mc:Choice>
        <mc:Fallback xmlns="">
          <p:pic>
            <p:nvPicPr>
              <p:cNvPr id="51" name="Ink 9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9884" y="5320388"/>
                <a:ext cx="714124" cy="422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9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91309" y="5943861"/>
              <a:ext cx="864951" cy="254889"/>
            </p14:xfrm>
          </p:contentPart>
        </mc:Choice>
        <mc:Fallback xmlns="">
          <p:pic>
            <p:nvPicPr>
              <p:cNvPr id="53" name="Ink 9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62873" y="5829737"/>
                <a:ext cx="921823" cy="4831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66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smtClean="0">
                <a:solidFill>
                  <a:schemeClr val="bg1"/>
                </a:solidFill>
                <a:latin typeface="+mn-ea"/>
                <a:cs typeface="+mj-cs"/>
              </a:rPr>
              <a:t>정수의 오버플로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5031325" y="2103350"/>
            <a:ext cx="790575" cy="3678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999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998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</a:p>
          <a:p>
            <a:pPr algn="ctr">
              <a:spcBef>
                <a:spcPct val="50000"/>
              </a:spcBef>
            </a:pP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ct val="50000"/>
              </a:spcBef>
            </a:pP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ct val="50000"/>
              </a:spcBef>
            </a:pP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001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000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4131212" y="2103350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최대값</a:t>
            </a: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4131212" y="5378363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최소값</a:t>
            </a:r>
          </a:p>
        </p:txBody>
      </p:sp>
      <p:sp>
        <p:nvSpPr>
          <p:cNvPr id="42" name="AutoShape 17"/>
          <p:cNvSpPr>
            <a:spLocks noChangeArrowheads="1"/>
          </p:cNvSpPr>
          <p:nvPr/>
        </p:nvSpPr>
        <p:spPr bwMode="auto">
          <a:xfrm rot="5400000">
            <a:off x="6543419" y="3364618"/>
            <a:ext cx="2736850" cy="1077913"/>
          </a:xfrm>
          <a:prstGeom prst="can">
            <a:avLst>
              <a:gd name="adj" fmla="val 3357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7156987" y="2697075"/>
            <a:ext cx="935038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001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000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999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998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6434675" y="3975013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최대값</a:t>
            </a:r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6398162" y="3506700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최소값</a:t>
            </a:r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7371300" y="394008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5931437" y="3938500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4" name="Text Box 60"/>
          <p:cNvSpPr txBox="1">
            <a:spLocks noChangeArrowheads="1"/>
          </p:cNvSpPr>
          <p:nvPr/>
        </p:nvSpPr>
        <p:spPr bwMode="auto">
          <a:xfrm>
            <a:off x="459325" y="1208000"/>
            <a:ext cx="565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byte b = 127;       byte b = 128; //</a:t>
            </a: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에러</a:t>
            </a:r>
          </a:p>
        </p:txBody>
      </p:sp>
      <p:sp>
        <p:nvSpPr>
          <p:cNvPr id="55" name="Text Box 61"/>
          <p:cNvSpPr txBox="1">
            <a:spLocks noChangeArrowheads="1"/>
          </p:cNvSpPr>
          <p:nvPr/>
        </p:nvSpPr>
        <p:spPr bwMode="auto">
          <a:xfrm>
            <a:off x="459325" y="1566775"/>
            <a:ext cx="557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b = b + 1;  // b</a:t>
            </a: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에 저장된 값을 </a:t>
            </a:r>
            <a:r>
              <a:rPr lang="en-US" altLang="ko-KR" sz="20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증가</a:t>
            </a:r>
          </a:p>
        </p:txBody>
      </p:sp>
      <p:sp>
        <p:nvSpPr>
          <p:cNvPr id="56" name="Text Box 62"/>
          <p:cNvSpPr txBox="1">
            <a:spLocks noChangeArrowheads="1"/>
          </p:cNvSpPr>
          <p:nvPr/>
        </p:nvSpPr>
        <p:spPr bwMode="auto">
          <a:xfrm>
            <a:off x="529175" y="2103350"/>
            <a:ext cx="790575" cy="3678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127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 2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 1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 0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-1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-2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-128</a:t>
            </a:r>
          </a:p>
        </p:txBody>
      </p:sp>
      <p:sp>
        <p:nvSpPr>
          <p:cNvPr id="57" name="Text Box 63"/>
          <p:cNvSpPr txBox="1">
            <a:spLocks noChangeArrowheads="1"/>
          </p:cNvSpPr>
          <p:nvPr/>
        </p:nvSpPr>
        <p:spPr bwMode="auto">
          <a:xfrm>
            <a:off x="1319750" y="2097767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최대값</a:t>
            </a:r>
          </a:p>
        </p:txBody>
      </p:sp>
      <p:sp>
        <p:nvSpPr>
          <p:cNvPr id="58" name="Text Box 64"/>
          <p:cNvSpPr txBox="1">
            <a:spLocks noChangeArrowheads="1"/>
          </p:cNvSpPr>
          <p:nvPr/>
        </p:nvSpPr>
        <p:spPr bwMode="auto">
          <a:xfrm>
            <a:off x="1319749" y="5384713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최소값</a:t>
            </a:r>
          </a:p>
        </p:txBody>
      </p:sp>
      <p:sp>
        <p:nvSpPr>
          <p:cNvPr id="59" name="AutoShape 65"/>
          <p:cNvSpPr>
            <a:spLocks noChangeArrowheads="1"/>
          </p:cNvSpPr>
          <p:nvPr/>
        </p:nvSpPr>
        <p:spPr bwMode="auto">
          <a:xfrm rot="5400000">
            <a:off x="2041269" y="3364618"/>
            <a:ext cx="2736850" cy="1077913"/>
          </a:xfrm>
          <a:prstGeom prst="can">
            <a:avLst>
              <a:gd name="adj" fmla="val 3357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0" name="Text Box 66"/>
          <p:cNvSpPr txBox="1">
            <a:spLocks noChangeArrowheads="1"/>
          </p:cNvSpPr>
          <p:nvPr/>
        </p:nvSpPr>
        <p:spPr bwMode="auto">
          <a:xfrm>
            <a:off x="2654837" y="2697075"/>
            <a:ext cx="935038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-127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-128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127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126</a:t>
            </a:r>
          </a:p>
          <a:p>
            <a:pPr algn="r">
              <a:spcBef>
                <a:spcPct val="50000"/>
              </a:spcBef>
            </a:pP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</a:p>
        </p:txBody>
      </p:sp>
      <p:sp>
        <p:nvSpPr>
          <p:cNvPr id="61" name="Text Box 67"/>
          <p:cNvSpPr txBox="1">
            <a:spLocks noChangeArrowheads="1"/>
          </p:cNvSpPr>
          <p:nvPr/>
        </p:nvSpPr>
        <p:spPr bwMode="auto">
          <a:xfrm>
            <a:off x="1932525" y="3975013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최대값</a:t>
            </a:r>
          </a:p>
        </p:txBody>
      </p:sp>
      <p:sp>
        <p:nvSpPr>
          <p:cNvPr id="62" name="Text Box 68"/>
          <p:cNvSpPr txBox="1">
            <a:spLocks noChangeArrowheads="1"/>
          </p:cNvSpPr>
          <p:nvPr/>
        </p:nvSpPr>
        <p:spPr bwMode="auto">
          <a:xfrm>
            <a:off x="1896012" y="3506700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최소값</a:t>
            </a:r>
          </a:p>
        </p:txBody>
      </p:sp>
      <p:sp>
        <p:nvSpPr>
          <p:cNvPr id="63" name="Line 69"/>
          <p:cNvSpPr>
            <a:spLocks noChangeShapeType="1"/>
          </p:cNvSpPr>
          <p:nvPr/>
        </p:nvSpPr>
        <p:spPr bwMode="auto">
          <a:xfrm>
            <a:off x="2869150" y="394008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4" name="Line 70"/>
          <p:cNvSpPr>
            <a:spLocks noChangeShapeType="1"/>
          </p:cNvSpPr>
          <p:nvPr/>
        </p:nvSpPr>
        <p:spPr bwMode="auto">
          <a:xfrm>
            <a:off x="1429287" y="3938500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49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3" grpId="0"/>
      <p:bldP spid="44" grpId="0"/>
      <p:bldP spid="45" grpId="0"/>
      <p:bldP spid="54" grpId="0"/>
      <p:bldP spid="55" grpId="0"/>
      <p:bldP spid="56" grpId="0" animBg="1"/>
      <p:bldP spid="57" grpId="0"/>
      <p:bldP spid="58" grpId="0"/>
      <p:bldP spid="60" grpId="0"/>
      <p:bldP spid="61" grpId="0"/>
      <p:bldP spid="6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780</Words>
  <Application>Microsoft Office PowerPoint</Application>
  <PresentationFormat>와이드스크린</PresentationFormat>
  <Paragraphs>329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HY견고딕</vt:lpstr>
      <vt:lpstr>견고딕</vt:lpstr>
      <vt:lpstr>견명조</vt:lpstr>
      <vt:lpstr>굴림</vt:lpstr>
      <vt:lpstr>궁서</vt:lpstr>
      <vt:lpstr>나눔명조</vt:lpstr>
      <vt:lpstr>맑은 고딕</vt:lpstr>
      <vt:lpstr>바탕</vt:lpstr>
      <vt:lpstr>Arial</vt:lpstr>
      <vt:lpstr>Courier New</vt:lpstr>
      <vt:lpstr>Elephant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SeungHa</dc:creator>
  <cp:lastModifiedBy>Lee SeungHa</cp:lastModifiedBy>
  <cp:revision>55</cp:revision>
  <dcterms:created xsi:type="dcterms:W3CDTF">2020-03-22T14:13:18Z</dcterms:created>
  <dcterms:modified xsi:type="dcterms:W3CDTF">2020-03-29T04:38:06Z</dcterms:modified>
</cp:coreProperties>
</file>