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4" r:id="rId6"/>
    <p:sldId id="261" r:id="rId7"/>
    <p:sldId id="269" r:id="rId8"/>
    <p:sldId id="260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598"/>
    <a:srgbClr val="93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20-03-28T23:06:25.8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-2147483648-2147483648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20-04-11T04:13:46.7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-2147483648-2147483648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7DF1-DA41-4989-AE37-4A0B9450788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C6FB-9096-4C66-90A5-E416D44B5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들어주셔서 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질의응답 시간을 가지겠습니다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i="1" spc="2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 Study</a:t>
            </a:r>
            <a:endParaRPr lang="en-US" altLang="ko-KR" sz="5000" b="1" i="1" spc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3307" y="4783570"/>
            <a:ext cx="4098113" cy="52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en-US" altLang="ko-KR" sz="20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2020-04-05 LSH</a:t>
            </a:r>
            <a:endParaRPr lang="en-US" altLang="ko-KR" sz="2000" b="1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17130" y="4042236"/>
            <a:ext cx="60564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Ch03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_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연산자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Operator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2500" i="1" spc="100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단항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비트전환연산자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~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827088" y="2029450"/>
            <a:ext cx="106503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비트전환연산자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~	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정수를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진수로 표현했을 떄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pPr lvl="2" indent="0"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1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은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0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은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로 변경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(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정수형에만 사용 가능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307675"/>
            <a:ext cx="60007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이항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19137" y="1100824"/>
            <a:ext cx="96234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>
                <a:latin typeface="나눔명조" panose="02020603020101020101" pitchFamily="18" charset="-127"/>
                <a:ea typeface="나눔명조" panose="02020603020101020101" pitchFamily="18" charset="-127"/>
              </a:rPr>
              <a:t>이항연산자는 연산을 수행하기 </a:t>
            </a: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전에</a:t>
            </a:r>
            <a:r>
              <a:rPr lang="en-US" altLang="ko-KR" sz="36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36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피연산자의 </a:t>
            </a:r>
            <a:r>
              <a:rPr lang="ko-KR" altLang="en-US" sz="3600">
                <a:latin typeface="나눔명조" panose="02020603020101020101" pitchFamily="18" charset="-127"/>
                <a:ea typeface="나눔명조" panose="02020603020101020101" pitchFamily="18" charset="-127"/>
              </a:rPr>
              <a:t>타입을 일치시킨다</a:t>
            </a:r>
            <a:r>
              <a:rPr lang="en-US" altLang="ko-KR" sz="36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1065130" y="2318081"/>
            <a:ext cx="86407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int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보다 크기가 작은 타입은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int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로 변환한다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  ( byte, char, short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int )</a:t>
            </a:r>
            <a:endParaRPr lang="en-US" altLang="ko-KR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065130" y="3434093"/>
            <a:ext cx="8640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중 표현범위가 큰 타입으로 형변환 한다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496930" y="4045281"/>
            <a:ext cx="5148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byte + short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int + int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int 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1496930" y="4561218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char + int  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int + int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int 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496930" y="5100968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float + int  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float + float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float 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496930" y="5640718"/>
            <a:ext cx="662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long + float 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float + float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float </a:t>
            </a: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1496930" y="6143956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float + double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double + double </a:t>
            </a:r>
            <a:r>
              <a:rPr lang="en-US" altLang="ko-KR" b="1"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 double</a:t>
            </a:r>
          </a:p>
        </p:txBody>
      </p:sp>
    </p:spTree>
    <p:extLst>
      <p:ext uri="{BB962C8B-B14F-4D97-AF65-F5344CB8AC3E}">
        <p14:creationId xmlns:p14="http://schemas.microsoft.com/office/powerpoint/2010/main" val="1865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solidFill>
                  <a:schemeClr val="bg1"/>
                </a:solidFill>
                <a:latin typeface="+mn-ea"/>
                <a:cs typeface="+mj-cs"/>
              </a:rPr>
              <a:t>이</a:t>
            </a: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나머지연산자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%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827088" y="2029450"/>
            <a:ext cx="9527874" cy="132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나누기한 나머지를 반환</a:t>
            </a:r>
            <a:endParaRPr lang="en-US" altLang="ko-KR" sz="24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배수 검사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홀수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짝수 등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 주로 사용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2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solidFill>
                  <a:schemeClr val="bg1"/>
                </a:solidFill>
                <a:latin typeface="+mn-ea"/>
                <a:cs typeface="+mj-cs"/>
              </a:rPr>
              <a:t>이</a:t>
            </a: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쉬프트연산자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&lt;&lt;, &gt;&gt;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827088" y="2029450"/>
            <a:ext cx="952787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400" baseline="30000">
                <a:latin typeface="나눔명조" panose="02020603020101020101" pitchFamily="18" charset="-127"/>
                <a:ea typeface="나눔명조" panose="02020603020101020101" pitchFamily="18" charset="-127"/>
              </a:rPr>
              <a:t>n 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곱하거나 나눈 결과 반환</a:t>
            </a:r>
            <a:endParaRPr lang="en-US" altLang="ko-KR" sz="24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곱셈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나눗셈보다 속도 빠름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286948" y="4900970"/>
            <a:ext cx="4213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8 &lt;&lt; 2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는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8 * 2</a:t>
            </a:r>
            <a:r>
              <a:rPr lang="en-US" altLang="ko-KR" sz="2400" baseline="300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과 같다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8 &gt;&gt; 2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는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8 / 2</a:t>
            </a:r>
            <a:r>
              <a:rPr lang="en-US" altLang="ko-KR" sz="2400" baseline="300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과 같다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250435" y="3677007"/>
            <a:ext cx="4213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x &lt;&lt; n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은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x * 2</a:t>
            </a:r>
            <a:r>
              <a:rPr lang="en-US" altLang="ko-KR" sz="2400" baseline="30000">
                <a:latin typeface="나눔명조" panose="02020603020101020101" pitchFamily="18" charset="-127"/>
                <a:ea typeface="나눔명조" panose="02020603020101020101" pitchFamily="18" charset="-127"/>
              </a:rPr>
              <a:t>n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과 같다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x &gt;&gt; n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은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x / 2</a:t>
            </a:r>
            <a:r>
              <a:rPr lang="en-US" altLang="ko-KR" sz="2400" baseline="30000">
                <a:latin typeface="나눔명조" panose="02020603020101020101" pitchFamily="18" charset="-127"/>
                <a:ea typeface="나눔명조" panose="02020603020101020101" pitchFamily="18" charset="-127"/>
              </a:rPr>
              <a:t>n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과 같다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5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solidFill>
                  <a:schemeClr val="bg1"/>
                </a:solidFill>
                <a:latin typeface="+mn-ea"/>
                <a:cs typeface="+mj-cs"/>
              </a:rPr>
              <a:t>이</a:t>
            </a: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71768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비교연산자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&gt;, &lt;, &gt;=, &lt;=, ==, !=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827088" y="2029450"/>
            <a:ext cx="1065036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견명조" pitchFamily="18" charset="-127"/>
                <a:ea typeface="견명조" pitchFamily="18" charset="-127"/>
              </a:rPr>
              <a:t>피연산자를 같은 타입으로 변환 후에 비교하고</a:t>
            </a:r>
            <a:r>
              <a:rPr lang="en-US" altLang="ko-KR" sz="2400">
                <a:latin typeface="견명조" pitchFamily="18" charset="-127"/>
                <a:ea typeface="견명조" pitchFamily="18" charset="-127"/>
              </a:rPr>
              <a:t/>
            </a:r>
            <a:br>
              <a:rPr lang="en-US" altLang="ko-KR" sz="2400">
                <a:latin typeface="견명조" pitchFamily="18" charset="-127"/>
                <a:ea typeface="견명조" pitchFamily="18" charset="-127"/>
              </a:rPr>
            </a:br>
            <a:r>
              <a:rPr lang="ko-KR" altLang="en-US" sz="2400" smtClean="0">
                <a:latin typeface="견명조" pitchFamily="18" charset="-127"/>
                <a:ea typeface="견명조" pitchFamily="18" charset="-127"/>
              </a:rPr>
              <a:t>결과 값은 </a:t>
            </a:r>
            <a:r>
              <a:rPr lang="en-US" altLang="ko-KR" sz="2400" smtClean="0">
                <a:latin typeface="견명조" pitchFamily="18" charset="-127"/>
                <a:ea typeface="견명조" pitchFamily="18" charset="-127"/>
              </a:rPr>
              <a:t>true </a:t>
            </a:r>
            <a:r>
              <a:rPr lang="ko-KR" altLang="en-US" sz="2400" smtClean="0">
                <a:latin typeface="견명조" pitchFamily="18" charset="-127"/>
                <a:ea typeface="견명조" pitchFamily="18" charset="-127"/>
              </a:rPr>
              <a:t>또는 </a:t>
            </a:r>
            <a:r>
              <a:rPr lang="en-US" altLang="ko-KR" sz="2400" smtClean="0">
                <a:latin typeface="견명조" pitchFamily="18" charset="-127"/>
                <a:ea typeface="견명조" pitchFamily="18" charset="-127"/>
              </a:rPr>
              <a:t>false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견명조" pitchFamily="18" charset="-127"/>
                <a:ea typeface="견명조" pitchFamily="18" charset="-127"/>
              </a:rPr>
              <a:t>기본형</a:t>
            </a:r>
            <a:r>
              <a:rPr lang="en-US" altLang="ko-KR" sz="2400" smtClean="0">
                <a:latin typeface="견명조" pitchFamily="18" charset="-127"/>
                <a:ea typeface="견명조" pitchFamily="18" charset="-127"/>
              </a:rPr>
              <a:t>(Boolean </a:t>
            </a:r>
            <a:r>
              <a:rPr lang="ko-KR" altLang="en-US" sz="2400" smtClean="0">
                <a:latin typeface="견명조" pitchFamily="18" charset="-127"/>
                <a:ea typeface="견명조" pitchFamily="18" charset="-127"/>
              </a:rPr>
              <a:t>제외</a:t>
            </a:r>
            <a:r>
              <a:rPr lang="en-US" altLang="ko-KR" sz="2400" smtClean="0">
                <a:latin typeface="견명조" pitchFamily="18" charset="-127"/>
                <a:ea typeface="견명조" pitchFamily="18" charset="-127"/>
              </a:rPr>
              <a:t>)</a:t>
            </a:r>
            <a:r>
              <a:rPr lang="ko-KR" altLang="en-US" sz="2400" smtClean="0">
                <a:latin typeface="견명조" pitchFamily="18" charset="-127"/>
                <a:ea typeface="견명조" pitchFamily="18" charset="-127"/>
              </a:rPr>
              <a:t>과 참조형에 사용할 수 있으나</a:t>
            </a:r>
            <a:r>
              <a:rPr lang="en-US" altLang="ko-KR" sz="2400" smtClean="0">
                <a:latin typeface="견명조" pitchFamily="18" charset="-127"/>
                <a:ea typeface="견명조" pitchFamily="18" charset="-127"/>
              </a:rPr>
              <a:t/>
            </a:r>
            <a:br>
              <a:rPr lang="en-US" altLang="ko-KR" sz="2400" smtClean="0">
                <a:latin typeface="견명조" pitchFamily="18" charset="-127"/>
                <a:ea typeface="견명조" pitchFamily="18" charset="-127"/>
              </a:rPr>
            </a:br>
            <a:r>
              <a:rPr lang="ko-KR" altLang="en-US" sz="2400" smtClean="0">
                <a:latin typeface="견명조" pitchFamily="18" charset="-127"/>
                <a:ea typeface="견명조" pitchFamily="18" charset="-127"/>
              </a:rPr>
              <a:t>참조형에는 </a:t>
            </a:r>
            <a:r>
              <a:rPr lang="en-US" altLang="ko-KR" sz="2400" smtClean="0">
                <a:latin typeface="견명조" pitchFamily="18" charset="-127"/>
                <a:ea typeface="견명조" pitchFamily="18" charset="-127"/>
              </a:rPr>
              <a:t>==</a:t>
            </a:r>
            <a:r>
              <a:rPr lang="ko-KR" altLang="en-US" sz="2400" smtClean="0">
                <a:latin typeface="견명조" pitchFamily="18" charset="-127"/>
                <a:ea typeface="견명조" pitchFamily="18" charset="-127"/>
              </a:rPr>
              <a:t>와 </a:t>
            </a:r>
            <a:r>
              <a:rPr lang="en-US" altLang="ko-KR" sz="2400" smtClean="0">
                <a:latin typeface="견명조" pitchFamily="18" charset="-127"/>
                <a:ea typeface="견명조" pitchFamily="18" charset="-127"/>
              </a:rPr>
              <a:t>!=</a:t>
            </a:r>
            <a:r>
              <a:rPr lang="ko-KR" altLang="en-US" sz="2400" smtClean="0">
                <a:latin typeface="견명조" pitchFamily="18" charset="-127"/>
                <a:ea typeface="견명조" pitchFamily="18" charset="-127"/>
              </a:rPr>
              <a:t>만 사용 가능</a:t>
            </a:r>
            <a:endParaRPr lang="en-US" altLang="ko-KR" sz="2400"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5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solidFill>
                  <a:schemeClr val="bg1"/>
                </a:solidFill>
                <a:latin typeface="+mn-ea"/>
                <a:cs typeface="+mj-cs"/>
              </a:rPr>
              <a:t>이</a:t>
            </a: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비트연산자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&amp;, |, ^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27088" y="2024063"/>
            <a:ext cx="80821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피연산자를 비트 단위로 연산</a:t>
            </a:r>
            <a:endParaRPr lang="en-US" altLang="ko-KR" sz="24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실수형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(float, double)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제외한 모든 기본형에 사용 가능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7088" y="3173433"/>
            <a:ext cx="808213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OR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연산자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|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 중 어느 한 쪽이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이면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AND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연산자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&amp;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 양 쪽 모두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이면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XOR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연산자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^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피연산자가 서로 다를 때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1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009"/>
              </p:ext>
            </p:extLst>
          </p:nvPr>
        </p:nvGraphicFramePr>
        <p:xfrm>
          <a:off x="1440613" y="4870907"/>
          <a:ext cx="5397585" cy="1859280"/>
        </p:xfrm>
        <a:graphic>
          <a:graphicData uri="http://schemas.openxmlformats.org/drawingml/2006/table">
            <a:tbl>
              <a:tblPr/>
              <a:tblGrid>
                <a:gridCol w="1079517">
                  <a:extLst>
                    <a:ext uri="{9D8B030D-6E8A-4147-A177-3AD203B41FA5}">
                      <a16:colId xmlns:a16="http://schemas.microsoft.com/office/drawing/2014/main" val="1107197166"/>
                    </a:ext>
                  </a:extLst>
                </a:gridCol>
                <a:gridCol w="1079517">
                  <a:extLst>
                    <a:ext uri="{9D8B030D-6E8A-4147-A177-3AD203B41FA5}">
                      <a16:colId xmlns:a16="http://schemas.microsoft.com/office/drawing/2014/main" val="2721426311"/>
                    </a:ext>
                  </a:extLst>
                </a:gridCol>
                <a:gridCol w="1079517">
                  <a:extLst>
                    <a:ext uri="{9D8B030D-6E8A-4147-A177-3AD203B41FA5}">
                      <a16:colId xmlns:a16="http://schemas.microsoft.com/office/drawing/2014/main" val="8243469"/>
                    </a:ext>
                  </a:extLst>
                </a:gridCol>
                <a:gridCol w="1079517">
                  <a:extLst>
                    <a:ext uri="{9D8B030D-6E8A-4147-A177-3AD203B41FA5}">
                      <a16:colId xmlns:a16="http://schemas.microsoft.com/office/drawing/2014/main" val="1228500329"/>
                    </a:ext>
                  </a:extLst>
                </a:gridCol>
                <a:gridCol w="1079517">
                  <a:extLst>
                    <a:ext uri="{9D8B030D-6E8A-4147-A177-3AD203B41FA5}">
                      <a16:colId xmlns:a16="http://schemas.microsoft.com/office/drawing/2014/main" val="2795986870"/>
                    </a:ext>
                  </a:extLst>
                </a:gridCol>
              </a:tblGrid>
              <a:tr h="344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x |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x 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x ^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33263"/>
                  </a:ext>
                </a:extLst>
              </a:tr>
              <a:tr h="344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259518"/>
                  </a:ext>
                </a:extLst>
              </a:tr>
              <a:tr h="344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990101"/>
                  </a:ext>
                </a:extLst>
              </a:tr>
              <a:tr h="344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58732"/>
                  </a:ext>
                </a:extLst>
              </a:tr>
              <a:tr h="344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22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8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solidFill>
                  <a:schemeClr val="bg1"/>
                </a:solidFill>
                <a:latin typeface="+mn-ea"/>
                <a:cs typeface="+mj-cs"/>
              </a:rPr>
              <a:t>이</a:t>
            </a: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논리연산자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&amp;&amp;, ||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27088" y="2024063"/>
            <a:ext cx="80821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피연산자가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boolean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이어야 하며 연산결과도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boolean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&amp;&amp;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||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보다 우선순위가 높음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7088" y="3173433"/>
            <a:ext cx="80821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OR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연산자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||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 중 어느 한 쪽이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true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이면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true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AND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연산자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&amp;&amp;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 양 쪽 모두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true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이면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true</a:t>
            </a:r>
          </a:p>
        </p:txBody>
      </p:sp>
      <p:graphicFrame>
        <p:nvGraphicFramePr>
          <p:cNvPr id="16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42618"/>
              </p:ext>
            </p:extLst>
          </p:nvPr>
        </p:nvGraphicFramePr>
        <p:xfrm>
          <a:off x="1440613" y="4319763"/>
          <a:ext cx="5397585" cy="1878948"/>
        </p:xfrm>
        <a:graphic>
          <a:graphicData uri="http://schemas.openxmlformats.org/drawingml/2006/table">
            <a:tbl>
              <a:tblPr/>
              <a:tblGrid>
                <a:gridCol w="1350116">
                  <a:extLst>
                    <a:ext uri="{9D8B030D-6E8A-4147-A177-3AD203B41FA5}">
                      <a16:colId xmlns:a16="http://schemas.microsoft.com/office/drawing/2014/main" val="537843139"/>
                    </a:ext>
                  </a:extLst>
                </a:gridCol>
                <a:gridCol w="1348676">
                  <a:extLst>
                    <a:ext uri="{9D8B030D-6E8A-4147-A177-3AD203B41FA5}">
                      <a16:colId xmlns:a16="http://schemas.microsoft.com/office/drawing/2014/main" val="750764919"/>
                    </a:ext>
                  </a:extLst>
                </a:gridCol>
                <a:gridCol w="1350116">
                  <a:extLst>
                    <a:ext uri="{9D8B030D-6E8A-4147-A177-3AD203B41FA5}">
                      <a16:colId xmlns:a16="http://schemas.microsoft.com/office/drawing/2014/main" val="499316886"/>
                    </a:ext>
                  </a:extLst>
                </a:gridCol>
                <a:gridCol w="1348677">
                  <a:extLst>
                    <a:ext uri="{9D8B030D-6E8A-4147-A177-3AD203B41FA5}">
                      <a16:colId xmlns:a16="http://schemas.microsoft.com/office/drawing/2014/main" val="2668230749"/>
                    </a:ext>
                  </a:extLst>
                </a:gridCol>
              </a:tblGrid>
              <a:tr h="3706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x ||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x &amp;&amp;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875809"/>
                  </a:ext>
                </a:extLst>
              </a:tr>
              <a:tr h="3706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621422"/>
                  </a:ext>
                </a:extLst>
              </a:tr>
              <a:tr h="3706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055221"/>
                  </a:ext>
                </a:extLst>
              </a:tr>
              <a:tr h="3706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456061"/>
                  </a:ext>
                </a:extLst>
              </a:tr>
              <a:tr h="3706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12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4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solidFill>
                  <a:schemeClr val="bg1"/>
                </a:solidFill>
                <a:latin typeface="+mn-ea"/>
                <a:cs typeface="+mj-cs"/>
              </a:rPr>
              <a:t>이</a:t>
            </a: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대입연산자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=, op=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27088" y="2024063"/>
            <a:ext cx="80821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오른쪽 피연산자의 값을 왼쪽 피연산자에 저장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단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왼쪽 피연산자는 상수가 아니어야 함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</p:txBody>
      </p: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65" y="2855060"/>
            <a:ext cx="439261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5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>
                <a:solidFill>
                  <a:schemeClr val="bg1"/>
                </a:solidFill>
                <a:latin typeface="+mn-ea"/>
                <a:cs typeface="+mj-cs"/>
              </a:rPr>
              <a:t>삼</a:t>
            </a: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삼항연산자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? :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27088" y="2775623"/>
            <a:ext cx="80821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조건식의 연산결과가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true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이면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식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1'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결과를 반환하고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	    false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이면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식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2'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결과를 반환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335305" y="2024063"/>
            <a:ext cx="309890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조건식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) ?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식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1 :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식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688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Thank yo</a:t>
            </a:r>
            <a:r>
              <a:rPr lang="en-US" altLang="ko-KR" sz="5000" b="1" spc="1000" smtClean="0">
                <a:solidFill>
                  <a:srgbClr val="C00000"/>
                </a:solidFill>
                <a:latin typeface="+mn-ea"/>
              </a:rPr>
              <a:t>u</a:t>
            </a:r>
            <a:endParaRPr lang="en-US" altLang="ko-KR" sz="5000" b="1" spc="10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6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미리보기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6022" y="1208000"/>
            <a:ext cx="64087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연산자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단항 연산자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이항 연산자 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산술 연산자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이항 연산자 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비교 연산자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이항 연산자 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논리 연산자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삼항 연산자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연산자 정의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59325" y="1208000"/>
            <a:ext cx="8378827" cy="3736951"/>
            <a:chOff x="781351" y="1632769"/>
            <a:chExt cx="8378827" cy="280035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951216" y="1632769"/>
              <a:ext cx="7993062" cy="850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연산자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(operator) </a:t>
              </a: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–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어떠한 기능을 수행하는 기호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/>
              </a:r>
              <a:b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</a:b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예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) +, -, *, /</a:t>
              </a:r>
              <a:endParaRPr lang="ko-KR" altLang="en-US" sz="2400" b="1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951216" y="2926872"/>
              <a:ext cx="8208962" cy="850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피연산자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(operand) </a:t>
              </a: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–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연산자의 작업 대상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/>
              </a:r>
              <a:b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</a:b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예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)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변수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상수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리터럴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수식</a:t>
              </a:r>
              <a:endParaRPr lang="ko-KR" altLang="en-US" sz="2400" b="1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81351" y="4431531"/>
                <a:ext cx="1588" cy="1588"/>
              </p14:xfrm>
            </p:contentPart>
          </mc:Choice>
          <mc:Fallback xmlns="">
            <p:pic>
              <p:nvPicPr>
                <p:cNvPr id="31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0"/>
                  <a:ext cx="0" cy="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38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연산자 분류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9325" y="1208000"/>
            <a:ext cx="8378827" cy="3736951"/>
            <a:chOff x="781351" y="1632769"/>
            <a:chExt cx="8378827" cy="2800350"/>
          </a:xfrm>
        </p:grpSpPr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951216" y="1632769"/>
              <a:ext cx="7993062" cy="899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연산자의 기능에 의한 분류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/>
              </a:r>
              <a:b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</a:b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산술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비교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논리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대입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기타</a:t>
              </a:r>
              <a:endParaRPr lang="ko-KR" altLang="en-US" sz="2400" b="1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951216" y="2926872"/>
              <a:ext cx="8208962" cy="899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피연산자의 개수에 의한 분류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/>
              </a:r>
              <a:b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</a:b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단항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이항</a:t>
              </a:r>
              <a:r>
                <a:rPr lang="en-US" altLang="ko-KR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삼항</a:t>
              </a:r>
              <a:endParaRPr lang="ko-KR" altLang="en-US" sz="2400" b="1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81351" y="4431531"/>
                <a:ext cx="1588" cy="1588"/>
              </p14:xfrm>
            </p:contentPart>
          </mc:Choice>
          <mc:Fallback xmlns="">
            <p:pic>
              <p:nvPicPr>
                <p:cNvPr id="31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0"/>
                  <a:ext cx="0" cy="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46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연산자 종류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29190" y="1248192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단항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연산자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29190" y="2302292"/>
            <a:ext cx="251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이항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연산자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9190" y="3491329"/>
            <a:ext cx="251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삼항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연산자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256502" y="1248192"/>
            <a:ext cx="464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 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-  (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타입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)  ++  --  ~  ! 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256502" y="1895892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산술 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256502" y="2327692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비교 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256502" y="2699167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논리 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193127" y="1895892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smtClean="0">
                <a:latin typeface="견명조" pitchFamily="18" charset="-127"/>
                <a:ea typeface="견명조" pitchFamily="18" charset="-127"/>
              </a:rPr>
              <a:t>+  </a:t>
            </a:r>
            <a:r>
              <a:rPr lang="en-US" altLang="ko-KR" sz="2400">
                <a:latin typeface="견명조" pitchFamily="18" charset="-127"/>
                <a:ea typeface="견명조" pitchFamily="18" charset="-127"/>
              </a:rPr>
              <a:t>-  *  /  %  &lt;&lt;  &gt;&gt;  &gt;&gt;&gt;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193127" y="2327692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&gt; 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&lt;  &gt;=  &lt;=  ==  !=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193127" y="2724567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&amp;&amp; 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||   &amp;  ^  |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896140" y="2219742"/>
            <a:ext cx="325437" cy="325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 flipV="1">
            <a:off x="2896140" y="2543592"/>
            <a:ext cx="325437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 flipV="1">
            <a:off x="2897727" y="2543592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3256502" y="3491329"/>
            <a:ext cx="471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? 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: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629190" y="4451767"/>
            <a:ext cx="251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대입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연산자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3256502" y="4462879"/>
            <a:ext cx="471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=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9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연산자 우선순위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2" y="1208000"/>
            <a:ext cx="6551613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6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단항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증감연산자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++, </a:t>
            </a:r>
            <a:r>
              <a:rPr lang="en-US" altLang="ko-KR" sz="3600">
                <a:latin typeface="나눔명조" panose="02020603020101020101" pitchFamily="18" charset="-127"/>
                <a:ea typeface="나눔명조" panose="02020603020101020101" pitchFamily="18" charset="-127"/>
              </a:rPr>
              <a:t>--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27088" y="2024063"/>
            <a:ext cx="741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증가연산자 </a:t>
            </a:r>
            <a:r>
              <a:rPr lang="en-US" altLang="ko-KR" sz="2400" spc="-1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++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피연산자의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값을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증가시킨다</a:t>
            </a:r>
            <a:endParaRPr lang="en-US" altLang="ko-KR" sz="24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감소연산자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--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피연산자의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값을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감소시킨다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graphicFrame>
        <p:nvGraphicFramePr>
          <p:cNvPr id="3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45131"/>
              </p:ext>
            </p:extLst>
          </p:nvPr>
        </p:nvGraphicFramePr>
        <p:xfrm>
          <a:off x="827088" y="3488577"/>
          <a:ext cx="8174037" cy="1524000"/>
        </p:xfrm>
        <a:graphic>
          <a:graphicData uri="http://schemas.openxmlformats.org/drawingml/2006/table">
            <a:tbl>
              <a:tblPr/>
              <a:tblGrid>
                <a:gridCol w="133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전위형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j = ++</a:t>
                      </a:r>
                      <a:r>
                        <a:rPr kumimoji="1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++i;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j = i;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값이 참조되기 전에 증가시킨다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후위형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j = i++;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j = i;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i++;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값이 참조된 후에 증가시킨다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8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단항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부호연산자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+, -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827088" y="2029450"/>
            <a:ext cx="86407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부호연산자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+,-	‘+’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는 피연산자에 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을 곱하고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                    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-’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는 피연산자에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-1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을 곱한다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3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단항 연산자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9138" y="1125538"/>
            <a:ext cx="6840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논리부정연산자 </a:t>
            </a:r>
            <a:r>
              <a:rPr lang="en-US" altLang="ko-KR" sz="36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  <a:endParaRPr lang="en-US" altLang="ko-KR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827088" y="2029450"/>
            <a:ext cx="95278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논리부정연산자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!		true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false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로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false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true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로 변경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			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피연산자가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boolean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 때에만 사용 가능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549</Words>
  <Application>Microsoft Office PowerPoint</Application>
  <PresentationFormat>와이드스크린</PresentationFormat>
  <Paragraphs>207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HY견고딕</vt:lpstr>
      <vt:lpstr>견명조</vt:lpstr>
      <vt:lpstr>나눔명조</vt:lpstr>
      <vt:lpstr>맑은 고딕</vt:lpstr>
      <vt:lpstr>바탕</vt:lpstr>
      <vt:lpstr>Arial</vt:lpstr>
      <vt:lpstr>Elephant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SeungHa</dc:creator>
  <cp:lastModifiedBy>Lee SeungHa</cp:lastModifiedBy>
  <cp:revision>121</cp:revision>
  <dcterms:created xsi:type="dcterms:W3CDTF">2020-03-22T14:13:18Z</dcterms:created>
  <dcterms:modified xsi:type="dcterms:W3CDTF">2020-04-11T05:21:36Z</dcterms:modified>
</cp:coreProperties>
</file>