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259" r:id="rId4"/>
    <p:sldId id="271" r:id="rId5"/>
    <p:sldId id="262" r:id="rId6"/>
    <p:sldId id="280" r:id="rId7"/>
    <p:sldId id="275" r:id="rId8"/>
    <p:sldId id="274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20" autoAdjust="0"/>
  </p:normalViewPr>
  <p:slideViewPr>
    <p:cSldViewPr>
      <p:cViewPr varScale="1">
        <p:scale>
          <a:sx n="70" d="100"/>
          <a:sy n="70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43217-A40C-4B22-AF79-0E59FD42CCA2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8687-E802-47F9-A434-CED1A1F291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41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685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38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77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7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90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51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59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34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96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8687-E802-47F9-A434-CED1A1F2914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3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099AA0-61C9-4BA1-93B9-4198961396E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89ECE7-1D16-4DF7-928D-73CE6C9F63CC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.tr/url?sa=i&amp;rct=j&amp;q=&amp;esrc=s&amp;source=images&amp;cd=&amp;cad=rja&amp;uact=8&amp;ved=0ahUKEwiivM7Ku-bXAhWJL1AKHdeKAE8QjRwIBw&amp;url=http://mavienginberk.blogspot.com/2017/01/opencv-python-yabanci-kaynak.html&amp;psig=AOvVaw2x6AsOuhYM0oc7tJn2JDEd&amp;ust=151213703468146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7830" y="188640"/>
            <a:ext cx="655272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>
            <a:spAutoFit/>
          </a:bodyPr>
          <a:lstStyle/>
          <a:p>
            <a:pPr algn="ctr"/>
            <a:r>
              <a:rPr lang="tr-T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OBJECT TRACKİNG</a:t>
            </a:r>
          </a:p>
          <a:p>
            <a:pPr algn="ctr"/>
            <a:r>
              <a:rPr lang="tr-T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AND AUGMENTED REALİTY </a:t>
            </a:r>
          </a:p>
        </p:txBody>
      </p:sp>
      <p:pic>
        <p:nvPicPr>
          <p:cNvPr id="1026" name="Picture 2" descr="C:\Users\Mete\Desktop\Untitled-desig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8" y="1556792"/>
            <a:ext cx="6430393" cy="482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7954910" y="402922"/>
            <a:ext cx="1169551" cy="5904656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tr-TR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Digital</a:t>
            </a:r>
            <a:r>
              <a:rPr lang="tr-T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tr-TR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İmage</a:t>
            </a:r>
            <a:r>
              <a:rPr lang="tr-T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tr-TR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Processing</a:t>
            </a:r>
            <a:endParaRPr lang="tr-TR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  <a:p>
            <a:pPr algn="ctr"/>
            <a:r>
              <a:rPr lang="tr-T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2017</a:t>
            </a:r>
            <a:endParaRPr lang="tr-TR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6" y="1268760"/>
            <a:ext cx="7859689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835696" y="54868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u="sng" dirty="0" smtClean="0"/>
              <a:t>REFERENCES</a:t>
            </a:r>
            <a:endParaRPr lang="tr-TR" sz="3600" b="1" u="sng" dirty="0"/>
          </a:p>
        </p:txBody>
      </p:sp>
      <p:sp>
        <p:nvSpPr>
          <p:cNvPr id="5" name="Dikdörtgen 4"/>
          <p:cNvSpPr/>
          <p:nvPr/>
        </p:nvSpPr>
        <p:spPr>
          <a:xfrm>
            <a:off x="503548" y="4293096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Konrad </a:t>
            </a:r>
            <a:r>
              <a:rPr lang="tr-TR" dirty="0" err="1" smtClean="0"/>
              <a:t>Koniarski</a:t>
            </a:r>
            <a:r>
              <a:rPr lang="tr-TR" dirty="0" smtClean="0"/>
              <a:t>, ‘</a:t>
            </a:r>
            <a:r>
              <a:rPr lang="en-US" dirty="0" smtClean="0"/>
              <a:t>Augmented Reality Using Optical Flow</a:t>
            </a:r>
            <a:r>
              <a:rPr lang="tr-TR" dirty="0" smtClean="0"/>
              <a:t>’, </a:t>
            </a:r>
            <a:r>
              <a:rPr lang="en-US" dirty="0" smtClean="0"/>
              <a:t>Proceedings of the Federated Conference on Computer Science and Information Systems pp. 841–847</a:t>
            </a:r>
            <a:r>
              <a:rPr lang="tr-TR" dirty="0" smtClean="0"/>
              <a:t>, 2015</a:t>
            </a:r>
          </a:p>
          <a:p>
            <a:r>
              <a:rPr lang="en-US" dirty="0" smtClean="0"/>
              <a:t>A. Blake, C. </a:t>
            </a:r>
            <a:r>
              <a:rPr lang="en-US" dirty="0" err="1" smtClean="0"/>
              <a:t>Rother</a:t>
            </a:r>
            <a:r>
              <a:rPr lang="en-US" dirty="0" smtClean="0"/>
              <a:t>, M. Brown, P. Perez, and P. </a:t>
            </a:r>
            <a:r>
              <a:rPr lang="en-US" dirty="0" err="1" smtClean="0"/>
              <a:t>Torr</a:t>
            </a:r>
            <a:r>
              <a:rPr lang="tr-TR" dirty="0" smtClean="0"/>
              <a:t> ‘</a:t>
            </a:r>
            <a:r>
              <a:rPr lang="en-US" dirty="0" smtClean="0"/>
              <a:t>Interactive Image Segmentation using an adaptive</a:t>
            </a:r>
            <a:r>
              <a:rPr lang="tr-TR" dirty="0" smtClean="0"/>
              <a:t> </a:t>
            </a:r>
            <a:r>
              <a:rPr lang="en-US" dirty="0" smtClean="0"/>
              <a:t>GMMRF model</a:t>
            </a:r>
            <a:r>
              <a:rPr lang="tr-TR" dirty="0" smtClean="0"/>
              <a:t>’, </a:t>
            </a:r>
            <a:r>
              <a:rPr lang="tr-TR" dirty="0" err="1" smtClean="0"/>
              <a:t>European</a:t>
            </a:r>
            <a:r>
              <a:rPr lang="tr-TR" dirty="0" smtClean="0"/>
              <a:t> Conference on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, 2004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/>
              <a:t>[1]</a:t>
            </a:r>
            <a:r>
              <a:rPr lang="tr-TR" dirty="0" err="1"/>
              <a:t>Oliver</a:t>
            </a:r>
            <a:r>
              <a:rPr lang="tr-TR" dirty="0"/>
              <a:t> </a:t>
            </a:r>
            <a:r>
              <a:rPr lang="tr-TR" dirty="0" err="1"/>
              <a:t>Toole</a:t>
            </a:r>
            <a:r>
              <a:rPr lang="tr-TR" dirty="0"/>
              <a:t>, </a:t>
            </a:r>
            <a:r>
              <a:rPr lang="tr-TR" dirty="0" err="1"/>
              <a:t>Dave</a:t>
            </a:r>
            <a:r>
              <a:rPr lang="tr-TR" dirty="0"/>
              <a:t> </a:t>
            </a:r>
            <a:r>
              <a:rPr lang="tr-TR" dirty="0" err="1"/>
              <a:t>Dolben</a:t>
            </a:r>
            <a:r>
              <a:rPr lang="tr-TR" dirty="0"/>
              <a:t>, “Marker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Augmented</a:t>
            </a:r>
            <a:r>
              <a:rPr lang="tr-TR" dirty="0"/>
              <a:t> </a:t>
            </a:r>
            <a:r>
              <a:rPr lang="tr-TR" dirty="0" err="1"/>
              <a:t>Reality</a:t>
            </a:r>
            <a:r>
              <a:rPr lang="tr-TR" dirty="0"/>
              <a:t> Applications”, Stanford </a:t>
            </a:r>
            <a:r>
              <a:rPr lang="tr-TR" dirty="0" err="1"/>
              <a:t>University</a:t>
            </a:r>
            <a:r>
              <a:rPr lang="tr-TR" dirty="0"/>
              <a:t>, 2013</a:t>
            </a:r>
          </a:p>
          <a:p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179512" y="24416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1-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9512" y="4298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6469" y="5089145"/>
            <a:ext cx="4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62439" y="5949280"/>
            <a:ext cx="4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4-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58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ete\Desktop\Yeni klasör (18)\contacts-what-is-beyond-google-glass-spors-open-forum-emb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21" y="-5003"/>
            <a:ext cx="8923924" cy="68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619672" y="2682748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smtClean="0"/>
              <a:t>TEŞEKKÜR EDERİM</a:t>
            </a:r>
            <a:endParaRPr lang="tr-TR" sz="4400" b="1" dirty="0"/>
          </a:p>
        </p:txBody>
      </p:sp>
    </p:spTree>
    <p:extLst>
      <p:ext uri="{BB962C8B-B14F-4D97-AF65-F5344CB8AC3E}">
        <p14:creationId xmlns:p14="http://schemas.microsoft.com/office/powerpoint/2010/main" val="8552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ete\Desktop\python-nedir-mesl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780928"/>
            <a:ext cx="6192689" cy="374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912100" y="286404"/>
            <a:ext cx="4671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WHY PYTHON OPENCV </a:t>
            </a:r>
            <a:endParaRPr lang="tr-TR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7" name="Picture 2" descr="what is opencv python ile ilgili görsel sonucu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64" y="980728"/>
            <a:ext cx="6096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99592" y="1052736"/>
            <a:ext cx="48245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PYTHON 2.7</a:t>
            </a:r>
          </a:p>
          <a:p>
            <a:r>
              <a:rPr lang="tr-TR" sz="3600" dirty="0" smtClean="0"/>
              <a:t>OPENCV 3.3.0</a:t>
            </a:r>
          </a:p>
          <a:p>
            <a:r>
              <a:rPr lang="tr-TR" sz="3600" dirty="0" smtClean="0"/>
              <a:t>SPYDER 3.2.4</a:t>
            </a:r>
          </a:p>
          <a:p>
            <a:r>
              <a:rPr lang="tr-TR" sz="3600" dirty="0" smtClean="0"/>
              <a:t>ANACONDA 2(64 Bit)</a:t>
            </a:r>
          </a:p>
          <a:p>
            <a:endParaRPr lang="tr-TR" sz="3600" dirty="0"/>
          </a:p>
          <a:p>
            <a:r>
              <a:rPr lang="tr-TR" sz="3200" b="1" dirty="0" smtClean="0"/>
              <a:t>USING PYTHON MODULES</a:t>
            </a:r>
          </a:p>
          <a:p>
            <a:r>
              <a:rPr lang="tr-TR" sz="3600" dirty="0" smtClean="0"/>
              <a:t>SCIPY 0.19 1</a:t>
            </a:r>
          </a:p>
          <a:p>
            <a:r>
              <a:rPr lang="tr-TR" sz="3600" dirty="0" smtClean="0"/>
              <a:t>MATPLOTLIB 2.0.2</a:t>
            </a:r>
          </a:p>
          <a:p>
            <a:r>
              <a:rPr lang="tr-TR" sz="3600" dirty="0" smtClean="0"/>
              <a:t>NUMPY 1.13.1</a:t>
            </a:r>
          </a:p>
          <a:p>
            <a:r>
              <a:rPr lang="tr-TR" sz="3600" dirty="0" smtClean="0"/>
              <a:t>LIBFREENECT</a:t>
            </a:r>
          </a:p>
          <a:p>
            <a:endParaRPr lang="tr-TR" sz="36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9552" y="317839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/>
              <a:t>WHAT YOU NEED FOR RUN THIS SOFTWARE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41166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395536" y="1484784"/>
            <a:ext cx="7992888" cy="36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3200" b="1" u="sng" dirty="0" smtClean="0">
                <a:effectLst/>
                <a:latin typeface="Times New Roman"/>
                <a:ea typeface="Calibri"/>
                <a:cs typeface="Times New Roman"/>
              </a:rPr>
              <a:t>PROJECT OBJECTIVES</a:t>
            </a:r>
            <a:endParaRPr lang="tr-TR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Adding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content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to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a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live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video in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real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-time</a:t>
            </a:r>
            <a:endParaRPr lang="tr-TR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Detect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and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track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“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fiducial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”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markers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in video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stream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, </a:t>
            </a:r>
            <a:endParaRPr lang="tr-TR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Estimate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homography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and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replace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with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artificial</a:t>
            </a:r>
            <a:r>
              <a:rPr lang="tr-TR" sz="3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 err="1" smtClean="0">
                <a:effectLst/>
                <a:latin typeface="Times New Roman"/>
                <a:ea typeface="Calibri"/>
                <a:cs typeface="Times New Roman"/>
              </a:rPr>
              <a:t>imagery</a:t>
            </a:r>
            <a:endParaRPr lang="tr-TR" sz="2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5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ete\Desktop\Augmenteed+Re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" y="2305337"/>
            <a:ext cx="8826483" cy="45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te\Desktop\augmented-reality-marke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" y="25286"/>
            <a:ext cx="8784976" cy="224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te\Desktop\Yeni klasör (18)\image03-1024x5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66799"/>
            <a:ext cx="4352484" cy="253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te\Desktop\Yeni klasör (18)\image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2" y="666798"/>
            <a:ext cx="3672407" cy="253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557907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Car </a:t>
            </a:r>
            <a:r>
              <a:rPr lang="tr-TR" dirty="0" err="1"/>
              <a:t>Repair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032077" y="3140968"/>
            <a:ext cx="118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Navigation</a:t>
            </a:r>
            <a:endParaRPr lang="tr-TR" dirty="0"/>
          </a:p>
        </p:txBody>
      </p:sp>
      <p:pic>
        <p:nvPicPr>
          <p:cNvPr id="1028" name="Picture 4" descr="C:\Users\Mete\Desktop\Yeni klasör (18)\educational_and_training_projec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17032"/>
            <a:ext cx="4352484" cy="28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735574" y="646667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Education</a:t>
            </a:r>
            <a:r>
              <a:rPr lang="tr-TR" dirty="0" smtClean="0"/>
              <a:t>, </a:t>
            </a:r>
            <a:r>
              <a:rPr lang="tr-TR" dirty="0" err="1" smtClean="0"/>
              <a:t>training</a:t>
            </a:r>
            <a:r>
              <a:rPr lang="tr-TR" dirty="0" smtClean="0"/>
              <a:t>, </a:t>
            </a:r>
            <a:r>
              <a:rPr lang="tr-TR" dirty="0" err="1" smtClean="0"/>
              <a:t>simulating</a:t>
            </a:r>
            <a:endParaRPr lang="tr-TR" dirty="0"/>
          </a:p>
        </p:txBody>
      </p:sp>
      <p:pic>
        <p:nvPicPr>
          <p:cNvPr id="1029" name="Picture 5" descr="C:\Users\Mete\Desktop\Yeni klasör (18)\3821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70" y="3836524"/>
            <a:ext cx="3646359" cy="2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/>
          <p:cNvSpPr txBox="1"/>
          <p:nvPr/>
        </p:nvSpPr>
        <p:spPr>
          <a:xfrm>
            <a:off x="5017069" y="65092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Medicine</a:t>
            </a:r>
            <a:r>
              <a:rPr lang="tr-TR" dirty="0" smtClean="0"/>
              <a:t>, </a:t>
            </a:r>
            <a:r>
              <a:rPr lang="tr-TR" dirty="0" err="1" smtClean="0"/>
              <a:t>Surgery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0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55576" y="3212976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 Black" pitchFamily="34" charset="0"/>
              </a:rPr>
              <a:t>Recognition: Recognition of an image, an object, a face or a body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 Black" pitchFamily="34" charset="0"/>
              </a:rPr>
              <a:t>Tracking: Real-time localization in space of the image, object, face, or body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 Black" pitchFamily="34" charset="0"/>
              </a:rPr>
              <a:t>Mix: Superposition of a media (video, 3D, 2D, text, etc…) on top of this image, object, face or body</a:t>
            </a:r>
            <a:r>
              <a:rPr lang="en-US" dirty="0" smtClean="0"/>
              <a:t>.</a:t>
            </a:r>
            <a:endParaRPr lang="tr-TR" dirty="0"/>
          </a:p>
        </p:txBody>
      </p:sp>
      <p:pic>
        <p:nvPicPr>
          <p:cNvPr id="8194" name="Picture 2" descr="C:\Users\Mete\Desktop\Figur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685985" cy="245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9552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latin typeface="Arial Black" pitchFamily="34" charset="0"/>
              </a:rPr>
              <a:t>1- DETECTİNG SHAPES AND</a:t>
            </a:r>
          </a:p>
          <a:p>
            <a:pPr algn="ctr"/>
            <a:r>
              <a:rPr lang="tr-TR" sz="2800" b="1" dirty="0" smtClean="0">
                <a:latin typeface="Arial Black" pitchFamily="34" charset="0"/>
              </a:rPr>
              <a:t>SEGMENTİNG AN IMAGE</a:t>
            </a:r>
            <a:endParaRPr lang="tr-TR" sz="2800" dirty="0">
              <a:latin typeface="Arial Black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6763"/>
            <a:ext cx="4059450" cy="286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77154"/>
            <a:ext cx="42767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61065" y="4919997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Once the image has been segmented, it will look something like this: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091708" y="3244334"/>
            <a:ext cx="2043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err="1" smtClean="0"/>
              <a:t>Method</a:t>
            </a:r>
            <a:r>
              <a:rPr lang="tr-TR" sz="2000" b="1" dirty="0" smtClean="0"/>
              <a:t>: </a:t>
            </a:r>
            <a:r>
              <a:rPr lang="tr-TR" sz="2000" b="1" dirty="0" err="1" smtClean="0"/>
              <a:t>GrabCut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8741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ete\Desktop\Yeni klasör (18)\various_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4" y="1196752"/>
            <a:ext cx="840033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855278" y="332656"/>
            <a:ext cx="3369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/>
              <a:t>3- POSE ESTİMATİON 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1577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leşik">
  <a:themeElements>
    <a:clrScheme name="Bileşik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Bileşi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leş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756</TotalTime>
  <Words>267</Words>
  <Application>Microsoft Office PowerPoint</Application>
  <PresentationFormat>Ekran Gösterisi (4:3)</PresentationFormat>
  <Paragraphs>52</Paragraphs>
  <Slides>11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 Black</vt:lpstr>
      <vt:lpstr>Calibri</vt:lpstr>
      <vt:lpstr>LiberationSerif</vt:lpstr>
      <vt:lpstr>Times New Roman</vt:lpstr>
      <vt:lpstr>Wingdings</vt:lpstr>
      <vt:lpstr>Bileşik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Mete</dc:creator>
  <cp:lastModifiedBy>selcuk caglar</cp:lastModifiedBy>
  <cp:revision>63</cp:revision>
  <dcterms:created xsi:type="dcterms:W3CDTF">2017-11-30T11:38:52Z</dcterms:created>
  <dcterms:modified xsi:type="dcterms:W3CDTF">2018-10-04T19:58:49Z</dcterms:modified>
</cp:coreProperties>
</file>