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43_8330832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23" r:id="rId2"/>
    <p:sldId id="327" r:id="rId3"/>
    <p:sldId id="329" r:id="rId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3C3CC0-2A9E-9110-61D4-0B6FFC7AD1D0}" name="selcuk caglar" initials="sc" userId="1c18c6e58c469b9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EA9C7-2627-4C2A-B200-5C154E9741D1}" v="104" dt="2022-02-18T14:21:25.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omments/modernComment_143_83308329.xml><?xml version="1.0" encoding="utf-8"?>
<p188:cmLst xmlns:a="http://schemas.openxmlformats.org/drawingml/2006/main" xmlns:r="http://schemas.openxmlformats.org/officeDocument/2006/relationships" xmlns:p188="http://schemas.microsoft.com/office/powerpoint/2018/8/main">
  <p188:cm id="{1E1F9E2E-A466-43E4-8E39-6D35FB0CA23D}" authorId="{113C3CC0-2A9E-9110-61D4-0B6FFC7AD1D0}" created="2022-05-11T12:42:45.843">
    <pc:sldMkLst xmlns:pc="http://schemas.microsoft.com/office/powerpoint/2013/main/command">
      <pc:docMk/>
      <pc:sldMk cId="2200994601" sldId="323"/>
    </pc:sldMkLst>
    <p188:txBody>
      <a:bodyPr/>
      <a:lstStyle/>
      <a:p>
        <a:r>
          <a:rPr lang="en-US"/>
          <a:t>Sorunumuz gürültü kirliliği… Burada insan sesinin filtrelenmesi üzerine çalışıldı. Asıl amacım sesli komutların aktarılamadığı durumlarda aktarmak istediğimiz bilginin olabildiğince temiz şekilde elde edilmesi. Tabii ki öncelikle neyin gürültü olduğuna karar vermek gerekiyor. Veri temizleme aşaması doğru yapılmazsa devamında yapılacak işlem sağlıklı olamaz.
Örneğin şebeke frekansı bilindiğinden şebeke gürültüsü rahatlıkla ana sinyalden elenir. Fakat gürültü istenen sinyal frekans aralığındaysa elemek zordur. Özellikle insan sesi doğal çevre gürültüleriyle karıştığında ayırmak güçleşmektedir. Eğer bir şekilde filtrenin girdi ve çıktısı elde edilmiş fakat filtre parametreleri bilinmiyorsa istatistiksel olarak çalışılabilir. Filtrelenen ses arka plan gürültülerinden arınsa da elde edilmek istenen ses, orijinal ses formuna yaklaşamamaktadır.</a:t>
        </a:r>
      </a:p>
    </p188:txBody>
  </p188:cm>
  <p188:cm id="{E6AD4E3E-39EE-414E-8165-CAC67F488A29}" authorId="{113C3CC0-2A9E-9110-61D4-0B6FFC7AD1D0}" created="2022-05-11T12:42:57.203">
    <pc:sldMkLst xmlns:pc="http://schemas.microsoft.com/office/powerpoint/2013/main/command">
      <pc:docMk/>
      <pc:sldMk cId="2200994601" sldId="323"/>
    </pc:sldMkLst>
    <p188:txBody>
      <a:bodyPr/>
      <a:lstStyle/>
      <a:p>
        <a:r>
          <a:rPr lang="en-US"/>
          <a:t>Ses filtrelemenin önemli bir ticari değeri var. Telefon icat edildiğinden beri çok sayıda şirket kendi sistemlerini geliştirmeye ve rakiplerinden daha iyi ses filtrelemeye çalışmıştı. Bu yüzden çok farklı filtreleme teknikleri çıkmıştı.
Manuel filtreleme yaygın bir yöntem. Eski dönemde iletişim ve ses sistemlerinde bir takım analog devreler çağın ihtiyaçlarını gördü fakat ihtiyaçlar arttıkça modeller karmaşıklaştı ve veriye dayalı istatistiksel yöntemler alternatif bir çözüm olarak karşımıza çıktı.
Son yıllarda yapay zekâ üzerindeki gelişmeler göz ardı edilemez. Yapay zekâ filtreleme konusunda büyük potansiyele sahip. !!! Burada öğrenebilen, akıllı filtrelerden bahsediyorum !!!</a:t>
        </a:r>
      </a:p>
    </p188:txBody>
  </p188:cm>
  <p188:cm id="{CF4F3816-55F6-42D0-AB3D-781D7DA23B14}" authorId="{113C3CC0-2A9E-9110-61D4-0B6FFC7AD1D0}" created="2022-05-11T12:43:06.639">
    <pc:sldMkLst xmlns:pc="http://schemas.microsoft.com/office/powerpoint/2013/main/command">
      <pc:docMk/>
      <pc:sldMk cId="2200994601" sldId="323"/>
    </pc:sldMkLst>
    <p188:txBody>
      <a:bodyPr/>
      <a:lstStyle/>
      <a:p>
        <a:r>
          <a:rPr lang="en-US"/>
          <a:t>Tezim için Pytorch kullanarak yaptığım yazılım kendi Github hesabımda, “MasterThesis” adıyla açık kaynak bulunmakta. İsteyen test edebilir.
	Araştırmaya başladığımda aklımdaki çalışmaya yakın, SEGAN adında bir çalışmaya rastladım. Yeni tanıtılan derin öğrenme katmanlarıyla nasıl bir sonuç verebileceğini görmek istedim. Edinburgh Üniversitesinin kendi araştırmaları için kullandığı bir veri tabanını keşfettim ve üzerinde çalışmaya başladım.
SEGAN üzerinde bazı değişiklikler yaptım. Octav, Sinc Konvolüsyonlar,…; Virtual Batch, Spectral Normalizationlar,  … gibi çok sayıda katmandan söz etmem gerekiyor. Çeşitli diverjans yöntemleri ve optimizasyon fonksiyonu üzerinde bazı değişikleri yazılımıma ekledim. Yeni yazılım eklentileriyle yeni sinir ağları türettim. Türettiğim yeni ağlara Yeni SEGAN, Yeni WSEGAN, Yeni AEWSEGAN isimlerini verdim. Özellikle WSEGAN gırtlaktan çıkan bazı gürültüleri filtrelemek, AEWSEGAN ise çabuk eğitilip test etmek üzere olabildiğince iyileştirildi.
Elde ettiğim Yeni SEGAN’ları ekonomik imkanlarım ölçüsünde eğittim ve test ettim. Elde ettiğim sonuçlar henüz orijinali kadar iyi olmasa da daha uzun süre eğitildiğinde daha iyi sonuç verebileceği kanaatindeyim.
Bu süreç, gürültünün tipine göre “Eğitim süresi”, “Veri seti”, “İşlem gücü” ve “Parametrelerin probleme göre optimize edilmesiyle” değişkenlik gösterir.</a:t>
        </a:r>
      </a:p>
    </p188:txBody>
  </p188:cm>
  <p188:cm id="{69B1B5EA-0ECE-4586-A56A-5C4E8B085FA4}" authorId="{113C3CC0-2A9E-9110-61D4-0B6FFC7AD1D0}" created="2022-05-11T12:43:32.019">
    <pc:sldMkLst xmlns:pc="http://schemas.microsoft.com/office/powerpoint/2013/main/command">
      <pc:docMk/>
      <pc:sldMk cId="2200994601" sldId="323"/>
    </pc:sldMkLst>
    <p188:txBody>
      <a:bodyPr/>
      <a:lstStyle/>
      <a:p>
        <a:r>
          <a:rPr lang="en-US"/>
          <a:t>Özellikle yapay zekâ çalışmalarında, büyük miktarda veri bulunduğundan işlemi hızlandırmak üzere HPC kullanmak zorunlu olmaktadır. Filtreyi hem eğitirken hem de test ederken bir HPC bulut servisinden yararlandım.</a:t>
        </a:r>
      </a:p>
    </p188:txBody>
  </p188:cm>
  <p188:cm id="{2CF4B3D8-1ADD-45D6-B985-D1AD34D71C5C}" authorId="{113C3CC0-2A9E-9110-61D4-0B6FFC7AD1D0}" created="2022-05-11T12:43:38.692">
    <pc:sldMkLst xmlns:pc="http://schemas.microsoft.com/office/powerpoint/2013/main/command">
      <pc:docMk/>
      <pc:sldMk cId="2200994601" sldId="323"/>
    </pc:sldMkLst>
    <p188:txBody>
      <a:bodyPr/>
      <a:lstStyle/>
      <a:p>
        <a:r>
          <a:rPr lang="en-US"/>
          <a:t>Bu çalışmanın muhtemel kullanım alanları arasında:
1)	Sesli asistanlar herhangi bir sebepten sesinizi yanlış algılarsa doğru çalışmaz. Kötü sürprizler yaşayabilirsiniz. [Youtube’da komik örneklerini görmek mümkün]
2)	Sonar ve Ultrason gibi cihazlardan daha fazla veri elde edilebilir.
3)	Radar veya iletişim antenlerinden daha yüksek verim alınabilir. [Daha yüksek verim daha az enerji tüketimi demektir.]
4)	Savunmada “elektromanyetik bombardımanlar” veya “yanlış yönlendirmeler” için bir savunma yöntemi olarak kullanılabilir.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3F8EC-D738-48CF-90C8-6EEF37F06AB1}" type="datetimeFigureOut">
              <a:rPr lang="tr-TR" smtClean="0"/>
              <a:t>11.05.2022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ADEFA-58BD-4BBA-955A-0F78E5D21CE8}" type="slidenum">
              <a:rPr lang="tr-TR" smtClean="0"/>
              <a:t>‹#›</a:t>
            </a:fld>
            <a:endParaRPr lang="tr-TR"/>
          </a:p>
        </p:txBody>
      </p:sp>
    </p:spTree>
    <p:extLst>
      <p:ext uri="{BB962C8B-B14F-4D97-AF65-F5344CB8AC3E}">
        <p14:creationId xmlns:p14="http://schemas.microsoft.com/office/powerpoint/2010/main" val="3868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A6EE-67EE-43B2-91E6-29586911C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506EB68-9D59-4037-8156-4BC1DC8E9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2EFDC895-B1C1-41E0-9C51-47C51539B75E}"/>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5" name="Footer Placeholder 4">
            <a:extLst>
              <a:ext uri="{FF2B5EF4-FFF2-40B4-BE49-F238E27FC236}">
                <a16:creationId xmlns:a16="http://schemas.microsoft.com/office/drawing/2014/main" id="{A5090776-429A-4F04-AED3-C1C03713652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1D1662E-009A-4B5D-88E2-D88A52E8C7E0}"/>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110076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0CF4-0695-43C6-98C0-E2F6542E202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F0D367E-14DC-428F-AF59-0EF97EF4D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75D5237-C237-43BD-BBF3-082005E14FEE}"/>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5" name="Footer Placeholder 4">
            <a:extLst>
              <a:ext uri="{FF2B5EF4-FFF2-40B4-BE49-F238E27FC236}">
                <a16:creationId xmlns:a16="http://schemas.microsoft.com/office/drawing/2014/main" id="{E7952930-DB09-4179-9C1E-F21A59D6229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E1FA230-CBF6-4DCB-9FF0-E4197D14E50A}"/>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53194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0902A-B62E-4BA7-979A-581D05CDA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50F4966D-A64A-4C6B-ACB0-CF1CAE055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B5747AD-8958-4E38-B940-AA5F3E793063}"/>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5" name="Footer Placeholder 4">
            <a:extLst>
              <a:ext uri="{FF2B5EF4-FFF2-40B4-BE49-F238E27FC236}">
                <a16:creationId xmlns:a16="http://schemas.microsoft.com/office/drawing/2014/main" id="{31EF6EAC-BC52-43CC-8189-B8138E6FBC4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C7A28BD-E597-4727-AE47-14E78ABAAB30}"/>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276940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622C-BAE4-4909-9913-5EDE215D551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9738009-321F-4AEC-87B9-D624EFA93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A916563-6B8C-4306-AF5B-3478AB5ECB8E}"/>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5" name="Footer Placeholder 4">
            <a:extLst>
              <a:ext uri="{FF2B5EF4-FFF2-40B4-BE49-F238E27FC236}">
                <a16:creationId xmlns:a16="http://schemas.microsoft.com/office/drawing/2014/main" id="{61B0E340-28E4-4B8A-83CA-9D268D4F1B9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D831F15-8147-4359-AB50-83E70914217A}"/>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42496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296-A6BA-4F8F-88D5-C5C718704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40C8B87-3769-4403-9E6D-ECDF1A41E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F8C82-BADD-45EB-8628-471DFB3BF5BB}"/>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5" name="Footer Placeholder 4">
            <a:extLst>
              <a:ext uri="{FF2B5EF4-FFF2-40B4-BE49-F238E27FC236}">
                <a16:creationId xmlns:a16="http://schemas.microsoft.com/office/drawing/2014/main" id="{0DA59811-CD30-4520-8985-7B24852FEA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F0378EF-24B0-41B5-A074-C47902D5E924}"/>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240952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E841-3BD4-47A9-8163-82238C53CA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C29497D-9569-4887-AD8B-E39F5FF46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097749CB-467A-4F0C-8E5B-13F1DF542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85D22EF-F51B-434F-A45A-CF8FF6543241}"/>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6" name="Footer Placeholder 5">
            <a:extLst>
              <a:ext uri="{FF2B5EF4-FFF2-40B4-BE49-F238E27FC236}">
                <a16:creationId xmlns:a16="http://schemas.microsoft.com/office/drawing/2014/main" id="{AF6A496B-7790-4AFD-B088-38825C61654C}"/>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55B52AA-E5A6-4D70-B881-456210F9D0E3}"/>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49393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B381-2FDE-4431-BEBA-E6A16F988B95}"/>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39971C3-3F0F-40A4-B410-A724E174A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44CAD-D0E8-45D5-B471-A1F8B9F0F1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B6DF072-F25A-4CCE-B605-346F19401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3D57C-2809-401E-8FCE-6C4D1C8FB3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FCE2A6C8-6D6F-4DA7-923A-041415434302}"/>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8" name="Footer Placeholder 7">
            <a:extLst>
              <a:ext uri="{FF2B5EF4-FFF2-40B4-BE49-F238E27FC236}">
                <a16:creationId xmlns:a16="http://schemas.microsoft.com/office/drawing/2014/main" id="{2C232D2B-C4C6-416A-AAA5-7BEA87302D8B}"/>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5DA731C-F831-4397-8036-0BC3ACCD4122}"/>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411541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54C-AF8C-40E2-A734-9CE16893D134}"/>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278789E5-9A7D-485C-8FC1-31BA3F1C05F0}"/>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4" name="Footer Placeholder 3">
            <a:extLst>
              <a:ext uri="{FF2B5EF4-FFF2-40B4-BE49-F238E27FC236}">
                <a16:creationId xmlns:a16="http://schemas.microsoft.com/office/drawing/2014/main" id="{547DBC95-5B3B-417C-96BF-AC503ACA3675}"/>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FB7CF513-B072-4175-957A-5F28CB385DAD}"/>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60508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43E6C-9F44-43CB-BCD3-DB6323ED84B2}"/>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3" name="Footer Placeholder 2">
            <a:extLst>
              <a:ext uri="{FF2B5EF4-FFF2-40B4-BE49-F238E27FC236}">
                <a16:creationId xmlns:a16="http://schemas.microsoft.com/office/drawing/2014/main" id="{1A144AF6-F6EC-4C0E-B0CD-C664308E9ADD}"/>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C118E399-52BC-4C59-B396-C1AF87320DD2}"/>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57803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E49F-9C14-4231-9B18-59547F9C9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5D61156C-786A-4D60-B700-547C4AD7D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7C1E5C3C-AFCE-4BE8-AE65-C5A8BA5D4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8D87E-993D-4B6A-A463-BA603982BED2}"/>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6" name="Footer Placeholder 5">
            <a:extLst>
              <a:ext uri="{FF2B5EF4-FFF2-40B4-BE49-F238E27FC236}">
                <a16:creationId xmlns:a16="http://schemas.microsoft.com/office/drawing/2014/main" id="{4BAFB892-F15E-4EB6-AE22-14023EF1559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4F6EA34-4E78-4298-BE47-20127D0E1ADB}"/>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275753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B9C5-0BE4-4B11-BC2B-B73E75F6B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D08FE3F8-DC48-4E9B-BC25-D2184E6C5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869F677C-A4C2-46DF-A096-C7BA6DAF6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0DAFE-3B28-403D-ABBD-84012D9191D0}"/>
              </a:ext>
            </a:extLst>
          </p:cNvPr>
          <p:cNvSpPr>
            <a:spLocks noGrp="1"/>
          </p:cNvSpPr>
          <p:nvPr>
            <p:ph type="dt" sz="half" idx="10"/>
          </p:nvPr>
        </p:nvSpPr>
        <p:spPr/>
        <p:txBody>
          <a:bodyPr/>
          <a:lstStyle/>
          <a:p>
            <a:fld id="{158064E9-03DC-41CF-B9F4-1927B5FDF8E4}" type="datetimeFigureOut">
              <a:rPr lang="tr-TR" smtClean="0"/>
              <a:t>11.05.2022</a:t>
            </a:fld>
            <a:endParaRPr lang="tr-TR"/>
          </a:p>
        </p:txBody>
      </p:sp>
      <p:sp>
        <p:nvSpPr>
          <p:cNvPr id="6" name="Footer Placeholder 5">
            <a:extLst>
              <a:ext uri="{FF2B5EF4-FFF2-40B4-BE49-F238E27FC236}">
                <a16:creationId xmlns:a16="http://schemas.microsoft.com/office/drawing/2014/main" id="{963FAAC6-702E-42D1-80EF-339E4A0C687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1337E58-2E64-4C66-A575-258027CBA5A0}"/>
              </a:ext>
            </a:extLst>
          </p:cNvPr>
          <p:cNvSpPr>
            <a:spLocks noGrp="1"/>
          </p:cNvSpPr>
          <p:nvPr>
            <p:ph type="sldNum" sz="quarter" idx="12"/>
          </p:nvPr>
        </p:nvSpPr>
        <p:spPr/>
        <p:txBody>
          <a:bodyPr/>
          <a:lstStyle/>
          <a:p>
            <a:fld id="{EEE8ADC1-2F0A-41D9-873C-E0A55FE4F09D}" type="slidenum">
              <a:rPr lang="tr-TR" smtClean="0"/>
              <a:t>‹#›</a:t>
            </a:fld>
            <a:endParaRPr lang="tr-TR"/>
          </a:p>
        </p:txBody>
      </p:sp>
    </p:spTree>
    <p:extLst>
      <p:ext uri="{BB962C8B-B14F-4D97-AF65-F5344CB8AC3E}">
        <p14:creationId xmlns:p14="http://schemas.microsoft.com/office/powerpoint/2010/main" val="62448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302A4-3537-4357-BF7E-6814484F5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8D72D63-77AA-41CF-AF53-6EBEAC2E8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D85F3FE-11C5-4753-92A5-5206B45F4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064E9-03DC-41CF-B9F4-1927B5FDF8E4}" type="datetimeFigureOut">
              <a:rPr lang="tr-TR" smtClean="0"/>
              <a:t>11.05.2022</a:t>
            </a:fld>
            <a:endParaRPr lang="tr-TR"/>
          </a:p>
        </p:txBody>
      </p:sp>
      <p:sp>
        <p:nvSpPr>
          <p:cNvPr id="5" name="Footer Placeholder 4">
            <a:extLst>
              <a:ext uri="{FF2B5EF4-FFF2-40B4-BE49-F238E27FC236}">
                <a16:creationId xmlns:a16="http://schemas.microsoft.com/office/drawing/2014/main" id="{255A0C2C-FA6D-4413-9DE9-D1269DDA5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F4A6F1C8-10B7-46A7-AD79-9AE7779808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8ADC1-2F0A-41D9-873C-E0A55FE4F09D}" type="slidenum">
              <a:rPr lang="tr-TR" smtClean="0"/>
              <a:t>‹#›</a:t>
            </a:fld>
            <a:endParaRPr lang="tr-TR"/>
          </a:p>
        </p:txBody>
      </p:sp>
    </p:spTree>
    <p:extLst>
      <p:ext uri="{BB962C8B-B14F-4D97-AF65-F5344CB8AC3E}">
        <p14:creationId xmlns:p14="http://schemas.microsoft.com/office/powerpoint/2010/main" val="60629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43_83308329.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evelooper1994/MasterThe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2.xml"/><Relationship Id="rId18" Type="http://schemas.openxmlformats.org/officeDocument/2006/relationships/image" Target="../media/image8.png"/><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17" Type="http://schemas.openxmlformats.org/officeDocument/2006/relationships/image" Target="../media/image7.png"/><Relationship Id="rId2" Type="http://schemas.openxmlformats.org/officeDocument/2006/relationships/audio" Target="../media/media1.wav"/><Relationship Id="rId16" Type="http://schemas.openxmlformats.org/officeDocument/2006/relationships/image" Target="../media/image6.png"/><Relationship Id="rId20" Type="http://schemas.openxmlformats.org/officeDocument/2006/relationships/image" Target="../media/image10.png"/><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5.png"/><Relationship Id="rId10" Type="http://schemas.openxmlformats.org/officeDocument/2006/relationships/audio" Target="../media/media5.wav"/><Relationship Id="rId19" Type="http://schemas.openxmlformats.org/officeDocument/2006/relationships/image" Target="../media/image9.png"/><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10">
            <a:extLst>
              <a:ext uri="{FF2B5EF4-FFF2-40B4-BE49-F238E27FC236}">
                <a16:creationId xmlns:a16="http://schemas.microsoft.com/office/drawing/2014/main" id="{8975EFE5-792F-4751-8BC4-242EC2E592A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038600" y="1027113"/>
            <a:ext cx="3314700" cy="4795838"/>
          </a:xfrm>
          <a:prstGeom prst="rect">
            <a:avLst/>
          </a:prstGeom>
        </p:spPr>
      </p:pic>
      <p:pic>
        <p:nvPicPr>
          <p:cNvPr id="12" name="Resim Yer Tutucusu 4">
            <a:extLst>
              <a:ext uri="{FF2B5EF4-FFF2-40B4-BE49-F238E27FC236}">
                <a16:creationId xmlns:a16="http://schemas.microsoft.com/office/drawing/2014/main" id="{B168F5D5-C158-4AD0-9F40-0142D061D14A}"/>
              </a:ext>
            </a:extLst>
          </p:cNvPr>
          <p:cNvPicPr>
            <a:picLocks noGrp="1"/>
          </p:cNvPicPr>
          <p:nvPr>
            <p:ph type="pic" idx="1"/>
          </p:nvPr>
        </p:nvPicPr>
        <p:blipFill rotWithShape="1">
          <a:blip r:embed="rId4">
            <a:extLst>
              <a:ext uri="{28A0092B-C50C-407E-A947-70E740481C1C}">
                <a14:useLocalDpi xmlns:a14="http://schemas.microsoft.com/office/drawing/2010/main" val="0"/>
              </a:ext>
            </a:extLst>
          </a:blip>
          <a:stretch/>
        </p:blipFill>
        <p:spPr bwMode="auto">
          <a:xfrm>
            <a:off x="7413625" y="1027113"/>
            <a:ext cx="3813175" cy="4795838"/>
          </a:xfrm>
          <a:prstGeom prst="rect">
            <a:avLst/>
          </a:prstGeom>
        </p:spPr>
      </p:pic>
      <p:sp>
        <p:nvSpPr>
          <p:cNvPr id="3" name="Title 2">
            <a:extLst>
              <a:ext uri="{FF2B5EF4-FFF2-40B4-BE49-F238E27FC236}">
                <a16:creationId xmlns:a16="http://schemas.microsoft.com/office/drawing/2014/main" id="{4EAF4E91-65AF-4D9A-B001-8A48BBA6F72F}"/>
              </a:ext>
            </a:extLst>
          </p:cNvPr>
          <p:cNvSpPr>
            <a:spLocks noGrp="1"/>
          </p:cNvSpPr>
          <p:nvPr>
            <p:ph type="title"/>
          </p:nvPr>
        </p:nvSpPr>
        <p:spPr>
          <a:xfrm>
            <a:off x="640080" y="2346948"/>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SEGAN </a:t>
            </a:r>
            <a:r>
              <a:rPr lang="en-US" sz="2600" kern="1200" dirty="0" err="1">
                <a:solidFill>
                  <a:schemeClr val="bg1"/>
                </a:solidFill>
                <a:latin typeface="+mj-lt"/>
                <a:ea typeface="+mj-ea"/>
                <a:cs typeface="+mj-cs"/>
              </a:rPr>
              <a:t>ve</a:t>
            </a:r>
            <a:r>
              <a:rPr lang="en-US" sz="2600" kern="1200" dirty="0">
                <a:solidFill>
                  <a:schemeClr val="bg1"/>
                </a:solidFill>
                <a:latin typeface="+mj-lt"/>
                <a:ea typeface="+mj-ea"/>
                <a:cs typeface="+mj-cs"/>
              </a:rPr>
              <a:t> Yeni SEGAN</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8AAE53-1113-442D-A3F9-F08BDA01F4CE}"/>
                  </a:ext>
                </a:extLst>
              </p:cNvPr>
              <p:cNvSpPr txBox="1"/>
              <p:nvPr/>
            </p:nvSpPr>
            <p:spPr>
              <a:xfrm>
                <a:off x="3838756" y="5909215"/>
                <a:ext cx="8353244" cy="458908"/>
              </a:xfrm>
              <a:prstGeom prst="rect">
                <a:avLst/>
              </a:prstGeom>
              <a:noFill/>
            </p:spPr>
            <p:txBody>
              <a:bodyPr wrap="square">
                <a:spAutoFit/>
              </a:bodyPr>
              <a:lstStyle/>
              <a:p>
                <a:r>
                  <a:rPr lang="tr-TR" sz="1800" dirty="0">
                    <a:solidFill>
                      <a:schemeClr val="tx1"/>
                    </a:solidFill>
                  </a:rPr>
                  <a:t>Loss(G): </a:t>
                </a:r>
                <a14:m>
                  <m:oMath xmlns:m="http://schemas.openxmlformats.org/officeDocument/2006/math">
                    <m:limLow>
                      <m:limLowPr>
                        <m:ctrlPr>
                          <a:rPr lang="en-US" sz="1800" i="1">
                            <a:solidFill>
                              <a:schemeClr val="tx1"/>
                            </a:solidFill>
                            <a:latin typeface="Cambria Math" panose="02040503050406030204" pitchFamily="18" charset="0"/>
                          </a:rPr>
                        </m:ctrlPr>
                      </m:limLowPr>
                      <m:e>
                        <m:r>
                          <m:rPr>
                            <m:sty m:val="p"/>
                          </m:rPr>
                          <a:rPr lang="tr-TR" sz="1800">
                            <a:solidFill>
                              <a:schemeClr val="tx1"/>
                            </a:solidFill>
                            <a:latin typeface="Cambria Math" panose="02040503050406030204" pitchFamily="18" charset="0"/>
                          </a:rPr>
                          <m:t>min</m:t>
                        </m:r>
                        <m:r>
                          <a:rPr lang="tr-TR" sz="1800">
                            <a:solidFill>
                              <a:schemeClr val="tx1"/>
                            </a:solidFill>
                            <a:latin typeface="Cambria Math" panose="02040503050406030204" pitchFamily="18" charset="0"/>
                          </a:rPr>
                          <m:t> </m:t>
                        </m:r>
                      </m:e>
                      <m:lim>
                        <m:r>
                          <a:rPr lang="tr-TR" sz="1800" i="1">
                            <a:solidFill>
                              <a:schemeClr val="tx1"/>
                            </a:solidFill>
                            <a:latin typeface="Cambria Math" panose="02040503050406030204" pitchFamily="18" charset="0"/>
                          </a:rPr>
                          <m:t>𝐺</m:t>
                        </m:r>
                      </m:lim>
                    </m:limLow>
                    <m:sSub>
                      <m:sSubPr>
                        <m:ctrlPr>
                          <a:rPr lang="en-US" sz="1800" i="1">
                            <a:solidFill>
                              <a:schemeClr val="tx1"/>
                            </a:solidFill>
                            <a:latin typeface="Cambria Math" panose="02040503050406030204" pitchFamily="18" charset="0"/>
                          </a:rPr>
                        </m:ctrlPr>
                      </m:sSubPr>
                      <m:e>
                        <m:r>
                          <a:rPr lang="tr-TR" sz="1800" i="1">
                            <a:solidFill>
                              <a:schemeClr val="tx1"/>
                            </a:solidFill>
                            <a:latin typeface="Cambria Math" panose="02040503050406030204" pitchFamily="18" charset="0"/>
                          </a:rPr>
                          <m:t>𝑉</m:t>
                        </m:r>
                      </m:e>
                      <m:sub>
                        <m:r>
                          <a:rPr lang="tr-TR" sz="1800" i="1">
                            <a:solidFill>
                              <a:schemeClr val="tx1"/>
                            </a:solidFill>
                            <a:latin typeface="Cambria Math" panose="02040503050406030204" pitchFamily="18" charset="0"/>
                          </a:rPr>
                          <m:t>𝐿𝑆𝐺𝐴𝑁</m:t>
                        </m:r>
                      </m:sub>
                    </m:sSub>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𝐺</m:t>
                        </m:r>
                      </m:e>
                    </m:d>
                    <m:r>
                      <a:rPr lang="tr-TR"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tr-TR" sz="1800" i="1">
                            <a:solidFill>
                              <a:schemeClr val="tx1"/>
                            </a:solidFill>
                            <a:latin typeface="Cambria Math" panose="02040503050406030204" pitchFamily="18" charset="0"/>
                          </a:rPr>
                          <m:t>𝐸</m:t>
                        </m:r>
                      </m:e>
                      <m:sub>
                        <m:r>
                          <a:rPr lang="tr-TR" sz="1800" i="1">
                            <a:solidFill>
                              <a:schemeClr val="tx1"/>
                            </a:solidFill>
                            <a:latin typeface="Cambria Math" panose="02040503050406030204" pitchFamily="18" charset="0"/>
                          </a:rPr>
                          <m:t>𝑧</m:t>
                        </m:r>
                        <m:r>
                          <a:rPr lang="tr-TR"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tr-TR" sz="1800" i="1">
                                <a:solidFill>
                                  <a:schemeClr val="tx1"/>
                                </a:solidFill>
                                <a:latin typeface="Cambria Math" panose="02040503050406030204" pitchFamily="18" charset="0"/>
                              </a:rPr>
                              <m:t>𝑝</m:t>
                            </m:r>
                          </m:e>
                          <m:sub>
                            <m:r>
                              <a:rPr lang="tr-TR" sz="1800" i="1">
                                <a:solidFill>
                                  <a:schemeClr val="tx1"/>
                                </a:solidFill>
                                <a:latin typeface="Cambria Math" panose="02040503050406030204" pitchFamily="18" charset="0"/>
                              </a:rPr>
                              <m:t>𝑧</m:t>
                            </m:r>
                          </m:sub>
                        </m:sSub>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𝑧</m:t>
                            </m:r>
                          </m:e>
                        </m:d>
                        <m:r>
                          <a:rPr lang="tr-TR" sz="1800" i="1">
                            <a:solidFill>
                              <a:schemeClr val="tx1"/>
                            </a:solidFill>
                            <a:latin typeface="Cambria Math" panose="02040503050406030204" pitchFamily="18" charset="0"/>
                          </a:rPr>
                          <m:t>, </m:t>
                        </m:r>
                        <m:r>
                          <a:rPr lang="tr-TR" sz="1800" i="1">
                            <a:solidFill>
                              <a:schemeClr val="tx1"/>
                            </a:solidFill>
                            <a:latin typeface="Cambria Math" panose="02040503050406030204" pitchFamily="18" charset="0"/>
                          </a:rPr>
                          <m:t>𝑥</m:t>
                        </m:r>
                        <m:r>
                          <a:rPr lang="tr-TR" sz="1800" i="1">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tr-TR" sz="1800" i="1">
                                <a:solidFill>
                                  <a:schemeClr val="tx1"/>
                                </a:solidFill>
                                <a:latin typeface="Cambria Math" panose="02040503050406030204" pitchFamily="18" charset="0"/>
                              </a:rPr>
                              <m:t>𝑝</m:t>
                            </m:r>
                          </m:e>
                          <m:sub>
                            <m:r>
                              <a:rPr lang="tr-TR" sz="1800" i="1">
                                <a:solidFill>
                                  <a:schemeClr val="tx1"/>
                                </a:solidFill>
                                <a:latin typeface="Cambria Math" panose="02040503050406030204" pitchFamily="18" charset="0"/>
                              </a:rPr>
                              <m:t>𝑑𝑎𝑡𝑎</m:t>
                            </m:r>
                          </m:sub>
                        </m:sSub>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𝑥</m:t>
                            </m:r>
                          </m:e>
                        </m:d>
                      </m:sub>
                    </m:sSub>
                    <m:d>
                      <m:dPr>
                        <m:begChr m:val="["/>
                        <m:endChr m:val="]"/>
                        <m:ctrlPr>
                          <a:rPr lang="en-US" sz="1800" i="1">
                            <a:solidFill>
                              <a:schemeClr val="tx1"/>
                            </a:solidFill>
                            <a:latin typeface="Cambria Math" panose="02040503050406030204" pitchFamily="18" charset="0"/>
                          </a:rPr>
                        </m:ctrlPr>
                      </m:dPr>
                      <m:e>
                        <m:sSup>
                          <m:sSupPr>
                            <m:ctrlPr>
                              <a:rPr lang="en-US" sz="1800" i="1">
                                <a:solidFill>
                                  <a:schemeClr val="tx1"/>
                                </a:solidFill>
                                <a:latin typeface="Cambria Math" panose="02040503050406030204" pitchFamily="18" charset="0"/>
                              </a:rPr>
                            </m:ctrlPr>
                          </m:sSupPr>
                          <m:e>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𝐷</m:t>
                                </m:r>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𝐺</m:t>
                                    </m:r>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𝑧</m:t>
                                        </m:r>
                                        <m:r>
                                          <a:rPr lang="tr-TR" sz="1800" i="1">
                                            <a:solidFill>
                                              <a:schemeClr val="tx1"/>
                                            </a:solidFill>
                                            <a:latin typeface="Cambria Math" panose="02040503050406030204" pitchFamily="18" charset="0"/>
                                          </a:rPr>
                                          <m:t>,</m:t>
                                        </m:r>
                                        <m:acc>
                                          <m:accPr>
                                            <m:chr m:val="̃"/>
                                            <m:ctrlPr>
                                              <a:rPr lang="en-US" sz="1800" i="1">
                                                <a:solidFill>
                                                  <a:schemeClr val="tx1"/>
                                                </a:solidFill>
                                                <a:latin typeface="Cambria Math" panose="02040503050406030204" pitchFamily="18" charset="0"/>
                                              </a:rPr>
                                            </m:ctrlPr>
                                          </m:accPr>
                                          <m:e>
                                            <m:r>
                                              <m:rPr>
                                                <m:sty m:val="p"/>
                                              </m:rPr>
                                              <a:rPr lang="tr-TR" sz="1800">
                                                <a:solidFill>
                                                  <a:schemeClr val="tx1"/>
                                                </a:solidFill>
                                                <a:latin typeface="Cambria Math" panose="02040503050406030204" pitchFamily="18" charset="0"/>
                                              </a:rPr>
                                              <m:t>x</m:t>
                                            </m:r>
                                          </m:e>
                                        </m:acc>
                                      </m:e>
                                    </m:d>
                                    <m:r>
                                      <a:rPr lang="tr-TR" sz="1800" i="1">
                                        <a:solidFill>
                                          <a:schemeClr val="tx1"/>
                                        </a:solidFill>
                                        <a:latin typeface="Cambria Math" panose="02040503050406030204" pitchFamily="18" charset="0"/>
                                      </a:rPr>
                                      <m:t>,</m:t>
                                    </m:r>
                                    <m:acc>
                                      <m:accPr>
                                        <m:chr m:val="̃"/>
                                        <m:ctrlPr>
                                          <a:rPr lang="en-US" sz="1800" i="1">
                                            <a:solidFill>
                                              <a:schemeClr val="tx1"/>
                                            </a:solidFill>
                                            <a:latin typeface="Cambria Math" panose="02040503050406030204" pitchFamily="18" charset="0"/>
                                          </a:rPr>
                                        </m:ctrlPr>
                                      </m:accPr>
                                      <m:e>
                                        <m:r>
                                          <m:rPr>
                                            <m:sty m:val="p"/>
                                          </m:rPr>
                                          <a:rPr lang="tr-TR" sz="1800">
                                            <a:solidFill>
                                              <a:schemeClr val="tx1"/>
                                            </a:solidFill>
                                            <a:latin typeface="Cambria Math" panose="02040503050406030204" pitchFamily="18" charset="0"/>
                                          </a:rPr>
                                          <m:t>x</m:t>
                                        </m:r>
                                      </m:e>
                                    </m:acc>
                                  </m:e>
                                </m:d>
                                <m:r>
                                  <a:rPr lang="tr-TR" sz="1800" i="1">
                                    <a:solidFill>
                                      <a:schemeClr val="tx1"/>
                                    </a:solidFill>
                                    <a:latin typeface="Cambria Math" panose="02040503050406030204" pitchFamily="18" charset="0"/>
                                  </a:rPr>
                                  <m:t>−1</m:t>
                                </m:r>
                              </m:e>
                            </m:d>
                          </m:e>
                          <m:sup>
                            <m:r>
                              <a:rPr lang="tr-TR" sz="1800">
                                <a:solidFill>
                                  <a:schemeClr val="tx1"/>
                                </a:solidFill>
                                <a:latin typeface="Cambria Math" panose="02040503050406030204" pitchFamily="18" charset="0"/>
                              </a:rPr>
                              <m:t>2</m:t>
                            </m:r>
                          </m:sup>
                        </m:sSup>
                      </m:e>
                    </m:d>
                    <m:r>
                      <a:rPr lang="tr-TR" sz="1800" i="1">
                        <a:solidFill>
                          <a:schemeClr val="tx1"/>
                        </a:solidFill>
                        <a:latin typeface="Cambria Math" panose="02040503050406030204" pitchFamily="18" charset="0"/>
                      </a:rPr>
                      <m:t>+</m:t>
                    </m:r>
                    <m:r>
                      <m:rPr>
                        <m:sty m:val="p"/>
                      </m:rPr>
                      <a:rPr lang="tr-TR" sz="1800">
                        <a:solidFill>
                          <a:schemeClr val="tx1"/>
                        </a:solidFill>
                        <a:latin typeface="Cambria Math" panose="02040503050406030204" pitchFamily="18" charset="0"/>
                      </a:rPr>
                      <m:t>λ</m:t>
                    </m:r>
                    <m:sSub>
                      <m:sSubPr>
                        <m:ctrlPr>
                          <a:rPr lang="en-US" sz="1800" i="1">
                            <a:solidFill>
                              <a:schemeClr val="tx1"/>
                            </a:solidFill>
                            <a:latin typeface="Cambria Math" panose="02040503050406030204" pitchFamily="18" charset="0"/>
                          </a:rPr>
                        </m:ctrlPr>
                      </m:sSubPr>
                      <m:e>
                        <m:r>
                          <a:rPr lang="tr-TR" sz="1800">
                            <a:solidFill>
                              <a:schemeClr val="tx1"/>
                            </a:solidFill>
                            <a:latin typeface="Cambria Math" panose="02040503050406030204" pitchFamily="18" charset="0"/>
                          </a:rPr>
                          <m:t>||</m:t>
                        </m:r>
                        <m:r>
                          <a:rPr lang="tr-TR" sz="1800" i="1">
                            <a:solidFill>
                              <a:schemeClr val="tx1"/>
                            </a:solidFill>
                            <a:latin typeface="Cambria Math" panose="02040503050406030204" pitchFamily="18" charset="0"/>
                          </a:rPr>
                          <m:t>𝐺</m:t>
                        </m:r>
                        <m:d>
                          <m:dPr>
                            <m:ctrlPr>
                              <a:rPr lang="en-US" sz="1800" i="1">
                                <a:solidFill>
                                  <a:schemeClr val="tx1"/>
                                </a:solidFill>
                                <a:latin typeface="Cambria Math" panose="02040503050406030204" pitchFamily="18" charset="0"/>
                              </a:rPr>
                            </m:ctrlPr>
                          </m:dPr>
                          <m:e>
                            <m:r>
                              <a:rPr lang="tr-TR" sz="1800" i="1">
                                <a:solidFill>
                                  <a:schemeClr val="tx1"/>
                                </a:solidFill>
                                <a:latin typeface="Cambria Math" panose="02040503050406030204" pitchFamily="18" charset="0"/>
                              </a:rPr>
                              <m:t>𝑧</m:t>
                            </m:r>
                            <m:r>
                              <a:rPr lang="tr-TR" sz="1800" i="1">
                                <a:solidFill>
                                  <a:schemeClr val="tx1"/>
                                </a:solidFill>
                                <a:latin typeface="Cambria Math" panose="02040503050406030204" pitchFamily="18" charset="0"/>
                              </a:rPr>
                              <m:t>,</m:t>
                            </m:r>
                            <m:acc>
                              <m:accPr>
                                <m:chr m:val="̃"/>
                                <m:ctrlPr>
                                  <a:rPr lang="en-US" sz="1800" i="1">
                                    <a:solidFill>
                                      <a:schemeClr val="tx1"/>
                                    </a:solidFill>
                                    <a:latin typeface="Cambria Math" panose="02040503050406030204" pitchFamily="18" charset="0"/>
                                  </a:rPr>
                                </m:ctrlPr>
                              </m:accPr>
                              <m:e>
                                <m:r>
                                  <m:rPr>
                                    <m:sty m:val="p"/>
                                  </m:rPr>
                                  <a:rPr lang="tr-TR" sz="1800">
                                    <a:solidFill>
                                      <a:schemeClr val="tx1"/>
                                    </a:solidFill>
                                    <a:latin typeface="Cambria Math" panose="02040503050406030204" pitchFamily="18" charset="0"/>
                                  </a:rPr>
                                  <m:t>x</m:t>
                                </m:r>
                              </m:e>
                            </m:acc>
                          </m:e>
                        </m:d>
                        <m:r>
                          <a:rPr lang="tr-TR" sz="1800" i="1">
                            <a:solidFill>
                              <a:schemeClr val="tx1"/>
                            </a:solidFill>
                            <a:latin typeface="Cambria Math" panose="02040503050406030204" pitchFamily="18" charset="0"/>
                          </a:rPr>
                          <m:t>−</m:t>
                        </m:r>
                        <m:r>
                          <a:rPr lang="tr-TR" sz="1800" i="1">
                            <a:solidFill>
                              <a:schemeClr val="tx1"/>
                            </a:solidFill>
                            <a:latin typeface="Cambria Math" panose="02040503050406030204" pitchFamily="18" charset="0"/>
                          </a:rPr>
                          <m:t>𝑥</m:t>
                        </m:r>
                        <m:r>
                          <a:rPr lang="tr-TR" sz="1800">
                            <a:solidFill>
                              <a:schemeClr val="tx1"/>
                            </a:solidFill>
                            <a:latin typeface="Cambria Math" panose="02040503050406030204" pitchFamily="18" charset="0"/>
                          </a:rPr>
                          <m:t>||</m:t>
                        </m:r>
                      </m:e>
                      <m:sub>
                        <m:r>
                          <a:rPr lang="tr-TR" sz="1800" i="1">
                            <a:solidFill>
                              <a:schemeClr val="tx1"/>
                            </a:solidFill>
                            <a:latin typeface="Cambria Math" panose="02040503050406030204" pitchFamily="18" charset="0"/>
                          </a:rPr>
                          <m:t>1</m:t>
                        </m:r>
                      </m:sub>
                    </m:sSub>
                  </m:oMath>
                </a14:m>
                <a:endParaRPr lang="tr-TR" dirty="0">
                  <a:solidFill>
                    <a:schemeClr val="tx1"/>
                  </a:solidFill>
                </a:endParaRPr>
              </a:p>
            </p:txBody>
          </p:sp>
        </mc:Choice>
        <mc:Fallback xmlns="">
          <p:sp>
            <p:nvSpPr>
              <p:cNvPr id="69" name="TextBox 68">
                <a:extLst>
                  <a:ext uri="{FF2B5EF4-FFF2-40B4-BE49-F238E27FC236}">
                    <a16:creationId xmlns:a16="http://schemas.microsoft.com/office/drawing/2014/main" id="{A78AAE53-1113-442D-A3F9-F08BDA01F4CE}"/>
                  </a:ext>
                </a:extLst>
              </p:cNvPr>
              <p:cNvSpPr txBox="1">
                <a:spLocks noRot="1" noChangeAspect="1" noMove="1" noResize="1" noEditPoints="1" noAdjustHandles="1" noChangeArrowheads="1" noChangeShapeType="1" noTextEdit="1"/>
              </p:cNvSpPr>
              <p:nvPr/>
            </p:nvSpPr>
            <p:spPr>
              <a:xfrm>
                <a:off x="3838756" y="5909215"/>
                <a:ext cx="8353244" cy="458908"/>
              </a:xfrm>
              <a:prstGeom prst="rect">
                <a:avLst/>
              </a:prstGeom>
              <a:blipFill>
                <a:blip r:embed="rId5"/>
                <a:stretch>
                  <a:fillRect l="-657" t="-3947" b="-2632"/>
                </a:stretch>
              </a:blipFill>
            </p:spPr>
            <p:txBody>
              <a:bodyPr/>
              <a:lstStyle/>
              <a:p>
                <a:r>
                  <a:rPr lang="tr-TR">
                    <a:noFill/>
                  </a:rPr>
                  <a:t> </a:t>
                </a:r>
              </a:p>
            </p:txBody>
          </p:sp>
        </mc:Fallback>
      </mc:AlternateContent>
      <p:sp>
        <p:nvSpPr>
          <p:cNvPr id="70" name="Başlık 1">
            <a:extLst>
              <a:ext uri="{FF2B5EF4-FFF2-40B4-BE49-F238E27FC236}">
                <a16:creationId xmlns:a16="http://schemas.microsoft.com/office/drawing/2014/main" id="{BF0E1036-A6B1-4AC4-B243-8DB6190BB8AB}"/>
              </a:ext>
            </a:extLst>
          </p:cNvPr>
          <p:cNvSpPr txBox="1">
            <a:spLocks/>
          </p:cNvSpPr>
          <p:nvPr/>
        </p:nvSpPr>
        <p:spPr>
          <a:xfrm>
            <a:off x="1066800" y="127000"/>
            <a:ext cx="10058400" cy="908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tr-TR" dirty="0"/>
              <a:t>DERİN ÖĞRENME İLE SES SİNYALİNDE GÜRÜLTÜ AZALTMA</a:t>
            </a:r>
          </a:p>
        </p:txBody>
      </p:sp>
      <p:sp>
        <p:nvSpPr>
          <p:cNvPr id="7" name="TextBox 6">
            <a:extLst>
              <a:ext uri="{FF2B5EF4-FFF2-40B4-BE49-F238E27FC236}">
                <a16:creationId xmlns:a16="http://schemas.microsoft.com/office/drawing/2014/main" id="{E0CA11D8-B4DF-4384-A6C7-5A4F448A3E3B}"/>
              </a:ext>
            </a:extLst>
          </p:cNvPr>
          <p:cNvSpPr txBox="1"/>
          <p:nvPr/>
        </p:nvSpPr>
        <p:spPr>
          <a:xfrm>
            <a:off x="0" y="6368123"/>
            <a:ext cx="3707633" cy="369332"/>
          </a:xfrm>
          <a:prstGeom prst="rect">
            <a:avLst/>
          </a:prstGeom>
          <a:noFill/>
        </p:spPr>
        <p:txBody>
          <a:bodyPr wrap="square">
            <a:spAutoFit/>
          </a:bodyPr>
          <a:lstStyle/>
          <a:p>
            <a:r>
              <a:rPr lang="tr-TR" dirty="0"/>
              <a:t>Tezi Hazırlayan: Mustafa Selçuk Çağlar </a:t>
            </a:r>
          </a:p>
        </p:txBody>
      </p:sp>
      <p:sp>
        <p:nvSpPr>
          <p:cNvPr id="8" name="TextBox 7">
            <a:extLst>
              <a:ext uri="{FF2B5EF4-FFF2-40B4-BE49-F238E27FC236}">
                <a16:creationId xmlns:a16="http://schemas.microsoft.com/office/drawing/2014/main" id="{E0DD1E38-4A2B-43B4-8FB8-1741F488FFDA}"/>
              </a:ext>
            </a:extLst>
          </p:cNvPr>
          <p:cNvSpPr txBox="1"/>
          <p:nvPr/>
        </p:nvSpPr>
        <p:spPr>
          <a:xfrm>
            <a:off x="5626939" y="6368123"/>
            <a:ext cx="6879278" cy="369332"/>
          </a:xfrm>
          <a:prstGeom prst="rect">
            <a:avLst/>
          </a:prstGeom>
          <a:noFill/>
        </p:spPr>
        <p:txBody>
          <a:bodyPr wrap="square">
            <a:spAutoFit/>
          </a:bodyPr>
          <a:lstStyle/>
          <a:p>
            <a:r>
              <a:rPr lang="tr-TR" dirty="0"/>
              <a:t>Danışman: Dr. </a:t>
            </a:r>
            <a:r>
              <a:rPr lang="tr-TR" dirty="0" err="1"/>
              <a:t>Öğr</a:t>
            </a:r>
            <a:r>
              <a:rPr lang="tr-TR" dirty="0"/>
              <a:t>. Üyesi Filiz KARAÖMERLİOĞLU Mersin Üniversitesi</a:t>
            </a:r>
          </a:p>
        </p:txBody>
      </p:sp>
    </p:spTree>
    <p:extLst>
      <p:ext uri="{BB962C8B-B14F-4D97-AF65-F5344CB8AC3E}">
        <p14:creationId xmlns:p14="http://schemas.microsoft.com/office/powerpoint/2010/main" val="220099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 calcmode="lin" valueType="num">
                                      <p:cBhvr additive="base">
                                        <p:cTn id="20" dur="500" fill="hold"/>
                                        <p:tgtEl>
                                          <p:spTgt spid="69"/>
                                        </p:tgtEl>
                                        <p:attrNameLst>
                                          <p:attrName>ppt_x</p:attrName>
                                        </p:attrNameLst>
                                      </p:cBhvr>
                                      <p:tavLst>
                                        <p:tav tm="0">
                                          <p:val>
                                            <p:strVal val="#ppt_x"/>
                                          </p:val>
                                        </p:tav>
                                        <p:tav tm="100000">
                                          <p:val>
                                            <p:strVal val="#ppt_x"/>
                                          </p:val>
                                        </p:tav>
                                      </p:tavLst>
                                    </p:anim>
                                    <p:anim calcmode="lin" valueType="num">
                                      <p:cBhvr additive="base">
                                        <p:cTn id="2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9" grpId="0"/>
      <p:bldP spid="7" grpId="0"/>
      <p:bldP spid="8"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EDDD7-C957-4B2B-9483-6586D75BF068}"/>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err="1">
                <a:solidFill>
                  <a:schemeClr val="tx1"/>
                </a:solidFill>
                <a:latin typeface="+mj-lt"/>
                <a:ea typeface="+mj-ea"/>
                <a:cs typeface="+mj-cs"/>
              </a:rPr>
              <a:t>Ses</a:t>
            </a:r>
            <a:r>
              <a:rPr lang="en-US" sz="3200" kern="1200" dirty="0">
                <a:solidFill>
                  <a:schemeClr val="tx1"/>
                </a:solidFill>
                <a:latin typeface="+mj-lt"/>
                <a:ea typeface="+mj-ea"/>
                <a:cs typeface="+mj-cs"/>
              </a:rPr>
              <a:t> </a:t>
            </a:r>
            <a:r>
              <a:rPr lang="en-US" sz="3200" kern="1200" dirty="0" err="1">
                <a:solidFill>
                  <a:schemeClr val="tx1"/>
                </a:solidFill>
                <a:latin typeface="+mj-lt"/>
                <a:ea typeface="+mj-ea"/>
                <a:cs typeface="+mj-cs"/>
              </a:rPr>
              <a:t>Kalitesi</a:t>
            </a:r>
            <a:endParaRPr lang="en-US" sz="3200" kern="1200" dirty="0">
              <a:solidFill>
                <a:schemeClr val="tx1"/>
              </a:solidFill>
              <a:latin typeface="+mj-lt"/>
              <a:ea typeface="+mj-ea"/>
              <a:cs typeface="+mj-cs"/>
            </a:endParaRPr>
          </a:p>
        </p:txBody>
      </p:sp>
      <p:graphicFrame>
        <p:nvGraphicFramePr>
          <p:cNvPr id="6" name="İçerik Yer Tutucusu 5">
            <a:extLst>
              <a:ext uri="{FF2B5EF4-FFF2-40B4-BE49-F238E27FC236}">
                <a16:creationId xmlns:a16="http://schemas.microsoft.com/office/drawing/2014/main" id="{DF4C78F8-5437-4D07-8B88-B9FEA0FA62BE}"/>
              </a:ext>
            </a:extLst>
          </p:cNvPr>
          <p:cNvGraphicFramePr>
            <a:graphicFrameLocks noGrp="1"/>
          </p:cNvGraphicFramePr>
          <p:nvPr>
            <p:ph idx="1"/>
            <p:extLst>
              <p:ext uri="{D42A27DB-BD31-4B8C-83A1-F6EECF244321}">
                <p14:modId xmlns:p14="http://schemas.microsoft.com/office/powerpoint/2010/main" val="2946492555"/>
              </p:ext>
            </p:extLst>
          </p:nvPr>
        </p:nvGraphicFramePr>
        <p:xfrm>
          <a:off x="513587" y="1807253"/>
          <a:ext cx="11164826" cy="2818006"/>
        </p:xfrm>
        <a:graphic>
          <a:graphicData uri="http://schemas.openxmlformats.org/drawingml/2006/table">
            <a:tbl>
              <a:tblPr firstRow="1" firstCol="1" lastRow="1" lastCol="1" bandRow="1" bandCol="1">
                <a:solidFill>
                  <a:schemeClr val="bg1">
                    <a:lumMod val="95000"/>
                  </a:schemeClr>
                </a:solidFill>
                <a:tableStyleId>{69012ECD-51FC-41F1-AA8D-1B2483CD663E}</a:tableStyleId>
              </a:tblPr>
              <a:tblGrid>
                <a:gridCol w="1321122">
                  <a:extLst>
                    <a:ext uri="{9D8B030D-6E8A-4147-A177-3AD203B41FA5}">
                      <a16:colId xmlns:a16="http://schemas.microsoft.com/office/drawing/2014/main" val="2859737530"/>
                    </a:ext>
                  </a:extLst>
                </a:gridCol>
                <a:gridCol w="956118">
                  <a:extLst>
                    <a:ext uri="{9D8B030D-6E8A-4147-A177-3AD203B41FA5}">
                      <a16:colId xmlns:a16="http://schemas.microsoft.com/office/drawing/2014/main" val="448583576"/>
                    </a:ext>
                  </a:extLst>
                </a:gridCol>
                <a:gridCol w="1265877">
                  <a:extLst>
                    <a:ext uri="{9D8B030D-6E8A-4147-A177-3AD203B41FA5}">
                      <a16:colId xmlns:a16="http://schemas.microsoft.com/office/drawing/2014/main" val="1733384040"/>
                    </a:ext>
                  </a:extLst>
                </a:gridCol>
                <a:gridCol w="1632857">
                  <a:extLst>
                    <a:ext uri="{9D8B030D-6E8A-4147-A177-3AD203B41FA5}">
                      <a16:colId xmlns:a16="http://schemas.microsoft.com/office/drawing/2014/main" val="2111383007"/>
                    </a:ext>
                  </a:extLst>
                </a:gridCol>
                <a:gridCol w="1715723">
                  <a:extLst>
                    <a:ext uri="{9D8B030D-6E8A-4147-A177-3AD203B41FA5}">
                      <a16:colId xmlns:a16="http://schemas.microsoft.com/office/drawing/2014/main" val="3183827327"/>
                    </a:ext>
                  </a:extLst>
                </a:gridCol>
                <a:gridCol w="1433583">
                  <a:extLst>
                    <a:ext uri="{9D8B030D-6E8A-4147-A177-3AD203B41FA5}">
                      <a16:colId xmlns:a16="http://schemas.microsoft.com/office/drawing/2014/main" val="1268740474"/>
                    </a:ext>
                  </a:extLst>
                </a:gridCol>
                <a:gridCol w="1252068">
                  <a:extLst>
                    <a:ext uri="{9D8B030D-6E8A-4147-A177-3AD203B41FA5}">
                      <a16:colId xmlns:a16="http://schemas.microsoft.com/office/drawing/2014/main" val="2434499483"/>
                    </a:ext>
                  </a:extLst>
                </a:gridCol>
                <a:gridCol w="1587478">
                  <a:extLst>
                    <a:ext uri="{9D8B030D-6E8A-4147-A177-3AD203B41FA5}">
                      <a16:colId xmlns:a16="http://schemas.microsoft.com/office/drawing/2014/main" val="2797005256"/>
                    </a:ext>
                  </a:extLst>
                </a:gridCol>
              </a:tblGrid>
              <a:tr h="826451">
                <a:tc>
                  <a:txBody>
                    <a:bodyPr/>
                    <a:lstStyle/>
                    <a:p>
                      <a:pPr marL="0" marR="0" algn="just">
                        <a:lnSpc>
                          <a:spcPct val="115000"/>
                        </a:lnSpc>
                        <a:spcBef>
                          <a:spcPts val="0"/>
                        </a:spcBef>
                        <a:spcAft>
                          <a:spcPts val="0"/>
                        </a:spcAft>
                      </a:pPr>
                      <a:r>
                        <a:rPr lang="tr-TR" sz="2000" b="0" cap="none" spc="0">
                          <a:solidFill>
                            <a:schemeClr val="bg1"/>
                          </a:solidFill>
                          <a:effectLst/>
                        </a:rPr>
                        <a:t>Objektif Sonuçlar</a:t>
                      </a:r>
                      <a:endParaRPr lang="en-US" sz="20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a:lnSpc>
                          <a:spcPct val="115000"/>
                        </a:lnSpc>
                        <a:spcBef>
                          <a:spcPts val="0"/>
                        </a:spcBef>
                        <a:spcAft>
                          <a:spcPts val="0"/>
                        </a:spcAft>
                      </a:pPr>
                      <a:r>
                        <a:rPr lang="tr-TR" sz="2000" b="0" cap="none" spc="0" dirty="0" err="1">
                          <a:solidFill>
                            <a:schemeClr val="bg1"/>
                          </a:solidFill>
                          <a:effectLst/>
                        </a:rPr>
                        <a:t>Noisy</a:t>
                      </a:r>
                      <a:endParaRPr lang="en-US" sz="2000" b="0" cap="none" spc="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a:lnSpc>
                          <a:spcPct val="115000"/>
                        </a:lnSpc>
                        <a:spcBef>
                          <a:spcPts val="0"/>
                        </a:spcBef>
                        <a:spcAft>
                          <a:spcPts val="0"/>
                        </a:spcAft>
                      </a:pPr>
                      <a:r>
                        <a:rPr lang="tr-TR" sz="2000" b="0" cap="none" spc="0" dirty="0">
                          <a:solidFill>
                            <a:schemeClr val="bg1"/>
                          </a:solidFill>
                          <a:effectLst/>
                        </a:rPr>
                        <a:t>Wienner</a:t>
                      </a:r>
                      <a:endParaRPr lang="en-US" sz="2000" b="0" cap="none" spc="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a:lnSpc>
                          <a:spcPct val="115000"/>
                        </a:lnSpc>
                        <a:spcBef>
                          <a:spcPts val="0"/>
                        </a:spcBef>
                        <a:spcAft>
                          <a:spcPts val="0"/>
                        </a:spcAft>
                      </a:pPr>
                      <a:r>
                        <a:rPr lang="tr-TR" sz="2000" b="0" cap="none" spc="0" dirty="0" err="1">
                          <a:solidFill>
                            <a:schemeClr val="bg1"/>
                          </a:solidFill>
                          <a:effectLst/>
                        </a:rPr>
                        <a:t>Segan</a:t>
                      </a:r>
                      <a:r>
                        <a:rPr lang="tr-TR" sz="2000" b="0" cap="none" spc="0" dirty="0">
                          <a:solidFill>
                            <a:schemeClr val="bg1"/>
                          </a:solidFill>
                          <a:effectLst/>
                        </a:rPr>
                        <a:t> (</a:t>
                      </a:r>
                      <a:r>
                        <a:rPr lang="tr-TR" sz="2000" b="0" cap="none" spc="0" dirty="0" err="1">
                          <a:solidFill>
                            <a:schemeClr val="bg1"/>
                          </a:solidFill>
                          <a:effectLst/>
                        </a:rPr>
                        <a:t>pretrained</a:t>
                      </a:r>
                      <a:r>
                        <a:rPr lang="tr-TR" sz="2000" b="0" cap="none" spc="0" dirty="0">
                          <a:solidFill>
                            <a:schemeClr val="bg1"/>
                          </a:solidFill>
                          <a:effectLst/>
                        </a:rPr>
                        <a:t>)</a:t>
                      </a:r>
                      <a:endParaRPr lang="en-US" sz="2000" b="0" cap="none" spc="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a:lnSpc>
                          <a:spcPct val="115000"/>
                        </a:lnSpc>
                        <a:spcBef>
                          <a:spcPts val="0"/>
                        </a:spcBef>
                        <a:spcAft>
                          <a:spcPts val="0"/>
                        </a:spcAft>
                      </a:pPr>
                      <a:r>
                        <a:rPr lang="tr-TR" sz="2000" b="0" cap="none" spc="0" err="1">
                          <a:solidFill>
                            <a:schemeClr val="bg1"/>
                          </a:solidFill>
                          <a:effectLst/>
                        </a:rPr>
                        <a:t>Segan</a:t>
                      </a:r>
                      <a:r>
                        <a:rPr lang="tr-TR" sz="2000" b="0" cap="none" spc="0">
                          <a:solidFill>
                            <a:schemeClr val="bg1"/>
                          </a:solidFill>
                          <a:effectLst/>
                        </a:rPr>
                        <a:t> (100)</a:t>
                      </a:r>
                      <a:endParaRPr lang="en-US" sz="20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a:lnSpc>
                          <a:spcPct val="115000"/>
                        </a:lnSpc>
                        <a:spcBef>
                          <a:spcPts val="0"/>
                        </a:spcBef>
                        <a:spcAft>
                          <a:spcPts val="0"/>
                        </a:spcAft>
                      </a:pPr>
                      <a:r>
                        <a:rPr lang="tr-TR" sz="2000" b="0" cap="none" spc="0">
                          <a:solidFill>
                            <a:schemeClr val="bg1"/>
                          </a:solidFill>
                          <a:effectLst/>
                        </a:rPr>
                        <a:t>Sinc-conv Segan</a:t>
                      </a:r>
                      <a:endParaRPr lang="en-US" sz="20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a:lnSpc>
                          <a:spcPct val="115000"/>
                        </a:lnSpc>
                        <a:spcBef>
                          <a:spcPts val="0"/>
                        </a:spcBef>
                        <a:spcAft>
                          <a:spcPts val="0"/>
                        </a:spcAft>
                      </a:pPr>
                      <a:r>
                        <a:rPr lang="tr-TR" sz="2000" b="0" cap="none" spc="0">
                          <a:solidFill>
                            <a:schemeClr val="bg1"/>
                          </a:solidFill>
                          <a:effectLst/>
                        </a:rPr>
                        <a:t>Wsegan (20)</a:t>
                      </a:r>
                      <a:endParaRPr lang="en-US" sz="20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a:lnSpc>
                          <a:spcPct val="115000"/>
                        </a:lnSpc>
                        <a:spcBef>
                          <a:spcPts val="0"/>
                        </a:spcBef>
                        <a:spcAft>
                          <a:spcPts val="0"/>
                        </a:spcAft>
                      </a:pPr>
                      <a:r>
                        <a:rPr lang="tr-TR" sz="2000" b="0" cap="none" spc="0" dirty="0" err="1">
                          <a:solidFill>
                            <a:schemeClr val="bg1"/>
                          </a:solidFill>
                          <a:effectLst/>
                        </a:rPr>
                        <a:t>AEWsegan</a:t>
                      </a:r>
                      <a:r>
                        <a:rPr lang="tr-TR" sz="2000" b="0" cap="none" spc="0" dirty="0">
                          <a:solidFill>
                            <a:schemeClr val="bg1"/>
                          </a:solidFill>
                          <a:effectLst/>
                        </a:rPr>
                        <a:t> (20)</a:t>
                      </a:r>
                      <a:endParaRPr lang="en-US" sz="2000" b="0" cap="none" spc="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180661128"/>
                  </a:ext>
                </a:extLst>
              </a:tr>
              <a:tr h="398311">
                <a:tc>
                  <a:txBody>
                    <a:bodyPr/>
                    <a:lstStyle/>
                    <a:p>
                      <a:pPr marL="0" marR="0" algn="just">
                        <a:lnSpc>
                          <a:spcPct val="115000"/>
                        </a:lnSpc>
                        <a:spcBef>
                          <a:spcPts val="0"/>
                        </a:spcBef>
                        <a:spcAft>
                          <a:spcPts val="0"/>
                        </a:spcAft>
                      </a:pPr>
                      <a:r>
                        <a:rPr lang="tr-TR" sz="1500" b="1" cap="none" spc="0">
                          <a:solidFill>
                            <a:schemeClr val="tx1"/>
                          </a:solidFill>
                          <a:effectLst/>
                        </a:rPr>
                        <a:t>PESQ </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9525" cap="flat" cmpd="sng" algn="ctr">
                      <a:solidFill>
                        <a:schemeClr val="tx1">
                          <a:lumMod val="50000"/>
                          <a:lumOff val="50000"/>
                        </a:schemeClr>
                      </a:solidFill>
                      <a:prstDash val="solid"/>
                      <a:round/>
                      <a:headEnd type="none" w="med" len="med"/>
                      <a:tailEnd type="none" w="med" len="me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dirty="0">
                          <a:solidFill>
                            <a:schemeClr val="tx1"/>
                          </a:solidFill>
                          <a:effectLst/>
                        </a:rPr>
                        <a:t>1.97</a:t>
                      </a:r>
                      <a:endParaRPr lang="en-US" sz="15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38100" cmpd="sng">
                      <a:noFill/>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2.22</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2.82</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38100" cmpd="sng">
                      <a:noFill/>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1.05</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Nan</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38100" cmpd="sng">
                      <a:noFill/>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dirty="0">
                          <a:solidFill>
                            <a:schemeClr val="tx1"/>
                          </a:solidFill>
                          <a:effectLst/>
                        </a:rPr>
                        <a:t>2.78</a:t>
                      </a:r>
                      <a:endParaRPr lang="en-US" sz="1500"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round/>
                      <a:headEnd type="none" w="med" len="med"/>
                      <a:tailEnd type="none" w="med" len="me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l">
                        <a:lnSpc>
                          <a:spcPct val="115000"/>
                        </a:lnSpc>
                        <a:spcBef>
                          <a:spcPts val="0"/>
                        </a:spcBef>
                        <a:spcAft>
                          <a:spcPts val="0"/>
                        </a:spcAft>
                      </a:pPr>
                      <a:r>
                        <a:rPr lang="tr-TR" sz="1500" b="1" u="sng" cap="none" spc="0" dirty="0">
                          <a:solidFill>
                            <a:schemeClr val="tx1"/>
                          </a:solidFill>
                          <a:effectLst/>
                        </a:rPr>
                        <a:t>3.215</a:t>
                      </a:r>
                      <a:endParaRPr lang="en-US" sz="1500" b="1"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2641222"/>
                  </a:ext>
                </a:extLst>
              </a:tr>
              <a:tr h="398311">
                <a:tc>
                  <a:txBody>
                    <a:bodyPr/>
                    <a:lstStyle/>
                    <a:p>
                      <a:pPr marL="0" marR="0" algn="just">
                        <a:lnSpc>
                          <a:spcPct val="115000"/>
                        </a:lnSpc>
                        <a:spcBef>
                          <a:spcPts val="0"/>
                        </a:spcBef>
                        <a:spcAft>
                          <a:spcPts val="0"/>
                        </a:spcAft>
                      </a:pPr>
                      <a:r>
                        <a:rPr lang="tr-TR" sz="1500" b="1" cap="none" spc="0">
                          <a:solidFill>
                            <a:schemeClr val="tx1"/>
                          </a:solidFill>
                          <a:effectLst/>
                        </a:rPr>
                        <a:t>CSIG</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3.35</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3.23</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3.99</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0.87</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Nan</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2.09</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l">
                        <a:lnSpc>
                          <a:spcPct val="115000"/>
                        </a:lnSpc>
                        <a:spcBef>
                          <a:spcPts val="0"/>
                        </a:spcBef>
                        <a:spcAft>
                          <a:spcPts val="0"/>
                        </a:spcAft>
                      </a:pPr>
                      <a:r>
                        <a:rPr lang="tr-TR" sz="1500" b="1" u="sng" cap="none" spc="0">
                          <a:solidFill>
                            <a:schemeClr val="tx1"/>
                          </a:solidFill>
                          <a:effectLst/>
                        </a:rPr>
                        <a:t>4.069</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49246553"/>
                  </a:ext>
                </a:extLst>
              </a:tr>
              <a:tr h="398311">
                <a:tc>
                  <a:txBody>
                    <a:bodyPr/>
                    <a:lstStyle/>
                    <a:p>
                      <a:pPr marL="0" marR="0" algn="just">
                        <a:lnSpc>
                          <a:spcPct val="115000"/>
                        </a:lnSpc>
                        <a:spcBef>
                          <a:spcPts val="0"/>
                        </a:spcBef>
                        <a:spcAft>
                          <a:spcPts val="0"/>
                        </a:spcAft>
                      </a:pPr>
                      <a:r>
                        <a:rPr lang="tr-TR" sz="1500" b="1" cap="none" spc="0">
                          <a:solidFill>
                            <a:schemeClr val="tx1"/>
                          </a:solidFill>
                          <a:effectLst/>
                        </a:rPr>
                        <a:t>CBAK</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2.44</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2.68</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2.41</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0.87</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Nan</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2.07</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l">
                        <a:lnSpc>
                          <a:spcPct val="115000"/>
                        </a:lnSpc>
                        <a:spcBef>
                          <a:spcPts val="0"/>
                        </a:spcBef>
                        <a:spcAft>
                          <a:spcPts val="0"/>
                        </a:spcAft>
                      </a:pPr>
                      <a:r>
                        <a:rPr lang="tr-TR" sz="1500" b="1" u="sng" cap="none" spc="0">
                          <a:solidFill>
                            <a:schemeClr val="tx1"/>
                          </a:solidFill>
                          <a:effectLst/>
                        </a:rPr>
                        <a:t>3.082</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43108738"/>
                  </a:ext>
                </a:extLst>
              </a:tr>
              <a:tr h="398311">
                <a:tc>
                  <a:txBody>
                    <a:bodyPr/>
                    <a:lstStyle/>
                    <a:p>
                      <a:pPr marL="0" marR="0" algn="just">
                        <a:lnSpc>
                          <a:spcPct val="115000"/>
                        </a:lnSpc>
                        <a:spcBef>
                          <a:spcPts val="0"/>
                        </a:spcBef>
                        <a:spcAft>
                          <a:spcPts val="0"/>
                        </a:spcAft>
                      </a:pPr>
                      <a:r>
                        <a:rPr lang="tr-TR" sz="1500" b="1" cap="none" spc="0">
                          <a:solidFill>
                            <a:schemeClr val="tx1"/>
                          </a:solidFill>
                          <a:effectLst/>
                        </a:rPr>
                        <a:t>COVL</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2.63</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2.67</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3.39</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0.87</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9525" cap="flat" cmpd="sng" algn="ctr">
                      <a:solidFill>
                        <a:schemeClr val="tx1">
                          <a:lumMod val="50000"/>
                          <a:lumOff val="50000"/>
                        </a:schemeClr>
                      </a:solid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Nan</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9525" cap="flat" cmpd="sng" algn="ctr">
                      <a:solidFill>
                        <a:schemeClr val="tx1">
                          <a:lumMod val="50000"/>
                          <a:lumOff val="50000"/>
                        </a:schemeClr>
                      </a:solidFill>
                      <a:prstDash val="solid"/>
                    </a:lnR>
                    <a:lnT w="12700" cmpd="sng">
                      <a:no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cap="none" spc="0">
                          <a:solidFill>
                            <a:schemeClr val="tx1"/>
                          </a:solidFill>
                          <a:effectLst/>
                        </a:rPr>
                        <a:t>2.24</a:t>
                      </a:r>
                      <a:endParaRPr lang="en-US" sz="1500"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9525" cap="flat" cmpd="sng" algn="ctr">
                      <a:solidFill>
                        <a:schemeClr val="tx1">
                          <a:lumMod val="50000"/>
                          <a:lumOff val="50000"/>
                        </a:schemeClr>
                      </a:solidFill>
                      <a:prstDash val="solid"/>
                    </a:lnL>
                    <a:lnR w="12700" cmpd="sng">
                      <a:noFill/>
                      <a:prstDash val="solid"/>
                    </a:lnR>
                    <a:lnT w="9525" cap="flat" cmpd="sng" algn="ctr">
                      <a:solidFill>
                        <a:schemeClr val="tx1">
                          <a:lumMod val="50000"/>
                          <a:lumOff val="50000"/>
                        </a:schemeClr>
                      </a:solidFill>
                      <a:prstDash val="solid"/>
                    </a:lnT>
                    <a:lnB w="28575" cap="flat" cmpd="sng" algn="ctr">
                      <a:solidFill>
                        <a:schemeClr val="tx1">
                          <a:lumMod val="50000"/>
                          <a:lumOff val="50000"/>
                        </a:schemeClr>
                      </a:solidFill>
                      <a:prstDash val="solid"/>
                    </a:lnB>
                    <a:solidFill>
                      <a:schemeClr val="bg1">
                        <a:lumMod val="95000"/>
                      </a:schemeClr>
                    </a:solidFill>
                  </a:tcPr>
                </a:tc>
                <a:tc>
                  <a:txBody>
                    <a:bodyPr/>
                    <a:lstStyle/>
                    <a:p>
                      <a:pPr marL="0" marR="0" algn="l">
                        <a:lnSpc>
                          <a:spcPct val="115000"/>
                        </a:lnSpc>
                        <a:spcBef>
                          <a:spcPts val="0"/>
                        </a:spcBef>
                        <a:spcAft>
                          <a:spcPts val="0"/>
                        </a:spcAft>
                      </a:pPr>
                      <a:r>
                        <a:rPr lang="tr-TR" sz="1500" b="1" u="sng" cap="none" spc="0">
                          <a:solidFill>
                            <a:schemeClr val="tx1"/>
                          </a:solidFill>
                          <a:effectLst/>
                        </a:rPr>
                        <a:t>3.617</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9525" cap="flat" cmpd="sng" algn="ctr">
                      <a:solidFill>
                        <a:schemeClr val="tx1">
                          <a:lumMod val="50000"/>
                          <a:lumOff val="50000"/>
                        </a:schemeClr>
                      </a:solidFill>
                      <a:prstDash val="solid"/>
                    </a:lnT>
                    <a:lnB w="2857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06817205"/>
                  </a:ext>
                </a:extLst>
              </a:tr>
              <a:tr h="398311">
                <a:tc>
                  <a:txBody>
                    <a:bodyPr/>
                    <a:lstStyle/>
                    <a:p>
                      <a:pPr marL="0" marR="0" algn="just">
                        <a:lnSpc>
                          <a:spcPct val="115000"/>
                        </a:lnSpc>
                        <a:spcBef>
                          <a:spcPts val="0"/>
                        </a:spcBef>
                        <a:spcAft>
                          <a:spcPts val="0"/>
                        </a:spcAft>
                      </a:pPr>
                      <a:r>
                        <a:rPr lang="tr-TR" sz="1500" b="1" cap="none" spc="0">
                          <a:solidFill>
                            <a:schemeClr val="tx1"/>
                          </a:solidFill>
                          <a:effectLst/>
                        </a:rPr>
                        <a:t>SSNR</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b="1" cap="none" spc="0">
                          <a:solidFill>
                            <a:schemeClr val="tx1"/>
                          </a:solidFill>
                          <a:effectLst/>
                        </a:rPr>
                        <a:t>1.68</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b="1" cap="none" spc="0">
                          <a:solidFill>
                            <a:schemeClr val="tx1"/>
                          </a:solidFill>
                          <a:effectLst/>
                        </a:rPr>
                        <a:t>5.07</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b="1" cap="none" spc="0">
                          <a:solidFill>
                            <a:schemeClr val="tx1"/>
                          </a:solidFill>
                          <a:effectLst/>
                        </a:rPr>
                        <a:t>5.61</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b="1" u="sng" cap="none" spc="0">
                          <a:solidFill>
                            <a:schemeClr val="tx1"/>
                          </a:solidFill>
                          <a:effectLst/>
                        </a:rPr>
                        <a:t>6.29</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b="1" cap="none" spc="0">
                          <a:solidFill>
                            <a:schemeClr val="tx1"/>
                          </a:solidFill>
                          <a:effectLst/>
                        </a:rPr>
                        <a:t>Nan</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just">
                        <a:lnSpc>
                          <a:spcPct val="115000"/>
                        </a:lnSpc>
                        <a:spcBef>
                          <a:spcPts val="0"/>
                        </a:spcBef>
                        <a:spcAft>
                          <a:spcPts val="0"/>
                        </a:spcAft>
                      </a:pPr>
                      <a:r>
                        <a:rPr lang="tr-TR" sz="1500" b="1" cap="none" spc="0">
                          <a:solidFill>
                            <a:schemeClr val="tx1"/>
                          </a:solidFill>
                          <a:effectLst/>
                        </a:rPr>
                        <a:t>3.36</a:t>
                      </a:r>
                      <a:endParaRPr lang="en-US" sz="1500" b="1" cap="none" spc="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l">
                        <a:lnSpc>
                          <a:spcPct val="115000"/>
                        </a:lnSpc>
                        <a:spcBef>
                          <a:spcPts val="0"/>
                        </a:spcBef>
                        <a:spcAft>
                          <a:spcPts val="0"/>
                        </a:spcAft>
                      </a:pPr>
                      <a:r>
                        <a:rPr lang="tr-TR" sz="1500" b="1" cap="none" spc="0" dirty="0">
                          <a:solidFill>
                            <a:schemeClr val="tx1"/>
                          </a:solidFill>
                          <a:effectLst/>
                        </a:rPr>
                        <a:t>2.39</a:t>
                      </a:r>
                      <a:endParaRPr lang="en-US" sz="1500" b="1" cap="none" spc="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85234" marR="85234" marT="113645" marB="0">
                    <a:lnL w="12700" cmpd="sng">
                      <a:noFill/>
                      <a:prstDash val="solid"/>
                    </a:lnL>
                    <a:lnR w="12700" cmpd="sng">
                      <a:noFill/>
                      <a:prstDash val="solid"/>
                    </a:lnR>
                    <a:lnT w="2857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459952962"/>
                  </a:ext>
                </a:extLst>
              </a:tr>
            </a:tbl>
          </a:graphicData>
        </a:graphic>
      </p:graphicFrame>
      <p:sp>
        <p:nvSpPr>
          <p:cNvPr id="18" name="İçerik Yer Tutucusu 2">
            <a:extLst>
              <a:ext uri="{FF2B5EF4-FFF2-40B4-BE49-F238E27FC236}">
                <a16:creationId xmlns:a16="http://schemas.microsoft.com/office/drawing/2014/main" id="{1DD0F147-96B2-498E-935B-B36123C84B35}"/>
              </a:ext>
            </a:extLst>
          </p:cNvPr>
          <p:cNvSpPr txBox="1">
            <a:spLocks/>
          </p:cNvSpPr>
          <p:nvPr/>
        </p:nvSpPr>
        <p:spPr>
          <a:xfrm>
            <a:off x="513587" y="6271178"/>
            <a:ext cx="6172200" cy="58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hlinkClick r:id="rId2"/>
              </a:rPr>
              <a:t>https://github.com/develooper1994/MasterThesis</a:t>
            </a:r>
            <a:endParaRPr lang="tr-TR" sz="2200" dirty="0"/>
          </a:p>
        </p:txBody>
      </p:sp>
    </p:spTree>
    <p:extLst>
      <p:ext uri="{BB962C8B-B14F-4D97-AF65-F5344CB8AC3E}">
        <p14:creationId xmlns:p14="http://schemas.microsoft.com/office/powerpoint/2010/main" val="182751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çerik Yer Tutucusu 14">
            <a:extLst>
              <a:ext uri="{FF2B5EF4-FFF2-40B4-BE49-F238E27FC236}">
                <a16:creationId xmlns:a16="http://schemas.microsoft.com/office/drawing/2014/main" id="{2D1E7A99-8347-4F5D-992F-0D6FF20922D4}"/>
              </a:ext>
            </a:extLst>
          </p:cNvPr>
          <p:cNvPicPr>
            <a:picLocks/>
          </p:cNvPicPr>
          <p:nvPr/>
        </p:nvPicPr>
        <p:blipFill>
          <a:blip r:embed="rId14">
            <a:extLst>
              <a:ext uri="{28A0092B-C50C-407E-A947-70E740481C1C}">
                <a14:useLocalDpi xmlns:a14="http://schemas.microsoft.com/office/drawing/2010/main" val="0"/>
              </a:ext>
            </a:extLst>
          </a:blip>
          <a:srcRect/>
          <a:stretch>
            <a:fillRect/>
          </a:stretch>
        </p:blipFill>
        <p:spPr bwMode="auto">
          <a:xfrm>
            <a:off x="2568575" y="1932781"/>
            <a:ext cx="7054850" cy="4262438"/>
          </a:xfrm>
          <a:prstGeom prst="rect">
            <a:avLst/>
          </a:prstGeom>
        </p:spPr>
      </p:pic>
      <p:pic>
        <p:nvPicPr>
          <p:cNvPr id="35" name="İçerik Yer Tutucusu 17">
            <a:extLst>
              <a:ext uri="{FF2B5EF4-FFF2-40B4-BE49-F238E27FC236}">
                <a16:creationId xmlns:a16="http://schemas.microsoft.com/office/drawing/2014/main" id="{2C7F29B0-8D49-4524-A808-AF44CCC4B28E}"/>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2568574" y="1932781"/>
            <a:ext cx="7054850" cy="4262437"/>
          </a:xfrm>
          <a:prstGeom prst="rect">
            <a:avLst/>
          </a:prstGeom>
        </p:spPr>
      </p:pic>
      <p:pic>
        <p:nvPicPr>
          <p:cNvPr id="36" name="İçerik Yer Tutucusu 9">
            <a:extLst>
              <a:ext uri="{FF2B5EF4-FFF2-40B4-BE49-F238E27FC236}">
                <a16:creationId xmlns:a16="http://schemas.microsoft.com/office/drawing/2014/main" id="{5E2F977C-5056-4AAC-AC40-1F56CE649C28}"/>
              </a:ext>
            </a:extLst>
          </p:cNvPr>
          <p:cNvPicPr>
            <a:picLocks/>
          </p:cNvPicPr>
          <p:nvPr/>
        </p:nvPicPr>
        <p:blipFill>
          <a:blip r:embed="rId16">
            <a:extLst>
              <a:ext uri="{28A0092B-C50C-407E-A947-70E740481C1C}">
                <a14:useLocalDpi xmlns:a14="http://schemas.microsoft.com/office/drawing/2010/main" val="0"/>
              </a:ext>
            </a:extLst>
          </a:blip>
          <a:srcRect/>
          <a:stretch>
            <a:fillRect/>
          </a:stretch>
        </p:blipFill>
        <p:spPr bwMode="auto">
          <a:xfrm>
            <a:off x="2568573" y="1931112"/>
            <a:ext cx="7054850" cy="4262438"/>
          </a:xfrm>
          <a:prstGeom prst="rect">
            <a:avLst/>
          </a:prstGeom>
        </p:spPr>
      </p:pic>
      <p:sp>
        <p:nvSpPr>
          <p:cNvPr id="51" name="Başlık 1">
            <a:extLst>
              <a:ext uri="{FF2B5EF4-FFF2-40B4-BE49-F238E27FC236}">
                <a16:creationId xmlns:a16="http://schemas.microsoft.com/office/drawing/2014/main" id="{3A4B717F-9CD6-48A0-A812-924E4796B888}"/>
              </a:ext>
            </a:extLst>
          </p:cNvPr>
          <p:cNvSpPr>
            <a:spLocks noGrp="1"/>
          </p:cNvSpPr>
          <p:nvPr>
            <p:ph type="title"/>
          </p:nvPr>
        </p:nvSpPr>
        <p:spPr>
          <a:xfrm>
            <a:off x="3347771" y="-1"/>
            <a:ext cx="5496448" cy="1325563"/>
          </a:xfrm>
        </p:spPr>
        <p:txBody>
          <a:bodyPr>
            <a:normAutofit/>
          </a:bodyPr>
          <a:lstStyle/>
          <a:p>
            <a:r>
              <a:rPr lang="tr-TR" dirty="0"/>
              <a:t>Spektrometre Sonuçları</a:t>
            </a:r>
            <a:endParaRPr lang="en-US" dirty="0"/>
          </a:p>
        </p:txBody>
      </p:sp>
      <p:pic>
        <p:nvPicPr>
          <p:cNvPr id="38" name="İçerik Yer Tutucusu 8">
            <a:extLst>
              <a:ext uri="{FF2B5EF4-FFF2-40B4-BE49-F238E27FC236}">
                <a16:creationId xmlns:a16="http://schemas.microsoft.com/office/drawing/2014/main" id="{AE9B9480-F944-4A31-B267-B5D46ED211CF}"/>
              </a:ext>
            </a:extLst>
          </p:cNvPr>
          <p:cNvPicPr>
            <a:picLocks/>
          </p:cNvPicPr>
          <p:nvPr/>
        </p:nvPicPr>
        <p:blipFill>
          <a:blip r:embed="rId17">
            <a:extLst>
              <a:ext uri="{28A0092B-C50C-407E-A947-70E740481C1C}">
                <a14:useLocalDpi xmlns:a14="http://schemas.microsoft.com/office/drawing/2010/main" val="0"/>
              </a:ext>
            </a:extLst>
          </a:blip>
          <a:srcRect/>
          <a:stretch>
            <a:fillRect/>
          </a:stretch>
        </p:blipFill>
        <p:spPr bwMode="auto">
          <a:xfrm>
            <a:off x="2568571" y="1931112"/>
            <a:ext cx="7054849" cy="4262438"/>
          </a:xfrm>
          <a:prstGeom prst="rect">
            <a:avLst/>
          </a:prstGeom>
        </p:spPr>
      </p:pic>
      <p:pic>
        <p:nvPicPr>
          <p:cNvPr id="37" name="İçerik Yer Tutucusu 12">
            <a:extLst>
              <a:ext uri="{FF2B5EF4-FFF2-40B4-BE49-F238E27FC236}">
                <a16:creationId xmlns:a16="http://schemas.microsoft.com/office/drawing/2014/main" id="{8DE6180B-6377-402C-BF9E-BFC47D25D7C5}"/>
              </a:ext>
            </a:extLst>
          </p:cNvPr>
          <p:cNvPicPr>
            <a:picLocks/>
          </p:cNvPicPr>
          <p:nvPr/>
        </p:nvPicPr>
        <p:blipFill>
          <a:blip r:embed="rId18">
            <a:extLst>
              <a:ext uri="{28A0092B-C50C-407E-A947-70E740481C1C}">
                <a14:useLocalDpi xmlns:a14="http://schemas.microsoft.com/office/drawing/2010/main" val="0"/>
              </a:ext>
            </a:extLst>
          </a:blip>
          <a:srcRect/>
          <a:stretch>
            <a:fillRect/>
          </a:stretch>
        </p:blipFill>
        <p:spPr bwMode="auto">
          <a:xfrm>
            <a:off x="2568571" y="1931112"/>
            <a:ext cx="7054849" cy="4262438"/>
          </a:xfrm>
          <a:prstGeom prst="rect">
            <a:avLst/>
          </a:prstGeom>
        </p:spPr>
      </p:pic>
      <p:pic>
        <p:nvPicPr>
          <p:cNvPr id="39" name="İçerik Yer Tutucusu 13">
            <a:extLst>
              <a:ext uri="{FF2B5EF4-FFF2-40B4-BE49-F238E27FC236}">
                <a16:creationId xmlns:a16="http://schemas.microsoft.com/office/drawing/2014/main" id="{A9A5388A-20DC-44CC-AA96-342089E6652F}"/>
              </a:ext>
            </a:extLst>
          </p:cNvPr>
          <p:cNvPicPr>
            <a:picLocks/>
          </p:cNvPicPr>
          <p:nvPr/>
        </p:nvPicPr>
        <p:blipFill>
          <a:blip r:embed="rId19">
            <a:extLst>
              <a:ext uri="{28A0092B-C50C-407E-A947-70E740481C1C}">
                <a14:useLocalDpi xmlns:a14="http://schemas.microsoft.com/office/drawing/2010/main" val="0"/>
              </a:ext>
            </a:extLst>
          </a:blip>
          <a:srcRect/>
          <a:stretch>
            <a:fillRect/>
          </a:stretch>
        </p:blipFill>
        <p:spPr bwMode="auto">
          <a:xfrm>
            <a:off x="2568570" y="1929443"/>
            <a:ext cx="7054850" cy="4262438"/>
          </a:xfrm>
          <a:prstGeom prst="rect">
            <a:avLst/>
          </a:prstGeom>
        </p:spPr>
      </p:pic>
      <p:sp>
        <p:nvSpPr>
          <p:cNvPr id="14" name="TextBox 13">
            <a:extLst>
              <a:ext uri="{FF2B5EF4-FFF2-40B4-BE49-F238E27FC236}">
                <a16:creationId xmlns:a16="http://schemas.microsoft.com/office/drawing/2014/main" id="{C1D775CB-A1AD-48B9-AFDB-4E80D5E8ABC4}"/>
              </a:ext>
            </a:extLst>
          </p:cNvPr>
          <p:cNvSpPr txBox="1"/>
          <p:nvPr/>
        </p:nvSpPr>
        <p:spPr>
          <a:xfrm>
            <a:off x="3866533" y="1253584"/>
            <a:ext cx="4458923" cy="523220"/>
          </a:xfrm>
          <a:prstGeom prst="rect">
            <a:avLst/>
          </a:prstGeom>
          <a:noFill/>
        </p:spPr>
        <p:txBody>
          <a:bodyPr wrap="square">
            <a:spAutoFit/>
          </a:bodyPr>
          <a:lstStyle/>
          <a:p>
            <a:r>
              <a:rPr lang="tr-TR" sz="2800" dirty="0"/>
              <a:t>Temiz, orijinal veya hedef ses</a:t>
            </a:r>
            <a:endParaRPr lang="en-US" sz="2800" dirty="0"/>
          </a:p>
        </p:txBody>
      </p:sp>
      <p:sp>
        <p:nvSpPr>
          <p:cNvPr id="15" name="Text Placeholder 4">
            <a:extLst>
              <a:ext uri="{FF2B5EF4-FFF2-40B4-BE49-F238E27FC236}">
                <a16:creationId xmlns:a16="http://schemas.microsoft.com/office/drawing/2014/main" id="{258A1EE3-E455-40AE-B087-850ED3D2B8FC}"/>
              </a:ext>
            </a:extLst>
          </p:cNvPr>
          <p:cNvSpPr txBox="1">
            <a:spLocks/>
          </p:cNvSpPr>
          <p:nvPr/>
        </p:nvSpPr>
        <p:spPr>
          <a:xfrm>
            <a:off x="5046686" y="1293535"/>
            <a:ext cx="2098616" cy="369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Gürültülü</a:t>
            </a:r>
            <a:r>
              <a:rPr lang="en-US" dirty="0"/>
              <a:t> </a:t>
            </a:r>
            <a:r>
              <a:rPr lang="en-US" dirty="0" err="1"/>
              <a:t>ses</a:t>
            </a:r>
            <a:endParaRPr lang="en-US" dirty="0"/>
          </a:p>
        </p:txBody>
      </p:sp>
      <p:sp>
        <p:nvSpPr>
          <p:cNvPr id="16" name="Text Placeholder 2">
            <a:extLst>
              <a:ext uri="{FF2B5EF4-FFF2-40B4-BE49-F238E27FC236}">
                <a16:creationId xmlns:a16="http://schemas.microsoft.com/office/drawing/2014/main" id="{50C7C510-636B-4463-A8A1-B25D67F3FE3C}"/>
              </a:ext>
            </a:extLst>
          </p:cNvPr>
          <p:cNvSpPr txBox="1">
            <a:spLocks/>
          </p:cNvSpPr>
          <p:nvPr/>
        </p:nvSpPr>
        <p:spPr>
          <a:xfrm>
            <a:off x="3109445" y="1276582"/>
            <a:ext cx="5973097" cy="4032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err="1"/>
              <a:t>Segan</a:t>
            </a:r>
            <a:r>
              <a:rPr lang="tr-TR" dirty="0"/>
              <a:t> önceden uzun süre eğitilmiş NN</a:t>
            </a:r>
            <a:endParaRPr lang="en-US" dirty="0"/>
          </a:p>
        </p:txBody>
      </p:sp>
      <p:sp>
        <p:nvSpPr>
          <p:cNvPr id="17" name="Text Placeholder 4">
            <a:extLst>
              <a:ext uri="{FF2B5EF4-FFF2-40B4-BE49-F238E27FC236}">
                <a16:creationId xmlns:a16="http://schemas.microsoft.com/office/drawing/2014/main" id="{B744292C-4800-469D-9594-D128653ABA65}"/>
              </a:ext>
            </a:extLst>
          </p:cNvPr>
          <p:cNvSpPr txBox="1">
            <a:spLocks/>
          </p:cNvSpPr>
          <p:nvPr/>
        </p:nvSpPr>
        <p:spPr>
          <a:xfrm>
            <a:off x="1540957" y="1276284"/>
            <a:ext cx="9110072" cy="4343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err="1"/>
              <a:t>Sincconv+Segan</a:t>
            </a:r>
            <a:r>
              <a:rPr lang="tr-TR" dirty="0"/>
              <a:t> 100 </a:t>
            </a:r>
            <a:r>
              <a:rPr lang="tr-TR" dirty="0" err="1"/>
              <a:t>epoch</a:t>
            </a:r>
            <a:r>
              <a:rPr lang="tr-TR" dirty="0"/>
              <a:t> NN. İlk katman fazladan </a:t>
            </a:r>
            <a:r>
              <a:rPr lang="tr-TR" dirty="0" err="1"/>
              <a:t>sinc-conv</a:t>
            </a:r>
            <a:endParaRPr lang="en-US" dirty="0"/>
          </a:p>
        </p:txBody>
      </p:sp>
      <p:sp>
        <p:nvSpPr>
          <p:cNvPr id="18" name="Text Placeholder 2">
            <a:extLst>
              <a:ext uri="{FF2B5EF4-FFF2-40B4-BE49-F238E27FC236}">
                <a16:creationId xmlns:a16="http://schemas.microsoft.com/office/drawing/2014/main" id="{4A9C4647-E328-47CE-A8F6-74AABBBBBEC4}"/>
              </a:ext>
            </a:extLst>
          </p:cNvPr>
          <p:cNvSpPr txBox="1">
            <a:spLocks/>
          </p:cNvSpPr>
          <p:nvPr/>
        </p:nvSpPr>
        <p:spPr>
          <a:xfrm>
            <a:off x="1540957" y="1283779"/>
            <a:ext cx="9110072" cy="478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err="1"/>
              <a:t>Sincconv+Wsegan</a:t>
            </a:r>
            <a:r>
              <a:rPr lang="tr-TR" dirty="0"/>
              <a:t> 20 </a:t>
            </a:r>
            <a:r>
              <a:rPr lang="tr-TR" dirty="0" err="1"/>
              <a:t>epoch</a:t>
            </a:r>
            <a:r>
              <a:rPr lang="tr-TR" dirty="0"/>
              <a:t> NN. İlk katman fazladan </a:t>
            </a:r>
            <a:r>
              <a:rPr lang="tr-TR" dirty="0" err="1"/>
              <a:t>sinc-conv</a:t>
            </a:r>
            <a:endParaRPr lang="en-US" dirty="0"/>
          </a:p>
        </p:txBody>
      </p:sp>
      <p:sp>
        <p:nvSpPr>
          <p:cNvPr id="19" name="Text Placeholder 4">
            <a:extLst>
              <a:ext uri="{FF2B5EF4-FFF2-40B4-BE49-F238E27FC236}">
                <a16:creationId xmlns:a16="http://schemas.microsoft.com/office/drawing/2014/main" id="{E08DA1D1-9B7D-4197-8E99-624B2B6202D8}"/>
              </a:ext>
            </a:extLst>
          </p:cNvPr>
          <p:cNvSpPr txBox="1">
            <a:spLocks/>
          </p:cNvSpPr>
          <p:nvPr/>
        </p:nvSpPr>
        <p:spPr>
          <a:xfrm>
            <a:off x="1213785" y="1250786"/>
            <a:ext cx="9764416" cy="4343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err="1"/>
              <a:t>Sincconv+AEWsegan</a:t>
            </a:r>
            <a:r>
              <a:rPr lang="tr-TR" dirty="0"/>
              <a:t> 20 </a:t>
            </a:r>
            <a:r>
              <a:rPr lang="tr-TR" dirty="0" err="1"/>
              <a:t>epoch</a:t>
            </a:r>
            <a:r>
              <a:rPr lang="tr-TR" dirty="0"/>
              <a:t> NN. İlk katman fazladan </a:t>
            </a:r>
            <a:r>
              <a:rPr lang="tr-TR" dirty="0" err="1"/>
              <a:t>sinc-conv</a:t>
            </a:r>
            <a:endParaRPr lang="en-US" dirty="0"/>
          </a:p>
        </p:txBody>
      </p:sp>
      <p:pic>
        <p:nvPicPr>
          <p:cNvPr id="20" name="p232_001">
            <a:hlinkClick r:id="" action="ppaction://media"/>
            <a:extLst>
              <a:ext uri="{FF2B5EF4-FFF2-40B4-BE49-F238E27FC236}">
                <a16:creationId xmlns:a16="http://schemas.microsoft.com/office/drawing/2014/main" id="{96D70E19-0DF7-403F-A67F-25574273C82B}"/>
              </a:ext>
            </a:extLst>
          </p:cNvPr>
          <p:cNvPicPr>
            <a:picLocks noChangeAspect="1"/>
          </p:cNvPicPr>
          <p:nvPr>
            <a:audioFile r:link="rId2"/>
            <p:extLst>
              <p:ext uri="{DAA4B4D4-6D71-4841-9C94-3DE7FCFB9230}">
                <p14:media xmlns:p14="http://schemas.microsoft.com/office/powerpoint/2010/main" r:embed="rId1"/>
              </p:ext>
            </p:extLst>
          </p:nvPr>
        </p:nvPicPr>
        <p:blipFill>
          <a:blip r:embed="rId20"/>
          <a:stretch>
            <a:fillRect/>
          </a:stretch>
        </p:blipFill>
        <p:spPr>
          <a:xfrm>
            <a:off x="5791193" y="6278880"/>
            <a:ext cx="609600" cy="609600"/>
          </a:xfrm>
          <a:prstGeom prst="rect">
            <a:avLst/>
          </a:prstGeom>
        </p:spPr>
      </p:pic>
      <p:pic>
        <p:nvPicPr>
          <p:cNvPr id="21" name="p232_001">
            <a:hlinkClick r:id="" action="ppaction://media"/>
            <a:extLst>
              <a:ext uri="{FF2B5EF4-FFF2-40B4-BE49-F238E27FC236}">
                <a16:creationId xmlns:a16="http://schemas.microsoft.com/office/drawing/2014/main" id="{1D449E77-AA91-455F-B06E-DA8D0606144F}"/>
              </a:ext>
            </a:extLst>
          </p:cNvPr>
          <p:cNvPicPr>
            <a:picLocks noChangeAspect="1"/>
          </p:cNvPicPr>
          <p:nvPr>
            <a:audioFile r:link="rId4"/>
            <p:extLst>
              <p:ext uri="{DAA4B4D4-6D71-4841-9C94-3DE7FCFB9230}">
                <p14:media xmlns:p14="http://schemas.microsoft.com/office/powerpoint/2010/main" r:embed="rId3"/>
              </p:ext>
            </p:extLst>
          </p:nvPr>
        </p:nvPicPr>
        <p:blipFill>
          <a:blip r:embed="rId20"/>
          <a:stretch>
            <a:fillRect/>
          </a:stretch>
        </p:blipFill>
        <p:spPr>
          <a:xfrm>
            <a:off x="5791193" y="6278880"/>
            <a:ext cx="609600" cy="609600"/>
          </a:xfrm>
          <a:prstGeom prst="rect">
            <a:avLst/>
          </a:prstGeom>
        </p:spPr>
      </p:pic>
      <p:pic>
        <p:nvPicPr>
          <p:cNvPr id="22" name="p232_001">
            <a:hlinkClick r:id="" action="ppaction://media"/>
            <a:extLst>
              <a:ext uri="{FF2B5EF4-FFF2-40B4-BE49-F238E27FC236}">
                <a16:creationId xmlns:a16="http://schemas.microsoft.com/office/drawing/2014/main" id="{6D4A5927-B6AB-489B-A519-A3102DA7DE67}"/>
              </a:ext>
            </a:extLst>
          </p:cNvPr>
          <p:cNvPicPr>
            <a:picLocks noChangeAspect="1"/>
          </p:cNvPicPr>
          <p:nvPr>
            <a:audioFile r:link="rId6"/>
            <p:extLst>
              <p:ext uri="{DAA4B4D4-6D71-4841-9C94-3DE7FCFB9230}">
                <p14:media xmlns:p14="http://schemas.microsoft.com/office/powerpoint/2010/main" r:embed="rId5"/>
              </p:ext>
            </p:extLst>
          </p:nvPr>
        </p:nvPicPr>
        <p:blipFill>
          <a:blip r:embed="rId20"/>
          <a:stretch>
            <a:fillRect/>
          </a:stretch>
        </p:blipFill>
        <p:spPr>
          <a:xfrm>
            <a:off x="5794542" y="6278880"/>
            <a:ext cx="609600" cy="609600"/>
          </a:xfrm>
          <a:prstGeom prst="rect">
            <a:avLst/>
          </a:prstGeom>
        </p:spPr>
      </p:pic>
      <p:pic>
        <p:nvPicPr>
          <p:cNvPr id="23" name="p232_001">
            <a:hlinkClick r:id="" action="ppaction://media"/>
            <a:extLst>
              <a:ext uri="{FF2B5EF4-FFF2-40B4-BE49-F238E27FC236}">
                <a16:creationId xmlns:a16="http://schemas.microsoft.com/office/drawing/2014/main" id="{76B6DF16-339B-4180-8575-5434C64DB60E}"/>
              </a:ext>
            </a:extLst>
          </p:cNvPr>
          <p:cNvPicPr>
            <a:picLocks noChangeAspect="1"/>
          </p:cNvPicPr>
          <p:nvPr>
            <a:audioFile r:link="rId8"/>
            <p:extLst>
              <p:ext uri="{DAA4B4D4-6D71-4841-9C94-3DE7FCFB9230}">
                <p14:media xmlns:p14="http://schemas.microsoft.com/office/powerpoint/2010/main" r:embed="rId7"/>
              </p:ext>
            </p:extLst>
          </p:nvPr>
        </p:nvPicPr>
        <p:blipFill>
          <a:blip r:embed="rId20"/>
          <a:stretch>
            <a:fillRect/>
          </a:stretch>
        </p:blipFill>
        <p:spPr>
          <a:xfrm>
            <a:off x="5794542" y="6278880"/>
            <a:ext cx="609600" cy="609600"/>
          </a:xfrm>
          <a:prstGeom prst="rect">
            <a:avLst/>
          </a:prstGeom>
        </p:spPr>
      </p:pic>
      <p:pic>
        <p:nvPicPr>
          <p:cNvPr id="24" name="p232_001">
            <a:hlinkClick r:id="" action="ppaction://media"/>
            <a:extLst>
              <a:ext uri="{FF2B5EF4-FFF2-40B4-BE49-F238E27FC236}">
                <a16:creationId xmlns:a16="http://schemas.microsoft.com/office/drawing/2014/main" id="{CE58D0CA-C362-4773-8356-75B412F32700}"/>
              </a:ext>
            </a:extLst>
          </p:cNvPr>
          <p:cNvPicPr>
            <a:picLocks noChangeAspect="1"/>
          </p:cNvPicPr>
          <p:nvPr>
            <a:audioFile r:link="rId10"/>
            <p:extLst>
              <p:ext uri="{DAA4B4D4-6D71-4841-9C94-3DE7FCFB9230}">
                <p14:media xmlns:p14="http://schemas.microsoft.com/office/powerpoint/2010/main" r:embed="rId9"/>
              </p:ext>
            </p:extLst>
          </p:nvPr>
        </p:nvPicPr>
        <p:blipFill>
          <a:blip r:embed="rId20"/>
          <a:stretch>
            <a:fillRect/>
          </a:stretch>
        </p:blipFill>
        <p:spPr>
          <a:xfrm>
            <a:off x="5797891" y="6275542"/>
            <a:ext cx="609600" cy="609600"/>
          </a:xfrm>
          <a:prstGeom prst="rect">
            <a:avLst/>
          </a:prstGeom>
        </p:spPr>
      </p:pic>
      <p:pic>
        <p:nvPicPr>
          <p:cNvPr id="25" name="p232_001">
            <a:hlinkClick r:id="" action="ppaction://media"/>
            <a:extLst>
              <a:ext uri="{FF2B5EF4-FFF2-40B4-BE49-F238E27FC236}">
                <a16:creationId xmlns:a16="http://schemas.microsoft.com/office/drawing/2014/main" id="{CA3D77BD-AC94-4848-97B8-7F3B95BC2702}"/>
              </a:ext>
            </a:extLst>
          </p:cNvPr>
          <p:cNvPicPr>
            <a:picLocks noChangeAspect="1"/>
          </p:cNvPicPr>
          <p:nvPr>
            <a:audioFile r:link="rId12"/>
            <p:extLst>
              <p:ext uri="{DAA4B4D4-6D71-4841-9C94-3DE7FCFB9230}">
                <p14:media xmlns:p14="http://schemas.microsoft.com/office/powerpoint/2010/main" r:embed="rId11"/>
              </p:ext>
            </p:extLst>
          </p:nvPr>
        </p:nvPicPr>
        <p:blipFill>
          <a:blip r:embed="rId20"/>
          <a:stretch>
            <a:fillRect/>
          </a:stretch>
        </p:blipFill>
        <p:spPr>
          <a:xfrm>
            <a:off x="5804589" y="6278879"/>
            <a:ext cx="609600" cy="609600"/>
          </a:xfrm>
          <a:prstGeom prst="rect">
            <a:avLst/>
          </a:prstGeom>
        </p:spPr>
      </p:pic>
    </p:spTree>
    <p:extLst>
      <p:ext uri="{BB962C8B-B14F-4D97-AF65-F5344CB8AC3E}">
        <p14:creationId xmlns:p14="http://schemas.microsoft.com/office/powerpoint/2010/main" val="270326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1741" fill="hold"/>
                                        <p:tgtEl>
                                          <p:spTgt spid="21"/>
                                        </p:tgtEl>
                                      </p:cBhvr>
                                    </p:cmd>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21"/>
                                        </p:tgtEl>
                                      </p:cBhvr>
                                    </p:animEffect>
                                    <p:anim calcmode="lin" valueType="num">
                                      <p:cBhvr>
                                        <p:cTn id="26" dur="1000"/>
                                        <p:tgtEl>
                                          <p:spTgt spid="21"/>
                                        </p:tgtEl>
                                        <p:attrNameLst>
                                          <p:attrName>ppt_x</p:attrName>
                                        </p:attrNameLst>
                                      </p:cBhvr>
                                      <p:tavLst>
                                        <p:tav tm="0">
                                          <p:val>
                                            <p:strVal val="ppt_x"/>
                                          </p:val>
                                        </p:tav>
                                        <p:tav tm="100000">
                                          <p:val>
                                            <p:strVal val="ppt_x"/>
                                          </p:val>
                                        </p:tav>
                                      </p:tavLst>
                                    </p:anim>
                                    <p:anim calcmode="lin" valueType="num">
                                      <p:cBhvr>
                                        <p:cTn id="27" dur="1000"/>
                                        <p:tgtEl>
                                          <p:spTgt spid="21"/>
                                        </p:tgtEl>
                                        <p:attrNameLst>
                                          <p:attrName>ppt_y</p:attrName>
                                        </p:attrNameLst>
                                      </p:cBhvr>
                                      <p:tavLst>
                                        <p:tav tm="0">
                                          <p:val>
                                            <p:strVal val="ppt_y"/>
                                          </p:val>
                                        </p:tav>
                                        <p:tav tm="100000">
                                          <p:val>
                                            <p:strVal val="ppt_y+.1"/>
                                          </p:val>
                                        </p:tav>
                                      </p:tavLst>
                                    </p:anim>
                                    <p:set>
                                      <p:cBhvr>
                                        <p:cTn id="28" dur="1" fill="hold">
                                          <p:stCondLst>
                                            <p:cond delay="999"/>
                                          </p:stCondLst>
                                        </p:cTn>
                                        <p:tgtEl>
                                          <p:spTgt spid="21"/>
                                        </p:tgtEl>
                                        <p:attrNameLst>
                                          <p:attrName>style.visibility</p:attrName>
                                        </p:attrNameLst>
                                      </p:cBhvr>
                                      <p:to>
                                        <p:strVal val="hidden"/>
                                      </p:to>
                                    </p:set>
                                    <p:cmd type="call" cmd="stop">
                                      <p:cBhvr>
                                        <p:cTn id="29" dur="1">
                                          <p:stCondLst>
                                            <p:cond delay="999"/>
                                          </p:stCondLst>
                                        </p:cTn>
                                        <p:tgtEl>
                                          <p:spTgt spid="21"/>
                                        </p:tgtEl>
                                      </p:cBhvr>
                                    </p:cmd>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1000"/>
                                        <p:tgtEl>
                                          <p:spTgt spid="34"/>
                                        </p:tgtEl>
                                      </p:cBhvr>
                                    </p:animEffect>
                                    <p:anim calcmode="lin" valueType="num">
                                      <p:cBhvr>
                                        <p:cTn id="34" dur="1000"/>
                                        <p:tgtEl>
                                          <p:spTgt spid="34"/>
                                        </p:tgtEl>
                                        <p:attrNameLst>
                                          <p:attrName>ppt_x</p:attrName>
                                        </p:attrNameLst>
                                      </p:cBhvr>
                                      <p:tavLst>
                                        <p:tav tm="0">
                                          <p:val>
                                            <p:strVal val="ppt_x"/>
                                          </p:val>
                                        </p:tav>
                                        <p:tav tm="100000">
                                          <p:val>
                                            <p:strVal val="ppt_x"/>
                                          </p:val>
                                        </p:tav>
                                      </p:tavLst>
                                    </p:anim>
                                    <p:anim calcmode="lin" valueType="num">
                                      <p:cBhvr>
                                        <p:cTn id="35" dur="1000"/>
                                        <p:tgtEl>
                                          <p:spTgt spid="34"/>
                                        </p:tgtEl>
                                        <p:attrNameLst>
                                          <p:attrName>ppt_y</p:attrName>
                                        </p:attrNameLst>
                                      </p:cBhvr>
                                      <p:tavLst>
                                        <p:tav tm="0">
                                          <p:val>
                                            <p:strVal val="ppt_y"/>
                                          </p:val>
                                        </p:tav>
                                        <p:tav tm="100000">
                                          <p:val>
                                            <p:strVal val="ppt_y+.1"/>
                                          </p:val>
                                        </p:tav>
                                      </p:tavLst>
                                    </p:anim>
                                    <p:set>
                                      <p:cBhvr>
                                        <p:cTn id="36" dur="1" fill="hold">
                                          <p:stCondLst>
                                            <p:cond delay="999"/>
                                          </p:stCondLst>
                                        </p:cTn>
                                        <p:tgtEl>
                                          <p:spTgt spid="3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mediacall" presetSubtype="0" fill="hold" nodeType="clickEffect">
                                  <p:stCondLst>
                                    <p:cond delay="0"/>
                                  </p:stCondLst>
                                  <p:childTnLst>
                                    <p:cmd type="call" cmd="playFrom(0.0)">
                                      <p:cBhvr>
                                        <p:cTn id="60" dur="1741" fill="hold"/>
                                        <p:tgtEl>
                                          <p:spTgt spid="20"/>
                                        </p:tgtEl>
                                      </p:cBhvr>
                                    </p:cmd>
                                  </p:childTnLst>
                                </p:cTn>
                              </p:par>
                            </p:childTnLst>
                          </p:cTn>
                        </p:par>
                      </p:childTnLst>
                    </p:cTn>
                  </p:par>
                  <p:par>
                    <p:cTn id="61" fill="hold">
                      <p:stCondLst>
                        <p:cond delay="indefinite"/>
                      </p:stCondLst>
                      <p:childTnLst>
                        <p:par>
                          <p:cTn id="62" fill="hold">
                            <p:stCondLst>
                              <p:cond delay="0"/>
                            </p:stCondLst>
                            <p:childTnLst>
                              <p:par>
                                <p:cTn id="63" presetID="42" presetClass="exit" presetSubtype="0" fill="hold" nodeType="clickEffect">
                                  <p:stCondLst>
                                    <p:cond delay="0"/>
                                  </p:stCondLst>
                                  <p:childTnLst>
                                    <p:animEffect transition="out" filter="fade">
                                      <p:cBhvr>
                                        <p:cTn id="64" dur="1000"/>
                                        <p:tgtEl>
                                          <p:spTgt spid="20"/>
                                        </p:tgtEl>
                                      </p:cBhvr>
                                    </p:animEffect>
                                    <p:anim calcmode="lin" valueType="num">
                                      <p:cBhvr>
                                        <p:cTn id="65" dur="1000"/>
                                        <p:tgtEl>
                                          <p:spTgt spid="20"/>
                                        </p:tgtEl>
                                        <p:attrNameLst>
                                          <p:attrName>ppt_x</p:attrName>
                                        </p:attrNameLst>
                                      </p:cBhvr>
                                      <p:tavLst>
                                        <p:tav tm="0">
                                          <p:val>
                                            <p:strVal val="ppt_x"/>
                                          </p:val>
                                        </p:tav>
                                        <p:tav tm="100000">
                                          <p:val>
                                            <p:strVal val="ppt_x"/>
                                          </p:val>
                                        </p:tav>
                                      </p:tavLst>
                                    </p:anim>
                                    <p:anim calcmode="lin" valueType="num">
                                      <p:cBhvr>
                                        <p:cTn id="66" dur="1000"/>
                                        <p:tgtEl>
                                          <p:spTgt spid="20"/>
                                        </p:tgtEl>
                                        <p:attrNameLst>
                                          <p:attrName>ppt_y</p:attrName>
                                        </p:attrNameLst>
                                      </p:cBhvr>
                                      <p:tavLst>
                                        <p:tav tm="0">
                                          <p:val>
                                            <p:strVal val="ppt_y"/>
                                          </p:val>
                                        </p:tav>
                                        <p:tav tm="100000">
                                          <p:val>
                                            <p:strVal val="ppt_y+.1"/>
                                          </p:val>
                                        </p:tav>
                                      </p:tavLst>
                                    </p:anim>
                                    <p:set>
                                      <p:cBhvr>
                                        <p:cTn id="67" dur="1" fill="hold">
                                          <p:stCondLst>
                                            <p:cond delay="999"/>
                                          </p:stCondLst>
                                        </p:cTn>
                                        <p:tgtEl>
                                          <p:spTgt spid="20"/>
                                        </p:tgtEl>
                                        <p:attrNameLst>
                                          <p:attrName>style.visibility</p:attrName>
                                        </p:attrNameLst>
                                      </p:cBhvr>
                                      <p:to>
                                        <p:strVal val="hidden"/>
                                      </p:to>
                                    </p:set>
                                    <p:cmd type="call" cmd="stop">
                                      <p:cBhvr>
                                        <p:cTn id="68" dur="1">
                                          <p:stCondLst>
                                            <p:cond delay="999"/>
                                          </p:stCondLst>
                                        </p:cTn>
                                        <p:tgtEl>
                                          <p:spTgt spid="20"/>
                                        </p:tgtEl>
                                      </p:cBhvr>
                                    </p:cmd>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35"/>
                                        </p:tgtEl>
                                      </p:cBhvr>
                                    </p:animEffect>
                                    <p:anim calcmode="lin" valueType="num">
                                      <p:cBhvr>
                                        <p:cTn id="73" dur="1000"/>
                                        <p:tgtEl>
                                          <p:spTgt spid="35"/>
                                        </p:tgtEl>
                                        <p:attrNameLst>
                                          <p:attrName>ppt_x</p:attrName>
                                        </p:attrNameLst>
                                      </p:cBhvr>
                                      <p:tavLst>
                                        <p:tav tm="0">
                                          <p:val>
                                            <p:strVal val="ppt_x"/>
                                          </p:val>
                                        </p:tav>
                                        <p:tav tm="100000">
                                          <p:val>
                                            <p:strVal val="ppt_x"/>
                                          </p:val>
                                        </p:tav>
                                      </p:tavLst>
                                    </p:anim>
                                    <p:anim calcmode="lin" valueType="num">
                                      <p:cBhvr>
                                        <p:cTn id="74" dur="1000"/>
                                        <p:tgtEl>
                                          <p:spTgt spid="35"/>
                                        </p:tgtEl>
                                        <p:attrNameLst>
                                          <p:attrName>ppt_y</p:attrName>
                                        </p:attrNameLst>
                                      </p:cBhvr>
                                      <p:tavLst>
                                        <p:tav tm="0">
                                          <p:val>
                                            <p:strVal val="ppt_y"/>
                                          </p:val>
                                        </p:tav>
                                        <p:tav tm="100000">
                                          <p:val>
                                            <p:strVal val="ppt_y+.1"/>
                                          </p:val>
                                        </p:tav>
                                      </p:tavLst>
                                    </p:anim>
                                    <p:set>
                                      <p:cBhvr>
                                        <p:cTn id="75" dur="1" fill="hold">
                                          <p:stCondLst>
                                            <p:cond delay="999"/>
                                          </p:stCondLst>
                                        </p:cTn>
                                        <p:tgtEl>
                                          <p:spTgt spid="3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500" fill="hold"/>
                                        <p:tgtEl>
                                          <p:spTgt spid="22"/>
                                        </p:tgtEl>
                                        <p:attrNameLst>
                                          <p:attrName>ppt_x</p:attrName>
                                        </p:attrNameLst>
                                      </p:cBhvr>
                                      <p:tavLst>
                                        <p:tav tm="0">
                                          <p:val>
                                            <p:strVal val="#ppt_x"/>
                                          </p:val>
                                        </p:tav>
                                        <p:tav tm="100000">
                                          <p:val>
                                            <p:strVal val="#ppt_x"/>
                                          </p:val>
                                        </p:tav>
                                      </p:tavLst>
                                    </p:anim>
                                    <p:anim calcmode="lin" valueType="num">
                                      <p:cBhvr additive="base">
                                        <p:cTn id="9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mediacall" presetSubtype="0" fill="hold" nodeType="clickEffect">
                                  <p:stCondLst>
                                    <p:cond delay="0"/>
                                  </p:stCondLst>
                                  <p:childTnLst>
                                    <p:cmd type="call" cmd="playFrom(0.0)">
                                      <p:cBhvr>
                                        <p:cTn id="100" dur="1741" fill="hold"/>
                                        <p:tgtEl>
                                          <p:spTgt spid="22"/>
                                        </p:tgtEl>
                                      </p:cBhvr>
                                    </p:cmd>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nodeType="clickEffect">
                                  <p:stCondLst>
                                    <p:cond delay="0"/>
                                  </p:stCondLst>
                                  <p:childTnLst>
                                    <p:animEffect transition="out" filter="fade">
                                      <p:cBhvr>
                                        <p:cTn id="104" dur="1000"/>
                                        <p:tgtEl>
                                          <p:spTgt spid="22"/>
                                        </p:tgtEl>
                                      </p:cBhvr>
                                    </p:animEffect>
                                    <p:anim calcmode="lin" valueType="num">
                                      <p:cBhvr>
                                        <p:cTn id="105" dur="1000"/>
                                        <p:tgtEl>
                                          <p:spTgt spid="22"/>
                                        </p:tgtEl>
                                        <p:attrNameLst>
                                          <p:attrName>ppt_x</p:attrName>
                                        </p:attrNameLst>
                                      </p:cBhvr>
                                      <p:tavLst>
                                        <p:tav tm="0">
                                          <p:val>
                                            <p:strVal val="ppt_x"/>
                                          </p:val>
                                        </p:tav>
                                        <p:tav tm="100000">
                                          <p:val>
                                            <p:strVal val="ppt_x"/>
                                          </p:val>
                                        </p:tav>
                                      </p:tavLst>
                                    </p:anim>
                                    <p:anim calcmode="lin" valueType="num">
                                      <p:cBhvr>
                                        <p:cTn id="106" dur="1000"/>
                                        <p:tgtEl>
                                          <p:spTgt spid="22"/>
                                        </p:tgtEl>
                                        <p:attrNameLst>
                                          <p:attrName>ppt_y</p:attrName>
                                        </p:attrNameLst>
                                      </p:cBhvr>
                                      <p:tavLst>
                                        <p:tav tm="0">
                                          <p:val>
                                            <p:strVal val="ppt_y"/>
                                          </p:val>
                                        </p:tav>
                                        <p:tav tm="100000">
                                          <p:val>
                                            <p:strVal val="ppt_y+.1"/>
                                          </p:val>
                                        </p:tav>
                                      </p:tavLst>
                                    </p:anim>
                                    <p:set>
                                      <p:cBhvr>
                                        <p:cTn id="107" dur="1" fill="hold">
                                          <p:stCondLst>
                                            <p:cond delay="999"/>
                                          </p:stCondLst>
                                        </p:cTn>
                                        <p:tgtEl>
                                          <p:spTgt spid="22"/>
                                        </p:tgtEl>
                                        <p:attrNameLst>
                                          <p:attrName>style.visibility</p:attrName>
                                        </p:attrNameLst>
                                      </p:cBhvr>
                                      <p:to>
                                        <p:strVal val="hidden"/>
                                      </p:to>
                                    </p:set>
                                    <p:cmd type="call" cmd="stop">
                                      <p:cBhvr>
                                        <p:cTn id="108" dur="1">
                                          <p:stCondLst>
                                            <p:cond delay="999"/>
                                          </p:stCondLst>
                                        </p:cTn>
                                        <p:tgtEl>
                                          <p:spTgt spid="22"/>
                                        </p:tgtEl>
                                      </p:cBhvr>
                                    </p:cmd>
                                  </p:childTnLst>
                                </p:cTn>
                              </p:par>
                            </p:childTnLst>
                          </p:cTn>
                        </p:par>
                      </p:childTnLst>
                    </p:cTn>
                  </p:par>
                  <p:par>
                    <p:cTn id="109" fill="hold">
                      <p:stCondLst>
                        <p:cond delay="indefinite"/>
                      </p:stCondLst>
                      <p:childTnLst>
                        <p:par>
                          <p:cTn id="110" fill="hold">
                            <p:stCondLst>
                              <p:cond delay="0"/>
                            </p:stCondLst>
                            <p:childTnLst>
                              <p:par>
                                <p:cTn id="111" presetID="42" presetClass="exit" presetSubtype="0" fill="hold" nodeType="clickEffect">
                                  <p:stCondLst>
                                    <p:cond delay="0"/>
                                  </p:stCondLst>
                                  <p:childTnLst>
                                    <p:animEffect transition="out" filter="fade">
                                      <p:cBhvr>
                                        <p:cTn id="112" dur="1000"/>
                                        <p:tgtEl>
                                          <p:spTgt spid="36"/>
                                        </p:tgtEl>
                                      </p:cBhvr>
                                    </p:animEffect>
                                    <p:anim calcmode="lin" valueType="num">
                                      <p:cBhvr>
                                        <p:cTn id="113" dur="1000"/>
                                        <p:tgtEl>
                                          <p:spTgt spid="36"/>
                                        </p:tgtEl>
                                        <p:attrNameLst>
                                          <p:attrName>ppt_x</p:attrName>
                                        </p:attrNameLst>
                                      </p:cBhvr>
                                      <p:tavLst>
                                        <p:tav tm="0">
                                          <p:val>
                                            <p:strVal val="ppt_x"/>
                                          </p:val>
                                        </p:tav>
                                        <p:tav tm="100000">
                                          <p:val>
                                            <p:strVal val="ppt_x"/>
                                          </p:val>
                                        </p:tav>
                                      </p:tavLst>
                                    </p:anim>
                                    <p:anim calcmode="lin" valueType="num">
                                      <p:cBhvr>
                                        <p:cTn id="114" dur="1000"/>
                                        <p:tgtEl>
                                          <p:spTgt spid="36"/>
                                        </p:tgtEl>
                                        <p:attrNameLst>
                                          <p:attrName>ppt_y</p:attrName>
                                        </p:attrNameLst>
                                      </p:cBhvr>
                                      <p:tavLst>
                                        <p:tav tm="0">
                                          <p:val>
                                            <p:strVal val="ppt_y"/>
                                          </p:val>
                                        </p:tav>
                                        <p:tav tm="100000">
                                          <p:val>
                                            <p:strVal val="ppt_y+.1"/>
                                          </p:val>
                                        </p:tav>
                                      </p:tavLst>
                                    </p:anim>
                                    <p:set>
                                      <p:cBhvr>
                                        <p:cTn id="115" dur="1" fill="hold">
                                          <p:stCondLst>
                                            <p:cond delay="999"/>
                                          </p:stCondLst>
                                        </p:cTn>
                                        <p:tgtEl>
                                          <p:spTgt spid="3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16"/>
                                        </p:tgtEl>
                                      </p:cBhvr>
                                    </p:animEffect>
                                    <p:set>
                                      <p:cBhvr>
                                        <p:cTn id="120" dur="1" fill="hold">
                                          <p:stCondLst>
                                            <p:cond delay="499"/>
                                          </p:stCondLst>
                                        </p:cTn>
                                        <p:tgtEl>
                                          <p:spTgt spid="1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fade">
                                      <p:cBhvr>
                                        <p:cTn id="129" dur="500"/>
                                        <p:tgtEl>
                                          <p:spTgt spid="38"/>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23"/>
                                        </p:tgtEl>
                                        <p:attrNameLst>
                                          <p:attrName>style.visibility</p:attrName>
                                        </p:attrNameLst>
                                      </p:cBhvr>
                                      <p:to>
                                        <p:strVal val="visible"/>
                                      </p:to>
                                    </p:set>
                                    <p:anim calcmode="lin" valueType="num">
                                      <p:cBhvr additive="base">
                                        <p:cTn id="134" dur="500" fill="hold"/>
                                        <p:tgtEl>
                                          <p:spTgt spid="23"/>
                                        </p:tgtEl>
                                        <p:attrNameLst>
                                          <p:attrName>ppt_x</p:attrName>
                                        </p:attrNameLst>
                                      </p:cBhvr>
                                      <p:tavLst>
                                        <p:tav tm="0">
                                          <p:val>
                                            <p:strVal val="#ppt_x"/>
                                          </p:val>
                                        </p:tav>
                                        <p:tav tm="100000">
                                          <p:val>
                                            <p:strVal val="#ppt_x"/>
                                          </p:val>
                                        </p:tav>
                                      </p:tavLst>
                                    </p:anim>
                                    <p:anim calcmode="lin" valueType="num">
                                      <p:cBhvr additive="base">
                                        <p:cTn id="13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 presetClass="mediacall" presetSubtype="0" fill="hold" nodeType="clickEffect">
                                  <p:stCondLst>
                                    <p:cond delay="0"/>
                                  </p:stCondLst>
                                  <p:childTnLst>
                                    <p:cmd type="call" cmd="playFrom(0.0)">
                                      <p:cBhvr>
                                        <p:cTn id="139" dur="1741" fill="hold"/>
                                        <p:tgtEl>
                                          <p:spTgt spid="23"/>
                                        </p:tgtEl>
                                      </p:cBhvr>
                                    </p:cmd>
                                  </p:childTnLst>
                                </p:cTn>
                              </p:par>
                            </p:childTnLst>
                          </p:cTn>
                        </p:par>
                      </p:childTnLst>
                    </p:cTn>
                  </p:par>
                  <p:par>
                    <p:cTn id="140" fill="hold">
                      <p:stCondLst>
                        <p:cond delay="indefinite"/>
                      </p:stCondLst>
                      <p:childTnLst>
                        <p:par>
                          <p:cTn id="141" fill="hold">
                            <p:stCondLst>
                              <p:cond delay="0"/>
                            </p:stCondLst>
                            <p:childTnLst>
                              <p:par>
                                <p:cTn id="142" presetID="42" presetClass="exit" presetSubtype="0" fill="hold" nodeType="clickEffect">
                                  <p:stCondLst>
                                    <p:cond delay="0"/>
                                  </p:stCondLst>
                                  <p:childTnLst>
                                    <p:animEffect transition="out" filter="fade">
                                      <p:cBhvr>
                                        <p:cTn id="143" dur="1000"/>
                                        <p:tgtEl>
                                          <p:spTgt spid="23"/>
                                        </p:tgtEl>
                                      </p:cBhvr>
                                    </p:animEffect>
                                    <p:anim calcmode="lin" valueType="num">
                                      <p:cBhvr>
                                        <p:cTn id="144" dur="1000"/>
                                        <p:tgtEl>
                                          <p:spTgt spid="23"/>
                                        </p:tgtEl>
                                        <p:attrNameLst>
                                          <p:attrName>ppt_x</p:attrName>
                                        </p:attrNameLst>
                                      </p:cBhvr>
                                      <p:tavLst>
                                        <p:tav tm="0">
                                          <p:val>
                                            <p:strVal val="ppt_x"/>
                                          </p:val>
                                        </p:tav>
                                        <p:tav tm="100000">
                                          <p:val>
                                            <p:strVal val="ppt_x"/>
                                          </p:val>
                                        </p:tav>
                                      </p:tavLst>
                                    </p:anim>
                                    <p:anim calcmode="lin" valueType="num">
                                      <p:cBhvr>
                                        <p:cTn id="145" dur="1000"/>
                                        <p:tgtEl>
                                          <p:spTgt spid="23"/>
                                        </p:tgtEl>
                                        <p:attrNameLst>
                                          <p:attrName>ppt_y</p:attrName>
                                        </p:attrNameLst>
                                      </p:cBhvr>
                                      <p:tavLst>
                                        <p:tav tm="0">
                                          <p:val>
                                            <p:strVal val="ppt_y"/>
                                          </p:val>
                                        </p:tav>
                                        <p:tav tm="100000">
                                          <p:val>
                                            <p:strVal val="ppt_y+.1"/>
                                          </p:val>
                                        </p:tav>
                                      </p:tavLst>
                                    </p:anim>
                                    <p:set>
                                      <p:cBhvr>
                                        <p:cTn id="146" dur="1" fill="hold">
                                          <p:stCondLst>
                                            <p:cond delay="999"/>
                                          </p:stCondLst>
                                        </p:cTn>
                                        <p:tgtEl>
                                          <p:spTgt spid="23"/>
                                        </p:tgtEl>
                                        <p:attrNameLst>
                                          <p:attrName>style.visibility</p:attrName>
                                        </p:attrNameLst>
                                      </p:cBhvr>
                                      <p:to>
                                        <p:strVal val="hidden"/>
                                      </p:to>
                                    </p:set>
                                    <p:cmd type="call" cmd="stop">
                                      <p:cBhvr>
                                        <p:cTn id="147" dur="1">
                                          <p:stCondLst>
                                            <p:cond delay="999"/>
                                          </p:stCondLst>
                                        </p:cTn>
                                        <p:tgtEl>
                                          <p:spTgt spid="23"/>
                                        </p:tgtEl>
                                      </p:cBhvr>
                                    </p:cmd>
                                  </p:childTnLst>
                                </p:cTn>
                              </p:par>
                            </p:childTnLst>
                          </p:cTn>
                        </p:par>
                      </p:childTnLst>
                    </p:cTn>
                  </p:par>
                  <p:par>
                    <p:cTn id="148" fill="hold">
                      <p:stCondLst>
                        <p:cond delay="indefinite"/>
                      </p:stCondLst>
                      <p:childTnLst>
                        <p:par>
                          <p:cTn id="149" fill="hold">
                            <p:stCondLst>
                              <p:cond delay="0"/>
                            </p:stCondLst>
                            <p:childTnLst>
                              <p:par>
                                <p:cTn id="150" presetID="42" presetClass="exit" presetSubtype="0" fill="hold" nodeType="clickEffect">
                                  <p:stCondLst>
                                    <p:cond delay="0"/>
                                  </p:stCondLst>
                                  <p:childTnLst>
                                    <p:animEffect transition="out" filter="fade">
                                      <p:cBhvr>
                                        <p:cTn id="151" dur="1000"/>
                                        <p:tgtEl>
                                          <p:spTgt spid="38"/>
                                        </p:tgtEl>
                                      </p:cBhvr>
                                    </p:animEffect>
                                    <p:anim calcmode="lin" valueType="num">
                                      <p:cBhvr>
                                        <p:cTn id="152" dur="1000"/>
                                        <p:tgtEl>
                                          <p:spTgt spid="38"/>
                                        </p:tgtEl>
                                        <p:attrNameLst>
                                          <p:attrName>ppt_x</p:attrName>
                                        </p:attrNameLst>
                                      </p:cBhvr>
                                      <p:tavLst>
                                        <p:tav tm="0">
                                          <p:val>
                                            <p:strVal val="ppt_x"/>
                                          </p:val>
                                        </p:tav>
                                        <p:tav tm="100000">
                                          <p:val>
                                            <p:strVal val="ppt_x"/>
                                          </p:val>
                                        </p:tav>
                                      </p:tavLst>
                                    </p:anim>
                                    <p:anim calcmode="lin" valueType="num">
                                      <p:cBhvr>
                                        <p:cTn id="153" dur="1000"/>
                                        <p:tgtEl>
                                          <p:spTgt spid="38"/>
                                        </p:tgtEl>
                                        <p:attrNameLst>
                                          <p:attrName>ppt_y</p:attrName>
                                        </p:attrNameLst>
                                      </p:cBhvr>
                                      <p:tavLst>
                                        <p:tav tm="0">
                                          <p:val>
                                            <p:strVal val="ppt_y"/>
                                          </p:val>
                                        </p:tav>
                                        <p:tav tm="100000">
                                          <p:val>
                                            <p:strVal val="ppt_y+.1"/>
                                          </p:val>
                                        </p:tav>
                                      </p:tavLst>
                                    </p:anim>
                                    <p:set>
                                      <p:cBhvr>
                                        <p:cTn id="154" dur="1" fill="hold">
                                          <p:stCondLst>
                                            <p:cond delay="999"/>
                                          </p:stCondLst>
                                        </p:cTn>
                                        <p:tgtEl>
                                          <p:spTgt spid="38"/>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500"/>
                                        <p:tgtEl>
                                          <p:spTgt spid="17"/>
                                        </p:tgtEl>
                                      </p:cBhvr>
                                    </p:animEffect>
                                    <p:set>
                                      <p:cBhvr>
                                        <p:cTn id="159" dur="1" fill="hold">
                                          <p:stCondLst>
                                            <p:cond delay="499"/>
                                          </p:stCondLst>
                                        </p:cTn>
                                        <p:tgtEl>
                                          <p:spTgt spid="1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37"/>
                                        </p:tgtEl>
                                        <p:attrNameLst>
                                          <p:attrName>style.visibility</p:attrName>
                                        </p:attrNameLst>
                                      </p:cBhvr>
                                      <p:to>
                                        <p:strVal val="visible"/>
                                      </p:to>
                                    </p:set>
                                    <p:animEffect transition="in" filter="fade">
                                      <p:cBhvr>
                                        <p:cTn id="168" dur="500"/>
                                        <p:tgtEl>
                                          <p:spTgt spid="37"/>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24"/>
                                        </p:tgtEl>
                                        <p:attrNameLst>
                                          <p:attrName>style.visibility</p:attrName>
                                        </p:attrNameLst>
                                      </p:cBhvr>
                                      <p:to>
                                        <p:strVal val="visible"/>
                                      </p:to>
                                    </p:set>
                                    <p:anim calcmode="lin" valueType="num">
                                      <p:cBhvr additive="base">
                                        <p:cTn id="173" dur="500" fill="hold"/>
                                        <p:tgtEl>
                                          <p:spTgt spid="24"/>
                                        </p:tgtEl>
                                        <p:attrNameLst>
                                          <p:attrName>ppt_x</p:attrName>
                                        </p:attrNameLst>
                                      </p:cBhvr>
                                      <p:tavLst>
                                        <p:tav tm="0">
                                          <p:val>
                                            <p:strVal val="#ppt_x"/>
                                          </p:val>
                                        </p:tav>
                                        <p:tav tm="100000">
                                          <p:val>
                                            <p:strVal val="#ppt_x"/>
                                          </p:val>
                                        </p:tav>
                                      </p:tavLst>
                                    </p:anim>
                                    <p:anim calcmode="lin" valueType="num">
                                      <p:cBhvr additive="base">
                                        <p:cTn id="1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 presetClass="mediacall" presetSubtype="0" fill="hold" nodeType="clickEffect">
                                  <p:stCondLst>
                                    <p:cond delay="0"/>
                                  </p:stCondLst>
                                  <p:childTnLst>
                                    <p:cmd type="call" cmd="playFrom(0.0)">
                                      <p:cBhvr>
                                        <p:cTn id="178" dur="1741" fill="hold"/>
                                        <p:tgtEl>
                                          <p:spTgt spid="24"/>
                                        </p:tgtEl>
                                      </p:cBhvr>
                                    </p:cmd>
                                  </p:childTnLst>
                                </p:cTn>
                              </p:par>
                            </p:childTnLst>
                          </p:cTn>
                        </p:par>
                      </p:childTnLst>
                    </p:cTn>
                  </p:par>
                  <p:par>
                    <p:cTn id="179" fill="hold">
                      <p:stCondLst>
                        <p:cond delay="indefinite"/>
                      </p:stCondLst>
                      <p:childTnLst>
                        <p:par>
                          <p:cTn id="180" fill="hold">
                            <p:stCondLst>
                              <p:cond delay="0"/>
                            </p:stCondLst>
                            <p:childTnLst>
                              <p:par>
                                <p:cTn id="181" presetID="42" presetClass="exit" presetSubtype="0" fill="hold" nodeType="clickEffect">
                                  <p:stCondLst>
                                    <p:cond delay="0"/>
                                  </p:stCondLst>
                                  <p:childTnLst>
                                    <p:animEffect transition="out" filter="fade">
                                      <p:cBhvr>
                                        <p:cTn id="182" dur="1000"/>
                                        <p:tgtEl>
                                          <p:spTgt spid="24"/>
                                        </p:tgtEl>
                                      </p:cBhvr>
                                    </p:animEffect>
                                    <p:anim calcmode="lin" valueType="num">
                                      <p:cBhvr>
                                        <p:cTn id="183" dur="1000"/>
                                        <p:tgtEl>
                                          <p:spTgt spid="24"/>
                                        </p:tgtEl>
                                        <p:attrNameLst>
                                          <p:attrName>ppt_x</p:attrName>
                                        </p:attrNameLst>
                                      </p:cBhvr>
                                      <p:tavLst>
                                        <p:tav tm="0">
                                          <p:val>
                                            <p:strVal val="ppt_x"/>
                                          </p:val>
                                        </p:tav>
                                        <p:tav tm="100000">
                                          <p:val>
                                            <p:strVal val="ppt_x"/>
                                          </p:val>
                                        </p:tav>
                                      </p:tavLst>
                                    </p:anim>
                                    <p:anim calcmode="lin" valueType="num">
                                      <p:cBhvr>
                                        <p:cTn id="184" dur="1000"/>
                                        <p:tgtEl>
                                          <p:spTgt spid="24"/>
                                        </p:tgtEl>
                                        <p:attrNameLst>
                                          <p:attrName>ppt_y</p:attrName>
                                        </p:attrNameLst>
                                      </p:cBhvr>
                                      <p:tavLst>
                                        <p:tav tm="0">
                                          <p:val>
                                            <p:strVal val="ppt_y"/>
                                          </p:val>
                                        </p:tav>
                                        <p:tav tm="100000">
                                          <p:val>
                                            <p:strVal val="ppt_y+.1"/>
                                          </p:val>
                                        </p:tav>
                                      </p:tavLst>
                                    </p:anim>
                                    <p:set>
                                      <p:cBhvr>
                                        <p:cTn id="185" dur="1" fill="hold">
                                          <p:stCondLst>
                                            <p:cond delay="999"/>
                                          </p:stCondLst>
                                        </p:cTn>
                                        <p:tgtEl>
                                          <p:spTgt spid="24"/>
                                        </p:tgtEl>
                                        <p:attrNameLst>
                                          <p:attrName>style.visibility</p:attrName>
                                        </p:attrNameLst>
                                      </p:cBhvr>
                                      <p:to>
                                        <p:strVal val="hidden"/>
                                      </p:to>
                                    </p:set>
                                    <p:cmd type="call" cmd="stop">
                                      <p:cBhvr>
                                        <p:cTn id="186" dur="1">
                                          <p:stCondLst>
                                            <p:cond delay="999"/>
                                          </p:stCondLst>
                                        </p:cTn>
                                        <p:tgtEl>
                                          <p:spTgt spid="24"/>
                                        </p:tgtEl>
                                      </p:cBhvr>
                                    </p:cmd>
                                  </p:childTnLst>
                                </p:cTn>
                              </p:par>
                            </p:childTnLst>
                          </p:cTn>
                        </p:par>
                      </p:childTnLst>
                    </p:cTn>
                  </p:par>
                  <p:par>
                    <p:cTn id="187" fill="hold">
                      <p:stCondLst>
                        <p:cond delay="indefinite"/>
                      </p:stCondLst>
                      <p:childTnLst>
                        <p:par>
                          <p:cTn id="188" fill="hold">
                            <p:stCondLst>
                              <p:cond delay="0"/>
                            </p:stCondLst>
                            <p:childTnLst>
                              <p:par>
                                <p:cTn id="189" presetID="42" presetClass="exit" presetSubtype="0" fill="hold" nodeType="clickEffect">
                                  <p:stCondLst>
                                    <p:cond delay="0"/>
                                  </p:stCondLst>
                                  <p:childTnLst>
                                    <p:animEffect transition="out" filter="fade">
                                      <p:cBhvr>
                                        <p:cTn id="190" dur="1000"/>
                                        <p:tgtEl>
                                          <p:spTgt spid="37"/>
                                        </p:tgtEl>
                                      </p:cBhvr>
                                    </p:animEffect>
                                    <p:anim calcmode="lin" valueType="num">
                                      <p:cBhvr>
                                        <p:cTn id="191" dur="1000"/>
                                        <p:tgtEl>
                                          <p:spTgt spid="37"/>
                                        </p:tgtEl>
                                        <p:attrNameLst>
                                          <p:attrName>ppt_x</p:attrName>
                                        </p:attrNameLst>
                                      </p:cBhvr>
                                      <p:tavLst>
                                        <p:tav tm="0">
                                          <p:val>
                                            <p:strVal val="ppt_x"/>
                                          </p:val>
                                        </p:tav>
                                        <p:tav tm="100000">
                                          <p:val>
                                            <p:strVal val="ppt_x"/>
                                          </p:val>
                                        </p:tav>
                                      </p:tavLst>
                                    </p:anim>
                                    <p:anim calcmode="lin" valueType="num">
                                      <p:cBhvr>
                                        <p:cTn id="192" dur="1000"/>
                                        <p:tgtEl>
                                          <p:spTgt spid="37"/>
                                        </p:tgtEl>
                                        <p:attrNameLst>
                                          <p:attrName>ppt_y</p:attrName>
                                        </p:attrNameLst>
                                      </p:cBhvr>
                                      <p:tavLst>
                                        <p:tav tm="0">
                                          <p:val>
                                            <p:strVal val="ppt_y"/>
                                          </p:val>
                                        </p:tav>
                                        <p:tav tm="100000">
                                          <p:val>
                                            <p:strVal val="ppt_y+.1"/>
                                          </p:val>
                                        </p:tav>
                                      </p:tavLst>
                                    </p:anim>
                                    <p:set>
                                      <p:cBhvr>
                                        <p:cTn id="193" dur="1" fill="hold">
                                          <p:stCondLst>
                                            <p:cond delay="999"/>
                                          </p:stCondLst>
                                        </p:cTn>
                                        <p:tgtEl>
                                          <p:spTgt spid="3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18"/>
                                        </p:tgtEl>
                                      </p:cBhvr>
                                    </p:animEffect>
                                    <p:set>
                                      <p:cBhvr>
                                        <p:cTn id="198" dur="1" fill="hold">
                                          <p:stCondLst>
                                            <p:cond delay="499"/>
                                          </p:stCondLst>
                                        </p:cTn>
                                        <p:tgtEl>
                                          <p:spTgt spid="1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39"/>
                                        </p:tgtEl>
                                        <p:attrNameLst>
                                          <p:attrName>style.visibility</p:attrName>
                                        </p:attrNameLst>
                                      </p:cBhvr>
                                      <p:to>
                                        <p:strVal val="visible"/>
                                      </p:to>
                                    </p:set>
                                    <p:animEffect transition="in" filter="fade">
                                      <p:cBhvr>
                                        <p:cTn id="207" dur="500"/>
                                        <p:tgtEl>
                                          <p:spTgt spid="39"/>
                                        </p:tgtEl>
                                      </p:cBhvr>
                                    </p:animEffect>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nodeType="clickEffect">
                                  <p:stCondLst>
                                    <p:cond delay="0"/>
                                  </p:stCondLst>
                                  <p:childTnLst>
                                    <p:set>
                                      <p:cBhvr>
                                        <p:cTn id="211" dur="1" fill="hold">
                                          <p:stCondLst>
                                            <p:cond delay="0"/>
                                          </p:stCondLst>
                                        </p:cTn>
                                        <p:tgtEl>
                                          <p:spTgt spid="25"/>
                                        </p:tgtEl>
                                        <p:attrNameLst>
                                          <p:attrName>style.visibility</p:attrName>
                                        </p:attrNameLst>
                                      </p:cBhvr>
                                      <p:to>
                                        <p:strVal val="visible"/>
                                      </p:to>
                                    </p:set>
                                    <p:anim calcmode="lin" valueType="num">
                                      <p:cBhvr additive="base">
                                        <p:cTn id="212" dur="500" fill="hold"/>
                                        <p:tgtEl>
                                          <p:spTgt spid="25"/>
                                        </p:tgtEl>
                                        <p:attrNameLst>
                                          <p:attrName>ppt_x</p:attrName>
                                        </p:attrNameLst>
                                      </p:cBhvr>
                                      <p:tavLst>
                                        <p:tav tm="0">
                                          <p:val>
                                            <p:strVal val="#ppt_x"/>
                                          </p:val>
                                        </p:tav>
                                        <p:tav tm="100000">
                                          <p:val>
                                            <p:strVal val="#ppt_x"/>
                                          </p:val>
                                        </p:tav>
                                      </p:tavLst>
                                    </p:anim>
                                    <p:anim calcmode="lin" valueType="num">
                                      <p:cBhvr additive="base">
                                        <p:cTn id="2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 presetClass="mediacall" presetSubtype="0" fill="hold" nodeType="clickEffect">
                                  <p:stCondLst>
                                    <p:cond delay="0"/>
                                  </p:stCondLst>
                                  <p:childTnLst>
                                    <p:cmd type="call" cmd="playFrom(0.0)">
                                      <p:cBhvr>
                                        <p:cTn id="217" dur="1741" fill="hold"/>
                                        <p:tgtEl>
                                          <p:spTgt spid="25"/>
                                        </p:tgtEl>
                                      </p:cBhvr>
                                    </p:cmd>
                                  </p:childTnLst>
                                </p:cTn>
                              </p:par>
                            </p:childTnLst>
                          </p:cTn>
                        </p:par>
                      </p:childTnLst>
                    </p:cTn>
                  </p:par>
                  <p:par>
                    <p:cTn id="218" fill="hold">
                      <p:stCondLst>
                        <p:cond delay="indefinite"/>
                      </p:stCondLst>
                      <p:childTnLst>
                        <p:par>
                          <p:cTn id="219" fill="hold">
                            <p:stCondLst>
                              <p:cond delay="0"/>
                            </p:stCondLst>
                            <p:childTnLst>
                              <p:par>
                                <p:cTn id="220" presetID="42" presetClass="exit" presetSubtype="0" fill="hold" nodeType="clickEffect">
                                  <p:stCondLst>
                                    <p:cond delay="0"/>
                                  </p:stCondLst>
                                  <p:childTnLst>
                                    <p:animEffect transition="out" filter="fade">
                                      <p:cBhvr>
                                        <p:cTn id="221" dur="1000"/>
                                        <p:tgtEl>
                                          <p:spTgt spid="25"/>
                                        </p:tgtEl>
                                      </p:cBhvr>
                                    </p:animEffect>
                                    <p:anim calcmode="lin" valueType="num">
                                      <p:cBhvr>
                                        <p:cTn id="222" dur="1000"/>
                                        <p:tgtEl>
                                          <p:spTgt spid="25"/>
                                        </p:tgtEl>
                                        <p:attrNameLst>
                                          <p:attrName>ppt_x</p:attrName>
                                        </p:attrNameLst>
                                      </p:cBhvr>
                                      <p:tavLst>
                                        <p:tav tm="0">
                                          <p:val>
                                            <p:strVal val="ppt_x"/>
                                          </p:val>
                                        </p:tav>
                                        <p:tav tm="100000">
                                          <p:val>
                                            <p:strVal val="ppt_x"/>
                                          </p:val>
                                        </p:tav>
                                      </p:tavLst>
                                    </p:anim>
                                    <p:anim calcmode="lin" valueType="num">
                                      <p:cBhvr>
                                        <p:cTn id="223" dur="1000"/>
                                        <p:tgtEl>
                                          <p:spTgt spid="25"/>
                                        </p:tgtEl>
                                        <p:attrNameLst>
                                          <p:attrName>ppt_y</p:attrName>
                                        </p:attrNameLst>
                                      </p:cBhvr>
                                      <p:tavLst>
                                        <p:tav tm="0">
                                          <p:val>
                                            <p:strVal val="ppt_y"/>
                                          </p:val>
                                        </p:tav>
                                        <p:tav tm="100000">
                                          <p:val>
                                            <p:strVal val="ppt_y+.1"/>
                                          </p:val>
                                        </p:tav>
                                      </p:tavLst>
                                    </p:anim>
                                    <p:set>
                                      <p:cBhvr>
                                        <p:cTn id="224" dur="1" fill="hold">
                                          <p:stCondLst>
                                            <p:cond delay="999"/>
                                          </p:stCondLst>
                                        </p:cTn>
                                        <p:tgtEl>
                                          <p:spTgt spid="25"/>
                                        </p:tgtEl>
                                        <p:attrNameLst>
                                          <p:attrName>style.visibility</p:attrName>
                                        </p:attrNameLst>
                                      </p:cBhvr>
                                      <p:to>
                                        <p:strVal val="hidden"/>
                                      </p:to>
                                    </p:set>
                                    <p:cmd type="call" cmd="stop">
                                      <p:cBhvr>
                                        <p:cTn id="225" dur="1">
                                          <p:stCondLst>
                                            <p:cond delay="999"/>
                                          </p:stCondLst>
                                        </p:cTn>
                                        <p:tgtEl>
                                          <p:spTgt spid="25"/>
                                        </p:tgtEl>
                                      </p:cBhvr>
                                    </p:cmd>
                                  </p:childTnLst>
                                </p:cTn>
                              </p:par>
                            </p:childTnLst>
                          </p:cTn>
                        </p:par>
                      </p:childTnLst>
                    </p:cTn>
                  </p:par>
                  <p:par>
                    <p:cTn id="226" fill="hold">
                      <p:stCondLst>
                        <p:cond delay="indefinite"/>
                      </p:stCondLst>
                      <p:childTnLst>
                        <p:par>
                          <p:cTn id="227" fill="hold">
                            <p:stCondLst>
                              <p:cond delay="0"/>
                            </p:stCondLst>
                            <p:childTnLst>
                              <p:par>
                                <p:cTn id="228" presetID="42" presetClass="exit" presetSubtype="0" fill="hold" nodeType="clickEffect">
                                  <p:stCondLst>
                                    <p:cond delay="0"/>
                                  </p:stCondLst>
                                  <p:childTnLst>
                                    <p:animEffect transition="out" filter="fade">
                                      <p:cBhvr>
                                        <p:cTn id="229" dur="1000"/>
                                        <p:tgtEl>
                                          <p:spTgt spid="39"/>
                                        </p:tgtEl>
                                      </p:cBhvr>
                                    </p:animEffect>
                                    <p:anim calcmode="lin" valueType="num">
                                      <p:cBhvr>
                                        <p:cTn id="230" dur="1000"/>
                                        <p:tgtEl>
                                          <p:spTgt spid="39"/>
                                        </p:tgtEl>
                                        <p:attrNameLst>
                                          <p:attrName>ppt_x</p:attrName>
                                        </p:attrNameLst>
                                      </p:cBhvr>
                                      <p:tavLst>
                                        <p:tav tm="0">
                                          <p:val>
                                            <p:strVal val="ppt_x"/>
                                          </p:val>
                                        </p:tav>
                                        <p:tav tm="100000">
                                          <p:val>
                                            <p:strVal val="ppt_x"/>
                                          </p:val>
                                        </p:tav>
                                      </p:tavLst>
                                    </p:anim>
                                    <p:anim calcmode="lin" valueType="num">
                                      <p:cBhvr>
                                        <p:cTn id="231" dur="1000"/>
                                        <p:tgtEl>
                                          <p:spTgt spid="39"/>
                                        </p:tgtEl>
                                        <p:attrNameLst>
                                          <p:attrName>ppt_y</p:attrName>
                                        </p:attrNameLst>
                                      </p:cBhvr>
                                      <p:tavLst>
                                        <p:tav tm="0">
                                          <p:val>
                                            <p:strVal val="ppt_y"/>
                                          </p:val>
                                        </p:tav>
                                        <p:tav tm="100000">
                                          <p:val>
                                            <p:strVal val="ppt_y+.1"/>
                                          </p:val>
                                        </p:tav>
                                      </p:tavLst>
                                    </p:anim>
                                    <p:set>
                                      <p:cBhvr>
                                        <p:cTn id="232" dur="1" fill="hold">
                                          <p:stCondLst>
                                            <p:cond delay="999"/>
                                          </p:stCondLst>
                                        </p:cTn>
                                        <p:tgtEl>
                                          <p:spTgt spid="3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19"/>
                                        </p:tgtEl>
                                      </p:cBhvr>
                                    </p:animEffect>
                                    <p:set>
                                      <p:cBhvr>
                                        <p:cTn id="23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8" fill="hold" display="0">
                  <p:stCondLst>
                    <p:cond delay="indefinite"/>
                  </p:stCondLst>
                  <p:endCondLst>
                    <p:cond evt="onStopAudio" delay="0">
                      <p:tgtEl>
                        <p:sldTgt/>
                      </p:tgtEl>
                    </p:cond>
                  </p:endCondLst>
                </p:cTn>
                <p:tgtEl>
                  <p:spTgt spid="20"/>
                </p:tgtEl>
              </p:cMediaNode>
            </p:audio>
            <p:audio>
              <p:cMediaNode vol="80000">
                <p:cTn id="239" fill="hold" display="0">
                  <p:stCondLst>
                    <p:cond delay="indefinite"/>
                  </p:stCondLst>
                  <p:endCondLst>
                    <p:cond evt="onStopAudio" delay="0">
                      <p:tgtEl>
                        <p:sldTgt/>
                      </p:tgtEl>
                    </p:cond>
                  </p:endCondLst>
                </p:cTn>
                <p:tgtEl>
                  <p:spTgt spid="21"/>
                </p:tgtEl>
              </p:cMediaNode>
            </p:audio>
            <p:audio>
              <p:cMediaNode vol="80000">
                <p:cTn id="240" fill="hold" display="0">
                  <p:stCondLst>
                    <p:cond delay="indefinite"/>
                  </p:stCondLst>
                  <p:endCondLst>
                    <p:cond evt="onStopAudio" delay="0">
                      <p:tgtEl>
                        <p:sldTgt/>
                      </p:tgtEl>
                    </p:cond>
                  </p:endCondLst>
                </p:cTn>
                <p:tgtEl>
                  <p:spTgt spid="22"/>
                </p:tgtEl>
              </p:cMediaNode>
            </p:audio>
            <p:audio>
              <p:cMediaNode vol="80000">
                <p:cTn id="241" fill="hold" display="0">
                  <p:stCondLst>
                    <p:cond delay="indefinite"/>
                  </p:stCondLst>
                  <p:endCondLst>
                    <p:cond evt="onStopAudio" delay="0">
                      <p:tgtEl>
                        <p:sldTgt/>
                      </p:tgtEl>
                    </p:cond>
                  </p:endCondLst>
                </p:cTn>
                <p:tgtEl>
                  <p:spTgt spid="23"/>
                </p:tgtEl>
              </p:cMediaNode>
            </p:audio>
            <p:audio>
              <p:cMediaNode vol="80000">
                <p:cTn id="242" fill="hold" display="0">
                  <p:stCondLst>
                    <p:cond delay="indefinite"/>
                  </p:stCondLst>
                  <p:endCondLst>
                    <p:cond evt="onStopAudio" delay="0">
                      <p:tgtEl>
                        <p:sldTgt/>
                      </p:tgtEl>
                    </p:cond>
                  </p:endCondLst>
                </p:cTn>
                <p:tgtEl>
                  <p:spTgt spid="24"/>
                </p:tgtEl>
              </p:cMediaNode>
            </p:audio>
            <p:audio>
              <p:cMediaNode vol="80000">
                <p:cTn id="243" fill="hold" display="0">
                  <p:stCondLst>
                    <p:cond delay="indefinite"/>
                  </p:stCondLst>
                  <p:endCondLst>
                    <p:cond evt="onStopAudio" delay="0">
                      <p:tgtEl>
                        <p:sldTgt/>
                      </p:tgtEl>
                    </p:cond>
                  </p:endCondLst>
                </p:cTn>
                <p:tgtEl>
                  <p:spTgt spid="25"/>
                </p:tgtEl>
              </p:cMediaNode>
            </p:audio>
          </p:childTnLst>
        </p:cTn>
      </p:par>
    </p:tnLst>
    <p:bldLst>
      <p:bldP spid="14" grpId="0"/>
      <p:bldP spid="14" grpId="1"/>
      <p:bldP spid="15" grpId="0"/>
      <p:bldP spid="15" grpId="1"/>
      <p:bldP spid="16" grpId="0"/>
      <p:bldP spid="16" grpId="1"/>
      <p:bldP spid="17" grpId="0"/>
      <p:bldP spid="17" grpId="1"/>
      <p:bldP spid="18" grpId="0"/>
      <p:bldP spid="18" grpId="1"/>
      <p:bldP spid="19" grpId="0"/>
      <p:bldP spid="1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163</Words>
  <Application>Microsoft Office PowerPoint</Application>
  <PresentationFormat>Widescreen</PresentationFormat>
  <Paragraphs>62</Paragraphs>
  <Slides>3</Slides>
  <Notes>0</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SEGAN ve Yeni SEGAN</vt:lpstr>
      <vt:lpstr>Ses Kalitesi</vt:lpstr>
      <vt:lpstr>Spektrometre Sonuçları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SEGAN ve Yeni SEGAN</dc:title>
  <dc:creator>Mustafa Selçuk Çağlar</dc:creator>
  <cp:keywords>Derin öğrenme ile ses sinyalinde gürültü azaltma/Noise reduction in sound signal with deep learning</cp:keywords>
  <cp:lastModifiedBy>selcuk caglar</cp:lastModifiedBy>
  <cp:revision>4</cp:revision>
  <dcterms:created xsi:type="dcterms:W3CDTF">2022-02-16T20:40:07Z</dcterms:created>
  <dcterms:modified xsi:type="dcterms:W3CDTF">2022-05-11T15:58:00Z</dcterms:modified>
</cp:coreProperties>
</file>