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86" r:id="rId3"/>
    <p:sldId id="257" r:id="rId4"/>
    <p:sldId id="258" r:id="rId5"/>
    <p:sldId id="261" r:id="rId6"/>
    <p:sldId id="262" r:id="rId7"/>
    <p:sldId id="259" r:id="rId8"/>
    <p:sldId id="266" r:id="rId9"/>
    <p:sldId id="260" r:id="rId10"/>
    <p:sldId id="263" r:id="rId11"/>
    <p:sldId id="265" r:id="rId12"/>
    <p:sldId id="26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9" r:id="rId23"/>
    <p:sldId id="276" r:id="rId24"/>
    <p:sldId id="277" r:id="rId25"/>
    <p:sldId id="278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91" autoAdjust="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38D53-0CCA-4568-8660-11087EEF2986}" type="datetimeFigureOut">
              <a:rPr lang="tr-TR" smtClean="0"/>
              <a:t>2.12.2017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8FEDF-2656-4B36-AC9C-CBF06FB18A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081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L(1,2,3) </a:t>
            </a:r>
            <a:r>
              <a:rPr lang="tr-TR" dirty="0" err="1" smtClean="0"/>
              <a:t>ÖnBellek</a:t>
            </a:r>
            <a:r>
              <a:rPr lang="tr-TR" dirty="0" smtClean="0"/>
              <a:t>(</a:t>
            </a:r>
            <a:r>
              <a:rPr lang="tr-TR" dirty="0" err="1" smtClean="0">
                <a:solidFill>
                  <a:srgbClr val="FFC000"/>
                </a:solidFill>
              </a:rPr>
              <a:t>Cache</a:t>
            </a:r>
            <a:r>
              <a:rPr lang="tr-TR" dirty="0" smtClean="0"/>
              <a:t>)(</a:t>
            </a:r>
            <a:r>
              <a:rPr lang="tr-TR" dirty="0" smtClean="0">
                <a:solidFill>
                  <a:srgbClr val="92D050"/>
                </a:solidFill>
              </a:rPr>
              <a:t>Çok pahalı 1. az hafıza çok hızlı, 2</a:t>
            </a:r>
            <a:r>
              <a:rPr lang="tr-TR" smtClean="0">
                <a:solidFill>
                  <a:srgbClr val="92D050"/>
                </a:solidFill>
              </a:rPr>
              <a:t>. orta hafıza orta </a:t>
            </a:r>
            <a:r>
              <a:rPr lang="tr-TR" dirty="0" smtClean="0">
                <a:solidFill>
                  <a:srgbClr val="92D050"/>
                </a:solidFill>
              </a:rPr>
              <a:t>hızlı, 3. çok hafıza az hız, 1. -&gt;2. ye 2. -&gt; </a:t>
            </a:r>
            <a:r>
              <a:rPr lang="tr-TR" smtClean="0">
                <a:solidFill>
                  <a:srgbClr val="92D050"/>
                </a:solidFill>
              </a:rPr>
              <a:t>3.ye bağlıdır. 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8FEDF-2656-4B36-AC9C-CBF06FB18AF9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10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Çok </a:t>
            </a:r>
            <a:r>
              <a:rPr lang="tr-TR" smtClean="0"/>
              <a:t>yüksek performans</a:t>
            </a:r>
            <a:r>
              <a:rPr lang="tr-TR" baseline="0" smtClean="0"/>
              <a:t> </a:t>
            </a:r>
            <a:r>
              <a:rPr lang="tr-TR" baseline="0" dirty="0" smtClean="0"/>
              <a:t>ve düşük gecikme, hacking</a:t>
            </a:r>
            <a:r>
              <a:rPr lang="tr-TR" baseline="0" smtClean="0"/>
              <a:t>, cracking, tersine mühendislik gerektiren yerlerde kullanılır.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8FEDF-2656-4B36-AC9C-CBF06FB18AF9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2590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mtClean="0"/>
              <a:t>Son zamanlarda </a:t>
            </a:r>
            <a:r>
              <a:rPr lang="tr-TR" dirty="0" smtClean="0"/>
              <a:t>LLVM(</a:t>
            </a:r>
            <a:r>
              <a:rPr lang="tr-TR" dirty="0" err="1" smtClean="0"/>
              <a:t>low</a:t>
            </a:r>
            <a:r>
              <a:rPr lang="tr-TR" dirty="0" smtClean="0"/>
              <a:t> </a:t>
            </a:r>
            <a:r>
              <a:rPr lang="tr-TR" err="1" smtClean="0"/>
              <a:t>level</a:t>
            </a:r>
            <a:r>
              <a:rPr lang="tr-TR" smtClean="0"/>
              <a:t> virtual </a:t>
            </a:r>
            <a:r>
              <a:rPr lang="tr-TR" dirty="0" err="1" smtClean="0"/>
              <a:t>machine</a:t>
            </a:r>
            <a:r>
              <a:rPr lang="tr-TR" dirty="0" smtClean="0"/>
              <a:t>) yaygınlaşmaya başladı. Yeni </a:t>
            </a:r>
            <a:r>
              <a:rPr lang="tr-TR" smtClean="0"/>
              <a:t>çıkan Go,Rust,Julia</a:t>
            </a:r>
            <a:r>
              <a:rPr lang="tr-TR" dirty="0" smtClean="0"/>
              <a:t>,</a:t>
            </a:r>
            <a:r>
              <a:rPr lang="tr-TR" baseline="0" dirty="0" smtClean="0"/>
              <a:t> c/c++</a:t>
            </a:r>
            <a:r>
              <a:rPr lang="tr-TR" baseline="0" err="1" smtClean="0"/>
              <a:t>llvm</a:t>
            </a:r>
            <a:r>
              <a:rPr lang="tr-TR" smtClean="0"/>
              <a:t> dillerin nerdeyse </a:t>
            </a:r>
            <a:r>
              <a:rPr lang="tr-TR" dirty="0" smtClean="0"/>
              <a:t>tamamı </a:t>
            </a:r>
            <a:r>
              <a:rPr lang="tr-TR" dirty="0" err="1" smtClean="0"/>
              <a:t>llvm</a:t>
            </a:r>
            <a:r>
              <a:rPr lang="tr-TR" dirty="0" smtClean="0"/>
              <a:t> bit </a:t>
            </a:r>
            <a:r>
              <a:rPr lang="tr-TR" smtClean="0"/>
              <a:t>koduna derlenip sonradan </a:t>
            </a:r>
            <a:r>
              <a:rPr lang="tr-TR" dirty="0" smtClean="0"/>
              <a:t>makine </a:t>
            </a:r>
            <a:r>
              <a:rPr lang="tr-TR" smtClean="0"/>
              <a:t>koduna çevriliyor. </a:t>
            </a:r>
            <a:r>
              <a:rPr lang="tr-TR" dirty="0" smtClean="0"/>
              <a:t>Fakat tam </a:t>
            </a:r>
            <a:r>
              <a:rPr lang="tr-TR" smtClean="0"/>
              <a:t>manasıyla yorumlanmadığı </a:t>
            </a:r>
            <a:r>
              <a:rPr lang="tr-TR" dirty="0" smtClean="0"/>
              <a:t>için makine çok koduna </a:t>
            </a:r>
            <a:r>
              <a:rPr lang="tr-TR" smtClean="0"/>
              <a:t>yakın performans veriyor.</a:t>
            </a:r>
            <a:endParaRPr lang="tr-TR" dirty="0" smtClean="0"/>
          </a:p>
          <a:p>
            <a:r>
              <a:rPr lang="tr-TR" dirty="0" smtClean="0"/>
              <a:t>LLVM avantajı </a:t>
            </a:r>
            <a:r>
              <a:rPr lang="tr-TR" smtClean="0"/>
              <a:t>ise yazılımlar</a:t>
            </a:r>
            <a:r>
              <a:rPr lang="tr-TR" baseline="0" smtClean="0"/>
              <a:t> kolayca birbirlerine entegre edilebiliyor.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8FEDF-2656-4B36-AC9C-CBF06FB18AF9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9074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Bu </a:t>
            </a:r>
            <a:r>
              <a:rPr lang="tr-TR" smtClean="0"/>
              <a:t>listedeki diller</a:t>
            </a:r>
            <a:r>
              <a:rPr lang="tr-TR" baseline="0" smtClean="0"/>
              <a:t> her </a:t>
            </a:r>
            <a:r>
              <a:rPr lang="tr-TR" baseline="0" dirty="0" smtClean="0"/>
              <a:t>sene değiştiğinden hep yeni </a:t>
            </a:r>
            <a:r>
              <a:rPr lang="tr-TR" baseline="0" smtClean="0"/>
              <a:t>dil öğrenerek </a:t>
            </a:r>
            <a:r>
              <a:rPr lang="tr-TR" baseline="0" dirty="0" smtClean="0"/>
              <a:t>vakit kaybetmeyin. Hangi alana kod yazacaksınız </a:t>
            </a:r>
            <a:r>
              <a:rPr lang="tr-TR" baseline="0" smtClean="0"/>
              <a:t>onu belirleyin. Sürekli </a:t>
            </a:r>
            <a:r>
              <a:rPr lang="tr-TR" baseline="0" dirty="0" smtClean="0"/>
              <a:t>desteklenen ve </a:t>
            </a:r>
            <a:r>
              <a:rPr lang="tr-TR" baseline="0" smtClean="0"/>
              <a:t>ihtiyaç birkaç dil vardır onları öğrenin </a:t>
            </a:r>
            <a:r>
              <a:rPr lang="tr-TR" baseline="0" dirty="0" smtClean="0"/>
              <a:t>ve uzmanlaşın</a:t>
            </a:r>
            <a:r>
              <a:rPr lang="tr-TR" baseline="0" smtClean="0"/>
              <a:t>. Birçok programlama </a:t>
            </a:r>
            <a:r>
              <a:rPr lang="tr-TR" baseline="0" dirty="0" smtClean="0"/>
              <a:t>dilinde yapılan şey hemen </a:t>
            </a:r>
            <a:r>
              <a:rPr lang="tr-TR" baseline="0" smtClean="0"/>
              <a:t>hemen aynıdır.</a:t>
            </a:r>
            <a:endParaRPr lang="tr-TR" dirty="0" smtClean="0"/>
          </a:p>
          <a:p>
            <a:r>
              <a:rPr lang="tr-TR" dirty="0" smtClean="0"/>
              <a:t>Java uzun vade de  </a:t>
            </a:r>
            <a:r>
              <a:rPr lang="tr-TR" smtClean="0"/>
              <a:t>mobil programlama </a:t>
            </a:r>
            <a:r>
              <a:rPr lang="tr-TR" dirty="0" smtClean="0"/>
              <a:t>kullanıldığından ve </a:t>
            </a:r>
            <a:r>
              <a:rPr lang="tr-TR" dirty="0" err="1" smtClean="0"/>
              <a:t>java</a:t>
            </a:r>
            <a:r>
              <a:rPr lang="tr-TR" dirty="0" smtClean="0"/>
              <a:t> ile</a:t>
            </a:r>
            <a:r>
              <a:rPr lang="tr-TR" baseline="0" dirty="0" smtClean="0"/>
              <a:t> çalışan </a:t>
            </a:r>
            <a:r>
              <a:rPr lang="tr-TR" baseline="0" smtClean="0"/>
              <a:t>gömülü kartlar </a:t>
            </a:r>
            <a:r>
              <a:rPr lang="tr-TR" baseline="0" dirty="0" smtClean="0"/>
              <a:t>olduğundan 10 </a:t>
            </a:r>
            <a:r>
              <a:rPr lang="tr-TR" baseline="0" smtClean="0"/>
              <a:t>senede hiçbir zaman popülerliğini </a:t>
            </a:r>
            <a:r>
              <a:rPr lang="tr-TR" baseline="0" dirty="0" smtClean="0"/>
              <a:t>kaybetmemiş.</a:t>
            </a:r>
            <a:endParaRPr lang="tr-TR" dirty="0" smtClean="0"/>
          </a:p>
          <a:p>
            <a:r>
              <a:rPr lang="tr-TR" dirty="0" smtClean="0"/>
              <a:t>C/C++ </a:t>
            </a:r>
            <a:r>
              <a:rPr lang="tr-TR" smtClean="0"/>
              <a:t>diline her </a:t>
            </a:r>
            <a:r>
              <a:rPr lang="tr-TR" dirty="0" smtClean="0"/>
              <a:t>zaman muhtacız. Bu </a:t>
            </a:r>
            <a:r>
              <a:rPr lang="tr-TR" smtClean="0"/>
              <a:t>güne</a:t>
            </a:r>
            <a:r>
              <a:rPr lang="tr-TR" baseline="0" smtClean="0"/>
              <a:t> kadar </a:t>
            </a:r>
            <a:r>
              <a:rPr lang="tr-TR" baseline="0" dirty="0" smtClean="0"/>
              <a:t>y</a:t>
            </a:r>
            <a:r>
              <a:rPr lang="tr-TR" dirty="0" smtClean="0"/>
              <a:t>üksek seviyeli makine </a:t>
            </a:r>
            <a:r>
              <a:rPr lang="tr-TR" smtClean="0"/>
              <a:t>koduna dönüştürebildiğimiz</a:t>
            </a:r>
            <a:r>
              <a:rPr lang="tr-TR" dirty="0" smtClean="0"/>
              <a:t>, böyle basit ve </a:t>
            </a:r>
            <a:r>
              <a:rPr lang="tr-TR" smtClean="0"/>
              <a:t>olgun</a:t>
            </a:r>
            <a:r>
              <a:rPr lang="tr-TR" baseline="0" smtClean="0"/>
              <a:t> bir </a:t>
            </a:r>
            <a:r>
              <a:rPr lang="tr-TR" baseline="0" dirty="0" smtClean="0"/>
              <a:t>dil çıkmadı</a:t>
            </a:r>
            <a:r>
              <a:rPr lang="tr-TR" baseline="0" smtClean="0"/>
              <a:t>. Rust’ın </a:t>
            </a:r>
            <a:r>
              <a:rPr lang="tr-TR" baseline="0" dirty="0" smtClean="0"/>
              <a:t>c</a:t>
            </a:r>
            <a:r>
              <a:rPr lang="tr-TR" baseline="0" smtClean="0"/>
              <a:t>++ yerini alması planlanıyor </a:t>
            </a:r>
            <a:r>
              <a:rPr lang="tr-TR" baseline="0" dirty="0" smtClean="0"/>
              <a:t>fakat </a:t>
            </a:r>
            <a:r>
              <a:rPr lang="tr-TR" baseline="0" dirty="0" err="1" smtClean="0"/>
              <a:t>llvm</a:t>
            </a:r>
            <a:r>
              <a:rPr lang="tr-TR" baseline="0" dirty="0" smtClean="0"/>
              <a:t> tabanlı olduğu ve c++ ile çok daha </a:t>
            </a:r>
            <a:r>
              <a:rPr lang="tr-TR" baseline="0" smtClean="0"/>
              <a:t>yüksek hızlara </a:t>
            </a:r>
            <a:r>
              <a:rPr lang="tr-TR" baseline="0" dirty="0" smtClean="0"/>
              <a:t>çıkılabildiği </a:t>
            </a:r>
            <a:r>
              <a:rPr lang="tr-TR" baseline="0" smtClean="0"/>
              <a:t>için  rüşt </a:t>
            </a:r>
            <a:r>
              <a:rPr lang="tr-TR" baseline="0" dirty="0" smtClean="0"/>
              <a:t>şu </a:t>
            </a:r>
            <a:r>
              <a:rPr lang="tr-TR" baseline="0" smtClean="0"/>
              <a:t>an tercih edilmiyor.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8FEDF-2656-4B36-AC9C-CBF06FB18AF9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4447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Yani çok </a:t>
            </a:r>
            <a:r>
              <a:rPr lang="tr-TR" smtClean="0"/>
              <a:t>şey var.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8FEDF-2656-4B36-AC9C-CBF06FB18AF9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7221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Dll</a:t>
            </a:r>
            <a:r>
              <a:rPr lang="tr-TR" dirty="0" smtClean="0"/>
              <a:t> ve </a:t>
            </a:r>
            <a:r>
              <a:rPr lang="tr-TR" err="1" smtClean="0"/>
              <a:t>so</a:t>
            </a:r>
            <a:r>
              <a:rPr lang="tr-TR" smtClean="0"/>
              <a:t> dosyaları; program </a:t>
            </a:r>
            <a:r>
              <a:rPr lang="tr-TR" dirty="0" smtClean="0"/>
              <a:t>çalışma </a:t>
            </a:r>
            <a:r>
              <a:rPr lang="tr-TR" smtClean="0"/>
              <a:t>anında ram’e yüklendiğinden ramde </a:t>
            </a:r>
            <a:r>
              <a:rPr lang="tr-TR" dirty="0" smtClean="0"/>
              <a:t>o</a:t>
            </a:r>
            <a:r>
              <a:rPr lang="tr-TR" baseline="0" dirty="0" smtClean="0"/>
              <a:t> anda </a:t>
            </a:r>
            <a:r>
              <a:rPr lang="tr-TR" baseline="0" smtClean="0"/>
              <a:t>kullanılmayan verileri </a:t>
            </a:r>
            <a:r>
              <a:rPr lang="tr-TR" baseline="0" dirty="0" smtClean="0"/>
              <a:t>saklamamak için çalışma </a:t>
            </a:r>
            <a:r>
              <a:rPr lang="tr-TR" baseline="0" smtClean="0"/>
              <a:t>anında yüklenir.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8FEDF-2656-4B36-AC9C-CBF06FB18AF9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0579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Hala neden C/C++ </a:t>
            </a:r>
            <a:r>
              <a:rPr lang="tr-TR" smtClean="0"/>
              <a:t>dilini kullanıyoruz</a:t>
            </a:r>
            <a:r>
              <a:rPr lang="tr-TR" dirty="0" smtClean="0"/>
              <a:t>? Biz Python </a:t>
            </a:r>
            <a:r>
              <a:rPr lang="tr-TR" smtClean="0"/>
              <a:t>dilinden bahsederken </a:t>
            </a:r>
            <a:r>
              <a:rPr lang="tr-TR" dirty="0" smtClean="0"/>
              <a:t>C diliyle yazılmış </a:t>
            </a:r>
            <a:r>
              <a:rPr lang="tr-TR" dirty="0" err="1" smtClean="0"/>
              <a:t>Cpython</a:t>
            </a:r>
            <a:r>
              <a:rPr lang="tr-TR" dirty="0" smtClean="0"/>
              <a:t> </a:t>
            </a:r>
            <a:r>
              <a:rPr lang="tr-TR" smtClean="0"/>
              <a:t>dan bahseriz</a:t>
            </a:r>
            <a:r>
              <a:rPr lang="tr-TR" dirty="0" smtClean="0"/>
              <a:t>.</a:t>
            </a:r>
            <a:r>
              <a:rPr lang="tr-TR" baseline="0" dirty="0" smtClean="0"/>
              <a:t> </a:t>
            </a:r>
            <a:r>
              <a:rPr lang="tr-TR" baseline="0" smtClean="0"/>
              <a:t>Python paketlerinin nerdeyse </a:t>
            </a:r>
            <a:r>
              <a:rPr lang="tr-TR" baseline="0" dirty="0" smtClean="0"/>
              <a:t>tamamı C/C++ </a:t>
            </a:r>
            <a:r>
              <a:rPr lang="tr-TR" baseline="0" smtClean="0"/>
              <a:t>ile yazılmıştır. Yüksek performanslı kütüphanelerin bir </a:t>
            </a:r>
            <a:r>
              <a:rPr lang="tr-TR" baseline="0" dirty="0" smtClean="0"/>
              <a:t>kısmı hala Python </a:t>
            </a:r>
            <a:r>
              <a:rPr lang="tr-TR" baseline="0" smtClean="0"/>
              <a:t>diline geçirilmediğinden </a:t>
            </a:r>
            <a:r>
              <a:rPr lang="tr-TR" baseline="0" dirty="0" smtClean="0"/>
              <a:t>Kendi </a:t>
            </a:r>
            <a:r>
              <a:rPr lang="tr-TR" baseline="0" smtClean="0"/>
              <a:t>Python paketlerimizi yazmamız gerekmektedir.</a:t>
            </a:r>
            <a:endParaRPr lang="tr-TR" baseline="0" dirty="0" smtClean="0"/>
          </a:p>
          <a:p>
            <a:r>
              <a:rPr lang="tr-TR" baseline="0" smtClean="0"/>
              <a:t>Ayrıca </a:t>
            </a:r>
            <a:r>
              <a:rPr lang="tr-TR" baseline="0" dirty="0" smtClean="0"/>
              <a:t>Python ile </a:t>
            </a:r>
            <a:r>
              <a:rPr lang="tr-TR" baseline="0" smtClean="0"/>
              <a:t>yazılmış programı dağıtmak isterseniz tersine mühendisliği zorlaştırmak </a:t>
            </a:r>
            <a:r>
              <a:rPr lang="tr-TR" baseline="0" dirty="0" smtClean="0"/>
              <a:t>için </a:t>
            </a:r>
            <a:r>
              <a:rPr lang="tr-TR" baseline="0" smtClean="0"/>
              <a:t>tüm firmalar kritik parçaları </a:t>
            </a:r>
            <a:r>
              <a:rPr lang="tr-TR" baseline="0" dirty="0" smtClean="0"/>
              <a:t>makine </a:t>
            </a:r>
            <a:r>
              <a:rPr lang="tr-TR" baseline="0" smtClean="0"/>
              <a:t>diline derlenen programlarda yapmayı tercih ediyorlar.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8FEDF-2656-4B36-AC9C-CBF06FB18AF9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1959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mtClean="0"/>
              <a:t>Program verisi </a:t>
            </a:r>
            <a:r>
              <a:rPr lang="tr-TR" dirty="0" smtClean="0"/>
              <a:t>olabildiğince </a:t>
            </a:r>
            <a:r>
              <a:rPr lang="tr-TR" smtClean="0"/>
              <a:t>L1 sonra L2 sonra </a:t>
            </a:r>
            <a:r>
              <a:rPr lang="tr-TR" dirty="0" smtClean="0"/>
              <a:t>L3 önbelleğini kullanmalı, </a:t>
            </a:r>
            <a:r>
              <a:rPr lang="tr-TR" smtClean="0"/>
              <a:t>olabildiğince ram </a:t>
            </a:r>
            <a:r>
              <a:rPr lang="tr-TR" dirty="0" smtClean="0"/>
              <a:t>ve </a:t>
            </a:r>
            <a:r>
              <a:rPr lang="tr-TR" err="1" smtClean="0"/>
              <a:t>depolamacihazına</a:t>
            </a:r>
            <a:r>
              <a:rPr lang="tr-TR" smtClean="0"/>
              <a:t> erişim </a:t>
            </a:r>
            <a:r>
              <a:rPr lang="tr-TR" dirty="0" smtClean="0"/>
              <a:t>yapmamalı, SIMD kullanmalı, </a:t>
            </a:r>
            <a:r>
              <a:rPr lang="tr-TR" smtClean="0"/>
              <a:t>çoklu çekirdek </a:t>
            </a:r>
            <a:r>
              <a:rPr lang="tr-TR" dirty="0" smtClean="0"/>
              <a:t>kullanmalı, </a:t>
            </a:r>
            <a:r>
              <a:rPr lang="tr-TR" smtClean="0"/>
              <a:t>çoklu çekirdek </a:t>
            </a:r>
            <a:r>
              <a:rPr lang="tr-TR" dirty="0" smtClean="0"/>
              <a:t>kullanmak </a:t>
            </a:r>
            <a:r>
              <a:rPr lang="tr-TR" smtClean="0"/>
              <a:t>için problem </a:t>
            </a:r>
            <a:r>
              <a:rPr lang="tr-TR" dirty="0" smtClean="0"/>
              <a:t>iyice </a:t>
            </a:r>
            <a:r>
              <a:rPr lang="tr-TR" smtClean="0"/>
              <a:t>incelenip veri parallelliği </a:t>
            </a:r>
            <a:r>
              <a:rPr lang="tr-TR" dirty="0" smtClean="0"/>
              <a:t>sağlanmalı</a:t>
            </a:r>
            <a:r>
              <a:rPr lang="tr-TR" smtClean="0"/>
              <a:t>. Veri parallelliği sağlanırsa program birden çok bilgisayar üzerinde hesaplanabilir.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8FEDF-2656-4B36-AC9C-CBF06FB18AF9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6880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İşlemci</a:t>
            </a:r>
            <a:r>
              <a:rPr lang="tr-TR" baseline="0" dirty="0" smtClean="0"/>
              <a:t> </a:t>
            </a:r>
            <a:r>
              <a:rPr lang="tr-TR" baseline="0" smtClean="0"/>
              <a:t>önbelleği sramdir. Oldukça hızlıdır. Üretimi </a:t>
            </a:r>
            <a:r>
              <a:rPr lang="tr-TR" baseline="0" dirty="0" smtClean="0"/>
              <a:t>pahalı olduğundan  çok </a:t>
            </a:r>
            <a:r>
              <a:rPr lang="tr-TR" baseline="0" smtClean="0"/>
              <a:t>az miktarda yapılır.</a:t>
            </a:r>
            <a:endParaRPr lang="tr-TR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mtClean="0"/>
              <a:t>DDR: Diğer ram çeşitlerinden farkı veri </a:t>
            </a:r>
            <a:r>
              <a:rPr lang="tr-TR" dirty="0" smtClean="0"/>
              <a:t>yazma ve okuma </a:t>
            </a:r>
            <a:r>
              <a:rPr lang="tr-TR" smtClean="0"/>
              <a:t>saat</a:t>
            </a:r>
            <a:r>
              <a:rPr lang="tr-TR" baseline="0" smtClean="0"/>
              <a:t> darbesinin</a:t>
            </a:r>
            <a:r>
              <a:rPr lang="tr-TR" smtClean="0"/>
              <a:t> </a:t>
            </a:r>
            <a:r>
              <a:rPr lang="tr-TR" dirty="0" smtClean="0"/>
              <a:t>hem </a:t>
            </a:r>
            <a:r>
              <a:rPr lang="tr-TR" smtClean="0"/>
              <a:t>yükselen kenarı </a:t>
            </a:r>
            <a:r>
              <a:rPr lang="tr-TR" dirty="0" smtClean="0"/>
              <a:t>hem </a:t>
            </a:r>
            <a:r>
              <a:rPr lang="tr-TR" smtClean="0"/>
              <a:t>düşen kenarı ile gerçekleşiyor olmasıdır. </a:t>
            </a:r>
            <a:r>
              <a:rPr lang="tr-TR" dirty="0" smtClean="0"/>
              <a:t>Not</a:t>
            </a:r>
            <a:r>
              <a:rPr lang="tr-TR" smtClean="0"/>
              <a:t>: ddr4 </a:t>
            </a:r>
            <a:r>
              <a:rPr lang="tr-TR" dirty="0" smtClean="0"/>
              <a:t>3200 </a:t>
            </a:r>
            <a:r>
              <a:rPr lang="tr-TR" err="1" smtClean="0"/>
              <a:t>mhz</a:t>
            </a:r>
            <a:r>
              <a:rPr lang="tr-TR" smtClean="0"/>
              <a:t> kullanıyorum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8FEDF-2656-4B36-AC9C-CBF06FB18AF9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8199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Yeni yeni sadece </a:t>
            </a:r>
            <a:r>
              <a:rPr lang="tr-TR" smtClean="0"/>
              <a:t>makine öğrenimi hesaplamak</a:t>
            </a:r>
            <a:r>
              <a:rPr lang="tr-TR" baseline="0" smtClean="0"/>
              <a:t> üzere çıkan yapılarda bulunmaktadır.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8FEDF-2656-4B36-AC9C-CBF06FB18AF9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5592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Eskiden </a:t>
            </a:r>
            <a:r>
              <a:rPr lang="tr-TR" smtClean="0"/>
              <a:t>sadece görüntüyü ekrana getirmek üzere kullanılırdı, programlanamazlardı. Sonra oyunlarda fizik efektleri oynatmak üzere fizik kartları </a:t>
            </a:r>
            <a:r>
              <a:rPr lang="tr-TR" dirty="0" smtClean="0"/>
              <a:t>adı </a:t>
            </a:r>
            <a:r>
              <a:rPr lang="tr-TR" smtClean="0"/>
              <a:t>altında kartlar </a:t>
            </a:r>
            <a:r>
              <a:rPr lang="tr-TR" dirty="0" smtClean="0"/>
              <a:t>satılmaya başladı </a:t>
            </a:r>
            <a:r>
              <a:rPr lang="tr-TR" smtClean="0"/>
              <a:t>yani programlanmaya </a:t>
            </a:r>
            <a:r>
              <a:rPr lang="tr-TR" dirty="0" smtClean="0"/>
              <a:t>başlandı</a:t>
            </a:r>
            <a:r>
              <a:rPr lang="tr-TR" smtClean="0"/>
              <a:t>. Şimdilerde işlemcinin yerini </a:t>
            </a:r>
            <a:r>
              <a:rPr lang="tr-TR" dirty="0" smtClean="0"/>
              <a:t>alsın mı </a:t>
            </a:r>
            <a:r>
              <a:rPr lang="tr-TR" smtClean="0"/>
              <a:t>diye tartışılan parçadır.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8FEDF-2656-4B36-AC9C-CBF06FB18AF9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5512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 smtClean="0"/>
              <a:t>Matlab</a:t>
            </a:r>
            <a:r>
              <a:rPr lang="tr-TR" dirty="0" smtClean="0"/>
              <a:t> </a:t>
            </a:r>
            <a:r>
              <a:rPr lang="tr-TR" err="1" smtClean="0"/>
              <a:t>embedded</a:t>
            </a:r>
            <a:r>
              <a:rPr lang="tr-TR" smtClean="0"/>
              <a:t> coder(5500$+matlab+diğer araç kutuları</a:t>
            </a:r>
            <a:r>
              <a:rPr lang="tr-TR" dirty="0" smtClean="0"/>
              <a:t>) sayesinde deneyimsel model </a:t>
            </a:r>
            <a:r>
              <a:rPr lang="tr-TR" dirty="0" err="1" smtClean="0"/>
              <a:t>hdl</a:t>
            </a:r>
            <a:r>
              <a:rPr lang="tr-TR" dirty="0" smtClean="0"/>
              <a:t> ve c </a:t>
            </a:r>
            <a:r>
              <a:rPr lang="tr-TR" smtClean="0"/>
              <a:t>koduna derleniyor.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8FEDF-2656-4B36-AC9C-CBF06FB18AF9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6155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1</a:t>
            </a:r>
            <a:r>
              <a:rPr lang="tr-TR" smtClean="0"/>
              <a:t>. Fark elektrik gittiğinde veri </a:t>
            </a:r>
            <a:r>
              <a:rPr lang="tr-TR" dirty="0" smtClean="0"/>
              <a:t>kaybolmaz. 2</a:t>
            </a:r>
            <a:r>
              <a:rPr lang="tr-TR" smtClean="0"/>
              <a:t>. Fark devre </a:t>
            </a:r>
            <a:r>
              <a:rPr lang="tr-TR" dirty="0" smtClean="0"/>
              <a:t>metal </a:t>
            </a:r>
            <a:r>
              <a:rPr lang="tr-TR" smtClean="0"/>
              <a:t>değil karbon benzeri kimyasallardır. </a:t>
            </a:r>
            <a:r>
              <a:rPr lang="tr-TR" dirty="0" smtClean="0"/>
              <a:t>SSD </a:t>
            </a:r>
            <a:r>
              <a:rPr lang="tr-TR" smtClean="0"/>
              <a:t>hafızası birimi </a:t>
            </a:r>
            <a:r>
              <a:rPr lang="tr-TR" dirty="0" smtClean="0"/>
              <a:t>başına </a:t>
            </a:r>
            <a:r>
              <a:rPr lang="tr-TR" smtClean="0"/>
              <a:t>kaç elektron saklayabildiğiyle orantılıdır. </a:t>
            </a:r>
            <a:r>
              <a:rPr lang="tr-TR" dirty="0" smtClean="0"/>
              <a:t>Günümüzde </a:t>
            </a:r>
            <a:r>
              <a:rPr lang="tr-TR" smtClean="0"/>
              <a:t>7-8 elektrona kadar çıkmıştır.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8FEDF-2656-4B36-AC9C-CBF06FB18AF9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2616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8FEDF-2656-4B36-AC9C-CBF06FB18AF9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8541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mtClean="0"/>
              <a:t>Bootloader sayesinde hacker</a:t>
            </a:r>
            <a:r>
              <a:rPr lang="tr-TR" baseline="0" smtClean="0"/>
              <a:t> </a:t>
            </a:r>
            <a:r>
              <a:rPr lang="tr-TR" baseline="0" dirty="0" smtClean="0"/>
              <a:t>kendi işletim sistemini yükleyip </a:t>
            </a:r>
            <a:r>
              <a:rPr lang="tr-TR" baseline="0" smtClean="0"/>
              <a:t>kullanıcı şifrelerini aşarak veri çalabilir. Bootloader </a:t>
            </a:r>
            <a:r>
              <a:rPr lang="tr-TR" baseline="0" dirty="0" smtClean="0"/>
              <a:t>yüklemek </a:t>
            </a:r>
            <a:r>
              <a:rPr lang="tr-TR" baseline="0" smtClean="0"/>
              <a:t>uzun sürsede yapılmayacak bir </a:t>
            </a:r>
            <a:r>
              <a:rPr lang="tr-TR" baseline="0" dirty="0" smtClean="0"/>
              <a:t>şey değil. Genelde </a:t>
            </a:r>
            <a:r>
              <a:rPr lang="tr-TR" baseline="0" smtClean="0"/>
              <a:t>Linux’a karşı koruma sağlanmaya çalışılıyor.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8FEDF-2656-4B36-AC9C-CBF06FB18AF9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2103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03662B2-4088-4A10-B1ED-791160DFDF00}" type="datetimeFigureOut">
              <a:rPr lang="tr-TR" smtClean="0"/>
              <a:t>2.12.2017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6C6DFC1-D61B-44B5-8E03-02A5E74680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351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</a:t>
            </a:r>
            <a:r>
              <a:rPr lang="tr-TR" dirty="0" smtClean="0"/>
              <a:t>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62B2-4088-4A10-B1ED-791160DFDF00}" type="datetimeFigureOut">
              <a:rPr lang="tr-TR" smtClean="0"/>
              <a:t>2.12.2017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DFC1-D61B-44B5-8E03-02A5E74680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880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62B2-4088-4A10-B1ED-791160DFDF00}" type="datetimeFigureOut">
              <a:rPr lang="tr-TR" smtClean="0"/>
              <a:t>2.12.2017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DFC1-D61B-44B5-8E03-02A5E74680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3599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62B2-4088-4A10-B1ED-791160DFDF00}" type="datetimeFigureOut">
              <a:rPr lang="tr-TR" smtClean="0"/>
              <a:t>2.12.2017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DFC1-D61B-44B5-8E03-02A5E74680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2433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62B2-4088-4A10-B1ED-791160DFDF00}" type="datetimeFigureOut">
              <a:rPr lang="tr-TR" smtClean="0"/>
              <a:t>2.12.2017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DFC1-D61B-44B5-8E03-02A5E74680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9975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62B2-4088-4A10-B1ED-791160DFDF00}" type="datetimeFigureOut">
              <a:rPr lang="tr-TR" smtClean="0"/>
              <a:t>2.12.2017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DFC1-D61B-44B5-8E03-02A5E74680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862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</a:t>
            </a:r>
            <a:r>
              <a:rPr lang="tr-TR" dirty="0" smtClean="0"/>
              <a:t>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</a:t>
            </a:r>
            <a:r>
              <a:rPr lang="tr-TR" dirty="0" smtClean="0"/>
              <a:t>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</a:t>
            </a:r>
            <a:r>
              <a:rPr lang="tr-TR" dirty="0" smtClean="0"/>
              <a:t>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62B2-4088-4A10-B1ED-791160DFDF00}" type="datetimeFigureOut">
              <a:rPr lang="tr-TR" smtClean="0"/>
              <a:t>2.12.2017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DFC1-D61B-44B5-8E03-02A5E74680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9301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03662B2-4088-4A10-B1ED-791160DFDF00}" type="datetimeFigureOut">
              <a:rPr lang="tr-TR" smtClean="0"/>
              <a:t>2.12.2017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DFC1-D61B-44B5-8E03-02A5E74680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915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03662B2-4088-4A10-B1ED-791160DFDF00}" type="datetimeFigureOut">
              <a:rPr lang="tr-TR" smtClean="0"/>
              <a:t>2.12.2017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DFC1-D61B-44B5-8E03-02A5E74680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882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62B2-4088-4A10-B1ED-791160DFDF00}" type="datetimeFigureOut">
              <a:rPr lang="tr-TR" smtClean="0"/>
              <a:t>2.12.2017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DFC1-D61B-44B5-8E03-02A5E74680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716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62B2-4088-4A10-B1ED-791160DFDF00}" type="datetimeFigureOut">
              <a:rPr lang="tr-TR" smtClean="0"/>
              <a:t>2.12.2017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DFC1-D61B-44B5-8E03-02A5E74680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259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62B2-4088-4A10-B1ED-791160DFDF00}" type="datetimeFigureOut">
              <a:rPr lang="tr-TR" smtClean="0"/>
              <a:t>2.12.2017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DFC1-D61B-44B5-8E03-02A5E74680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326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62B2-4088-4A10-B1ED-791160DFDF00}" type="datetimeFigureOut">
              <a:rPr lang="tr-TR" smtClean="0"/>
              <a:t>2.12.2017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DFC1-D61B-44B5-8E03-02A5E74680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514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62B2-4088-4A10-B1ED-791160DFDF00}" type="datetimeFigureOut">
              <a:rPr lang="tr-TR" smtClean="0"/>
              <a:t>2.12.2017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DFC1-D61B-44B5-8E03-02A5E74680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060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62B2-4088-4A10-B1ED-791160DFDF00}" type="datetimeFigureOut">
              <a:rPr lang="tr-TR" smtClean="0"/>
              <a:t>2.12.2017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DFC1-D61B-44B5-8E03-02A5E74680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618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62B2-4088-4A10-B1ED-791160DFDF00}" type="datetimeFigureOut">
              <a:rPr lang="tr-TR" smtClean="0"/>
              <a:t>2.12.2017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DFC1-D61B-44B5-8E03-02A5E74680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991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tr-TR" smtClean="0"/>
              <a:t>Resim </a:t>
            </a:r>
            <a:r>
              <a:rPr lang="tr-TR" dirty="0" smtClean="0"/>
              <a:t>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62B2-4088-4A10-B1ED-791160DFDF00}" type="datetimeFigureOut">
              <a:rPr lang="tr-TR" smtClean="0"/>
              <a:t>2.12.2017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DFC1-D61B-44B5-8E03-02A5E74680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89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03662B2-4088-4A10-B1ED-791160DFDF00}" type="datetimeFigureOut">
              <a:rPr lang="tr-TR" smtClean="0"/>
              <a:t>2.12.2017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6C6DFC1-D61B-44B5-8E03-02A5E74680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007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www.tiobe.com/tiobe-index/" TargetMode="Externa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agemath.org/" TargetMode="External"/><Relationship Id="rId13" Type="http://schemas.openxmlformats.org/officeDocument/2006/relationships/hyperlink" Target="http://bazaar.canonical.com/en/" TargetMode="External"/><Relationship Id="rId18" Type="http://schemas.openxmlformats.org/officeDocument/2006/relationships/hyperlink" Target="http://www.autodesk.com/products/autodesk-maya/overview" TargetMode="External"/><Relationship Id="rId3" Type="http://schemas.openxmlformats.org/officeDocument/2006/relationships/hyperlink" Target="https://tr.reddit.com/" TargetMode="External"/><Relationship Id="rId21" Type="http://schemas.openxmlformats.org/officeDocument/2006/relationships/hyperlink" Target="https://inkscape.org/" TargetMode="External"/><Relationship Id="rId7" Type="http://schemas.openxmlformats.org/officeDocument/2006/relationships/hyperlink" Target="http://www.gentoo.org/proj/en/portage/" TargetMode="External"/><Relationship Id="rId12" Type="http://schemas.openxmlformats.org/officeDocument/2006/relationships/hyperlink" Target="http://trac.edgewall.org/" TargetMode="External"/><Relationship Id="rId17" Type="http://schemas.openxmlformats.org/officeDocument/2006/relationships/hyperlink" Target="https://docs.python.org/2/extending/embedding.html" TargetMode="External"/><Relationship Id="rId2" Type="http://schemas.openxmlformats.org/officeDocument/2006/relationships/notesSlide" Target="../notesSlides/notesSlide13.xml"/><Relationship Id="rId16" Type="http://schemas.openxmlformats.org/officeDocument/2006/relationships/hyperlink" Target="http://yum.baseurl.org/" TargetMode="External"/><Relationship Id="rId20" Type="http://schemas.openxmlformats.org/officeDocument/2006/relationships/hyperlink" Target="https://www.blender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jangosites.org/" TargetMode="External"/><Relationship Id="rId11" Type="http://schemas.openxmlformats.org/officeDocument/2006/relationships/hyperlink" Target="http://www.planetplanet.org/" TargetMode="External"/><Relationship Id="rId5" Type="http://schemas.openxmlformats.org/officeDocument/2006/relationships/hyperlink" Target="https://github.com/reddit/reddit" TargetMode="External"/><Relationship Id="rId15" Type="http://schemas.openxmlformats.org/officeDocument/2006/relationships/hyperlink" Target="https://www.calibre-ebook.com/" TargetMode="External"/><Relationship Id="rId10" Type="http://schemas.openxmlformats.org/officeDocument/2006/relationships/hyperlink" Target="https://www.gnu.org/software/mailman/" TargetMode="External"/><Relationship Id="rId19" Type="http://schemas.openxmlformats.org/officeDocument/2006/relationships/hyperlink" Target="https://vimeo.com/67579845" TargetMode="External"/><Relationship Id="rId4" Type="http://schemas.openxmlformats.org/officeDocument/2006/relationships/hyperlink" Target="https://www.reddit.com/wiki/faq" TargetMode="External"/><Relationship Id="rId9" Type="http://schemas.openxmlformats.org/officeDocument/2006/relationships/hyperlink" Target="http://www.sagemath.org/links-components.html" TargetMode="External"/><Relationship Id="rId14" Type="http://schemas.openxmlformats.org/officeDocument/2006/relationships/hyperlink" Target="http://mercurial.selenic.com/" TargetMode="External"/><Relationship Id="rId22" Type="http://schemas.openxmlformats.org/officeDocument/2006/relationships/hyperlink" Target="https://www.youtube.com/watch?v=GvR26wlWrSg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python.org/moin/IPyKit" TargetMode="External"/><Relationship Id="rId13" Type="http://schemas.openxmlformats.org/officeDocument/2006/relationships/hyperlink" Target="http://pypy.org/" TargetMode="External"/><Relationship Id="rId18" Type="http://schemas.openxmlformats.org/officeDocument/2006/relationships/hyperlink" Target="https://wiki.python.org/moin/PythonForArmLinux" TargetMode="External"/><Relationship Id="rId3" Type="http://schemas.openxmlformats.org/officeDocument/2006/relationships/hyperlink" Target="https://wiki.python.org/moin/ActiveState" TargetMode="External"/><Relationship Id="rId7" Type="http://schemas.openxmlformats.org/officeDocument/2006/relationships/hyperlink" Target="https://wiki.python.org/moin/IPython" TargetMode="External"/><Relationship Id="rId12" Type="http://schemas.openxmlformats.org/officeDocument/2006/relationships/hyperlink" Target="http://www.jython.org/" TargetMode="External"/><Relationship Id="rId17" Type="http://schemas.openxmlformats.org/officeDocument/2006/relationships/hyperlink" Target="http://www.portablepython.com/" TargetMode="External"/><Relationship Id="rId2" Type="http://schemas.openxmlformats.org/officeDocument/2006/relationships/hyperlink" Target="http://www.activestate.com/activepython" TargetMode="External"/><Relationship Id="rId16" Type="http://schemas.openxmlformats.org/officeDocument/2006/relationships/hyperlink" Target="http://micro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thought.com/products/canopy/" TargetMode="External"/><Relationship Id="rId11" Type="http://schemas.openxmlformats.org/officeDocument/2006/relationships/hyperlink" Target="http://ironpython.net/" TargetMode="External"/><Relationship Id="rId5" Type="http://schemas.openxmlformats.org/officeDocument/2006/relationships/hyperlink" Target="https://enthought.com/" TargetMode="External"/><Relationship Id="rId15" Type="http://schemas.openxmlformats.org/officeDocument/2006/relationships/hyperlink" Target="http://www.stackless.com/" TargetMode="External"/><Relationship Id="rId10" Type="http://schemas.openxmlformats.org/officeDocument/2006/relationships/hyperlink" Target="http://packages.python.org/spyder/" TargetMode="External"/><Relationship Id="rId4" Type="http://schemas.openxmlformats.org/officeDocument/2006/relationships/hyperlink" Target="https://store.continuum.io/cshop/anaconda/" TargetMode="External"/><Relationship Id="rId9" Type="http://schemas.openxmlformats.org/officeDocument/2006/relationships/hyperlink" Target="http://www.pythonxy.com/" TargetMode="External"/><Relationship Id="rId14" Type="http://schemas.openxmlformats.org/officeDocument/2006/relationships/hyperlink" Target="http://speed.pypy.org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17" Type="http://schemas.openxmlformats.org/officeDocument/2006/relationships/hyperlink" Target="http://www.lfd.uci.edu/~gohlke/pythonlibs/#libxml-python" TargetMode="External"/><Relationship Id="rId21" Type="http://schemas.openxmlformats.org/officeDocument/2006/relationships/hyperlink" Target="http://www.lfd.uci.edu/~gohlke/pythonlibs/#basemap" TargetMode="External"/><Relationship Id="rId42" Type="http://schemas.openxmlformats.org/officeDocument/2006/relationships/hyperlink" Target="http://www.lfd.uci.edu/~gohlke/pythonlibs/#mercurial" TargetMode="External"/><Relationship Id="rId63" Type="http://schemas.openxmlformats.org/officeDocument/2006/relationships/hyperlink" Target="http://www.lfd.uci.edu/~gohlke/pythonlibs/#veusz" TargetMode="External"/><Relationship Id="rId84" Type="http://schemas.openxmlformats.org/officeDocument/2006/relationships/hyperlink" Target="http://www.lfd.uci.edu/~gohlke/pythonlibs/#libtfr" TargetMode="External"/><Relationship Id="rId138" Type="http://schemas.openxmlformats.org/officeDocument/2006/relationships/hyperlink" Target="http://www.lfd.uci.edu/~gohlke/pythonlibs/#scikits.scattpy" TargetMode="External"/><Relationship Id="rId159" Type="http://schemas.openxmlformats.org/officeDocument/2006/relationships/hyperlink" Target="http://www.lfd.uci.edu/~gohlke/pythonlibs/#pyhdf" TargetMode="External"/><Relationship Id="rId170" Type="http://schemas.openxmlformats.org/officeDocument/2006/relationships/hyperlink" Target="http://www.lfd.uci.edu/~gohlke/pythonlibs/#pynifti" TargetMode="External"/><Relationship Id="rId107" Type="http://schemas.openxmlformats.org/officeDocument/2006/relationships/hyperlink" Target="http://www.lfd.uci.edu/~gohlke/pythonlibs/#cellcognition" TargetMode="External"/><Relationship Id="rId11" Type="http://schemas.openxmlformats.org/officeDocument/2006/relationships/hyperlink" Target="http://www.lfd.uci.edu/~gohlke/pythonlibs/#spyder" TargetMode="External"/><Relationship Id="rId32" Type="http://schemas.openxmlformats.org/officeDocument/2006/relationships/hyperlink" Target="http://www.lfd.uci.edu/~gohlke/pythonlibs/#lxml" TargetMode="External"/><Relationship Id="rId53" Type="http://schemas.openxmlformats.org/officeDocument/2006/relationships/hyperlink" Target="http://www.lfd.uci.edu/~gohlke/pythonlibs/#mxbase" TargetMode="External"/><Relationship Id="rId74" Type="http://schemas.openxmlformats.org/officeDocument/2006/relationships/hyperlink" Target="http://www.lfd.uci.edu/~gohlke/pythonlibs/#python-ldap" TargetMode="External"/><Relationship Id="rId128" Type="http://schemas.openxmlformats.org/officeDocument/2006/relationships/hyperlink" Target="http://www.lfd.uci.edu/~gohlke/pythonlibs/#pygtk" TargetMode="External"/><Relationship Id="rId149" Type="http://schemas.openxmlformats.org/officeDocument/2006/relationships/hyperlink" Target="http://www.lfd.uci.edu/~gohlke/pythonlibs/#vtk" TargetMode="External"/><Relationship Id="rId5" Type="http://schemas.openxmlformats.org/officeDocument/2006/relationships/hyperlink" Target="http://www.lfd.uci.edu/~gohlke/pythonlibs/#tornado" TargetMode="External"/><Relationship Id="rId95" Type="http://schemas.openxmlformats.org/officeDocument/2006/relationships/hyperlink" Target="http://www.lfd.uci.edu/~gohlke/pythonlibs/#shapely" TargetMode="External"/><Relationship Id="rId160" Type="http://schemas.openxmlformats.org/officeDocument/2006/relationships/hyperlink" Target="http://www.lfd.uci.edu/~gohlke/pythonlibs/#scikits.umfpack" TargetMode="External"/><Relationship Id="rId181" Type="http://schemas.openxmlformats.org/officeDocument/2006/relationships/hyperlink" Target="http://www.lfd.uci.edu/~gohlke/pythonlibs/#vc.crt" TargetMode="External"/><Relationship Id="rId22" Type="http://schemas.openxmlformats.org/officeDocument/2006/relationships/hyperlink" Target="http://www.lfd.uci.edu/~gohlke/pythonlibs/#ets" TargetMode="External"/><Relationship Id="rId43" Type="http://schemas.openxmlformats.org/officeDocument/2006/relationships/hyperlink" Target="http://www.lfd.uci.edu/~gohlke/pythonlibs/#sqlalchemy" TargetMode="External"/><Relationship Id="rId64" Type="http://schemas.openxmlformats.org/officeDocument/2006/relationships/hyperlink" Target="http://www.lfd.uci.edu/~gohlke/pythonlibs/#bitarray" TargetMode="External"/><Relationship Id="rId118" Type="http://schemas.openxmlformats.org/officeDocument/2006/relationships/hyperlink" Target="http://www.lfd.uci.edu/~gohlke/pythonlibs/#pyephem" TargetMode="External"/><Relationship Id="rId139" Type="http://schemas.openxmlformats.org/officeDocument/2006/relationships/hyperlink" Target="http://www.lfd.uci.edu/~gohlke/pythonlibs/#pyreadline" TargetMode="External"/><Relationship Id="rId85" Type="http://schemas.openxmlformats.org/officeDocument/2006/relationships/hyperlink" Target="http://www.lfd.uci.edu/~gohlke/pythonlibs/#py2exe" TargetMode="External"/><Relationship Id="rId150" Type="http://schemas.openxmlformats.org/officeDocument/2006/relationships/hyperlink" Target="http://www.lfd.uci.edu/~gohlke/pythonlibs/#pymutt" TargetMode="External"/><Relationship Id="rId171" Type="http://schemas.openxmlformats.org/officeDocument/2006/relationships/hyperlink" Target="http://www.lfd.uci.edu/~gohlke/pythonlibs/#scikits.samplerate" TargetMode="External"/><Relationship Id="rId12" Type="http://schemas.openxmlformats.org/officeDocument/2006/relationships/hyperlink" Target="http://www.lfd.uci.edu/~gohlke/pythonlibs/#base" TargetMode="External"/><Relationship Id="rId33" Type="http://schemas.openxmlformats.org/officeDocument/2006/relationships/hyperlink" Target="http://www.lfd.uci.edu/~gohlke/pythonlibs/#pymvpa" TargetMode="External"/><Relationship Id="rId108" Type="http://schemas.openxmlformats.org/officeDocument/2006/relationships/hyperlink" Target="http://www.lfd.uci.edu/~gohlke/pythonlibs/#boost.python" TargetMode="External"/><Relationship Id="rId129" Type="http://schemas.openxmlformats.org/officeDocument/2006/relationships/hyperlink" Target="http://www.lfd.uci.edu/~gohlke/pythonlibs/#pywavelets" TargetMode="External"/><Relationship Id="rId54" Type="http://schemas.openxmlformats.org/officeDocument/2006/relationships/hyperlink" Target="http://www.lfd.uci.edu/~gohlke/pythonlibs/#visvis" TargetMode="External"/><Relationship Id="rId75" Type="http://schemas.openxmlformats.org/officeDocument/2006/relationships/hyperlink" Target="http://www.lfd.uci.edu/~gohlke/pythonlibs/#quantlib" TargetMode="External"/><Relationship Id="rId96" Type="http://schemas.openxmlformats.org/officeDocument/2006/relationships/hyperlink" Target="http://www.lfd.uci.edu/~gohlke/pythonlibs/#mpi4py" TargetMode="External"/><Relationship Id="rId140" Type="http://schemas.openxmlformats.org/officeDocument/2006/relationships/hyperlink" Target="http://www.lfd.uci.edu/~gohlke/pythonlibs/#cgkit" TargetMode="External"/><Relationship Id="rId161" Type="http://schemas.openxmlformats.org/officeDocument/2006/relationships/hyperlink" Target="http://www.lfd.uci.edu/~gohlke/pythonlibs/#openexr" TargetMode="External"/><Relationship Id="rId182" Type="http://schemas.openxmlformats.org/officeDocument/2006/relationships/hyperlink" Target="http://www.lfd.uci.edu/~gohlke/pythonlibs/#reportlab" TargetMode="External"/><Relationship Id="rId6" Type="http://schemas.openxmlformats.org/officeDocument/2006/relationships/hyperlink" Target="http://www.lfd.uci.edu/~gohlke/pythonlibs/#bazaar" TargetMode="External"/><Relationship Id="rId23" Type="http://schemas.openxmlformats.org/officeDocument/2006/relationships/hyperlink" Target="http://www.lfd.uci.edu/~gohlke/pythonlibs/#casuarius" TargetMode="External"/><Relationship Id="rId119" Type="http://schemas.openxmlformats.org/officeDocument/2006/relationships/hyperlink" Target="http://www.lfd.uci.edu/~gohlke/pythonlibs/#psutil" TargetMode="External"/><Relationship Id="rId44" Type="http://schemas.openxmlformats.org/officeDocument/2006/relationships/hyperlink" Target="http://www.lfd.uci.edu/~gohlke/pythonlibs/#pymol" TargetMode="External"/><Relationship Id="rId60" Type="http://schemas.openxmlformats.org/officeDocument/2006/relationships/hyperlink" Target="http://www.lfd.uci.edu/~gohlke/pythonlibs/#libsbml" TargetMode="External"/><Relationship Id="rId65" Type="http://schemas.openxmlformats.org/officeDocument/2006/relationships/hyperlink" Target="http://www.lfd.uci.edu/~gohlke/pythonlibs/#kivy" TargetMode="External"/><Relationship Id="rId81" Type="http://schemas.openxmlformats.org/officeDocument/2006/relationships/hyperlink" Target="http://www.lfd.uci.edu/~gohlke/pythonlibs/#scikits-image" TargetMode="External"/><Relationship Id="rId86" Type="http://schemas.openxmlformats.org/officeDocument/2006/relationships/hyperlink" Target="http://www.lfd.uci.edu/~gohlke/pythonlibs/#virtualenv" TargetMode="External"/><Relationship Id="rId130" Type="http://schemas.openxmlformats.org/officeDocument/2006/relationships/hyperlink" Target="http://www.lfd.uci.edu/~gohlke/pythonlibs/#pyicu" TargetMode="External"/><Relationship Id="rId135" Type="http://schemas.openxmlformats.org/officeDocument/2006/relationships/hyperlink" Target="http://www.lfd.uci.edu/~gohlke/pythonlibs/#pyqwt" TargetMode="External"/><Relationship Id="rId151" Type="http://schemas.openxmlformats.org/officeDocument/2006/relationships/hyperlink" Target="http://www.lfd.uci.edu/~gohlke/pythonlibs/#pyminuit" TargetMode="External"/><Relationship Id="rId156" Type="http://schemas.openxmlformats.org/officeDocument/2006/relationships/hyperlink" Target="http://www.lfd.uci.edu/~gohlke/pythonlibs/#jpype" TargetMode="External"/><Relationship Id="rId177" Type="http://schemas.openxmlformats.org/officeDocument/2006/relationships/hyperlink" Target="http://www.lfd.uci.edu/~gohlke/pythonlibs/#numscons" TargetMode="External"/><Relationship Id="rId172" Type="http://schemas.openxmlformats.org/officeDocument/2006/relationships/hyperlink" Target="http://www.lfd.uci.edu/~gohlke/pythonlibs/#scikits.timeseries" TargetMode="External"/><Relationship Id="rId13" Type="http://schemas.openxmlformats.org/officeDocument/2006/relationships/hyperlink" Target="http://www.lfd.uci.edu/~gohlke/pythonlibs/#nlopt" TargetMode="External"/><Relationship Id="rId18" Type="http://schemas.openxmlformats.org/officeDocument/2006/relationships/hyperlink" Target="http://www.lfd.uci.edu/~gohlke/pythonlibs/#gdal" TargetMode="External"/><Relationship Id="rId39" Type="http://schemas.openxmlformats.org/officeDocument/2006/relationships/hyperlink" Target="http://www.lfd.uci.edu/~gohlke/pythonlibs/#mahotas" TargetMode="External"/><Relationship Id="rId109" Type="http://schemas.openxmlformats.org/officeDocument/2006/relationships/hyperlink" Target="http://www.lfd.uci.edu/~gohlke/pythonlibs/#pytables" TargetMode="External"/><Relationship Id="rId34" Type="http://schemas.openxmlformats.org/officeDocument/2006/relationships/hyperlink" Target="http://www.lfd.uci.edu/~gohlke/pythonlibs/#imread" TargetMode="External"/><Relationship Id="rId50" Type="http://schemas.openxmlformats.org/officeDocument/2006/relationships/hyperlink" Target="http://www.lfd.uci.edu/~gohlke/pythonlibs/#pyopengl" TargetMode="External"/><Relationship Id="rId55" Type="http://schemas.openxmlformats.org/officeDocument/2006/relationships/hyperlink" Target="http://www.lfd.uci.edu/~gohlke/pythonlibs/#ipython" TargetMode="External"/><Relationship Id="rId76" Type="http://schemas.openxmlformats.org/officeDocument/2006/relationships/hyperlink" Target="http://www.lfd.uci.edu/~gohlke/pythonlibs/#sphinx" TargetMode="External"/><Relationship Id="rId97" Type="http://schemas.openxmlformats.org/officeDocument/2006/relationships/hyperlink" Target="http://www.lfd.uci.edu/~gohlke/pythonlibs/#pgmagick" TargetMode="External"/><Relationship Id="rId104" Type="http://schemas.openxmlformats.org/officeDocument/2006/relationships/hyperlink" Target="http://www.lfd.uci.edu/~gohlke/pythonlibs/#vigra" TargetMode="External"/><Relationship Id="rId120" Type="http://schemas.openxmlformats.org/officeDocument/2006/relationships/hyperlink" Target="http://www.lfd.uci.edu/~gohlke/pythonlibs/#pyfltk" TargetMode="External"/><Relationship Id="rId125" Type="http://schemas.openxmlformats.org/officeDocument/2006/relationships/hyperlink" Target="http://www.lfd.uci.edu/~gohlke/pythonlibs/#mmtk" TargetMode="External"/><Relationship Id="rId141" Type="http://schemas.openxmlformats.org/officeDocument/2006/relationships/hyperlink" Target="http://www.lfd.uci.edu/~gohlke/pythonlibs/#pymix" TargetMode="External"/><Relationship Id="rId146" Type="http://schemas.openxmlformats.org/officeDocument/2006/relationships/hyperlink" Target="http://www.lfd.uci.edu/~gohlke/pythonlibs/#numeric" TargetMode="External"/><Relationship Id="rId167" Type="http://schemas.openxmlformats.org/officeDocument/2006/relationships/hyperlink" Target="http://www.lfd.uci.edu/~gohlke/pythonlibs/#pyyaml" TargetMode="External"/><Relationship Id="rId7" Type="http://schemas.openxmlformats.org/officeDocument/2006/relationships/hyperlink" Target="http://www.lfd.uci.edu/~gohlke/pythonlibs/#pyopencl" TargetMode="External"/><Relationship Id="rId71" Type="http://schemas.openxmlformats.org/officeDocument/2006/relationships/hyperlink" Target="http://www.lfd.uci.edu/~gohlke/pythonlibs/#fipy" TargetMode="External"/><Relationship Id="rId92" Type="http://schemas.openxmlformats.org/officeDocument/2006/relationships/hyperlink" Target="http://www.lfd.uci.edu/~gohlke/pythonlibs/#simpleitk" TargetMode="External"/><Relationship Id="rId162" Type="http://schemas.openxmlformats.org/officeDocument/2006/relationships/hyperlink" Target="http://www.lfd.uci.edu/~gohlke/pythonlibs/#ilastik" TargetMode="External"/><Relationship Id="rId183" Type="http://schemas.openxmlformats.org/officeDocument/2006/relationships/hyperlink" Target="http://www.lfd.uci.edu/~gohlke/pythonlibs/#visionegg" TargetMode="External"/><Relationship Id="rId2" Type="http://schemas.openxmlformats.org/officeDocument/2006/relationships/hyperlink" Target="http://www.lfd.uci.edu/~gohlke/pythonlibs/#curses" TargetMode="External"/><Relationship Id="rId29" Type="http://schemas.openxmlformats.org/officeDocument/2006/relationships/hyperlink" Target="http://www.lfd.uci.edu/~gohlke/pythonlibs/#psychopy" TargetMode="External"/><Relationship Id="rId24" Type="http://schemas.openxmlformats.org/officeDocument/2006/relationships/hyperlink" Target="http://www.lfd.uci.edu/~gohlke/pythonlibs/#scikits.audiolab" TargetMode="External"/><Relationship Id="rId40" Type="http://schemas.openxmlformats.org/officeDocument/2006/relationships/hyperlink" Target="http://www.lfd.uci.edu/~gohlke/pythonlibs/#nibabel" TargetMode="External"/><Relationship Id="rId45" Type="http://schemas.openxmlformats.org/officeDocument/2006/relationships/hyperlink" Target="http://www.lfd.uci.edu/~gohlke/pythonlibs/#opencv" TargetMode="External"/><Relationship Id="rId66" Type="http://schemas.openxmlformats.org/officeDocument/2006/relationships/hyperlink" Target="http://www.lfd.uci.edu/~gohlke/pythonlibs/#libsvm" TargetMode="External"/><Relationship Id="rId87" Type="http://schemas.openxmlformats.org/officeDocument/2006/relationships/hyperlink" Target="http://www.lfd.uci.edu/~gohlke/pythonlibs/#pip" TargetMode="External"/><Relationship Id="rId110" Type="http://schemas.openxmlformats.org/officeDocument/2006/relationships/hyperlink" Target="http://www.lfd.uci.edu/~gohlke/pythonlibs/#h5py" TargetMode="External"/><Relationship Id="rId115" Type="http://schemas.openxmlformats.org/officeDocument/2006/relationships/hyperlink" Target="http://www.lfd.uci.edu/~gohlke/pythonlibs/#guiqwt" TargetMode="External"/><Relationship Id="rId131" Type="http://schemas.openxmlformats.org/officeDocument/2006/relationships/hyperlink" Target="http://www.lfd.uci.edu/~gohlke/pythonlibs/#pyserial" TargetMode="External"/><Relationship Id="rId136" Type="http://schemas.openxmlformats.org/officeDocument/2006/relationships/hyperlink" Target="http://www.lfd.uci.edu/~gohlke/pythonlibs/#qimage2ndarray" TargetMode="External"/><Relationship Id="rId157" Type="http://schemas.openxmlformats.org/officeDocument/2006/relationships/hyperlink" Target="http://www.lfd.uci.edu/~gohlke/pythonlibs/#wxpython" TargetMode="External"/><Relationship Id="rId178" Type="http://schemas.openxmlformats.org/officeDocument/2006/relationships/hyperlink" Target="http://www.lfd.uci.edu/~gohlke/pythonlibs/#twainmodule" TargetMode="External"/><Relationship Id="rId61" Type="http://schemas.openxmlformats.org/officeDocument/2006/relationships/hyperlink" Target="http://www.lfd.uci.edu/~gohlke/pythonlibs/#gevent" TargetMode="External"/><Relationship Id="rId82" Type="http://schemas.openxmlformats.org/officeDocument/2006/relationships/hyperlink" Target="http://www.lfd.uci.edu/~gohlke/pythonlibs/#biopython" TargetMode="External"/><Relationship Id="rId152" Type="http://schemas.openxmlformats.org/officeDocument/2006/relationships/hyperlink" Target="http://www.lfd.uci.edu/~gohlke/pythonlibs/#iocbio" TargetMode="External"/><Relationship Id="rId173" Type="http://schemas.openxmlformats.org/officeDocument/2006/relationships/hyperlink" Target="http://www.lfd.uci.edu/~gohlke/pythonlibs/#cx_freeze" TargetMode="External"/><Relationship Id="rId19" Type="http://schemas.openxmlformats.org/officeDocument/2006/relationships/hyperlink" Target="http://www.lfd.uci.edu/~gohlke/pythonlibs/#pyproj" TargetMode="External"/><Relationship Id="rId14" Type="http://schemas.openxmlformats.org/officeDocument/2006/relationships/hyperlink" Target="http://www.lfd.uci.edu/~gohlke/pythonlibs/#zope.interface" TargetMode="External"/><Relationship Id="rId30" Type="http://schemas.openxmlformats.org/officeDocument/2006/relationships/hyperlink" Target="http://www.lfd.uci.edu/~gohlke/pythonlibs/#slycot" TargetMode="External"/><Relationship Id="rId35" Type="http://schemas.openxmlformats.org/officeDocument/2006/relationships/hyperlink" Target="http://www.lfd.uci.edu/~gohlke/pythonlibs/#ndimage" TargetMode="External"/><Relationship Id="rId56" Type="http://schemas.openxmlformats.org/officeDocument/2006/relationships/hyperlink" Target="http://www.lfd.uci.edu/~gohlke/pythonlibs/#cython" TargetMode="External"/><Relationship Id="rId77" Type="http://schemas.openxmlformats.org/officeDocument/2006/relationships/hyperlink" Target="http://www.lfd.uci.edu/~gohlke/pythonlibs/#cellprofiler" TargetMode="External"/><Relationship Id="rId100" Type="http://schemas.openxmlformats.org/officeDocument/2006/relationships/hyperlink" Target="http://www.lfd.uci.edu/~gohlke/pythonlibs/#cgal-python" TargetMode="External"/><Relationship Id="rId105" Type="http://schemas.openxmlformats.org/officeDocument/2006/relationships/hyperlink" Target="http://www.lfd.uci.edu/~gohlke/pythonlibs/#pylibtiff" TargetMode="External"/><Relationship Id="rId126" Type="http://schemas.openxmlformats.org/officeDocument/2006/relationships/hyperlink" Target="http://www.lfd.uci.edu/~gohlke/pythonlibs/#zodb3" TargetMode="External"/><Relationship Id="rId147" Type="http://schemas.openxmlformats.org/officeDocument/2006/relationships/hyperlink" Target="http://www.lfd.uci.edu/~gohlke/pythonlibs/#pulp" TargetMode="External"/><Relationship Id="rId168" Type="http://schemas.openxmlformats.org/officeDocument/2006/relationships/hyperlink" Target="http://www.lfd.uci.edu/~gohlke/pythonlibs/#pysparse" TargetMode="External"/><Relationship Id="rId8" Type="http://schemas.openxmlformats.org/officeDocument/2006/relationships/hyperlink" Target="http://www.lfd.uci.edu/~gohlke/pythonlibs/#pycuda" TargetMode="External"/><Relationship Id="rId51" Type="http://schemas.openxmlformats.org/officeDocument/2006/relationships/hyperlink" Target="http://www.lfd.uci.edu/~gohlke/pythonlibs/#vlfd" TargetMode="External"/><Relationship Id="rId72" Type="http://schemas.openxmlformats.org/officeDocument/2006/relationships/hyperlink" Target="http://www.lfd.uci.edu/~gohlke/pythonlibs/#django" TargetMode="External"/><Relationship Id="rId93" Type="http://schemas.openxmlformats.org/officeDocument/2006/relationships/hyperlink" Target="http://www.lfd.uci.edu/~gohlke/pythonlibs/#scikits.odes" TargetMode="External"/><Relationship Id="rId98" Type="http://schemas.openxmlformats.org/officeDocument/2006/relationships/hyperlink" Target="http://www.lfd.uci.edu/~gohlke/pythonlibs/#pysqlite" TargetMode="External"/><Relationship Id="rId121" Type="http://schemas.openxmlformats.org/officeDocument/2006/relationships/hyperlink" Target="http://www.lfd.uci.edu/~gohlke/pythonlibs/#thrift" TargetMode="External"/><Relationship Id="rId142" Type="http://schemas.openxmlformats.org/officeDocument/2006/relationships/hyperlink" Target="http://www.lfd.uci.edu/~gohlke/pythonlibs/#scikits.vectorplot" TargetMode="External"/><Relationship Id="rId163" Type="http://schemas.openxmlformats.org/officeDocument/2006/relationships/hyperlink" Target="http://www.lfd.uci.edu/~gohlke/pythonlibs/#dipy" TargetMode="External"/><Relationship Id="rId3" Type="http://schemas.openxmlformats.org/officeDocument/2006/relationships/hyperlink" Target="http://www.lfd.uci.edu/~gohlke/pythonlibs/#pil" TargetMode="External"/><Relationship Id="rId25" Type="http://schemas.openxmlformats.org/officeDocument/2006/relationships/hyperlink" Target="http://www.lfd.uci.edu/~gohlke/pythonlibs/#nltk" TargetMode="External"/><Relationship Id="rId46" Type="http://schemas.openxmlformats.org/officeDocument/2006/relationships/hyperlink" Target="http://www.lfd.uci.edu/~gohlke/pythonlibs/#scitools" TargetMode="External"/><Relationship Id="rId67" Type="http://schemas.openxmlformats.org/officeDocument/2006/relationships/hyperlink" Target="http://www.lfd.uci.edu/~gohlke/pythonlibs/#pyamg" TargetMode="External"/><Relationship Id="rId116" Type="http://schemas.openxmlformats.org/officeDocument/2006/relationships/hyperlink" Target="http://www.lfd.uci.edu/~gohlke/pythonlibs/#pyfftw" TargetMode="External"/><Relationship Id="rId137" Type="http://schemas.openxmlformats.org/officeDocument/2006/relationships/hyperlink" Target="http://www.lfd.uci.edu/~gohlke/pythonlibs/#pyqt" TargetMode="External"/><Relationship Id="rId158" Type="http://schemas.openxmlformats.org/officeDocument/2006/relationships/hyperlink" Target="http://www.lfd.uci.edu/~gohlke/pythonlibs/#pybox2d" TargetMode="External"/><Relationship Id="rId20" Type="http://schemas.openxmlformats.org/officeDocument/2006/relationships/hyperlink" Target="http://www.lfd.uci.edu/~gohlke/pythonlibs/#pysfml2" TargetMode="External"/><Relationship Id="rId41" Type="http://schemas.openxmlformats.org/officeDocument/2006/relationships/hyperlink" Target="http://www.lfd.uci.edu/~gohlke/pythonlibs/#mod_wsgi" TargetMode="External"/><Relationship Id="rId62" Type="http://schemas.openxmlformats.org/officeDocument/2006/relationships/hyperlink" Target="http://www.lfd.uci.edu/~gohlke/pythonlibs/#pyfits" TargetMode="External"/><Relationship Id="rId83" Type="http://schemas.openxmlformats.org/officeDocument/2006/relationships/hyperlink" Target="http://www.lfd.uci.edu/~gohlke/pythonlibs/#theano" TargetMode="External"/><Relationship Id="rId88" Type="http://schemas.openxmlformats.org/officeDocument/2006/relationships/hyperlink" Target="http://www.lfd.uci.edu/~gohlke/pythonlibs/#assimulo" TargetMode="External"/><Relationship Id="rId111" Type="http://schemas.openxmlformats.org/officeDocument/2006/relationships/hyperlink" Target="http://www.lfd.uci.edu/~gohlke/pythonlibs/#pycurl" TargetMode="External"/><Relationship Id="rId132" Type="http://schemas.openxmlformats.org/officeDocument/2006/relationships/hyperlink" Target="http://www.lfd.uci.edu/~gohlke/pythonlibs/#mdp" TargetMode="External"/><Relationship Id="rId153" Type="http://schemas.openxmlformats.org/officeDocument/2006/relationships/hyperlink" Target="http://www.lfd.uci.edu/~gohlke/pythonlibs/#python-sundials" TargetMode="External"/><Relationship Id="rId174" Type="http://schemas.openxmlformats.org/officeDocument/2006/relationships/hyperlink" Target="http://www.lfd.uci.edu/~gohlke/pythonlibs/#vitables" TargetMode="External"/><Relationship Id="rId179" Type="http://schemas.openxmlformats.org/officeDocument/2006/relationships/hyperlink" Target="http://www.lfd.uci.edu/~gohlke/pythonlibs/#pyaudio" TargetMode="External"/><Relationship Id="rId15" Type="http://schemas.openxmlformats.org/officeDocument/2006/relationships/hyperlink" Target="http://www.lfd.uci.edu/~gohlke/pythonlibs/#matplotlib" TargetMode="External"/><Relationship Id="rId36" Type="http://schemas.openxmlformats.org/officeDocument/2006/relationships/hyperlink" Target="http://www.lfd.uci.edu/~gohlke/pythonlibs/#nose" TargetMode="External"/><Relationship Id="rId57" Type="http://schemas.openxmlformats.org/officeDocument/2006/relationships/hyperlink" Target="http://www.lfd.uci.edu/~gohlke/pythonlibs/#pyodbc" TargetMode="External"/><Relationship Id="rId106" Type="http://schemas.openxmlformats.org/officeDocument/2006/relationships/hyperlink" Target="http://www.lfd.uci.edu/~gohlke/pythonlibs/#milk" TargetMode="External"/><Relationship Id="rId127" Type="http://schemas.openxmlformats.org/officeDocument/2006/relationships/hyperlink" Target="http://www.lfd.uci.edu/~gohlke/pythonlibs/#mmlib" TargetMode="External"/><Relationship Id="rId10" Type="http://schemas.openxmlformats.org/officeDocument/2006/relationships/hyperlink" Target="http://www.lfd.uci.edu/~gohlke/pythonlibs/#pyside" TargetMode="External"/><Relationship Id="rId31" Type="http://schemas.openxmlformats.org/officeDocument/2006/relationships/hyperlink" Target="http://www.lfd.uci.edu/~gohlke/pythonlibs/#pyglet" TargetMode="External"/><Relationship Id="rId52" Type="http://schemas.openxmlformats.org/officeDocument/2006/relationships/hyperlink" Target="http://www.lfd.uci.edu/~gohlke/pythonlibs/#statsmodels" TargetMode="External"/><Relationship Id="rId73" Type="http://schemas.openxmlformats.org/officeDocument/2006/relationships/hyperlink" Target="http://www.lfd.uci.edu/~gohlke/pythonlibs/#pygame" TargetMode="External"/><Relationship Id="rId78" Type="http://schemas.openxmlformats.org/officeDocument/2006/relationships/hyperlink" Target="http://www.lfd.uci.edu/~gohlke/pythonlibs/#pymssql" TargetMode="External"/><Relationship Id="rId94" Type="http://schemas.openxmlformats.org/officeDocument/2006/relationships/hyperlink" Target="http://www.lfd.uci.edu/~gohlke/pythonlibs/#liblas" TargetMode="External"/><Relationship Id="rId99" Type="http://schemas.openxmlformats.org/officeDocument/2006/relationships/hyperlink" Target="http://www.lfd.uci.edu/~gohlke/pythonlibs/#meshpy" TargetMode="External"/><Relationship Id="rId101" Type="http://schemas.openxmlformats.org/officeDocument/2006/relationships/hyperlink" Target="http://www.lfd.uci.edu/~gohlke/pythonlibs/#gmpy" TargetMode="External"/><Relationship Id="rId122" Type="http://schemas.openxmlformats.org/officeDocument/2006/relationships/hyperlink" Target="http://www.lfd.uci.edu/~gohlke/pythonlibs/#pymex" TargetMode="External"/><Relationship Id="rId143" Type="http://schemas.openxmlformats.org/officeDocument/2006/relationships/hyperlink" Target="http://www.lfd.uci.edu/~gohlke/pythonlibs/#scikits.ann" TargetMode="External"/><Relationship Id="rId148" Type="http://schemas.openxmlformats.org/officeDocument/2006/relationships/hyperlink" Target="http://www.lfd.uci.edu/~gohlke/pythonlibs/#nmoldyn" TargetMode="External"/><Relationship Id="rId164" Type="http://schemas.openxmlformats.org/officeDocument/2006/relationships/hyperlink" Target="http://www.lfd.uci.edu/~gohlke/pythonlibs/#bottleneck" TargetMode="External"/><Relationship Id="rId169" Type="http://schemas.openxmlformats.org/officeDocument/2006/relationships/hyperlink" Target="http://www.lfd.uci.edu/~gohlke/pythonlibs/#mmseg" TargetMode="External"/><Relationship Id="rId4" Type="http://schemas.openxmlformats.org/officeDocument/2006/relationships/hyperlink" Target="http://www.lfd.uci.edu/~gohlke/pythonlibs/#videocapture" TargetMode="External"/><Relationship Id="rId9" Type="http://schemas.openxmlformats.org/officeDocument/2006/relationships/hyperlink" Target="http://www.lfd.uci.edu/~gohlke/pythonlibs/#sfepy" TargetMode="External"/><Relationship Id="rId180" Type="http://schemas.openxmlformats.org/officeDocument/2006/relationships/hyperlink" Target="http://www.lfd.uci.edu/~gohlke/pythonlibs/#mysql-python" TargetMode="External"/><Relationship Id="rId26" Type="http://schemas.openxmlformats.org/officeDocument/2006/relationships/hyperlink" Target="http://www.lfd.uci.edu/~gohlke/pythonlibs/#nipy" TargetMode="External"/><Relationship Id="rId47" Type="http://schemas.openxmlformats.org/officeDocument/2006/relationships/hyperlink" Target="http://www.lfd.uci.edu/~gohlke/pythonlibs/#scientificpython" TargetMode="External"/><Relationship Id="rId68" Type="http://schemas.openxmlformats.org/officeDocument/2006/relationships/hyperlink" Target="http://www.lfd.uci.edu/~gohlke/pythonlibs/#oursql" TargetMode="External"/><Relationship Id="rId89" Type="http://schemas.openxmlformats.org/officeDocument/2006/relationships/hyperlink" Target="http://www.lfd.uci.edu/~gohlke/pythonlibs/#pywin32" TargetMode="External"/><Relationship Id="rId112" Type="http://schemas.openxmlformats.org/officeDocument/2006/relationships/hyperlink" Target="http://www.lfd.uci.edu/~gohlke/pythonlibs/#numexpr" TargetMode="External"/><Relationship Id="rId133" Type="http://schemas.openxmlformats.org/officeDocument/2006/relationships/hyperlink" Target="http://www.lfd.uci.edu/~gohlke/pythonlibs/#sympy" TargetMode="External"/><Relationship Id="rId154" Type="http://schemas.openxmlformats.org/officeDocument/2006/relationships/hyperlink" Target="http://www.lfd.uci.edu/~gohlke/pythonlibs/#pythonmagick" TargetMode="External"/><Relationship Id="rId175" Type="http://schemas.openxmlformats.org/officeDocument/2006/relationships/hyperlink" Target="http://www.lfd.uci.edu/~gohlke/pythonlibs/#quickfix" TargetMode="External"/><Relationship Id="rId16" Type="http://schemas.openxmlformats.org/officeDocument/2006/relationships/hyperlink" Target="http://www.lfd.uci.edu/~gohlke/pythonlibs/#numpy" TargetMode="External"/><Relationship Id="rId37" Type="http://schemas.openxmlformats.org/officeDocument/2006/relationships/hyperlink" Target="http://www.lfd.uci.edu/~gohlke/pythonlibs/#scikit-learn" TargetMode="External"/><Relationship Id="rId58" Type="http://schemas.openxmlformats.org/officeDocument/2006/relationships/hyperlink" Target="http://www.lfd.uci.edu/~gohlke/pythonlibs/#pyopengl-accelerate" TargetMode="External"/><Relationship Id="rId79" Type="http://schemas.openxmlformats.org/officeDocument/2006/relationships/hyperlink" Target="http://www.lfd.uci.edu/~gohlke/pythonlibs/#orange" TargetMode="External"/><Relationship Id="rId102" Type="http://schemas.openxmlformats.org/officeDocument/2006/relationships/hyperlink" Target="http://www.lfd.uci.edu/~gohlke/pythonlibs/#pymedia" TargetMode="External"/><Relationship Id="rId123" Type="http://schemas.openxmlformats.org/officeDocument/2006/relationships/hyperlink" Target="http://www.lfd.uci.edu/~gohlke/pythonlibs/#pymatlab" TargetMode="External"/><Relationship Id="rId144" Type="http://schemas.openxmlformats.org/officeDocument/2006/relationships/hyperlink" Target="http://www.lfd.uci.edu/~gohlke/pythonlibs/#scikits.delaunay" TargetMode="External"/><Relationship Id="rId90" Type="http://schemas.openxmlformats.org/officeDocument/2006/relationships/hyperlink" Target="http://www.lfd.uci.edu/~gohlke/pythonlibs/#greenlet" TargetMode="External"/><Relationship Id="rId165" Type="http://schemas.openxmlformats.org/officeDocument/2006/relationships/hyperlink" Target="http://www.lfd.uci.edu/~gohlke/pythonlibs/#python-igraph" TargetMode="External"/><Relationship Id="rId27" Type="http://schemas.openxmlformats.org/officeDocument/2006/relationships/hyperlink" Target="http://www.lfd.uci.edu/~gohlke/pythonlibs/#jcc" TargetMode="External"/><Relationship Id="rId48" Type="http://schemas.openxmlformats.org/officeDocument/2006/relationships/hyperlink" Target="http://www.lfd.uci.edu/~gohlke/pythonlibs/#pylzma" TargetMode="External"/><Relationship Id="rId69" Type="http://schemas.openxmlformats.org/officeDocument/2006/relationships/hyperlink" Target="http://www.lfd.uci.edu/~gohlke/pythonlibs/#cvxopt" TargetMode="External"/><Relationship Id="rId113" Type="http://schemas.openxmlformats.org/officeDocument/2006/relationships/hyperlink" Target="http://www.lfd.uci.edu/~gohlke/pythonlibs/#ffnet" TargetMode="External"/><Relationship Id="rId134" Type="http://schemas.openxmlformats.org/officeDocument/2006/relationships/hyperlink" Target="http://www.lfd.uci.edu/~gohlke/pythonlibs/#babel" TargetMode="External"/><Relationship Id="rId80" Type="http://schemas.openxmlformats.org/officeDocument/2006/relationships/hyperlink" Target="http://www.lfd.uci.edu/~gohlke/pythonlibs/#scipy" TargetMode="External"/><Relationship Id="rId155" Type="http://schemas.openxmlformats.org/officeDocument/2006/relationships/hyperlink" Target="http://www.lfd.uci.edu/~gohlke/pythonlibs/#smc.freeimage" TargetMode="External"/><Relationship Id="rId176" Type="http://schemas.openxmlformats.org/officeDocument/2006/relationships/hyperlink" Target="http://www.lfd.uci.edu/~gohlke/pythonlibs/#pyode" TargetMode="External"/><Relationship Id="rId17" Type="http://schemas.openxmlformats.org/officeDocument/2006/relationships/hyperlink" Target="http://www.lfd.uci.edu/~gohlke/pythonlibs/#distribute" TargetMode="External"/><Relationship Id="rId38" Type="http://schemas.openxmlformats.org/officeDocument/2006/relationships/hyperlink" Target="http://www.lfd.uci.edu/~gohlke/pythonlibs/#pymc" TargetMode="External"/><Relationship Id="rId59" Type="http://schemas.openxmlformats.org/officeDocument/2006/relationships/hyperlink" Target="http://www.lfd.uci.edu/~gohlke/pythonlibs/#pandas" TargetMode="External"/><Relationship Id="rId103" Type="http://schemas.openxmlformats.org/officeDocument/2006/relationships/hyperlink" Target="http://www.lfd.uci.edu/~gohlke/pythonlibs/#pycairo" TargetMode="External"/><Relationship Id="rId124" Type="http://schemas.openxmlformats.org/officeDocument/2006/relationships/hyperlink" Target="http://www.lfd.uci.edu/~gohlke/pythonlibs/#networkx" TargetMode="External"/><Relationship Id="rId70" Type="http://schemas.openxmlformats.org/officeDocument/2006/relationships/hyperlink" Target="http://www.lfd.uci.edu/~gohlke/pythonlibs/#psycopg" TargetMode="External"/><Relationship Id="rId91" Type="http://schemas.openxmlformats.org/officeDocument/2006/relationships/hyperlink" Target="http://www.lfd.uci.edu/~gohlke/pythonlibs/#twisted" TargetMode="External"/><Relationship Id="rId145" Type="http://schemas.openxmlformats.org/officeDocument/2006/relationships/hyperlink" Target="http://www.lfd.uci.edu/~gohlke/pythonlibs/#natgrid" TargetMode="External"/><Relationship Id="rId166" Type="http://schemas.openxmlformats.org/officeDocument/2006/relationships/hyperlink" Target="http://www.lfd.uci.edu/~gohlke/pythonlibs/#pycogent" TargetMode="External"/><Relationship Id="rId1" Type="http://schemas.openxmlformats.org/officeDocument/2006/relationships/slideLayout" Target="../slideLayouts/slideLayout2.xml"/><Relationship Id="rId28" Type="http://schemas.openxmlformats.org/officeDocument/2006/relationships/hyperlink" Target="http://www.lfd.uci.edu/~gohlke/pythonlibs/#netcdf4" TargetMode="External"/><Relationship Id="rId49" Type="http://schemas.openxmlformats.org/officeDocument/2006/relationships/hyperlink" Target="http://www.lfd.uci.edu/~gohlke/pythonlibs/#pyzmq" TargetMode="External"/><Relationship Id="rId114" Type="http://schemas.openxmlformats.org/officeDocument/2006/relationships/hyperlink" Target="http://www.lfd.uci.edu/~gohlke/pythonlibs/#pywcs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ullstackpython.com/best-python-resources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T3M3l </a:t>
            </a:r>
            <a:r>
              <a:rPr lang="tr-TR" smtClean="0"/>
              <a:t>B1lg15aya7 Kavramla71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04674"/>
          </a:xfrm>
        </p:spPr>
        <p:txBody>
          <a:bodyPr>
            <a:noAutofit/>
          </a:bodyPr>
          <a:lstStyle/>
          <a:p>
            <a:r>
              <a:rPr lang="tr-TR" sz="1400" smtClean="0"/>
              <a:t>Bilgisayar nedir? </a:t>
            </a:r>
            <a:r>
              <a:rPr lang="tr-TR" sz="1400" dirty="0"/>
              <a:t>İşlemci </a:t>
            </a:r>
            <a:r>
              <a:rPr lang="tr-TR" sz="1400"/>
              <a:t>ve </a:t>
            </a:r>
            <a:r>
              <a:rPr lang="tr-TR" sz="1400" smtClean="0"/>
              <a:t>çeşitleri</a:t>
            </a:r>
            <a:r>
              <a:rPr lang="tr-TR" sz="1400"/>
              <a:t>, </a:t>
            </a:r>
            <a:r>
              <a:rPr lang="tr-TR" sz="1400" smtClean="0"/>
              <a:t>Core(Çekirdek</a:t>
            </a:r>
            <a:r>
              <a:rPr lang="tr-TR" sz="1400" dirty="0"/>
              <a:t>), </a:t>
            </a:r>
            <a:r>
              <a:rPr lang="tr-TR" sz="1400" dirty="0" err="1"/>
              <a:t>Cache</a:t>
            </a:r>
            <a:r>
              <a:rPr lang="tr-TR" sz="1400" dirty="0"/>
              <a:t>(L1,L2,L3</a:t>
            </a:r>
            <a:r>
              <a:rPr lang="tr-TR" sz="1400"/>
              <a:t>), </a:t>
            </a:r>
            <a:r>
              <a:rPr lang="tr-TR" sz="1400" smtClean="0"/>
              <a:t>Ram</a:t>
            </a:r>
            <a:r>
              <a:rPr lang="tr-TR" sz="1400"/>
              <a:t>, </a:t>
            </a:r>
            <a:r>
              <a:rPr lang="tr-TR" sz="1400" smtClean="0"/>
              <a:t>Accelerators(GPU,FPGA</a:t>
            </a:r>
            <a:r>
              <a:rPr lang="tr-TR" sz="1400" dirty="0"/>
              <a:t>, </a:t>
            </a:r>
            <a:r>
              <a:rPr lang="tr-TR" sz="1400"/>
              <a:t>DSP </a:t>
            </a:r>
            <a:r>
              <a:rPr lang="tr-TR" sz="1400" smtClean="0"/>
              <a:t>çipleri</a:t>
            </a:r>
            <a:r>
              <a:rPr lang="tr-TR" sz="1400"/>
              <a:t>), </a:t>
            </a:r>
            <a:r>
              <a:rPr lang="tr-TR" sz="1400" smtClean="0"/>
              <a:t>Hard </a:t>
            </a:r>
            <a:r>
              <a:rPr lang="tr-TR" sz="1400" dirty="0"/>
              <a:t>disk, SSD</a:t>
            </a:r>
            <a:r>
              <a:rPr lang="tr-TR" sz="1400"/>
              <a:t>, </a:t>
            </a:r>
            <a:r>
              <a:rPr lang="tr-TR" sz="1400" smtClean="0"/>
              <a:t>monitor, </a:t>
            </a:r>
            <a:r>
              <a:rPr lang="tr-TR" sz="1400" dirty="0" err="1"/>
              <a:t>Bios</a:t>
            </a:r>
            <a:r>
              <a:rPr lang="tr-TR" sz="1400" dirty="0"/>
              <a:t>, UEFI, İşletim sistemi, Makine kodu, Assembly</a:t>
            </a:r>
            <a:r>
              <a:rPr lang="tr-TR" sz="1400"/>
              <a:t>, </a:t>
            </a:r>
            <a:r>
              <a:rPr lang="tr-TR" sz="1400" smtClean="0"/>
              <a:t>Assembler, Derleyici </a:t>
            </a:r>
            <a:r>
              <a:rPr lang="tr-TR" sz="1400" dirty="0"/>
              <a:t>ve çok </a:t>
            </a:r>
            <a:r>
              <a:rPr lang="tr-TR" sz="1400"/>
              <a:t>kullanılan </a:t>
            </a:r>
            <a:r>
              <a:rPr lang="tr-TR" sz="1400" smtClean="0"/>
              <a:t>derleyiciler, Translator, Virtual </a:t>
            </a:r>
            <a:r>
              <a:rPr lang="tr-TR" sz="1400" dirty="0" err="1"/>
              <a:t>machine</a:t>
            </a:r>
            <a:r>
              <a:rPr lang="tr-TR" sz="1400" dirty="0"/>
              <a:t>, LLVM</a:t>
            </a:r>
            <a:r>
              <a:rPr lang="tr-TR" sz="1400"/>
              <a:t>, </a:t>
            </a:r>
            <a:r>
              <a:rPr lang="tr-TR" sz="1400" smtClean="0"/>
              <a:t>Programlama </a:t>
            </a:r>
            <a:r>
              <a:rPr lang="tr-TR" sz="1400" dirty="0"/>
              <a:t>dili </a:t>
            </a:r>
            <a:r>
              <a:rPr lang="tr-TR" sz="1400"/>
              <a:t>ve </a:t>
            </a:r>
            <a:r>
              <a:rPr lang="tr-TR" sz="1400" smtClean="0"/>
              <a:t>meşhur programlama dilleri </a:t>
            </a:r>
            <a:r>
              <a:rPr lang="tr-TR" sz="1400" dirty="0"/>
              <a:t>ve C/C++, Python dili</a:t>
            </a:r>
            <a:r>
              <a:rPr lang="tr-TR" sz="1400"/>
              <a:t>, </a:t>
            </a:r>
            <a:r>
              <a:rPr lang="tr-TR" sz="1400" smtClean="0"/>
              <a:t>algoritma nedir?</a:t>
            </a:r>
            <a:r>
              <a:rPr lang="tr-TR" sz="1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5281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1k1nc1 Acc3l3rato7</a:t>
            </a:r>
            <a:br>
              <a:rPr lang="tr-TR" dirty="0" smtClean="0"/>
            </a:br>
            <a:r>
              <a:rPr lang="tr-TR" dirty="0" smtClean="0"/>
              <a:t>FPGA(f13ld programabl3 a77ay)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err="1" smtClean="0"/>
              <a:t>Logic</a:t>
            </a:r>
            <a:r>
              <a:rPr lang="tr-TR" smtClean="0"/>
              <a:t> dersinde gördüğümüz kapılar direkt bu kart üzerinde </a:t>
            </a:r>
            <a:r>
              <a:rPr lang="tr-TR" err="1" smtClean="0"/>
              <a:t>hdl</a:t>
            </a:r>
            <a:r>
              <a:rPr lang="tr-TR" smtClean="0"/>
              <a:t> dilleri vasıtasıyla çalışır. </a:t>
            </a:r>
            <a:r>
              <a:rPr lang="tr-TR" dirty="0" smtClean="0"/>
              <a:t>Kil heykel yapmak gibi </a:t>
            </a:r>
            <a:r>
              <a:rPr lang="tr-TR" smtClean="0"/>
              <a:t>şekil verilir.</a:t>
            </a:r>
            <a:endParaRPr lang="tr-TR" dirty="0" smtClean="0"/>
          </a:p>
          <a:p>
            <a:r>
              <a:rPr lang="tr-TR" dirty="0" smtClean="0"/>
              <a:t>İçinde </a:t>
            </a:r>
            <a:r>
              <a:rPr lang="tr-TR" smtClean="0"/>
              <a:t>mantık blokları verdiğiniz direktifler doğrultusunda bağlanır </a:t>
            </a:r>
            <a:r>
              <a:rPr lang="tr-TR" dirty="0" err="1" smtClean="0"/>
              <a:t>vekendi</a:t>
            </a:r>
            <a:r>
              <a:rPr lang="tr-TR" dirty="0" smtClean="0"/>
              <a:t> işlemcinizi </a:t>
            </a:r>
            <a:r>
              <a:rPr lang="tr-TR" dirty="0" err="1" smtClean="0"/>
              <a:t>böyece</a:t>
            </a:r>
            <a:r>
              <a:rPr lang="tr-TR" dirty="0" smtClean="0"/>
              <a:t> canlı </a:t>
            </a:r>
            <a:r>
              <a:rPr lang="tr-TR" err="1" smtClean="0"/>
              <a:t>simule</a:t>
            </a:r>
            <a:r>
              <a:rPr lang="tr-TR" smtClean="0"/>
              <a:t> edebilirsiniz</a:t>
            </a:r>
            <a:r>
              <a:rPr lang="tr-TR" dirty="0" smtClean="0"/>
              <a:t>.</a:t>
            </a:r>
          </a:p>
          <a:p>
            <a:r>
              <a:rPr lang="tr-TR" smtClean="0"/>
              <a:t>Programlaması </a:t>
            </a:r>
            <a:r>
              <a:rPr lang="tr-TR" dirty="0" smtClean="0"/>
              <a:t>geçmişte </a:t>
            </a:r>
            <a:r>
              <a:rPr lang="tr-TR" smtClean="0"/>
              <a:t>çok zordu </a:t>
            </a:r>
            <a:r>
              <a:rPr lang="tr-TR" dirty="0" smtClean="0"/>
              <a:t>ve </a:t>
            </a:r>
            <a:r>
              <a:rPr lang="tr-TR" smtClean="0"/>
              <a:t>esnek yapıları </a:t>
            </a:r>
            <a:r>
              <a:rPr lang="tr-TR" dirty="0" smtClean="0"/>
              <a:t>yoktu fakat </a:t>
            </a:r>
            <a:r>
              <a:rPr lang="tr-TR" smtClean="0"/>
              <a:t>günümüzde arm işlemcilerle birleştirilerek </a:t>
            </a:r>
            <a:r>
              <a:rPr lang="tr-TR" dirty="0" smtClean="0"/>
              <a:t>ve </a:t>
            </a:r>
            <a:r>
              <a:rPr lang="tr-TR" dirty="0" err="1" smtClean="0"/>
              <a:t>intelin</a:t>
            </a:r>
            <a:r>
              <a:rPr lang="tr-TR" dirty="0" smtClean="0"/>
              <a:t> </a:t>
            </a:r>
            <a:r>
              <a:rPr lang="tr-TR" dirty="0" err="1" smtClean="0"/>
              <a:t>opencl</a:t>
            </a:r>
            <a:r>
              <a:rPr lang="tr-TR" dirty="0" smtClean="0"/>
              <a:t> </a:t>
            </a:r>
            <a:r>
              <a:rPr lang="tr-TR" smtClean="0"/>
              <a:t>desteği getirmesiyle </a:t>
            </a:r>
            <a:r>
              <a:rPr lang="tr-TR" dirty="0" smtClean="0"/>
              <a:t>kullanımı kolaylaştı.</a:t>
            </a:r>
          </a:p>
          <a:p>
            <a:r>
              <a:rPr lang="tr-TR" dirty="0" smtClean="0"/>
              <a:t>Günümüzde düşük gecikme ve </a:t>
            </a:r>
            <a:r>
              <a:rPr lang="tr-TR" smtClean="0"/>
              <a:t>yüksek paralellik gerektiren uygulamalarda kullanılıyor. </a:t>
            </a:r>
            <a:r>
              <a:rPr lang="tr-TR" dirty="0"/>
              <a:t>Video Sinyali </a:t>
            </a:r>
            <a:r>
              <a:rPr lang="tr-TR" dirty="0" smtClean="0"/>
              <a:t>İşleme, </a:t>
            </a:r>
            <a:r>
              <a:rPr lang="tr-TR" dirty="0" err="1" smtClean="0"/>
              <a:t>Cloud</a:t>
            </a:r>
            <a:r>
              <a:rPr lang="tr-TR" dirty="0" smtClean="0"/>
              <a:t> </a:t>
            </a:r>
            <a:r>
              <a:rPr lang="tr-TR" smtClean="0"/>
              <a:t>ve Network(microsoft</a:t>
            </a:r>
            <a:r>
              <a:rPr lang="tr-TR" dirty="0" smtClean="0"/>
              <a:t>) </a:t>
            </a:r>
            <a:r>
              <a:rPr lang="tr-TR" smtClean="0"/>
              <a:t>gibi uygulamalar.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28205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Üçüncü Accelerator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en-US" dirty="0" smtClean="0"/>
              <a:t>ASIC </a:t>
            </a:r>
            <a:r>
              <a:rPr lang="en-US" dirty="0"/>
              <a:t>(Application </a:t>
            </a:r>
            <a:r>
              <a:rPr lang="en-US"/>
              <a:t>Specific </a:t>
            </a:r>
            <a:r>
              <a:rPr lang="en-US" smtClean="0"/>
              <a:t>Integrated Circuit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Fpga</a:t>
            </a:r>
            <a:r>
              <a:rPr lang="tr-TR" dirty="0" smtClean="0"/>
              <a:t> </a:t>
            </a:r>
            <a:r>
              <a:rPr lang="tr-TR" smtClean="0"/>
              <a:t>gibi programlanarak </a:t>
            </a:r>
            <a:r>
              <a:rPr lang="tr-TR" dirty="0" err="1" smtClean="0"/>
              <a:t>değilde</a:t>
            </a:r>
            <a:r>
              <a:rPr lang="tr-TR" dirty="0" smtClean="0"/>
              <a:t> elle sadece tek işi </a:t>
            </a:r>
            <a:r>
              <a:rPr lang="tr-TR" smtClean="0"/>
              <a:t>yapmak üzere tasarlanan devrelerdir.</a:t>
            </a:r>
            <a:endParaRPr lang="tr-TR" dirty="0" smtClean="0"/>
          </a:p>
          <a:p>
            <a:r>
              <a:rPr lang="tr-TR" smtClean="0"/>
              <a:t>Esnek değildir. Mermer </a:t>
            </a:r>
            <a:r>
              <a:rPr lang="tr-TR" dirty="0" smtClean="0"/>
              <a:t>heykel yontmak gibi </a:t>
            </a:r>
            <a:r>
              <a:rPr lang="tr-TR" smtClean="0"/>
              <a:t>fiziksel olarak kartın üzeri kazınır.</a:t>
            </a:r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088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Hdd(Hard </a:t>
            </a:r>
            <a:r>
              <a:rPr lang="tr-TR" dirty="0" smtClean="0"/>
              <a:t>Disk</a:t>
            </a:r>
            <a:r>
              <a:rPr lang="tr-TR" smtClean="0"/>
              <a:t>)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Sabit </a:t>
            </a:r>
            <a:r>
              <a:rPr lang="tr-TR" b="1" dirty="0"/>
              <a:t>disk</a:t>
            </a:r>
            <a:r>
              <a:rPr lang="tr-TR" dirty="0"/>
              <a:t> ya da</a:t>
            </a:r>
            <a:r>
              <a:rPr lang="tr-TR"/>
              <a:t> </a:t>
            </a:r>
            <a:r>
              <a:rPr lang="tr-TR" b="1" smtClean="0"/>
              <a:t>Hard </a:t>
            </a:r>
            <a:r>
              <a:rPr lang="tr-TR" b="1" dirty="0"/>
              <a:t>disk</a:t>
            </a:r>
            <a:r>
              <a:rPr lang="tr-TR" dirty="0"/>
              <a:t> kısaca </a:t>
            </a:r>
            <a:r>
              <a:rPr lang="tr-TR" b="1" dirty="0"/>
              <a:t>HDD</a:t>
            </a:r>
            <a:r>
              <a:rPr lang="tr-TR" dirty="0"/>
              <a:t> ya </a:t>
            </a:r>
            <a:r>
              <a:rPr lang="tr-TR"/>
              <a:t>da </a:t>
            </a:r>
            <a:r>
              <a:rPr lang="tr-TR" smtClean="0"/>
              <a:t>Türkçesi </a:t>
            </a:r>
            <a:r>
              <a:rPr lang="tr-TR" dirty="0"/>
              <a:t>ile sabit </a:t>
            </a:r>
            <a:r>
              <a:rPr lang="tr-TR" b="1" dirty="0"/>
              <a:t>disk</a:t>
            </a:r>
            <a:r>
              <a:rPr lang="tr-TR"/>
              <a:t> </a:t>
            </a:r>
            <a:r>
              <a:rPr lang="tr-TR" smtClean="0"/>
              <a:t>sürücüsü veri </a:t>
            </a:r>
            <a:r>
              <a:rPr lang="tr-TR" dirty="0"/>
              <a:t>depolanması amacı ile kullanılan manyetik </a:t>
            </a:r>
            <a:r>
              <a:rPr lang="tr-TR"/>
              <a:t>kayıt </a:t>
            </a:r>
            <a:r>
              <a:rPr lang="tr-TR" smtClean="0"/>
              <a:t>ortamlarıdır.</a:t>
            </a:r>
            <a:endParaRPr lang="tr-TR" dirty="0" smtClean="0"/>
          </a:p>
          <a:p>
            <a:r>
              <a:rPr lang="tr-TR" smtClean="0"/>
              <a:t>Dönen bir disk üzerine bir iğne yardımıyla manyetik olarak veri </a:t>
            </a:r>
            <a:r>
              <a:rPr lang="tr-TR" dirty="0" smtClean="0"/>
              <a:t>kodlayan cihaz.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UCUZ VE YÜKSEK HAFIZA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71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SSD(Solid </a:t>
            </a:r>
            <a:r>
              <a:rPr lang="tr-TR" err="1"/>
              <a:t>State</a:t>
            </a:r>
            <a:r>
              <a:rPr lang="tr-TR"/>
              <a:t> </a:t>
            </a:r>
            <a:r>
              <a:rPr lang="tr-TR" smtClean="0"/>
              <a:t>Drive </a:t>
            </a:r>
            <a:r>
              <a:rPr lang="tr-TR" dirty="0"/>
              <a:t>- Katı </a:t>
            </a:r>
            <a:r>
              <a:rPr lang="tr-TR" smtClean="0"/>
              <a:t>Hal Sürücüsü</a:t>
            </a:r>
            <a:r>
              <a:rPr lang="tr-TR"/>
              <a:t>)</a:t>
            </a:r>
            <a:r>
              <a:rPr lang="tr-TR" smtClean="0"/>
              <a:t>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SSD</a:t>
            </a:r>
            <a:r>
              <a:rPr lang="tr-TR" dirty="0"/>
              <a:t> (Solid </a:t>
            </a:r>
            <a:r>
              <a:rPr lang="tr-TR" err="1"/>
              <a:t>State</a:t>
            </a:r>
            <a:r>
              <a:rPr lang="tr-TR"/>
              <a:t> </a:t>
            </a:r>
            <a:r>
              <a:rPr lang="tr-TR" smtClean="0"/>
              <a:t>Drive </a:t>
            </a:r>
            <a:r>
              <a:rPr lang="tr-TR" dirty="0"/>
              <a:t>- Katı </a:t>
            </a:r>
            <a:r>
              <a:rPr lang="tr-TR"/>
              <a:t>Hal </a:t>
            </a:r>
            <a:r>
              <a:rPr lang="tr-TR" smtClean="0"/>
              <a:t>Sürücüsü</a:t>
            </a:r>
            <a:r>
              <a:rPr lang="tr-TR"/>
              <a:t>), </a:t>
            </a:r>
            <a:r>
              <a:rPr lang="tr-TR" smtClean="0"/>
              <a:t>verilerinizi </a:t>
            </a:r>
            <a:r>
              <a:rPr lang="tr-TR" dirty="0"/>
              <a:t>depolamak için </a:t>
            </a:r>
            <a:r>
              <a:rPr lang="tr-TR"/>
              <a:t>mekanik </a:t>
            </a:r>
            <a:r>
              <a:rPr lang="tr-TR" smtClean="0"/>
              <a:t>parçalar yerine </a:t>
            </a:r>
            <a:r>
              <a:rPr lang="tr-TR"/>
              <a:t>bellek </a:t>
            </a:r>
            <a:r>
              <a:rPr lang="tr-TR" smtClean="0"/>
              <a:t>yongalarından </a:t>
            </a:r>
            <a:r>
              <a:rPr lang="tr-TR" dirty="0"/>
              <a:t>ve </a:t>
            </a:r>
            <a:r>
              <a:rPr lang="tr-TR"/>
              <a:t>dahili </a:t>
            </a:r>
            <a:r>
              <a:rPr lang="tr-TR" smtClean="0"/>
              <a:t>devrelerden </a:t>
            </a:r>
            <a:r>
              <a:rPr lang="tr-TR"/>
              <a:t>faydalanan </a:t>
            </a:r>
            <a:r>
              <a:rPr lang="tr-TR" smtClean="0"/>
              <a:t>sürücülere verilen isimdir.</a:t>
            </a:r>
            <a:endParaRPr lang="tr-TR" dirty="0" smtClean="0"/>
          </a:p>
          <a:p>
            <a:r>
              <a:rPr lang="tr-TR" smtClean="0"/>
              <a:t>SDRAM </a:t>
            </a:r>
            <a:r>
              <a:rPr lang="tr-TR" dirty="0" smtClean="0"/>
              <a:t>de olduğu </a:t>
            </a:r>
            <a:r>
              <a:rPr lang="tr-TR" smtClean="0"/>
              <a:t>gibi devre depolama kullanılır. </a:t>
            </a:r>
            <a:endParaRPr lang="tr-TR" dirty="0" smtClean="0"/>
          </a:p>
          <a:p>
            <a:r>
              <a:rPr lang="tr-TR" dirty="0" smtClean="0">
                <a:solidFill>
                  <a:srgbClr val="FF0000"/>
                </a:solidFill>
              </a:rPr>
              <a:t>PAHALI AZ HAFIZA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3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Monitor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r-TR" dirty="0" smtClean="0"/>
              <a:t>Kullanıcının </a:t>
            </a:r>
            <a:r>
              <a:rPr lang="tr-TR" smtClean="0"/>
              <a:t>yaptığı işlemleri görmesini sağlayan alettir, televizyondur.</a:t>
            </a:r>
            <a:endParaRPr lang="tr-TR" dirty="0" smtClean="0"/>
          </a:p>
          <a:p>
            <a:r>
              <a:rPr lang="tr-TR" b="1" smtClean="0"/>
              <a:t>Çözünürlük (resulation</a:t>
            </a:r>
            <a:r>
              <a:rPr lang="tr-TR" b="1" dirty="0"/>
              <a:t>)</a:t>
            </a:r>
            <a:r>
              <a:rPr lang="tr-TR" dirty="0"/>
              <a:t>, yatay ve </a:t>
            </a:r>
            <a:r>
              <a:rPr lang="tr-TR"/>
              <a:t>dikey </a:t>
            </a:r>
            <a:r>
              <a:rPr lang="tr-TR" smtClean="0"/>
              <a:t>olarak ekrandaki </a:t>
            </a:r>
            <a:r>
              <a:rPr lang="tr-TR" dirty="0"/>
              <a:t>nokta </a:t>
            </a:r>
            <a:r>
              <a:rPr lang="tr-TR"/>
              <a:t>sayısıyla </a:t>
            </a:r>
            <a:r>
              <a:rPr lang="tr-TR" smtClean="0"/>
              <a:t>ölçülür. Çözünürlük </a:t>
            </a:r>
            <a:r>
              <a:rPr lang="tr-TR"/>
              <a:t>yükseldikçe </a:t>
            </a:r>
            <a:r>
              <a:rPr lang="tr-TR" smtClean="0"/>
              <a:t>ekrana </a:t>
            </a:r>
            <a:r>
              <a:rPr lang="tr-TR" dirty="0"/>
              <a:t>daha fazla </a:t>
            </a:r>
            <a:r>
              <a:rPr lang="tr-TR"/>
              <a:t>bilgi </a:t>
            </a:r>
            <a:r>
              <a:rPr lang="tr-TR" smtClean="0"/>
              <a:t>sığar, </a:t>
            </a:r>
            <a:r>
              <a:rPr lang="tr-TR"/>
              <a:t>ama </a:t>
            </a:r>
            <a:r>
              <a:rPr lang="tr-TR" smtClean="0"/>
              <a:t>ekrandaki görüntüler küçülür. </a:t>
            </a:r>
            <a:r>
              <a:rPr lang="tr-TR" err="1"/>
              <a:t>Multisync</a:t>
            </a:r>
            <a:r>
              <a:rPr lang="tr-TR"/>
              <a:t> </a:t>
            </a:r>
            <a:r>
              <a:rPr lang="tr-TR" smtClean="0"/>
              <a:t>monitörler, </a:t>
            </a:r>
            <a:r>
              <a:rPr lang="tr-TR"/>
              <a:t>değişik </a:t>
            </a:r>
            <a:r>
              <a:rPr lang="tr-TR" smtClean="0"/>
              <a:t>çözünürlüklerde çalışabilirler(640x480</a:t>
            </a:r>
            <a:r>
              <a:rPr lang="tr-TR" dirty="0"/>
              <a:t>, 800x600, 1024x768, 1280x1024 gibi). </a:t>
            </a:r>
            <a:r>
              <a:rPr lang="tr-TR"/>
              <a:t>Böylece </a:t>
            </a:r>
            <a:r>
              <a:rPr lang="tr-TR" smtClean="0"/>
              <a:t>ekrandaki görüntüleri </a:t>
            </a:r>
            <a:r>
              <a:rPr lang="tr-TR"/>
              <a:t>amaca </a:t>
            </a:r>
            <a:r>
              <a:rPr lang="tr-TR" smtClean="0"/>
              <a:t>göre </a:t>
            </a:r>
            <a:r>
              <a:rPr lang="tr-TR"/>
              <a:t>genişletip </a:t>
            </a:r>
            <a:r>
              <a:rPr lang="tr-TR" smtClean="0"/>
              <a:t>daraltabiliriz</a:t>
            </a:r>
            <a:r>
              <a:rPr lang="tr-TR" dirty="0"/>
              <a:t>. </a:t>
            </a:r>
            <a:br>
              <a:rPr lang="tr-TR" dirty="0"/>
            </a:br>
            <a:r>
              <a:rPr lang="tr-TR" dirty="0"/>
              <a:t> </a:t>
            </a:r>
          </a:p>
          <a:p>
            <a:r>
              <a:rPr lang="tr-TR" b="1" dirty="0"/>
              <a:t>Büyüklük</a:t>
            </a:r>
            <a:r>
              <a:rPr lang="tr-TR" dirty="0"/>
              <a:t> </a:t>
            </a:r>
            <a:r>
              <a:rPr lang="tr-TR"/>
              <a:t>: </a:t>
            </a:r>
            <a:r>
              <a:rPr lang="tr-TR" smtClean="0"/>
              <a:t>Monitör </a:t>
            </a:r>
            <a:r>
              <a:rPr lang="tr-TR" dirty="0"/>
              <a:t>büyüklüğü</a:t>
            </a:r>
            <a:r>
              <a:rPr lang="tr-TR"/>
              <a:t>, </a:t>
            </a:r>
            <a:r>
              <a:rPr lang="tr-TR" smtClean="0"/>
              <a:t>ekranın </a:t>
            </a:r>
            <a:r>
              <a:rPr lang="tr-TR" dirty="0"/>
              <a:t>köşegen </a:t>
            </a:r>
            <a:r>
              <a:rPr lang="tr-TR"/>
              <a:t>uzunluğuyla </a:t>
            </a:r>
            <a:r>
              <a:rPr lang="tr-TR" smtClean="0"/>
              <a:t>ölçülür. Standart monitörler </a:t>
            </a:r>
            <a:r>
              <a:rPr lang="tr-TR" dirty="0"/>
              <a:t>14” veya 15” (inç</a:t>
            </a:r>
            <a:r>
              <a:rPr lang="tr-TR"/>
              <a:t>) </a:t>
            </a:r>
            <a:r>
              <a:rPr lang="tr-TR" smtClean="0"/>
              <a:t>büyüklüğündedir. </a:t>
            </a:r>
            <a:r>
              <a:rPr lang="tr-TR" dirty="0"/>
              <a:t>1024x768’den daha </a:t>
            </a:r>
            <a:r>
              <a:rPr lang="tr-TR"/>
              <a:t>yüksek </a:t>
            </a:r>
            <a:r>
              <a:rPr lang="tr-TR" smtClean="0"/>
              <a:t>çözünürlüklerde rahat </a:t>
            </a:r>
            <a:r>
              <a:rPr lang="tr-TR" dirty="0"/>
              <a:t>çalışabilmek için 17” veya daha </a:t>
            </a:r>
            <a:r>
              <a:rPr lang="tr-TR"/>
              <a:t>büyük </a:t>
            </a:r>
            <a:r>
              <a:rPr lang="tr-TR" smtClean="0"/>
              <a:t>bir monitör seçilmelidir.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 </a:t>
            </a:r>
          </a:p>
          <a:p>
            <a:r>
              <a:rPr lang="tr-TR" b="1"/>
              <a:t>Nokta </a:t>
            </a:r>
            <a:r>
              <a:rPr lang="tr-TR" b="1" smtClean="0"/>
              <a:t>aralığı</a:t>
            </a:r>
            <a:r>
              <a:rPr lang="tr-TR" dirty="0"/>
              <a:t> </a:t>
            </a:r>
            <a:r>
              <a:rPr lang="tr-TR"/>
              <a:t>: </a:t>
            </a:r>
            <a:r>
              <a:rPr lang="tr-TR" smtClean="0"/>
              <a:t>Görüntü </a:t>
            </a:r>
            <a:r>
              <a:rPr lang="tr-TR" dirty="0"/>
              <a:t>netliği</a:t>
            </a:r>
            <a:r>
              <a:rPr lang="tr-TR"/>
              <a:t>, </a:t>
            </a:r>
            <a:r>
              <a:rPr lang="tr-TR" smtClean="0"/>
              <a:t>ekran </a:t>
            </a:r>
            <a:r>
              <a:rPr lang="tr-TR"/>
              <a:t>yüzeyindeki </a:t>
            </a:r>
            <a:r>
              <a:rPr lang="tr-TR" smtClean="0"/>
              <a:t>noktaların arasındaki </a:t>
            </a:r>
            <a:r>
              <a:rPr lang="tr-TR"/>
              <a:t>uzaklığa </a:t>
            </a:r>
            <a:r>
              <a:rPr lang="tr-TR" smtClean="0"/>
              <a:t>bağlıdır. </a:t>
            </a:r>
            <a:r>
              <a:rPr lang="tr-TR"/>
              <a:t>Nokta </a:t>
            </a:r>
            <a:r>
              <a:rPr lang="tr-TR" smtClean="0"/>
              <a:t>aralığı </a:t>
            </a:r>
            <a:r>
              <a:rPr lang="tr-TR"/>
              <a:t>ne </a:t>
            </a:r>
            <a:r>
              <a:rPr lang="tr-TR" smtClean="0"/>
              <a:t>kadar </a:t>
            </a:r>
            <a:r>
              <a:rPr lang="tr-TR"/>
              <a:t>küçükse </a:t>
            </a:r>
            <a:r>
              <a:rPr lang="tr-TR" smtClean="0"/>
              <a:t>görüntü </a:t>
            </a:r>
            <a:r>
              <a:rPr lang="tr-TR"/>
              <a:t>o </a:t>
            </a:r>
            <a:r>
              <a:rPr lang="tr-TR" smtClean="0"/>
              <a:t>kadar </a:t>
            </a:r>
            <a:r>
              <a:rPr lang="tr-TR"/>
              <a:t>net </a:t>
            </a:r>
            <a:r>
              <a:rPr lang="tr-TR" smtClean="0"/>
              <a:t>olur. </a:t>
            </a:r>
            <a:r>
              <a:rPr lang="tr-TR"/>
              <a:t>Eski </a:t>
            </a:r>
            <a:r>
              <a:rPr lang="tr-TR" smtClean="0"/>
              <a:t>monitörlerde </a:t>
            </a:r>
            <a:r>
              <a:rPr lang="tr-TR" dirty="0"/>
              <a:t>bu 0.39 mm iken </a:t>
            </a:r>
            <a:r>
              <a:rPr lang="tr-TR"/>
              <a:t>şimdiki </a:t>
            </a:r>
            <a:r>
              <a:rPr lang="tr-TR" smtClean="0"/>
              <a:t>monitörlerde </a:t>
            </a:r>
            <a:r>
              <a:rPr lang="tr-TR" dirty="0"/>
              <a:t>genellikle 0.28 veya </a:t>
            </a:r>
            <a:r>
              <a:rPr lang="tr-TR"/>
              <a:t>daha </a:t>
            </a:r>
            <a:r>
              <a:rPr lang="tr-TR" smtClean="0"/>
              <a:t>küçüktür.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 </a:t>
            </a:r>
          </a:p>
          <a:p>
            <a:r>
              <a:rPr lang="tr-TR" b="1" smtClean="0"/>
              <a:t>Ekran </a:t>
            </a:r>
            <a:r>
              <a:rPr lang="tr-TR" b="1" dirty="0"/>
              <a:t>tazeleme</a:t>
            </a:r>
            <a:r>
              <a:rPr lang="tr-TR" dirty="0"/>
              <a:t> </a:t>
            </a:r>
            <a:r>
              <a:rPr lang="tr-TR"/>
              <a:t>: </a:t>
            </a:r>
            <a:r>
              <a:rPr lang="tr-TR" smtClean="0"/>
              <a:t>Ekrandaki görüntü </a:t>
            </a:r>
            <a:r>
              <a:rPr lang="tr-TR" dirty="0"/>
              <a:t>saniyede en az 60 </a:t>
            </a:r>
            <a:r>
              <a:rPr lang="tr-TR"/>
              <a:t>kez </a:t>
            </a:r>
            <a:r>
              <a:rPr lang="tr-TR" smtClean="0"/>
              <a:t>tazelenmelidir. Ekran </a:t>
            </a:r>
            <a:r>
              <a:rPr lang="tr-TR"/>
              <a:t>tazeleme </a:t>
            </a:r>
            <a:r>
              <a:rPr lang="tr-TR" smtClean="0"/>
              <a:t>frekansı </a:t>
            </a:r>
            <a:r>
              <a:rPr lang="tr-TR" dirty="0"/>
              <a:t>yükseldikçe daha </a:t>
            </a:r>
            <a:r>
              <a:rPr lang="tr-TR"/>
              <a:t>sabit </a:t>
            </a:r>
            <a:r>
              <a:rPr lang="tr-TR" smtClean="0"/>
              <a:t>bir görüntü </a:t>
            </a:r>
            <a:r>
              <a:rPr lang="tr-TR"/>
              <a:t>elde </a:t>
            </a:r>
            <a:r>
              <a:rPr lang="tr-TR" smtClean="0"/>
              <a:t>edilir. </a:t>
            </a:r>
            <a:r>
              <a:rPr lang="tr-TR"/>
              <a:t>“</a:t>
            </a:r>
            <a:r>
              <a:rPr lang="tr-TR" smtClean="0"/>
              <a:t>Non-interlaced</a:t>
            </a:r>
            <a:r>
              <a:rPr lang="tr-TR"/>
              <a:t>”(</a:t>
            </a:r>
            <a:r>
              <a:rPr lang="tr-TR" smtClean="0"/>
              <a:t>titreşimsiz</a:t>
            </a:r>
            <a:r>
              <a:rPr lang="tr-TR" dirty="0"/>
              <a:t>) </a:t>
            </a:r>
            <a:r>
              <a:rPr lang="tr-TR"/>
              <a:t>denilen </a:t>
            </a:r>
            <a:r>
              <a:rPr lang="tr-TR" smtClean="0"/>
              <a:t>monitörler ekranı </a:t>
            </a:r>
            <a:r>
              <a:rPr lang="tr-TR"/>
              <a:t>tek </a:t>
            </a:r>
            <a:r>
              <a:rPr lang="tr-TR" smtClean="0"/>
              <a:t>seferde tarayabildiği </a:t>
            </a:r>
            <a:r>
              <a:rPr lang="tr-TR" dirty="0"/>
              <a:t>için gözü daha </a:t>
            </a:r>
            <a:r>
              <a:rPr lang="tr-TR"/>
              <a:t>az </a:t>
            </a:r>
            <a:r>
              <a:rPr lang="tr-TR" smtClean="0"/>
              <a:t>yorar.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 </a:t>
            </a:r>
          </a:p>
          <a:p>
            <a:r>
              <a:rPr lang="tr-TR" smtClean="0"/>
              <a:t>Monitör </a:t>
            </a:r>
            <a:r>
              <a:rPr lang="tr-TR"/>
              <a:t>ve </a:t>
            </a:r>
            <a:r>
              <a:rPr lang="tr-TR" smtClean="0"/>
              <a:t>görüntü kartı</a:t>
            </a:r>
            <a:r>
              <a:rPr lang="tr-TR"/>
              <a:t>, </a:t>
            </a:r>
            <a:r>
              <a:rPr lang="tr-TR" smtClean="0"/>
              <a:t>ekranda görüntülerin sergilenebilmesi </a:t>
            </a:r>
            <a:r>
              <a:rPr lang="tr-TR"/>
              <a:t>için </a:t>
            </a:r>
            <a:r>
              <a:rPr lang="tr-TR" smtClean="0"/>
              <a:t>birlikte çalışırlar..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6092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BIOS(Basic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/>
              <a:t>)</a:t>
            </a:r>
            <a:r>
              <a:rPr lang="tr-TR" smtClean="0"/>
              <a:t>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mtClean="0"/>
              <a:t>Bilgisayar </a:t>
            </a:r>
            <a:r>
              <a:rPr lang="tr-TR" dirty="0" smtClean="0"/>
              <a:t>açıldığında ilk açılan </a:t>
            </a:r>
            <a:r>
              <a:rPr lang="tr-TR" smtClean="0"/>
              <a:t>bu program tüm parçaların </a:t>
            </a:r>
            <a:r>
              <a:rPr lang="tr-TR" dirty="0" smtClean="0"/>
              <a:t>eksiksiz olduğunu ve düzgün </a:t>
            </a:r>
            <a:r>
              <a:rPr lang="tr-TR" smtClean="0"/>
              <a:t>çalıştığını kontrol eder. </a:t>
            </a:r>
            <a:r>
              <a:rPr lang="tr-TR" dirty="0" smtClean="0"/>
              <a:t>İşletim sistemi </a:t>
            </a:r>
            <a:r>
              <a:rPr lang="tr-TR"/>
              <a:t>BIOS</a:t>
            </a:r>
            <a:r>
              <a:rPr lang="tr-TR" smtClean="0"/>
              <a:t> üzerine kurulur.</a:t>
            </a:r>
            <a:endParaRPr lang="tr-TR" dirty="0" smtClean="0"/>
          </a:p>
          <a:p>
            <a:r>
              <a:rPr lang="tr-TR" smtClean="0"/>
              <a:t>Giriş </a:t>
            </a:r>
            <a:r>
              <a:rPr lang="tr-TR" dirty="0"/>
              <a:t>ve </a:t>
            </a:r>
            <a:r>
              <a:rPr lang="tr-TR"/>
              <a:t>çıkış </a:t>
            </a:r>
            <a:r>
              <a:rPr lang="tr-TR" smtClean="0"/>
              <a:t>aygıtlarını kontrol ederek </a:t>
            </a:r>
            <a:r>
              <a:rPr lang="tr-TR" dirty="0"/>
              <a:t>sistemin </a:t>
            </a:r>
            <a:r>
              <a:rPr lang="tr-TR"/>
              <a:t>açılmasını </a:t>
            </a:r>
            <a:r>
              <a:rPr lang="tr-TR" smtClean="0"/>
              <a:t>sağlar.</a:t>
            </a:r>
            <a:r>
              <a:rPr lang="tr-TR" dirty="0"/>
              <a:t> </a:t>
            </a:r>
            <a:r>
              <a:rPr lang="tr-TR" b="1" dirty="0"/>
              <a:t>BIOS</a:t>
            </a:r>
            <a:r>
              <a:rPr lang="tr-TR" dirty="0"/>
              <a:t>, </a:t>
            </a:r>
            <a:r>
              <a:rPr lang="tr-TR"/>
              <a:t>kalıcı </a:t>
            </a:r>
            <a:r>
              <a:rPr lang="tr-TR" smtClean="0"/>
              <a:t>bir </a:t>
            </a:r>
            <a:r>
              <a:rPr lang="tr-TR" dirty="0"/>
              <a:t>yazılım </a:t>
            </a:r>
            <a:r>
              <a:rPr lang="tr-TR"/>
              <a:t>olup </a:t>
            </a:r>
            <a:r>
              <a:rPr lang="tr-TR" smtClean="0"/>
              <a:t>ROM(Read </a:t>
            </a:r>
            <a:r>
              <a:rPr lang="tr-TR" err="1" smtClean="0"/>
              <a:t>Only</a:t>
            </a:r>
            <a:r>
              <a:rPr lang="tr-TR" smtClean="0"/>
              <a:t> Memory</a:t>
            </a:r>
            <a:r>
              <a:rPr lang="tr-TR" dirty="0" smtClean="0"/>
              <a:t>) </a:t>
            </a:r>
            <a:r>
              <a:rPr lang="tr-TR"/>
              <a:t>bellekte </a:t>
            </a:r>
            <a:r>
              <a:rPr lang="tr-TR" smtClean="0"/>
              <a:t>saklanır. Anakart'ın birçok </a:t>
            </a:r>
            <a:r>
              <a:rPr lang="tr-TR" dirty="0"/>
              <a:t>özelliğini kullanmamıza olanak sağlayan yazılım, sistem </a:t>
            </a:r>
            <a:r>
              <a:rPr lang="tr-TR"/>
              <a:t>ve </a:t>
            </a:r>
            <a:r>
              <a:rPr lang="tr-TR" smtClean="0"/>
              <a:t>donanımlarımız arasında </a:t>
            </a:r>
            <a:r>
              <a:rPr lang="tr-TR"/>
              <a:t>bağlantı </a:t>
            </a:r>
            <a:r>
              <a:rPr lang="tr-TR" smtClean="0"/>
              <a:t>kurar.</a:t>
            </a:r>
            <a:endParaRPr lang="tr-TR" dirty="0" smtClean="0"/>
          </a:p>
          <a:p>
            <a:r>
              <a:rPr lang="tr-TR" smtClean="0"/>
              <a:t>Rom </a:t>
            </a:r>
            <a:r>
              <a:rPr lang="tr-TR" b="1" smtClean="0"/>
              <a:t>EEPROM</a:t>
            </a:r>
            <a:r>
              <a:rPr lang="tr-TR" smtClean="0"/>
              <a:t>(</a:t>
            </a:r>
            <a:r>
              <a:rPr lang="en-US" smtClean="0"/>
              <a:t>Electronically Erasable Programmable Read-Only Memory</a:t>
            </a:r>
            <a:r>
              <a:rPr lang="tr-TR" dirty="0" smtClean="0"/>
              <a:t>) </a:t>
            </a:r>
            <a:r>
              <a:rPr lang="tr-TR" smtClean="0"/>
              <a:t>gibi cihazlardır. </a:t>
            </a:r>
            <a:r>
              <a:rPr lang="tr-TR" dirty="0" smtClean="0"/>
              <a:t>Intel </a:t>
            </a:r>
            <a:r>
              <a:rPr lang="tr-TR" dirty="0" err="1" smtClean="0"/>
              <a:t>flashı</a:t>
            </a:r>
            <a:r>
              <a:rPr lang="tr-TR" dirty="0" smtClean="0"/>
              <a:t> icat etmesiyle </a:t>
            </a:r>
            <a:r>
              <a:rPr lang="tr-TR" smtClean="0"/>
              <a:t>sonsuz giriş </a:t>
            </a:r>
            <a:r>
              <a:rPr lang="tr-TR" dirty="0" smtClean="0"/>
              <a:t>çıkış işlemi yapılabilmeye başlandı.</a:t>
            </a:r>
          </a:p>
          <a:p>
            <a:r>
              <a:rPr lang="tr-TR"/>
              <a:t>BIOS </a:t>
            </a:r>
            <a:r>
              <a:rPr lang="tr-TR" smtClean="0"/>
              <a:t>genişletilebilir bir </a:t>
            </a:r>
            <a:r>
              <a:rPr lang="tr-TR" dirty="0" smtClean="0"/>
              <a:t>sistem </a:t>
            </a:r>
            <a:r>
              <a:rPr lang="tr-TR" smtClean="0"/>
              <a:t>olmadığından artık </a:t>
            </a:r>
            <a:r>
              <a:rPr lang="tr-TR"/>
              <a:t>UEFI-BIOS </a:t>
            </a:r>
            <a:r>
              <a:rPr lang="tr-TR" smtClean="0"/>
              <a:t>kullanılmaktadır.</a:t>
            </a:r>
            <a:endParaRPr lang="tr-TR" dirty="0"/>
          </a:p>
        </p:txBody>
      </p:sp>
      <p:pic>
        <p:nvPicPr>
          <p:cNvPr id="1028" name="Picture 4" descr="Görsel sonuc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367" y="2916237"/>
            <a:ext cx="20955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ükülü Ok 5"/>
          <p:cNvSpPr/>
          <p:nvPr/>
        </p:nvSpPr>
        <p:spPr>
          <a:xfrm>
            <a:off x="7352461" y="4240306"/>
            <a:ext cx="2563906" cy="40406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01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UEFI(</a:t>
            </a:r>
            <a:r>
              <a:rPr lang="tr-TR" err="1" smtClean="0"/>
              <a:t>Unified</a:t>
            </a:r>
            <a:r>
              <a:rPr lang="tr-TR" err="1"/>
              <a:t>-</a:t>
            </a:r>
            <a:r>
              <a:rPr lang="tr-TR" err="1" smtClean="0"/>
              <a:t>Extensible</a:t>
            </a:r>
            <a:r>
              <a:rPr lang="tr-TR" smtClean="0"/>
              <a:t> Firmware Interface </a:t>
            </a:r>
            <a:r>
              <a:rPr lang="tr-TR" dirty="0"/>
              <a:t>(EFI</a:t>
            </a:r>
            <a:r>
              <a:rPr lang="tr-TR"/>
              <a:t>)</a:t>
            </a:r>
            <a:r>
              <a:rPr lang="tr-TR" smtClean="0"/>
              <a:t>)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err="1" smtClean="0"/>
              <a:t>BIOS’un</a:t>
            </a:r>
            <a:r>
              <a:rPr lang="tr-TR" smtClean="0"/>
              <a:t> grafikli hali olarak da bilinir. Fare kullanılabilir.</a:t>
            </a:r>
            <a:endParaRPr lang="tr-TR" dirty="0" smtClean="0"/>
          </a:p>
          <a:p>
            <a:r>
              <a:rPr lang="tr-TR" b="1" smtClean="0"/>
              <a:t>Secure </a:t>
            </a:r>
            <a:r>
              <a:rPr lang="tr-TR" b="1" dirty="0" err="1" smtClean="0"/>
              <a:t>Boot</a:t>
            </a:r>
            <a:r>
              <a:rPr lang="tr-TR" dirty="0" smtClean="0"/>
              <a:t> </a:t>
            </a:r>
            <a:r>
              <a:rPr lang="tr-TR" smtClean="0"/>
              <a:t>sayesinde malware ve rootkit aracılıyla yüklenen bootloader’a karşı </a:t>
            </a:r>
            <a:r>
              <a:rPr lang="tr-TR" dirty="0" smtClean="0"/>
              <a:t>güvenlik sağlanmış oldu.</a:t>
            </a:r>
          </a:p>
          <a:p>
            <a:r>
              <a:rPr lang="tr-TR" dirty="0" smtClean="0"/>
              <a:t>Intel 1998 yılında çalışmaya başladı </a:t>
            </a:r>
            <a:r>
              <a:rPr lang="tr-TR" smtClean="0"/>
              <a:t>ve diğer firmaların yardımıyla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UEFI günümüzdeki şeklini aldı.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2050" name="Picture 2" descr="https://www.technopat.net/wp-content/uploads/2014/09/uefi-640x34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3" y="2096569"/>
            <a:ext cx="2211387" cy="12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efi-bios-nedi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624" y="4025152"/>
            <a:ext cx="3785541" cy="283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8863845" y="6457890"/>
            <a:ext cx="3328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000" smtClean="0"/>
              <a:t>Merak edenler;</a:t>
            </a:r>
            <a:endParaRPr lang="tr-TR" sz="1000" dirty="0" smtClean="0"/>
          </a:p>
          <a:p>
            <a:r>
              <a:rPr lang="tr-TR" sz="1000" dirty="0" smtClean="0"/>
              <a:t>https</a:t>
            </a:r>
            <a:r>
              <a:rPr lang="tr-TR" sz="1000"/>
              <a:t>://</a:t>
            </a:r>
            <a:r>
              <a:rPr lang="tr-TR" sz="1000" smtClean="0"/>
              <a:t>www.technopat.net/2013/07/08/uefi-nedir/</a:t>
            </a:r>
            <a:endParaRPr lang="tr-TR" sz="1000" dirty="0"/>
          </a:p>
        </p:txBody>
      </p:sp>
    </p:spTree>
    <p:extLst>
      <p:ext uri="{BB962C8B-B14F-4D97-AF65-F5344CB8AC3E}">
        <p14:creationId xmlns:p14="http://schemas.microsoft.com/office/powerpoint/2010/main" val="494323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İşletim </a:t>
            </a:r>
            <a:r>
              <a:rPr lang="tr-TR" smtClean="0"/>
              <a:t>Sistemi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Donanım </a:t>
            </a:r>
            <a:r>
              <a:rPr lang="tr-TR" smtClean="0"/>
              <a:t>soyutlama katmanıdır. </a:t>
            </a:r>
            <a:r>
              <a:rPr lang="tr-TR" dirty="0" smtClean="0"/>
              <a:t>Kullanıcı donanım </a:t>
            </a:r>
            <a:r>
              <a:rPr lang="tr-TR" smtClean="0"/>
              <a:t>ile uğraşmadan işlerini tamamlayabilir.</a:t>
            </a:r>
            <a:endParaRPr lang="tr-TR" dirty="0" smtClean="0"/>
          </a:p>
          <a:p>
            <a:r>
              <a:rPr lang="tr-TR" b="1" dirty="0"/>
              <a:t>İşletim sistemi</a:t>
            </a:r>
            <a:r>
              <a:rPr lang="tr-TR"/>
              <a:t>, </a:t>
            </a:r>
            <a:r>
              <a:rPr lang="tr-TR" smtClean="0"/>
              <a:t>bilgisayarda </a:t>
            </a:r>
            <a:r>
              <a:rPr lang="tr-TR" dirty="0"/>
              <a:t>çalışan, </a:t>
            </a:r>
            <a:r>
              <a:rPr lang="tr-TR"/>
              <a:t>donanım </a:t>
            </a:r>
            <a:r>
              <a:rPr lang="tr-TR" smtClean="0"/>
              <a:t>kaynaklarını </a:t>
            </a:r>
            <a:r>
              <a:rPr lang="tr-TR" dirty="0"/>
              <a:t>yöneten ve çeşitli </a:t>
            </a:r>
            <a:r>
              <a:rPr lang="tr-TR"/>
              <a:t>uygulama </a:t>
            </a:r>
            <a:r>
              <a:rPr lang="tr-TR" smtClean="0"/>
              <a:t>yazılımları </a:t>
            </a:r>
            <a:r>
              <a:rPr lang="tr-TR" dirty="0"/>
              <a:t>için </a:t>
            </a:r>
            <a:r>
              <a:rPr lang="tr-TR"/>
              <a:t>yaygın </a:t>
            </a:r>
            <a:r>
              <a:rPr lang="tr-TR" smtClean="0"/>
              <a:t>servisleri </a:t>
            </a:r>
            <a:r>
              <a:rPr lang="tr-TR"/>
              <a:t>sağlayan </a:t>
            </a:r>
            <a:r>
              <a:rPr lang="tr-TR" smtClean="0"/>
              <a:t>bir yazılımlar bütünüdür.</a:t>
            </a:r>
            <a:endParaRPr lang="tr-TR" dirty="0"/>
          </a:p>
        </p:txBody>
      </p:sp>
      <p:pic>
        <p:nvPicPr>
          <p:cNvPr id="3074" name="Picture 2" descr="Görsel sonuc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417" y="2169457"/>
            <a:ext cx="2601583" cy="385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25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Makine </a:t>
            </a:r>
            <a:r>
              <a:rPr lang="tr-TR" smtClean="0"/>
              <a:t>Kodu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Makine dili </a:t>
            </a:r>
            <a:r>
              <a:rPr lang="tr-TR" dirty="0" smtClean="0"/>
              <a:t>işlemci </a:t>
            </a:r>
            <a:r>
              <a:rPr lang="tr-TR" dirty="0"/>
              <a:t>ya da </a:t>
            </a:r>
            <a:r>
              <a:rPr lang="tr-TR" dirty="0" smtClean="0"/>
              <a:t>denetleyici </a:t>
            </a:r>
            <a:r>
              <a:rPr lang="tr-TR" dirty="0"/>
              <a:t>gibi komut işleme yeteneğine </a:t>
            </a:r>
            <a:r>
              <a:rPr lang="tr-TR"/>
              <a:t>sahip </a:t>
            </a:r>
            <a:r>
              <a:rPr lang="tr-TR" smtClean="0"/>
              <a:t>entegrelerin işleyebilecekleri komutlardan </a:t>
            </a:r>
            <a:r>
              <a:rPr lang="tr-TR" dirty="0"/>
              <a:t>ve buna uygun söz </a:t>
            </a:r>
            <a:r>
              <a:rPr lang="tr-TR" dirty="0" smtClean="0"/>
              <a:t>diziliminden </a:t>
            </a:r>
            <a:r>
              <a:rPr lang="tr-TR" dirty="0"/>
              <a:t>oluşan </a:t>
            </a:r>
            <a:r>
              <a:rPr lang="tr-TR"/>
              <a:t>dile </a:t>
            </a:r>
            <a:r>
              <a:rPr lang="tr-TR" smtClean="0"/>
              <a:t>verilen addır.</a:t>
            </a:r>
            <a:endParaRPr lang="tr-TR" dirty="0" smtClean="0"/>
          </a:p>
          <a:p>
            <a:r>
              <a:rPr lang="tr-TR" smtClean="0"/>
              <a:t>Tüm komutlar ve sayılar </a:t>
            </a:r>
            <a:r>
              <a:rPr lang="tr-TR" dirty="0" smtClean="0"/>
              <a:t>0 ve1 </a:t>
            </a:r>
            <a:r>
              <a:rPr lang="tr-TR" smtClean="0"/>
              <a:t>diye kodlanır. </a:t>
            </a:r>
            <a:r>
              <a:rPr lang="tr-TR" dirty="0" smtClean="0"/>
              <a:t>Mesela; 5=0101 , 1=0001 ise 4 </a:t>
            </a:r>
            <a:r>
              <a:rPr lang="tr-TR" smtClean="0"/>
              <a:t>bitlik bir </a:t>
            </a:r>
            <a:r>
              <a:rPr lang="tr-TR" dirty="0" smtClean="0"/>
              <a:t>işlemci 4 </a:t>
            </a:r>
            <a:r>
              <a:rPr lang="tr-TR" smtClean="0"/>
              <a:t>işlem yapıyorsa ve çarpma </a:t>
            </a:r>
            <a:r>
              <a:rPr lang="tr-TR" dirty="0" smtClean="0"/>
              <a:t>komutu 01 ise 0001010101 </a:t>
            </a:r>
            <a:r>
              <a:rPr lang="tr-TR" smtClean="0"/>
              <a:t>diye üretilen </a:t>
            </a:r>
            <a:r>
              <a:rPr lang="tr-TR" dirty="0" smtClean="0"/>
              <a:t>kod 5*1 </a:t>
            </a:r>
            <a:r>
              <a:rPr lang="tr-TR" smtClean="0"/>
              <a:t>anlamına gelir.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8504561" y="6457890"/>
            <a:ext cx="37024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000" smtClean="0"/>
              <a:t>Merak edenler;</a:t>
            </a:r>
            <a:endParaRPr lang="tr-TR" sz="1000" dirty="0" smtClean="0"/>
          </a:p>
          <a:p>
            <a:r>
              <a:rPr lang="tr-TR" sz="1000" dirty="0" smtClean="0"/>
              <a:t>https</a:t>
            </a:r>
            <a:r>
              <a:rPr lang="tr-TR" sz="1000"/>
              <a:t>://</a:t>
            </a:r>
            <a:r>
              <a:rPr lang="tr-TR" sz="1000" smtClean="0"/>
              <a:t>tr.wikibooks.org/wiki/X86_Assembly/Makine_kodu</a:t>
            </a:r>
            <a:endParaRPr lang="tr-TR" sz="1000" dirty="0"/>
          </a:p>
        </p:txBody>
      </p:sp>
    </p:spTree>
    <p:extLst>
      <p:ext uri="{BB962C8B-B14F-4D97-AF65-F5344CB8AC3E}">
        <p14:creationId xmlns:p14="http://schemas.microsoft.com/office/powerpoint/2010/main" val="127300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Assembly </a:t>
            </a:r>
            <a:r>
              <a:rPr lang="tr-TR" smtClean="0"/>
              <a:t>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«Machine </a:t>
            </a:r>
            <a:r>
              <a:rPr lang="tr-TR" dirty="0" err="1"/>
              <a:t>C</a:t>
            </a:r>
            <a:r>
              <a:rPr lang="tr-TR" dirty="0" err="1" smtClean="0"/>
              <a:t>ode</a:t>
            </a:r>
            <a:r>
              <a:rPr lang="tr-TR" dirty="0" smtClean="0"/>
              <a:t> </a:t>
            </a:r>
            <a:r>
              <a:rPr lang="tr-TR" dirty="0" err="1"/>
              <a:t>M</a:t>
            </a:r>
            <a:r>
              <a:rPr lang="tr-TR" dirty="0" err="1" smtClean="0"/>
              <a:t>aping</a:t>
            </a:r>
            <a:r>
              <a:rPr lang="tr-TR" dirty="0" smtClean="0"/>
              <a:t>» </a:t>
            </a:r>
            <a:r>
              <a:rPr lang="tr-TR" dirty="0"/>
              <a:t>yada </a:t>
            </a:r>
            <a:r>
              <a:rPr lang="tr-TR"/>
              <a:t>«</a:t>
            </a:r>
            <a:r>
              <a:rPr lang="tr-TR" smtClean="0"/>
              <a:t>Çevirici </a:t>
            </a:r>
            <a:r>
              <a:rPr lang="tr-TR" dirty="0" smtClean="0"/>
              <a:t>Dil</a:t>
            </a:r>
            <a:r>
              <a:rPr lang="tr-TR" smtClean="0"/>
              <a:t>» olarak geçer. İşlemci komutlarını </a:t>
            </a:r>
            <a:r>
              <a:rPr lang="tr-TR" dirty="0" smtClean="0"/>
              <a:t>0 ve 1 diye </a:t>
            </a:r>
            <a:r>
              <a:rPr lang="tr-TR" smtClean="0"/>
              <a:t>yazmak yerine isim verilir. Her işlemci mimarisinin </a:t>
            </a:r>
            <a:r>
              <a:rPr lang="tr-TR" dirty="0" smtClean="0"/>
              <a:t>komut seti </a:t>
            </a:r>
            <a:r>
              <a:rPr lang="tr-TR" smtClean="0"/>
              <a:t>yani komutları farklı olduğuna göre birden </a:t>
            </a:r>
            <a:r>
              <a:rPr lang="tr-TR" dirty="0" smtClean="0"/>
              <a:t>fazla </a:t>
            </a:r>
            <a:r>
              <a:rPr lang="tr-TR" dirty="0" err="1" smtClean="0"/>
              <a:t>assembly</a:t>
            </a:r>
            <a:r>
              <a:rPr lang="tr-TR" dirty="0" smtClean="0"/>
              <a:t> </a:t>
            </a:r>
            <a:r>
              <a:rPr lang="tr-TR" smtClean="0"/>
              <a:t>dili vardır. Assembler çeviren programdır. </a:t>
            </a:r>
            <a:r>
              <a:rPr lang="tr-TR" dirty="0" smtClean="0"/>
              <a:t>C/C++-&gt;</a:t>
            </a:r>
            <a:r>
              <a:rPr lang="tr-TR" dirty="0" err="1" smtClean="0"/>
              <a:t>assembly</a:t>
            </a:r>
            <a:r>
              <a:rPr lang="tr-TR" dirty="0" smtClean="0"/>
              <a:t>-&gt;</a:t>
            </a:r>
            <a:r>
              <a:rPr lang="tr-TR" dirty="0" err="1" smtClean="0"/>
              <a:t>machine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endParaRPr lang="tr-TR" dirty="0" smtClean="0"/>
          </a:p>
          <a:p>
            <a:r>
              <a:rPr lang="tr-TR" smtClean="0"/>
              <a:t>Tüm programlar </a:t>
            </a:r>
            <a:r>
              <a:rPr lang="tr-TR" dirty="0" smtClean="0"/>
              <a:t>çalışmak için makine koduna </a:t>
            </a:r>
            <a:r>
              <a:rPr lang="tr-TR" smtClean="0"/>
              <a:t>dönüşmek zorundadır.</a:t>
            </a:r>
            <a:endParaRPr lang="tr-TR" dirty="0" smtClean="0"/>
          </a:p>
          <a:p>
            <a:r>
              <a:rPr lang="tr-TR" smtClean="0"/>
              <a:t>X86,i7,arm </a:t>
            </a:r>
            <a:r>
              <a:rPr lang="tr-TR" err="1" smtClean="0"/>
              <a:t>assembly</a:t>
            </a:r>
            <a:r>
              <a:rPr lang="tr-TR" smtClean="0"/>
              <a:t> dilleri en meşhur</a:t>
            </a:r>
            <a:endParaRPr lang="tr-TR" dirty="0" smtClean="0"/>
          </a:p>
          <a:p>
            <a:pPr marL="0" indent="0">
              <a:buNone/>
            </a:pPr>
            <a:r>
              <a:rPr lang="tr-TR" smtClean="0"/>
              <a:t>Olanlarıdır.</a:t>
            </a:r>
            <a:endParaRPr lang="tr-TR" dirty="0" smtClean="0"/>
          </a:p>
          <a:p>
            <a:pPr lvl="3"/>
            <a:r>
              <a:rPr lang="tr-TR" sz="1800" dirty="0" smtClean="0"/>
              <a:t>X86 </a:t>
            </a:r>
            <a:r>
              <a:rPr lang="tr-TR" sz="1800" smtClean="0"/>
              <a:t>Assembly görünümü</a:t>
            </a:r>
            <a:r>
              <a:rPr lang="tr-TR" sz="1800" dirty="0" smtClean="0"/>
              <a:t>; </a:t>
            </a:r>
            <a:endParaRPr lang="tr-TR" sz="1800" dirty="0"/>
          </a:p>
        </p:txBody>
      </p:sp>
      <p:pic>
        <p:nvPicPr>
          <p:cNvPr id="4098" name="Picture 2" descr="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81" y="4190422"/>
            <a:ext cx="5145741" cy="266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44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6" name="Picture 2" descr="Görüntünün olası içeriği: yaz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429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D3rl3y1c1(Comp1l3r) N3d1r?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Bir </a:t>
            </a:r>
            <a:r>
              <a:rPr lang="tr-TR" dirty="0" smtClean="0"/>
              <a:t>yapıyı yada dili </a:t>
            </a:r>
            <a:r>
              <a:rPr lang="tr-TR" smtClean="0"/>
              <a:t>başka bir </a:t>
            </a:r>
            <a:r>
              <a:rPr lang="tr-TR" dirty="0" smtClean="0"/>
              <a:t>yapıya yada </a:t>
            </a:r>
            <a:r>
              <a:rPr lang="tr-TR" smtClean="0"/>
              <a:t>dile dönüştürür.</a:t>
            </a:r>
            <a:endParaRPr lang="tr-TR" dirty="0" smtClean="0"/>
          </a:p>
          <a:p>
            <a:r>
              <a:rPr lang="tr-TR" smtClean="0"/>
              <a:t>Genelde derleyici </a:t>
            </a:r>
            <a:r>
              <a:rPr lang="tr-TR" dirty="0" err="1" smtClean="0"/>
              <a:t>assembly</a:t>
            </a:r>
            <a:r>
              <a:rPr lang="tr-TR" dirty="0" smtClean="0"/>
              <a:t> </a:t>
            </a:r>
            <a:r>
              <a:rPr lang="tr-TR" smtClean="0"/>
              <a:t>koduna derleyen programlar için kullanılır. </a:t>
            </a:r>
            <a:r>
              <a:rPr lang="tr-TR" dirty="0" smtClean="0"/>
              <a:t>Genelde </a:t>
            </a:r>
            <a:r>
              <a:rPr lang="tr-TR" smtClean="0"/>
              <a:t>eski zamanlarda çıkmış programlama dilleri için kullanılır. </a:t>
            </a:r>
            <a:r>
              <a:rPr lang="tr-TR" dirty="0" smtClean="0"/>
              <a:t>c/c</a:t>
            </a:r>
            <a:r>
              <a:rPr lang="tr-TR" smtClean="0"/>
              <a:t>++, fortran</a:t>
            </a:r>
            <a:r>
              <a:rPr lang="tr-TR" dirty="0" smtClean="0"/>
              <a:t>, </a:t>
            </a:r>
            <a:r>
              <a:rPr lang="tr-TR" dirty="0" err="1" smtClean="0"/>
              <a:t>pascal</a:t>
            </a:r>
            <a:r>
              <a:rPr lang="tr-TR" dirty="0" smtClean="0"/>
              <a:t>, </a:t>
            </a:r>
            <a:r>
              <a:rPr lang="tr-TR" dirty="0" err="1" smtClean="0"/>
              <a:t>delphi</a:t>
            </a:r>
            <a:endParaRPr lang="tr-TR" dirty="0" smtClean="0"/>
          </a:p>
          <a:p>
            <a:r>
              <a:rPr lang="tr-TR" dirty="0" smtClean="0"/>
              <a:t>GNU </a:t>
            </a:r>
            <a:r>
              <a:rPr lang="tr-TR" dirty="0" err="1" smtClean="0"/>
              <a:t>toolset</a:t>
            </a:r>
            <a:r>
              <a:rPr lang="tr-TR" dirty="0" smtClean="0"/>
              <a:t>(çok </a:t>
            </a:r>
            <a:r>
              <a:rPr lang="tr-TR" smtClean="0"/>
              <a:t>fazla araç var), Borland</a:t>
            </a:r>
            <a:r>
              <a:rPr lang="tr-TR" dirty="0" smtClean="0"/>
              <a:t>, </a:t>
            </a:r>
            <a:r>
              <a:rPr lang="tr-TR" dirty="0" err="1" smtClean="0"/>
              <a:t>Clang</a:t>
            </a:r>
            <a:r>
              <a:rPr lang="tr-TR" dirty="0" smtClean="0"/>
              <a:t>(LLVM), VC/C++, Intel </a:t>
            </a:r>
            <a:r>
              <a:rPr lang="tr-TR" err="1" smtClean="0"/>
              <a:t>code</a:t>
            </a:r>
            <a:r>
              <a:rPr lang="tr-TR" smtClean="0"/>
              <a:t> composer </a:t>
            </a:r>
            <a:r>
              <a:rPr lang="tr-TR" dirty="0" err="1" smtClean="0"/>
              <a:t>studio</a:t>
            </a:r>
            <a:r>
              <a:rPr lang="tr-TR" smtClean="0"/>
              <a:t>, cmake(configurasyon derleyicisi</a:t>
            </a:r>
            <a:r>
              <a:rPr lang="tr-TR" dirty="0" smtClean="0"/>
              <a:t>)</a:t>
            </a:r>
          </a:p>
          <a:p>
            <a:r>
              <a:rPr lang="tr-TR" dirty="0" smtClean="0"/>
              <a:t>Java, C#,</a:t>
            </a:r>
            <a:r>
              <a:rPr lang="tr-TR" dirty="0"/>
              <a:t> .</a:t>
            </a:r>
            <a:r>
              <a:rPr lang="tr-TR"/>
              <a:t>Net </a:t>
            </a:r>
            <a:r>
              <a:rPr lang="tr-TR" smtClean="0"/>
              <a:t>dilleri</a:t>
            </a:r>
            <a:r>
              <a:rPr lang="tr-TR" dirty="0" smtClean="0"/>
              <a:t>, Python</a:t>
            </a:r>
            <a:r>
              <a:rPr lang="tr-TR" smtClean="0"/>
              <a:t>, Ruby </a:t>
            </a:r>
            <a:r>
              <a:rPr lang="tr-TR" dirty="0" err="1" smtClean="0"/>
              <a:t>assemblyden</a:t>
            </a:r>
            <a:r>
              <a:rPr lang="tr-TR" dirty="0" smtClean="0"/>
              <a:t> önce </a:t>
            </a:r>
            <a:r>
              <a:rPr lang="tr-TR" smtClean="0"/>
              <a:t>başka billere derlendiğinden yorumlayıcı(interpreter) ile çalışır. Bu tür diller Virtual </a:t>
            </a:r>
            <a:r>
              <a:rPr lang="tr-TR" dirty="0" err="1" smtClean="0"/>
              <a:t>machine</a:t>
            </a:r>
            <a:r>
              <a:rPr lang="tr-TR" dirty="0" smtClean="0"/>
              <a:t> </a:t>
            </a:r>
            <a:r>
              <a:rPr lang="tr-TR" smtClean="0"/>
              <a:t>çalışma ortamında çalışır. </a:t>
            </a:r>
            <a:r>
              <a:rPr lang="tr-TR" dirty="0" smtClean="0"/>
              <a:t>Avantajı ise, misal </a:t>
            </a:r>
            <a:r>
              <a:rPr lang="tr-TR" dirty="0" err="1" smtClean="0"/>
              <a:t>Javada</a:t>
            </a:r>
            <a:r>
              <a:rPr lang="tr-TR" dirty="0" smtClean="0"/>
              <a:t> yazılan </a:t>
            </a:r>
            <a:r>
              <a:rPr lang="tr-TR" smtClean="0"/>
              <a:t>kodun zararlı olmasına karşı  kontrol panelinden kontrol edilebilir.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3929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405" y="4472103"/>
            <a:ext cx="9076595" cy="2385896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2017 ve </a:t>
            </a:r>
            <a:r>
              <a:rPr lang="tr-TR" smtClean="0"/>
              <a:t>öncesi Programlama Trendi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2151529"/>
            <a:ext cx="3115405" cy="4706470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-22272" y="-51227"/>
            <a:ext cx="532229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000" dirty="0">
                <a:hlinkClick r:id="rId5"/>
              </a:rPr>
              <a:t>https://www.tiobe.com/tiobe-index</a:t>
            </a:r>
            <a:r>
              <a:rPr lang="tr-TR" sz="1000" dirty="0" smtClean="0">
                <a:hlinkClick r:id="rId5"/>
              </a:rPr>
              <a:t>/</a:t>
            </a:r>
            <a:endParaRPr lang="tr-TR" sz="1000" dirty="0" smtClean="0"/>
          </a:p>
          <a:p>
            <a:r>
              <a:rPr lang="tr-TR" sz="1000" dirty="0"/>
              <a:t>https</a:t>
            </a:r>
            <a:r>
              <a:rPr lang="tr-TR" sz="1000"/>
              <a:t>://</a:t>
            </a:r>
            <a:r>
              <a:rPr lang="tr-TR" sz="1000" smtClean="0"/>
              <a:t>spectrum.ieee.org/static/interactive-the-top-programming-languages-2017</a:t>
            </a:r>
            <a:endParaRPr lang="tr-TR" sz="1000" dirty="0"/>
          </a:p>
          <a:p>
            <a:r>
              <a:rPr lang="tr-TR" sz="1000" dirty="0" smtClean="0"/>
              <a:t>https://pypl.github.io/PYPL.html</a:t>
            </a:r>
            <a:endParaRPr lang="tr-TR" sz="1000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5405" y="2321859"/>
            <a:ext cx="4064052" cy="2396279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6333" y="2321859"/>
            <a:ext cx="2730034" cy="2484000"/>
          </a:xfrm>
          <a:prstGeom prst="rect">
            <a:avLst/>
          </a:prstGeom>
        </p:spPr>
      </p:pic>
      <p:pic>
        <p:nvPicPr>
          <p:cNvPr id="5122" name="Picture 2" descr="screen shot of the TPL app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243" y="3169397"/>
            <a:ext cx="2268757" cy="130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26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Mola Verelim </a:t>
            </a:r>
            <a:r>
              <a:rPr lang="tr-TR" dirty="0"/>
              <a:t>M</a:t>
            </a:r>
            <a:r>
              <a:rPr lang="tr-TR" dirty="0" smtClean="0"/>
              <a:t>i? Devam Edelim </a:t>
            </a:r>
            <a:r>
              <a:rPr lang="tr-TR" dirty="0"/>
              <a:t>M</a:t>
            </a:r>
            <a:r>
              <a:rPr lang="tr-TR" dirty="0" smtClean="0"/>
              <a:t>i?</a:t>
            </a:r>
            <a:endParaRPr lang="tr-TR" dirty="0"/>
          </a:p>
        </p:txBody>
      </p:sp>
      <p:pic>
        <p:nvPicPr>
          <p:cNvPr id="7172" name="Picture 4" descr="mola işareti ile ilgili görsel sonuc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06" y="1679761"/>
            <a:ext cx="6904317" cy="517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21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Neden Python</a:t>
            </a:r>
            <a:r>
              <a:rPr lang="tr-TR" dirty="0"/>
              <a:t>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tr-TR" b="1" dirty="0"/>
              <a:t>Açık kaynaklı</a:t>
            </a:r>
            <a:r>
              <a:rPr lang="tr-TR" dirty="0"/>
              <a:t>. </a:t>
            </a:r>
            <a:r>
              <a:rPr lang="tr-TR"/>
              <a:t>Kullanmakta </a:t>
            </a:r>
            <a:r>
              <a:rPr lang="tr-TR" smtClean="0"/>
              <a:t>özgürsünüz</a:t>
            </a:r>
            <a:r>
              <a:rPr lang="tr-TR"/>
              <a:t>, </a:t>
            </a:r>
            <a:r>
              <a:rPr lang="tr-TR" smtClean="0"/>
              <a:t>bir şirkete </a:t>
            </a:r>
            <a:r>
              <a:rPr lang="tr-TR" dirty="0"/>
              <a:t>bağlı </a:t>
            </a:r>
            <a:r>
              <a:rPr lang="tr-TR"/>
              <a:t>olmak </a:t>
            </a:r>
            <a:r>
              <a:rPr lang="tr-TR" smtClean="0"/>
              <a:t>zorunda </a:t>
            </a:r>
            <a:r>
              <a:rPr lang="tr-TR" dirty="0"/>
              <a:t>değilsiniz. </a:t>
            </a:r>
            <a:r>
              <a:rPr lang="tr-TR"/>
              <a:t>Üstelik </a:t>
            </a:r>
            <a:r>
              <a:rPr lang="tr-TR" smtClean="0"/>
              <a:t>ücretsiz</a:t>
            </a:r>
            <a:r>
              <a:rPr lang="tr-TR" dirty="0"/>
              <a:t>.</a:t>
            </a:r>
          </a:p>
          <a:p>
            <a:pPr fontAlgn="base"/>
            <a:r>
              <a:rPr lang="tr-TR" b="1" dirty="0"/>
              <a:t>Yapısı sade</a:t>
            </a:r>
            <a:r>
              <a:rPr lang="tr-TR" dirty="0"/>
              <a:t>. Okuması ve yazması çok kolay. Çok </a:t>
            </a:r>
            <a:r>
              <a:rPr lang="tr-TR"/>
              <a:t>hızlı </a:t>
            </a:r>
            <a:r>
              <a:rPr lang="tr-TR" smtClean="0"/>
              <a:t>öğrenilebiliyor.</a:t>
            </a:r>
            <a:endParaRPr lang="tr-TR" dirty="0"/>
          </a:p>
          <a:p>
            <a:pPr fontAlgn="base"/>
            <a:r>
              <a:rPr lang="tr-TR" b="1" dirty="0"/>
              <a:t>“Dinamik”</a:t>
            </a:r>
            <a:r>
              <a:rPr lang="tr-TR" dirty="0"/>
              <a:t> dil</a:t>
            </a:r>
            <a:r>
              <a:rPr lang="tr-TR"/>
              <a:t>. </a:t>
            </a:r>
            <a:r>
              <a:rPr lang="tr-TR" smtClean="0"/>
              <a:t>Yorumlayıcıyla çalışıyor. </a:t>
            </a:r>
            <a:r>
              <a:rPr lang="tr-TR"/>
              <a:t>Çok </a:t>
            </a:r>
            <a:r>
              <a:rPr lang="tr-TR" smtClean="0"/>
              <a:t>karmaşık işlemleri </a:t>
            </a:r>
            <a:r>
              <a:rPr lang="tr-TR"/>
              <a:t>basit </a:t>
            </a:r>
            <a:r>
              <a:rPr lang="tr-TR" smtClean="0"/>
              <a:t>komutlarla yaptırabilirsiniz</a:t>
            </a:r>
            <a:r>
              <a:rPr lang="tr-TR" dirty="0"/>
              <a:t>.</a:t>
            </a:r>
          </a:p>
          <a:p>
            <a:pPr fontAlgn="base"/>
            <a:r>
              <a:rPr lang="tr-TR" b="1" dirty="0"/>
              <a:t>Etkileşimli</a:t>
            </a:r>
            <a:r>
              <a:rPr lang="tr-TR"/>
              <a:t>. </a:t>
            </a:r>
            <a:r>
              <a:rPr lang="tr-TR" smtClean="0"/>
              <a:t>Yorumlayıcı penceresinde ardarda komutlar verip işlemler yapabilirsiniz</a:t>
            </a:r>
            <a:r>
              <a:rPr lang="tr-TR" dirty="0"/>
              <a:t>.</a:t>
            </a:r>
          </a:p>
          <a:p>
            <a:pPr fontAlgn="base"/>
            <a:r>
              <a:rPr lang="tr-TR" dirty="0"/>
              <a:t>Aklınıza </a:t>
            </a:r>
            <a:r>
              <a:rPr lang="tr-TR"/>
              <a:t>gelen </a:t>
            </a:r>
            <a:r>
              <a:rPr lang="tr-TR" smtClean="0"/>
              <a:t>bir fikri </a:t>
            </a:r>
            <a:r>
              <a:rPr lang="tr-TR"/>
              <a:t>çabucak </a:t>
            </a:r>
            <a:r>
              <a:rPr lang="tr-TR" smtClean="0"/>
              <a:t>bir program oluşturarak deneyebilirsiniz</a:t>
            </a:r>
            <a:r>
              <a:rPr lang="tr-TR" dirty="0"/>
              <a:t>.</a:t>
            </a:r>
          </a:p>
          <a:p>
            <a:pPr fontAlgn="base"/>
            <a:r>
              <a:rPr lang="tr-TR" b="1" err="1"/>
              <a:t>OOP</a:t>
            </a:r>
            <a:r>
              <a:rPr lang="tr-TR" err="1"/>
              <a:t>’yi</a:t>
            </a:r>
            <a:r>
              <a:rPr lang="tr-TR"/>
              <a:t> </a:t>
            </a:r>
            <a:r>
              <a:rPr lang="tr-TR" smtClean="0"/>
              <a:t>destekler </a:t>
            </a:r>
            <a:r>
              <a:rPr lang="tr-TR"/>
              <a:t>ama </a:t>
            </a:r>
            <a:r>
              <a:rPr lang="tr-TR" smtClean="0"/>
              <a:t>mecbur </a:t>
            </a:r>
            <a:r>
              <a:rPr lang="tr-TR" dirty="0"/>
              <a:t>tutmaz. </a:t>
            </a:r>
            <a:r>
              <a:rPr lang="tr-TR"/>
              <a:t>Basit </a:t>
            </a:r>
            <a:r>
              <a:rPr lang="tr-TR" smtClean="0"/>
              <a:t>işler </a:t>
            </a:r>
            <a:r>
              <a:rPr lang="tr-TR" dirty="0"/>
              <a:t>için 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/>
              <a:t>tanımlamak </a:t>
            </a:r>
            <a:r>
              <a:rPr lang="tr-TR" smtClean="0"/>
              <a:t>zorunda </a:t>
            </a:r>
            <a:r>
              <a:rPr lang="tr-TR" dirty="0"/>
              <a:t>değilsiniz.</a:t>
            </a:r>
          </a:p>
          <a:p>
            <a:pPr fontAlgn="base"/>
            <a:r>
              <a:rPr lang="tr-TR" dirty="0"/>
              <a:t>Genel kullanım alanı geniş ve yazılım sanayiinde </a:t>
            </a:r>
            <a:r>
              <a:rPr lang="tr-TR"/>
              <a:t>çok </a:t>
            </a:r>
            <a:r>
              <a:rPr lang="tr-TR" smtClean="0"/>
              <a:t>seviliyor. </a:t>
            </a:r>
            <a:r>
              <a:rPr lang="tr-TR" dirty="0"/>
              <a:t>Bu </a:t>
            </a:r>
            <a:r>
              <a:rPr lang="tr-TR"/>
              <a:t>sayede </a:t>
            </a:r>
            <a:r>
              <a:rPr lang="tr-TR" smtClean="0"/>
              <a:t>sürekli geliştiriliyor. Öğretici </a:t>
            </a:r>
            <a:r>
              <a:rPr lang="tr-TR" dirty="0"/>
              <a:t>kaynak bulmak kolay.</a:t>
            </a:r>
          </a:p>
          <a:p>
            <a:pPr fontAlgn="base"/>
            <a:r>
              <a:rPr lang="tr-TR"/>
              <a:t>Bilimsel </a:t>
            </a:r>
            <a:r>
              <a:rPr lang="tr-TR" smtClean="0"/>
              <a:t>araştırmalarda </a:t>
            </a:r>
            <a:r>
              <a:rPr lang="tr-TR" dirty="0"/>
              <a:t>çok </a:t>
            </a:r>
            <a:r>
              <a:rPr lang="tr-TR"/>
              <a:t>yaygın </a:t>
            </a:r>
            <a:r>
              <a:rPr lang="tr-TR" smtClean="0"/>
              <a:t>olarak kullanılıyor. </a:t>
            </a:r>
            <a:r>
              <a:rPr lang="tr-TR" dirty="0"/>
              <a:t>Çeşitli </a:t>
            </a:r>
            <a:r>
              <a:rPr lang="tr-TR"/>
              <a:t>bilim </a:t>
            </a:r>
            <a:r>
              <a:rPr lang="tr-TR" smtClean="0"/>
              <a:t>dallarında </a:t>
            </a:r>
            <a:r>
              <a:rPr lang="tr-TR"/>
              <a:t>kullanılmak </a:t>
            </a:r>
            <a:r>
              <a:rPr lang="tr-TR" smtClean="0"/>
              <a:t>üzere </a:t>
            </a:r>
            <a:r>
              <a:rPr lang="tr-TR"/>
              <a:t>özel </a:t>
            </a:r>
            <a:r>
              <a:rPr lang="tr-TR" smtClean="0"/>
              <a:t>hazırlanmış kütüphaneleri var. </a:t>
            </a:r>
            <a:r>
              <a:rPr lang="tr-TR"/>
              <a:t>Bu </a:t>
            </a:r>
            <a:r>
              <a:rPr lang="tr-TR" smtClean="0"/>
              <a:t>kütüphaneler </a:t>
            </a:r>
            <a:r>
              <a:rPr lang="tr-TR" dirty="0"/>
              <a:t>kendini bu işe </a:t>
            </a:r>
            <a:r>
              <a:rPr lang="tr-TR"/>
              <a:t>adamış </a:t>
            </a:r>
            <a:r>
              <a:rPr lang="tr-TR" smtClean="0"/>
              <a:t>profesyonel </a:t>
            </a:r>
            <a:r>
              <a:rPr lang="tr-TR"/>
              <a:t>yazılım </a:t>
            </a:r>
            <a:r>
              <a:rPr lang="tr-TR" smtClean="0"/>
              <a:t>ekipleri tarafından hazırlanıyor, </a:t>
            </a:r>
            <a:r>
              <a:rPr lang="tr-TR" dirty="0"/>
              <a:t>yoğun şekilde </a:t>
            </a:r>
            <a:r>
              <a:rPr lang="tr-TR"/>
              <a:t>test </a:t>
            </a:r>
            <a:r>
              <a:rPr lang="tr-TR" smtClean="0"/>
              <a:t>ediliyor, </a:t>
            </a:r>
            <a:r>
              <a:rPr lang="tr-TR" dirty="0"/>
              <a:t>ve yine açık kaynaklı.</a:t>
            </a:r>
          </a:p>
          <a:p>
            <a:endParaRPr lang="tr-TR" dirty="0"/>
          </a:p>
        </p:txBody>
      </p:sp>
      <p:pic>
        <p:nvPicPr>
          <p:cNvPr id="6146" name="Picture 2" descr="python-nedir-mesl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112" y="0"/>
            <a:ext cx="3756888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80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9</a:t>
            </a:r>
            <a:r>
              <a:rPr lang="tr-TR" dirty="0" smtClean="0"/>
              <a:t>yth0n 1l3 Ya91lan Çal1şmala7.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9495" y="2280770"/>
            <a:ext cx="11682505" cy="4577229"/>
          </a:xfrm>
        </p:spPr>
        <p:txBody>
          <a:bodyPr>
            <a:normAutofit fontScale="55000" lnSpcReduction="20000"/>
          </a:bodyPr>
          <a:lstStyle/>
          <a:p>
            <a:pPr fontAlgn="base"/>
            <a:r>
              <a:rPr lang="tr-TR" dirty="0" err="1" smtClean="0"/>
              <a:t>Emesene</a:t>
            </a:r>
            <a:r>
              <a:rPr lang="tr-TR" dirty="0" smtClean="0"/>
              <a:t>, </a:t>
            </a:r>
            <a:r>
              <a:rPr lang="tr-TR" dirty="0" err="1" smtClean="0"/>
              <a:t>Ubuntu</a:t>
            </a:r>
            <a:r>
              <a:rPr lang="tr-TR" dirty="0" smtClean="0"/>
              <a:t> </a:t>
            </a:r>
            <a:r>
              <a:rPr lang="tr-TR"/>
              <a:t>Yazılım </a:t>
            </a:r>
            <a:r>
              <a:rPr lang="tr-TR" smtClean="0"/>
              <a:t>Merkezi, Gwibber, </a:t>
            </a:r>
            <a:r>
              <a:rPr lang="tr-TR" dirty="0" err="1" smtClean="0"/>
              <a:t>Civilization</a:t>
            </a:r>
            <a:r>
              <a:rPr lang="tr-TR" dirty="0" smtClean="0"/>
              <a:t> </a:t>
            </a:r>
            <a:r>
              <a:rPr lang="tr-TR" dirty="0"/>
              <a:t>IV ( </a:t>
            </a:r>
            <a:r>
              <a:rPr lang="tr-TR" dirty="0" err="1" smtClean="0"/>
              <a:t>Oyuın</a:t>
            </a:r>
            <a:r>
              <a:rPr lang="tr-TR" dirty="0" smtClean="0"/>
              <a:t>), Battlefield </a:t>
            </a:r>
            <a:r>
              <a:rPr lang="tr-TR" dirty="0"/>
              <a:t>2 (Oyun)</a:t>
            </a:r>
          </a:p>
          <a:p>
            <a:pPr fontAlgn="base"/>
            <a:r>
              <a:rPr lang="tr-TR" b="1" smtClean="0">
                <a:hlinkClick r:id="rId3"/>
              </a:rPr>
              <a:t>Reddit</a:t>
            </a:r>
            <a:r>
              <a:rPr lang="tr-TR" dirty="0"/>
              <a:t> başlangıçta </a:t>
            </a:r>
            <a:r>
              <a:rPr lang="tr-TR" dirty="0" err="1"/>
              <a:t>lisp</a:t>
            </a:r>
            <a:r>
              <a:rPr lang="tr-TR" dirty="0"/>
              <a:t> ile, </a:t>
            </a:r>
            <a:r>
              <a:rPr lang="tr-TR"/>
              <a:t>daha </a:t>
            </a:r>
            <a:r>
              <a:rPr lang="tr-TR" smtClean="0"/>
              <a:t>sonra </a:t>
            </a:r>
            <a:r>
              <a:rPr lang="tr-TR" dirty="0"/>
              <a:t>baştan </a:t>
            </a:r>
            <a:r>
              <a:rPr lang="tr-TR" dirty="0">
                <a:hlinkClick r:id="rId4"/>
              </a:rPr>
              <a:t>Python ile yazılmış</a:t>
            </a:r>
            <a:r>
              <a:rPr lang="tr-TR" dirty="0"/>
              <a:t>. Python ile </a:t>
            </a:r>
            <a:r>
              <a:rPr lang="tr-TR"/>
              <a:t>yazılım </a:t>
            </a:r>
            <a:r>
              <a:rPr lang="tr-TR" smtClean="0"/>
              <a:t>geliştirme süreci </a:t>
            </a:r>
            <a:r>
              <a:rPr lang="tr-TR" dirty="0"/>
              <a:t>çok hızlı ve web </a:t>
            </a:r>
            <a:r>
              <a:rPr lang="tr-TR"/>
              <a:t>uygulaması </a:t>
            </a:r>
            <a:r>
              <a:rPr lang="tr-TR" smtClean="0"/>
              <a:t>geliştirme </a:t>
            </a:r>
            <a:r>
              <a:rPr lang="tr-TR" dirty="0"/>
              <a:t>çok yaygın olduğu </a:t>
            </a:r>
            <a:r>
              <a:rPr lang="tr-TR"/>
              <a:t>için </a:t>
            </a:r>
            <a:r>
              <a:rPr lang="tr-TR" smtClean="0"/>
              <a:t>tercih etmişler. İsteyenler</a:t>
            </a:r>
            <a:r>
              <a:rPr lang="tr-TR"/>
              <a:t> </a:t>
            </a:r>
            <a:r>
              <a:rPr lang="tr-TR" smtClean="0">
                <a:hlinkClick r:id="rId5"/>
              </a:rPr>
              <a:t>reddit </a:t>
            </a:r>
            <a:r>
              <a:rPr lang="tr-TR">
                <a:hlinkClick r:id="rId5"/>
              </a:rPr>
              <a:t>kaynak </a:t>
            </a:r>
            <a:r>
              <a:rPr lang="tr-TR" smtClean="0">
                <a:hlinkClick r:id="rId5"/>
              </a:rPr>
              <a:t>kodlarını</a:t>
            </a:r>
            <a:r>
              <a:rPr lang="tr-TR"/>
              <a:t> </a:t>
            </a:r>
            <a:r>
              <a:rPr lang="tr-TR" smtClean="0"/>
              <a:t>okuyabilir.</a:t>
            </a:r>
            <a:endParaRPr lang="tr-TR" dirty="0"/>
          </a:p>
          <a:p>
            <a:pPr fontAlgn="base"/>
            <a:r>
              <a:rPr lang="tr-TR" b="1" err="1">
                <a:hlinkClick r:id="rId6"/>
              </a:rPr>
              <a:t>Django</a:t>
            </a:r>
            <a:r>
              <a:rPr lang="tr-TR" b="1">
                <a:hlinkClick r:id="rId6"/>
              </a:rPr>
              <a:t> </a:t>
            </a:r>
            <a:r>
              <a:rPr lang="tr-TR" b="1" smtClean="0">
                <a:hlinkClick r:id="rId6"/>
              </a:rPr>
              <a:t>Siteleri</a:t>
            </a:r>
            <a:r>
              <a:rPr lang="tr-TR" dirty="0"/>
              <a:t> sayı bakımından oldukça fazla. </a:t>
            </a:r>
            <a:r>
              <a:rPr lang="tr-TR" err="1"/>
              <a:t>djangosites</a:t>
            </a:r>
            <a:r>
              <a:rPr lang="tr-TR"/>
              <a:t> </a:t>
            </a:r>
            <a:r>
              <a:rPr lang="tr-TR" smtClean="0"/>
              <a:t>adresinde </a:t>
            </a:r>
            <a:r>
              <a:rPr lang="tr-TR" dirty="0"/>
              <a:t>kayıtlı 4500 adet </a:t>
            </a:r>
            <a:r>
              <a:rPr lang="tr-TR" err="1"/>
              <a:t>websitesi</a:t>
            </a:r>
            <a:r>
              <a:rPr lang="tr-TR"/>
              <a:t> </a:t>
            </a:r>
            <a:r>
              <a:rPr lang="tr-TR" smtClean="0"/>
              <a:t>var.</a:t>
            </a:r>
            <a:endParaRPr lang="tr-TR" dirty="0"/>
          </a:p>
          <a:p>
            <a:pPr fontAlgn="base"/>
            <a:r>
              <a:rPr lang="tr-TR" b="1" smtClean="0">
                <a:hlinkClick r:id="rId7"/>
              </a:rPr>
              <a:t>Portage</a:t>
            </a:r>
            <a:r>
              <a:rPr lang="tr-TR" dirty="0"/>
              <a:t> </a:t>
            </a:r>
            <a:r>
              <a:rPr lang="tr-TR" dirty="0" err="1"/>
              <a:t>Gentoo</a:t>
            </a:r>
            <a:r>
              <a:rPr lang="tr-TR" dirty="0"/>
              <a:t> Linux’un kullandığı paket yönetim sistemi. Python ve </a:t>
            </a:r>
            <a:r>
              <a:rPr lang="tr-TR"/>
              <a:t>kabuk </a:t>
            </a:r>
            <a:r>
              <a:rPr lang="tr-TR" smtClean="0"/>
              <a:t>programlarıyla </a:t>
            </a:r>
            <a:r>
              <a:rPr lang="tr-TR" dirty="0"/>
              <a:t>yazılmış.</a:t>
            </a:r>
          </a:p>
          <a:p>
            <a:pPr fontAlgn="base"/>
            <a:r>
              <a:rPr lang="tr-TR" b="1" dirty="0" err="1">
                <a:hlinkClick r:id="rId8"/>
              </a:rPr>
              <a:t>Sage</a:t>
            </a:r>
            <a:r>
              <a:rPr lang="tr-TR" dirty="0"/>
              <a:t> açık kaynaklı ve Python </a:t>
            </a:r>
            <a:r>
              <a:rPr lang="tr-TR"/>
              <a:t>tabanlı </a:t>
            </a:r>
            <a:r>
              <a:rPr lang="tr-TR" smtClean="0"/>
              <a:t>bir </a:t>
            </a:r>
            <a:r>
              <a:rPr lang="tr-TR" dirty="0"/>
              <a:t>matematik seti. </a:t>
            </a:r>
            <a:r>
              <a:rPr lang="tr-TR" dirty="0" err="1"/>
              <a:t>Sage</a:t>
            </a:r>
            <a:r>
              <a:rPr lang="tr-TR" dirty="0"/>
              <a:t>, </a:t>
            </a:r>
            <a:r>
              <a:rPr lang="tr-TR" dirty="0">
                <a:hlinkClick r:id="rId9"/>
              </a:rPr>
              <a:t>100’den fazla açık </a:t>
            </a:r>
            <a:r>
              <a:rPr lang="tr-TR">
                <a:hlinkClick r:id="rId9"/>
              </a:rPr>
              <a:t>kaynak </a:t>
            </a:r>
            <a:r>
              <a:rPr lang="tr-TR" smtClean="0">
                <a:hlinkClick r:id="rId9"/>
              </a:rPr>
              <a:t>program</a:t>
            </a:r>
            <a:r>
              <a:rPr lang="tr-TR" dirty="0"/>
              <a:t> ve </a:t>
            </a:r>
            <a:r>
              <a:rPr lang="tr-TR"/>
              <a:t>kütüphaneyi </a:t>
            </a:r>
            <a:r>
              <a:rPr lang="tr-TR" smtClean="0"/>
              <a:t>bir araya getirmiş</a:t>
            </a:r>
            <a:r>
              <a:rPr lang="tr-TR" dirty="0"/>
              <a:t>. </a:t>
            </a:r>
            <a:r>
              <a:rPr lang="tr-TR" dirty="0" err="1"/>
              <a:t>Matlab</a:t>
            </a:r>
            <a:r>
              <a:rPr lang="tr-TR" dirty="0"/>
              <a:t>, </a:t>
            </a:r>
            <a:r>
              <a:rPr lang="tr-TR" dirty="0" err="1"/>
              <a:t>Stata</a:t>
            </a:r>
            <a:r>
              <a:rPr lang="tr-TR" dirty="0"/>
              <a:t>, </a:t>
            </a:r>
            <a:r>
              <a:rPr lang="tr-TR" dirty="0" err="1"/>
              <a:t>Mathematica</a:t>
            </a:r>
            <a:r>
              <a:rPr lang="tr-TR" dirty="0"/>
              <a:t> </a:t>
            </a:r>
            <a:r>
              <a:rPr lang="tr-TR"/>
              <a:t>gibi </a:t>
            </a:r>
            <a:r>
              <a:rPr lang="tr-TR" smtClean="0"/>
              <a:t>programlara alternatif sunuyor.</a:t>
            </a:r>
            <a:endParaRPr lang="tr-TR" dirty="0"/>
          </a:p>
          <a:p>
            <a:pPr fontAlgn="base"/>
            <a:r>
              <a:rPr lang="tr-TR" b="1" dirty="0">
                <a:hlinkClick r:id="rId10"/>
              </a:rPr>
              <a:t>GNU </a:t>
            </a:r>
            <a:r>
              <a:rPr lang="tr-TR" b="1" dirty="0" err="1">
                <a:hlinkClick r:id="rId10"/>
              </a:rPr>
              <a:t>Mailman</a:t>
            </a:r>
            <a:r>
              <a:rPr lang="tr-TR" dirty="0"/>
              <a:t> e-posta listesi </a:t>
            </a:r>
            <a:r>
              <a:rPr lang="tr-TR"/>
              <a:t>yönetim </a:t>
            </a:r>
            <a:r>
              <a:rPr lang="tr-TR" smtClean="0"/>
              <a:t>aracı</a:t>
            </a:r>
            <a:r>
              <a:rPr lang="tr-TR" dirty="0"/>
              <a:t>. </a:t>
            </a:r>
            <a:r>
              <a:rPr lang="tr-TR"/>
              <a:t>Bildiğim </a:t>
            </a:r>
            <a:r>
              <a:rPr lang="tr-TR" smtClean="0"/>
              <a:t>kadarıyla birçok </a:t>
            </a:r>
            <a:r>
              <a:rPr lang="tr-TR" dirty="0"/>
              <a:t>açık kaynak yazılımın </a:t>
            </a:r>
            <a:r>
              <a:rPr lang="tr-TR"/>
              <a:t>mail </a:t>
            </a:r>
            <a:r>
              <a:rPr lang="tr-TR" smtClean="0"/>
              <a:t>grupları </a:t>
            </a:r>
            <a:r>
              <a:rPr lang="tr-TR" dirty="0" err="1"/>
              <a:t>gnu</a:t>
            </a:r>
            <a:r>
              <a:rPr lang="tr-TR" dirty="0"/>
              <a:t> </a:t>
            </a:r>
            <a:r>
              <a:rPr lang="tr-TR" dirty="0" err="1"/>
              <a:t>mailman</a:t>
            </a:r>
            <a:r>
              <a:rPr lang="tr-TR" dirty="0"/>
              <a:t> </a:t>
            </a:r>
            <a:r>
              <a:rPr lang="tr-TR"/>
              <a:t>ile </a:t>
            </a:r>
            <a:r>
              <a:rPr lang="tr-TR" smtClean="0"/>
              <a:t>yönetiliyor.</a:t>
            </a:r>
            <a:endParaRPr lang="tr-TR" dirty="0"/>
          </a:p>
          <a:p>
            <a:pPr fontAlgn="base"/>
            <a:r>
              <a:rPr lang="tr-TR" b="1" dirty="0">
                <a:hlinkClick r:id="rId11"/>
              </a:rPr>
              <a:t>Planet</a:t>
            </a:r>
            <a:r>
              <a:rPr lang="tr-TR" dirty="0"/>
              <a:t> çok </a:t>
            </a:r>
            <a:r>
              <a:rPr lang="tr-TR"/>
              <a:t>sayıda </a:t>
            </a:r>
            <a:r>
              <a:rPr lang="tr-TR" smtClean="0"/>
              <a:t>rdf</a:t>
            </a:r>
            <a:r>
              <a:rPr lang="tr-TR"/>
              <a:t>, </a:t>
            </a:r>
            <a:r>
              <a:rPr lang="tr-TR" smtClean="0"/>
              <a:t>rss </a:t>
            </a:r>
            <a:r>
              <a:rPr lang="tr-TR" dirty="0"/>
              <a:t>ve atom beslemesini toplayıp, </a:t>
            </a:r>
            <a:r>
              <a:rPr lang="tr-TR"/>
              <a:t>tek </a:t>
            </a:r>
            <a:r>
              <a:rPr lang="tr-TR" smtClean="0"/>
              <a:t>bir </a:t>
            </a:r>
            <a:r>
              <a:rPr lang="tr-TR" dirty="0"/>
              <a:t>belge </a:t>
            </a:r>
            <a:r>
              <a:rPr lang="tr-TR"/>
              <a:t>içinde </a:t>
            </a:r>
            <a:r>
              <a:rPr lang="tr-TR" smtClean="0"/>
              <a:t>birleştiren </a:t>
            </a:r>
            <a:r>
              <a:rPr lang="tr-TR" dirty="0"/>
              <a:t>ve </a:t>
            </a:r>
            <a:r>
              <a:rPr lang="tr-TR"/>
              <a:t>çeşitli </a:t>
            </a:r>
            <a:r>
              <a:rPr lang="tr-TR" smtClean="0"/>
              <a:t>formatlarda </a:t>
            </a:r>
            <a:r>
              <a:rPr lang="tr-TR"/>
              <a:t>çıktı </a:t>
            </a:r>
            <a:r>
              <a:rPr lang="tr-TR" smtClean="0"/>
              <a:t>verebilen </a:t>
            </a:r>
            <a:r>
              <a:rPr lang="tr-TR" dirty="0"/>
              <a:t>yazılım. </a:t>
            </a:r>
            <a:r>
              <a:rPr lang="tr-TR" dirty="0" err="1"/>
              <a:t>Dive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python</a:t>
            </a:r>
            <a:r>
              <a:rPr lang="tr-TR" dirty="0"/>
              <a:t> kitabından </a:t>
            </a:r>
            <a:r>
              <a:rPr lang="tr-TR"/>
              <a:t>tanıdığımız </a:t>
            </a:r>
            <a:r>
              <a:rPr lang="tr-TR" smtClean="0"/>
              <a:t>Mark Pilgrim’in </a:t>
            </a:r>
            <a:r>
              <a:rPr lang="tr-TR" dirty="0"/>
              <a:t>yazdığı </a:t>
            </a:r>
            <a:r>
              <a:rPr lang="tr-TR" err="1"/>
              <a:t>feed</a:t>
            </a:r>
            <a:r>
              <a:rPr lang="tr-TR"/>
              <a:t> </a:t>
            </a:r>
            <a:r>
              <a:rPr lang="tr-TR" smtClean="0"/>
              <a:t>parser </a:t>
            </a:r>
            <a:r>
              <a:rPr lang="tr-TR"/>
              <a:t>kütüphanesini </a:t>
            </a:r>
            <a:r>
              <a:rPr lang="tr-TR" smtClean="0"/>
              <a:t>kullanıyor.</a:t>
            </a:r>
            <a:endParaRPr lang="tr-TR" dirty="0"/>
          </a:p>
          <a:p>
            <a:pPr fontAlgn="base"/>
            <a:r>
              <a:rPr lang="tr-TR" b="1" smtClean="0">
                <a:hlinkClick r:id="rId12"/>
              </a:rPr>
              <a:t>Trac</a:t>
            </a:r>
            <a:r>
              <a:rPr lang="tr-TR"/>
              <a:t> </a:t>
            </a:r>
            <a:r>
              <a:rPr lang="tr-TR" smtClean="0"/>
              <a:t>bir </a:t>
            </a:r>
            <a:r>
              <a:rPr lang="tr-TR"/>
              <a:t>yazılım </a:t>
            </a:r>
            <a:r>
              <a:rPr lang="tr-TR" smtClean="0"/>
              <a:t>geliştirme </a:t>
            </a:r>
            <a:r>
              <a:rPr lang="tr-TR" dirty="0"/>
              <a:t>yönetim sistemi</a:t>
            </a:r>
            <a:r>
              <a:rPr lang="tr-TR"/>
              <a:t>. </a:t>
            </a:r>
            <a:r>
              <a:rPr lang="tr-TR" smtClean="0"/>
              <a:t>Subversion </a:t>
            </a:r>
            <a:r>
              <a:rPr lang="tr-TR" dirty="0"/>
              <a:t>ve git </a:t>
            </a:r>
            <a:r>
              <a:rPr lang="tr-TR"/>
              <a:t>ile </a:t>
            </a:r>
            <a:r>
              <a:rPr lang="tr-TR" smtClean="0"/>
              <a:t>entegre</a:t>
            </a:r>
            <a:r>
              <a:rPr lang="tr-TR" dirty="0"/>
              <a:t>, </a:t>
            </a:r>
            <a:r>
              <a:rPr lang="tr-TR" dirty="0" err="1"/>
              <a:t>wiki</a:t>
            </a:r>
            <a:r>
              <a:rPr lang="tr-TR" dirty="0"/>
              <a:t> </a:t>
            </a:r>
            <a:r>
              <a:rPr lang="tr-TR"/>
              <a:t>ve </a:t>
            </a:r>
            <a:r>
              <a:rPr lang="tr-TR" smtClean="0"/>
              <a:t>sorun bildirme özellikleri bulunuyor.</a:t>
            </a:r>
            <a:endParaRPr lang="tr-TR" dirty="0"/>
          </a:p>
          <a:p>
            <a:pPr fontAlgn="base"/>
            <a:r>
              <a:rPr lang="tr-TR" b="1">
                <a:hlinkClick r:id="rId13"/>
              </a:rPr>
              <a:t>GNU </a:t>
            </a:r>
            <a:r>
              <a:rPr lang="tr-TR" b="1" smtClean="0">
                <a:hlinkClick r:id="rId13"/>
              </a:rPr>
              <a:t>Bazaar</a:t>
            </a:r>
            <a:r>
              <a:rPr lang="tr-TR" dirty="0"/>
              <a:t> ve</a:t>
            </a:r>
            <a:r>
              <a:rPr lang="tr-TR"/>
              <a:t> </a:t>
            </a:r>
            <a:r>
              <a:rPr lang="tr-TR" b="1" smtClean="0">
                <a:hlinkClick r:id="rId14"/>
              </a:rPr>
              <a:t>Mercurial</a:t>
            </a:r>
            <a:r>
              <a:rPr lang="tr-TR" dirty="0"/>
              <a:t> kısmen Python ve kısmen C </a:t>
            </a:r>
            <a:r>
              <a:rPr lang="tr-TR"/>
              <a:t>ile </a:t>
            </a:r>
            <a:r>
              <a:rPr lang="tr-TR" smtClean="0"/>
              <a:t>geliştirilmiş </a:t>
            </a:r>
            <a:r>
              <a:rPr lang="tr-TR"/>
              <a:t>iki </a:t>
            </a:r>
            <a:r>
              <a:rPr lang="tr-TR" smtClean="0"/>
              <a:t>versiyon kontrol </a:t>
            </a:r>
            <a:r>
              <a:rPr lang="tr-TR" dirty="0"/>
              <a:t>sistemi.</a:t>
            </a:r>
          </a:p>
          <a:p>
            <a:pPr fontAlgn="base"/>
            <a:r>
              <a:rPr lang="tr-TR" b="1" smtClean="0">
                <a:hlinkClick r:id="rId15"/>
              </a:rPr>
              <a:t>Calibre</a:t>
            </a:r>
            <a:r>
              <a:rPr lang="tr-TR" dirty="0"/>
              <a:t> açık kaynak e-</a:t>
            </a:r>
            <a:r>
              <a:rPr lang="tr-TR" dirty="0" err="1"/>
              <a:t>book</a:t>
            </a:r>
            <a:r>
              <a:rPr lang="tr-TR" dirty="0"/>
              <a:t> </a:t>
            </a:r>
            <a:r>
              <a:rPr lang="tr-TR"/>
              <a:t>yönetimi </a:t>
            </a:r>
            <a:r>
              <a:rPr lang="tr-TR" smtClean="0"/>
              <a:t>aracı</a:t>
            </a:r>
            <a:r>
              <a:rPr lang="tr-TR"/>
              <a:t>. </a:t>
            </a:r>
            <a:r>
              <a:rPr lang="tr-TR" smtClean="0"/>
              <a:t>E-book’larını bir server oluşturarak </a:t>
            </a:r>
            <a:r>
              <a:rPr lang="tr-TR" dirty="0"/>
              <a:t>paylaşma imkanı </a:t>
            </a:r>
            <a:r>
              <a:rPr lang="tr-TR"/>
              <a:t>da </a:t>
            </a:r>
            <a:r>
              <a:rPr lang="tr-TR" smtClean="0"/>
              <a:t>sağlıyor.</a:t>
            </a:r>
            <a:endParaRPr lang="tr-TR" dirty="0"/>
          </a:p>
          <a:p>
            <a:pPr fontAlgn="base"/>
            <a:r>
              <a:rPr lang="tr-TR" b="1" dirty="0">
                <a:hlinkClick r:id="rId16"/>
              </a:rPr>
              <a:t>Yum</a:t>
            </a:r>
            <a:r>
              <a:rPr lang="tr-TR"/>
              <a:t> </a:t>
            </a:r>
            <a:r>
              <a:rPr lang="tr-TR" smtClean="0"/>
              <a:t>RPM sistemleri </a:t>
            </a:r>
            <a:r>
              <a:rPr lang="tr-TR" dirty="0"/>
              <a:t>için otomatik paket yükleyici </a:t>
            </a:r>
            <a:r>
              <a:rPr lang="tr-TR"/>
              <a:t>ve </a:t>
            </a:r>
            <a:r>
              <a:rPr lang="tr-TR" smtClean="0"/>
              <a:t>kaldırıcısı</a:t>
            </a:r>
            <a:r>
              <a:rPr lang="tr-TR"/>
              <a:t>. </a:t>
            </a:r>
            <a:r>
              <a:rPr lang="tr-TR" smtClean="0"/>
              <a:t>Bağımlılıkları denetler </a:t>
            </a:r>
            <a:r>
              <a:rPr lang="tr-TR"/>
              <a:t>ve </a:t>
            </a:r>
            <a:r>
              <a:rPr lang="tr-TR" smtClean="0"/>
              <a:t>bir </a:t>
            </a:r>
            <a:r>
              <a:rPr lang="tr-TR" dirty="0"/>
              <a:t>paketin yüklenmesi </a:t>
            </a:r>
            <a:r>
              <a:rPr lang="tr-TR"/>
              <a:t>için </a:t>
            </a:r>
            <a:r>
              <a:rPr lang="tr-TR" smtClean="0"/>
              <a:t>neler </a:t>
            </a:r>
            <a:r>
              <a:rPr lang="tr-TR"/>
              <a:t>olması </a:t>
            </a:r>
            <a:r>
              <a:rPr lang="tr-TR" smtClean="0"/>
              <a:t>gerektiğini anlar.</a:t>
            </a:r>
            <a:endParaRPr lang="tr-TR" dirty="0"/>
          </a:p>
          <a:p>
            <a:pPr fontAlgn="base"/>
            <a:r>
              <a:rPr lang="tr-TR" smtClean="0"/>
              <a:t>Bunlar </a:t>
            </a:r>
            <a:r>
              <a:rPr lang="tr-TR" dirty="0"/>
              <a:t>Python </a:t>
            </a:r>
            <a:r>
              <a:rPr lang="tr-TR"/>
              <a:t>kullanan </a:t>
            </a:r>
            <a:r>
              <a:rPr lang="tr-TR" smtClean="0"/>
              <a:t>uygulamalardan bazılarıydı</a:t>
            </a:r>
            <a:r>
              <a:rPr lang="tr-TR"/>
              <a:t>. </a:t>
            </a:r>
            <a:r>
              <a:rPr lang="tr-TR" smtClean="0"/>
              <a:t>Bunların </a:t>
            </a:r>
            <a:r>
              <a:rPr lang="tr-TR" dirty="0"/>
              <a:t>dışında, </a:t>
            </a:r>
            <a:r>
              <a:rPr lang="tr-TR" dirty="0" err="1">
                <a:hlinkClick r:id="rId17"/>
              </a:rPr>
              <a:t>Python’u</a:t>
            </a:r>
            <a:r>
              <a:rPr lang="tr-TR" dirty="0">
                <a:hlinkClick r:id="rId17"/>
              </a:rPr>
              <a:t> </a:t>
            </a:r>
            <a:r>
              <a:rPr lang="tr-TR">
                <a:hlinkClick r:id="rId17"/>
              </a:rPr>
              <a:t>başka </a:t>
            </a:r>
            <a:r>
              <a:rPr lang="tr-TR" smtClean="0">
                <a:hlinkClick r:id="rId17"/>
              </a:rPr>
              <a:t>programların </a:t>
            </a:r>
            <a:r>
              <a:rPr lang="tr-TR">
                <a:hlinkClick r:id="rId17"/>
              </a:rPr>
              <a:t>içine </a:t>
            </a:r>
            <a:r>
              <a:rPr lang="tr-TR" smtClean="0">
                <a:hlinkClick r:id="rId17"/>
              </a:rPr>
              <a:t>gömerek</a:t>
            </a:r>
            <a:r>
              <a:rPr lang="tr-TR" dirty="0"/>
              <a:t>, </a:t>
            </a:r>
            <a:r>
              <a:rPr lang="tr-TR"/>
              <a:t>o </a:t>
            </a:r>
            <a:r>
              <a:rPr lang="tr-TR" smtClean="0"/>
              <a:t>programın </a:t>
            </a:r>
            <a:r>
              <a:rPr lang="tr-TR"/>
              <a:t>Python </a:t>
            </a:r>
            <a:r>
              <a:rPr lang="tr-TR" smtClean="0"/>
              <a:t>kodlarını </a:t>
            </a:r>
            <a:r>
              <a:rPr lang="tr-TR" dirty="0"/>
              <a:t>kullanmasını sağlamak mümkün. </a:t>
            </a:r>
            <a:r>
              <a:rPr lang="tr-TR" dirty="0" err="1"/>
              <a:t>Python’u</a:t>
            </a:r>
            <a:r>
              <a:rPr lang="tr-TR" dirty="0"/>
              <a:t> bu şekilde </a:t>
            </a:r>
            <a:r>
              <a:rPr lang="tr-TR"/>
              <a:t>kullanan </a:t>
            </a:r>
            <a:r>
              <a:rPr lang="tr-TR" smtClean="0"/>
              <a:t>uygulamalardan örnek vermek gerekirse</a:t>
            </a:r>
            <a:r>
              <a:rPr lang="tr-TR" dirty="0"/>
              <a:t>:</a:t>
            </a:r>
          </a:p>
          <a:p>
            <a:pPr fontAlgn="base"/>
            <a:r>
              <a:rPr lang="tr-TR" b="1" dirty="0">
                <a:hlinkClick r:id="rId18"/>
              </a:rPr>
              <a:t>Maya</a:t>
            </a:r>
            <a:r>
              <a:rPr lang="tr-TR" dirty="0"/>
              <a:t> 3 boyutlu animasyon, modelleme ve simülasyon yazılımı</a:t>
            </a:r>
            <a:r>
              <a:rPr lang="tr-TR"/>
              <a:t>. </a:t>
            </a:r>
            <a:r>
              <a:rPr lang="tr-TR" smtClean="0"/>
              <a:t>Birçok </a:t>
            </a:r>
            <a:r>
              <a:rPr lang="tr-TR" dirty="0"/>
              <a:t>oyun ve animasyon </a:t>
            </a:r>
            <a:r>
              <a:rPr lang="tr-TR"/>
              <a:t>film </a:t>
            </a:r>
            <a:r>
              <a:rPr lang="tr-TR" smtClean="0"/>
              <a:t>tarafından kullanılıyor.</a:t>
            </a:r>
            <a:r>
              <a:rPr lang="tr-TR" dirty="0"/>
              <a:t> </a:t>
            </a:r>
            <a:r>
              <a:rPr lang="tr-TR" dirty="0">
                <a:hlinkClick r:id="rId19"/>
              </a:rPr>
              <a:t>Maya ile </a:t>
            </a:r>
            <a:r>
              <a:rPr lang="tr-TR">
                <a:hlinkClick r:id="rId19"/>
              </a:rPr>
              <a:t>Python </a:t>
            </a:r>
            <a:r>
              <a:rPr lang="tr-TR" smtClean="0">
                <a:hlinkClick r:id="rId19"/>
              </a:rPr>
              <a:t>kodları </a:t>
            </a:r>
            <a:r>
              <a:rPr lang="tr-TR">
                <a:hlinkClick r:id="rId19"/>
              </a:rPr>
              <a:t>kullanmanın </a:t>
            </a:r>
            <a:r>
              <a:rPr lang="tr-TR" smtClean="0">
                <a:hlinkClick r:id="rId19"/>
              </a:rPr>
              <a:t>temelleri</a:t>
            </a:r>
            <a:r>
              <a:rPr lang="tr-TR" dirty="0"/>
              <a:t> </a:t>
            </a:r>
            <a:r>
              <a:rPr lang="tr-TR"/>
              <a:t>videosunu </a:t>
            </a:r>
            <a:r>
              <a:rPr lang="tr-TR" smtClean="0"/>
              <a:t>izleyebilirsiniz</a:t>
            </a:r>
            <a:r>
              <a:rPr lang="tr-TR" dirty="0"/>
              <a:t>.</a:t>
            </a:r>
          </a:p>
          <a:p>
            <a:pPr fontAlgn="base"/>
            <a:r>
              <a:rPr lang="tr-TR" b="1" smtClean="0">
                <a:hlinkClick r:id="rId20"/>
              </a:rPr>
              <a:t>Blender</a:t>
            </a:r>
            <a:r>
              <a:rPr lang="tr-TR" dirty="0"/>
              <a:t> </a:t>
            </a:r>
            <a:r>
              <a:rPr lang="tr-TR" dirty="0" err="1"/>
              <a:t>Maya’nın</a:t>
            </a:r>
            <a:r>
              <a:rPr lang="tr-TR" dirty="0"/>
              <a:t> açık </a:t>
            </a:r>
            <a:r>
              <a:rPr lang="tr-TR"/>
              <a:t>kaynak </a:t>
            </a:r>
            <a:r>
              <a:rPr lang="tr-TR" smtClean="0"/>
              <a:t>alternatifi</a:t>
            </a:r>
            <a:r>
              <a:rPr lang="tr-TR" dirty="0"/>
              <a:t>. Aynı şekilde</a:t>
            </a:r>
            <a:r>
              <a:rPr lang="tr-TR"/>
              <a:t>, </a:t>
            </a:r>
            <a:r>
              <a:rPr lang="tr-TR" smtClean="0"/>
              <a:t>Blender </a:t>
            </a:r>
            <a:r>
              <a:rPr lang="tr-TR" dirty="0"/>
              <a:t>içinde de </a:t>
            </a:r>
            <a:r>
              <a:rPr lang="tr-TR"/>
              <a:t>Python </a:t>
            </a:r>
            <a:r>
              <a:rPr lang="tr-TR" smtClean="0"/>
              <a:t>kodları </a:t>
            </a:r>
            <a:r>
              <a:rPr lang="tr-TR" dirty="0"/>
              <a:t>kullanmak mümkün.</a:t>
            </a:r>
          </a:p>
          <a:p>
            <a:pPr fontAlgn="base"/>
            <a:r>
              <a:rPr lang="tr-TR" b="1" dirty="0" err="1">
                <a:hlinkClick r:id="rId21"/>
              </a:rPr>
              <a:t>Inkscape</a:t>
            </a:r>
            <a:r>
              <a:rPr lang="tr-TR"/>
              <a:t> </a:t>
            </a:r>
            <a:r>
              <a:rPr lang="tr-TR" smtClean="0"/>
              <a:t>vektörel grafik tasarım programı</a:t>
            </a:r>
            <a:r>
              <a:rPr lang="tr-TR" dirty="0"/>
              <a:t>. </a:t>
            </a:r>
            <a:r>
              <a:rPr lang="tr-TR" dirty="0" err="1"/>
              <a:t>İnkscape’in</a:t>
            </a:r>
            <a:r>
              <a:rPr lang="tr-TR" dirty="0"/>
              <a:t> </a:t>
            </a:r>
            <a:r>
              <a:rPr lang="tr-TR" err="1"/>
              <a:t>python</a:t>
            </a:r>
            <a:r>
              <a:rPr lang="tr-TR"/>
              <a:t> </a:t>
            </a:r>
            <a:r>
              <a:rPr lang="tr-TR" smtClean="0"/>
              <a:t>kütüphanelerini import </a:t>
            </a:r>
            <a:r>
              <a:rPr lang="tr-TR" dirty="0"/>
              <a:t>edip Python ile </a:t>
            </a:r>
            <a:r>
              <a:rPr lang="tr-TR" err="1"/>
              <a:t>svg</a:t>
            </a:r>
            <a:r>
              <a:rPr lang="tr-TR"/>
              <a:t> </a:t>
            </a:r>
            <a:r>
              <a:rPr lang="tr-TR" smtClean="0"/>
              <a:t>oluşturabiliyorsunuz</a:t>
            </a:r>
            <a:r>
              <a:rPr lang="tr-TR" dirty="0"/>
              <a:t>. </a:t>
            </a:r>
            <a:r>
              <a:rPr lang="tr-TR"/>
              <a:t>Python </a:t>
            </a:r>
            <a:r>
              <a:rPr lang="tr-TR" smtClean="0"/>
              <a:t>scripti </a:t>
            </a:r>
            <a:r>
              <a:rPr lang="tr-TR"/>
              <a:t>ile </a:t>
            </a:r>
            <a:r>
              <a:rPr lang="tr-TR" smtClean="0"/>
              <a:t>oluşturulmuş bir</a:t>
            </a:r>
            <a:r>
              <a:rPr lang="tr-TR" dirty="0"/>
              <a:t> </a:t>
            </a:r>
            <a:r>
              <a:rPr lang="tr-TR" dirty="0" err="1">
                <a:hlinkClick r:id="rId22"/>
              </a:rPr>
              <a:t>svg</a:t>
            </a:r>
            <a:r>
              <a:rPr lang="tr-TR" dirty="0">
                <a:hlinkClick r:id="rId22"/>
              </a:rPr>
              <a:t> animasyonu</a:t>
            </a:r>
            <a:r>
              <a:rPr lang="tr-TR" dirty="0"/>
              <a:t> buldum Youtube’da.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2668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Python </a:t>
            </a:r>
            <a:r>
              <a:rPr lang="tr-TR" smtClean="0"/>
              <a:t>Dağıtımları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1318" y="2187388"/>
            <a:ext cx="11510682" cy="4670612"/>
          </a:xfrm>
        </p:spPr>
        <p:txBody>
          <a:bodyPr>
            <a:normAutofit fontScale="92500"/>
          </a:bodyPr>
          <a:lstStyle/>
          <a:p>
            <a:r>
              <a:rPr lang="tr-TR" dirty="0" smtClean="0">
                <a:hlinkClick r:id="rId2"/>
              </a:rPr>
              <a:t>***</a:t>
            </a:r>
            <a:r>
              <a:rPr lang="tr-TR" dirty="0" err="1" smtClean="0">
                <a:hlinkClick r:id="rId2"/>
              </a:rPr>
              <a:t>ActivePython</a:t>
            </a:r>
            <a:r>
              <a:rPr lang="tr-TR"/>
              <a:t> </a:t>
            </a:r>
            <a:r>
              <a:rPr lang="tr-TR" smtClean="0"/>
              <a:t>from</a:t>
            </a:r>
            <a:r>
              <a:rPr lang="tr-TR" dirty="0"/>
              <a:t> </a:t>
            </a:r>
            <a:r>
              <a:rPr lang="tr-TR" dirty="0" err="1">
                <a:hlinkClick r:id="rId3"/>
              </a:rPr>
              <a:t>ActiveState</a:t>
            </a:r>
            <a:endParaRPr lang="tr-TR" dirty="0"/>
          </a:p>
          <a:p>
            <a:r>
              <a:rPr lang="tr-TR" dirty="0" smtClean="0">
                <a:hlinkClick r:id="rId4"/>
              </a:rPr>
              <a:t>***</a:t>
            </a:r>
            <a:r>
              <a:rPr lang="tr-TR" dirty="0" err="1" smtClean="0">
                <a:hlinkClick r:id="rId4"/>
              </a:rPr>
              <a:t>Anaconda</a:t>
            </a:r>
            <a:r>
              <a:rPr lang="tr-TR"/>
              <a:t> </a:t>
            </a:r>
            <a:r>
              <a:rPr lang="tr-TR" smtClean="0"/>
              <a:t>from </a:t>
            </a:r>
            <a:r>
              <a:rPr lang="tr-TR" dirty="0" err="1"/>
              <a:t>Continuum</a:t>
            </a:r>
            <a:r>
              <a:rPr lang="tr-TR" dirty="0"/>
              <a:t> </a:t>
            </a:r>
            <a:r>
              <a:rPr lang="tr-TR" dirty="0" err="1"/>
              <a:t>Analytics</a:t>
            </a:r>
            <a:endParaRPr lang="tr-TR" dirty="0"/>
          </a:p>
          <a:p>
            <a:r>
              <a:rPr lang="tr-TR" dirty="0" smtClean="0">
                <a:hlinkClick r:id="rId5"/>
              </a:rPr>
              <a:t>***</a:t>
            </a:r>
            <a:r>
              <a:rPr lang="tr-TR" dirty="0" err="1" smtClean="0">
                <a:hlinkClick r:id="rId5"/>
              </a:rPr>
              <a:t>Enthought's</a:t>
            </a:r>
            <a:r>
              <a:rPr lang="tr-TR" dirty="0"/>
              <a:t> </a:t>
            </a:r>
            <a:r>
              <a:rPr lang="tr-TR" dirty="0" err="1">
                <a:hlinkClick r:id="rId6"/>
              </a:rPr>
              <a:t>Canopy</a:t>
            </a:r>
            <a:endParaRPr lang="tr-TR" dirty="0"/>
          </a:p>
          <a:p>
            <a:r>
              <a:rPr lang="tr-TR" dirty="0" smtClean="0">
                <a:hlinkClick r:id="rId7"/>
              </a:rPr>
              <a:t>**</a:t>
            </a:r>
            <a:r>
              <a:rPr lang="tr-TR" dirty="0" err="1" smtClean="0">
                <a:hlinkClick r:id="rId7"/>
              </a:rPr>
              <a:t>IPython</a:t>
            </a:r>
            <a:r>
              <a:rPr lang="tr-TR" dirty="0"/>
              <a:t> 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 </a:t>
            </a:r>
            <a:r>
              <a:rPr lang="tr-TR" dirty="0" err="1">
                <a:hlinkClick r:id="rId8"/>
              </a:rPr>
              <a:t>IPyKit</a:t>
            </a:r>
            <a:r>
              <a:rPr lang="tr-TR"/>
              <a:t> </a:t>
            </a:r>
            <a:r>
              <a:rPr lang="tr-TR" smtClean="0"/>
              <a:t>variant</a:t>
            </a:r>
            <a:endParaRPr lang="tr-TR" dirty="0"/>
          </a:p>
          <a:p>
            <a:r>
              <a:rPr lang="tr-TR" dirty="0" smtClean="0">
                <a:hlinkClick r:id="rId9"/>
              </a:rPr>
              <a:t>**Python(</a:t>
            </a:r>
            <a:r>
              <a:rPr lang="tr-TR" dirty="0" err="1" smtClean="0">
                <a:hlinkClick r:id="rId9"/>
              </a:rPr>
              <a:t>x,y</a:t>
            </a:r>
            <a:r>
              <a:rPr lang="tr-TR" dirty="0">
                <a:hlinkClick r:id="rId9"/>
              </a:rPr>
              <a:t>)</a:t>
            </a:r>
            <a:r>
              <a:rPr lang="tr-TR" dirty="0"/>
              <a:t>: Python(</a:t>
            </a:r>
            <a:r>
              <a:rPr lang="tr-TR" dirty="0" err="1"/>
              <a:t>x,y</a:t>
            </a:r>
            <a:r>
              <a:rPr lang="tr-TR" dirty="0"/>
              <a:t>) is </a:t>
            </a:r>
            <a:r>
              <a:rPr lang="tr-TR"/>
              <a:t>a </a:t>
            </a:r>
            <a:r>
              <a:rPr lang="tr-TR" smtClean="0"/>
              <a:t>scientific-oriented </a:t>
            </a:r>
            <a:r>
              <a:rPr lang="tr-TR"/>
              <a:t>Python </a:t>
            </a:r>
            <a:r>
              <a:rPr lang="tr-TR" smtClean="0"/>
              <a:t>Distribution </a:t>
            </a:r>
            <a:r>
              <a:rPr lang="tr-TR" dirty="0" err="1"/>
              <a:t>based</a:t>
            </a:r>
            <a:r>
              <a:rPr lang="tr-TR" dirty="0"/>
              <a:t> on </a:t>
            </a:r>
            <a:r>
              <a:rPr lang="tr-TR" dirty="0" err="1"/>
              <a:t>Qt</a:t>
            </a:r>
            <a:r>
              <a:rPr lang="tr-TR" dirty="0"/>
              <a:t>, </a:t>
            </a:r>
            <a:r>
              <a:rPr lang="tr-TR" dirty="0" err="1"/>
              <a:t>Eclipse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/>
              <a:t> </a:t>
            </a:r>
            <a:r>
              <a:rPr lang="tr-TR" smtClean="0">
                <a:hlinkClick r:id="rId10"/>
              </a:rPr>
              <a:t>Spyder</a:t>
            </a:r>
            <a:endParaRPr lang="tr-TR" dirty="0"/>
          </a:p>
          <a:p>
            <a:pPr fontAlgn="base"/>
            <a:r>
              <a:rPr lang="tr-TR" smtClean="0">
                <a:hlinkClick r:id="rId11"/>
              </a:rPr>
              <a:t>**IronPython</a:t>
            </a:r>
            <a:r>
              <a:rPr lang="tr-TR" dirty="0"/>
              <a:t> (</a:t>
            </a:r>
            <a:r>
              <a:rPr lang="tr-TR"/>
              <a:t>Python </a:t>
            </a:r>
            <a:r>
              <a:rPr lang="tr-TR" smtClean="0"/>
              <a:t>running </a:t>
            </a:r>
            <a:r>
              <a:rPr lang="tr-TR" dirty="0" smtClean="0"/>
              <a:t>on </a:t>
            </a:r>
            <a:r>
              <a:rPr lang="tr-TR" dirty="0"/>
              <a:t>.NET)</a:t>
            </a:r>
          </a:p>
          <a:p>
            <a:pPr fontAlgn="base"/>
            <a:r>
              <a:rPr lang="tr-TR" dirty="0" smtClean="0">
                <a:hlinkClick r:id="rId12"/>
              </a:rPr>
              <a:t>**</a:t>
            </a:r>
            <a:r>
              <a:rPr lang="tr-TR" dirty="0" err="1" smtClean="0">
                <a:hlinkClick r:id="rId12"/>
              </a:rPr>
              <a:t>Jython</a:t>
            </a:r>
            <a:r>
              <a:rPr lang="tr-TR" dirty="0"/>
              <a:t> (</a:t>
            </a:r>
            <a:r>
              <a:rPr lang="tr-TR"/>
              <a:t>Python </a:t>
            </a:r>
            <a:r>
              <a:rPr lang="tr-TR" smtClean="0"/>
              <a:t>running </a:t>
            </a:r>
            <a:r>
              <a:rPr lang="tr-TR" dirty="0"/>
              <a:t>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/>
              <a:t>Java </a:t>
            </a:r>
            <a:r>
              <a:rPr lang="tr-TR" smtClean="0"/>
              <a:t>Virtual </a:t>
            </a:r>
            <a:r>
              <a:rPr lang="tr-TR" dirty="0" smtClean="0"/>
              <a:t>Machine</a:t>
            </a:r>
            <a:r>
              <a:rPr lang="tr-TR" smtClean="0"/>
              <a:t>. Procudess </a:t>
            </a:r>
            <a:r>
              <a:rPr lang="tr-TR" dirty="0" smtClean="0"/>
              <a:t>Java </a:t>
            </a:r>
            <a:r>
              <a:rPr lang="tr-TR" dirty="0" err="1" smtClean="0"/>
              <a:t>classes</a:t>
            </a:r>
            <a:r>
              <a:rPr lang="tr-TR" dirty="0" smtClean="0"/>
              <a:t>)</a:t>
            </a:r>
            <a:endParaRPr lang="tr-TR" dirty="0"/>
          </a:p>
          <a:p>
            <a:pPr fontAlgn="base"/>
            <a:r>
              <a:rPr lang="tr-TR" dirty="0" smtClean="0">
                <a:hlinkClick r:id="rId13"/>
              </a:rPr>
              <a:t>**</a:t>
            </a:r>
            <a:r>
              <a:rPr lang="tr-TR" dirty="0" err="1" smtClean="0">
                <a:hlinkClick r:id="rId13"/>
              </a:rPr>
              <a:t>PyPy</a:t>
            </a:r>
            <a:r>
              <a:rPr lang="tr-TR" dirty="0" smtClean="0"/>
              <a:t> (A </a:t>
            </a:r>
            <a:r>
              <a:rPr lang="tr-TR" dirty="0" err="1" smtClean="0">
                <a:hlinkClick r:id="rId14"/>
              </a:rPr>
              <a:t>fast</a:t>
            </a:r>
            <a:r>
              <a:rPr lang="tr-TR" dirty="0" smtClean="0"/>
              <a:t> </a:t>
            </a:r>
            <a:r>
              <a:rPr lang="tr-TR" dirty="0" err="1" smtClean="0"/>
              <a:t>python</a:t>
            </a:r>
            <a:r>
              <a:rPr lang="tr-TR" dirty="0" smtClean="0"/>
              <a:t> </a:t>
            </a:r>
            <a:r>
              <a:rPr lang="tr-TR" dirty="0" err="1" smtClean="0"/>
              <a:t>implementation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a </a:t>
            </a:r>
            <a:r>
              <a:rPr lang="tr-TR" smtClean="0"/>
              <a:t>JIT compiler)</a:t>
            </a:r>
            <a:endParaRPr lang="tr-TR" dirty="0" smtClean="0"/>
          </a:p>
          <a:p>
            <a:pPr fontAlgn="base"/>
            <a:r>
              <a:rPr lang="tr-TR" dirty="0" smtClean="0">
                <a:hlinkClick r:id="rId15"/>
              </a:rPr>
              <a:t>**</a:t>
            </a:r>
            <a:r>
              <a:rPr lang="tr-TR" dirty="0" err="1" smtClean="0">
                <a:hlinkClick r:id="rId15"/>
              </a:rPr>
              <a:t>Stackless</a:t>
            </a:r>
            <a:r>
              <a:rPr lang="tr-TR" dirty="0" smtClean="0">
                <a:hlinkClick r:id="rId15"/>
              </a:rPr>
              <a:t> </a:t>
            </a:r>
            <a:r>
              <a:rPr lang="tr-TR" dirty="0">
                <a:hlinkClick r:id="rId15"/>
              </a:rPr>
              <a:t>Python</a:t>
            </a:r>
            <a:r>
              <a:rPr lang="tr-TR" dirty="0"/>
              <a:t> </a:t>
            </a:r>
            <a:r>
              <a:rPr lang="tr-TR"/>
              <a:t>(</a:t>
            </a:r>
            <a:r>
              <a:rPr lang="tr-TR" smtClean="0"/>
              <a:t>Branch </a:t>
            </a:r>
            <a:r>
              <a:rPr lang="tr-TR" dirty="0"/>
              <a:t>of </a:t>
            </a:r>
            <a:r>
              <a:rPr lang="tr-TR" err="1"/>
              <a:t>CPython</a:t>
            </a:r>
            <a:r>
              <a:rPr lang="tr-TR"/>
              <a:t> </a:t>
            </a:r>
            <a:r>
              <a:rPr lang="tr-TR" smtClean="0"/>
              <a:t>supporting microthreads</a:t>
            </a:r>
            <a:r>
              <a:rPr lang="tr-TR" dirty="0"/>
              <a:t>)</a:t>
            </a:r>
          </a:p>
          <a:p>
            <a:pPr fontAlgn="base"/>
            <a:r>
              <a:rPr lang="tr-TR" smtClean="0">
                <a:hlinkClick r:id="rId16"/>
              </a:rPr>
              <a:t>*MicroPython</a:t>
            </a:r>
            <a:r>
              <a:rPr lang="tr-TR" dirty="0"/>
              <a:t> (</a:t>
            </a:r>
            <a:r>
              <a:rPr lang="tr-TR"/>
              <a:t>Python </a:t>
            </a:r>
            <a:r>
              <a:rPr lang="tr-TR" smtClean="0"/>
              <a:t>running </a:t>
            </a:r>
            <a:r>
              <a:rPr lang="tr-TR"/>
              <a:t>on </a:t>
            </a:r>
            <a:r>
              <a:rPr lang="tr-TR" smtClean="0"/>
              <a:t>micro controllers</a:t>
            </a:r>
            <a:r>
              <a:rPr lang="tr-TR" dirty="0" smtClean="0"/>
              <a:t>)</a:t>
            </a:r>
          </a:p>
          <a:p>
            <a:r>
              <a:rPr lang="tr-TR" smtClean="0">
                <a:hlinkClick r:id="rId17"/>
              </a:rPr>
              <a:t>*Portable </a:t>
            </a:r>
            <a:r>
              <a:rPr lang="tr-TR" dirty="0">
                <a:hlinkClick r:id="rId17"/>
              </a:rPr>
              <a:t>Python</a:t>
            </a:r>
            <a:r>
              <a:rPr lang="tr-TR"/>
              <a:t>: </a:t>
            </a:r>
            <a:r>
              <a:rPr lang="tr-TR" smtClean="0"/>
              <a:t>Run </a:t>
            </a:r>
            <a:r>
              <a:rPr lang="tr-TR"/>
              <a:t>Python </a:t>
            </a:r>
            <a:r>
              <a:rPr lang="tr-TR" smtClean="0"/>
              <a:t>from </a:t>
            </a:r>
            <a:r>
              <a:rPr lang="tr-TR" dirty="0"/>
              <a:t>USB </a:t>
            </a:r>
            <a:r>
              <a:rPr lang="tr-TR" dirty="0" err="1"/>
              <a:t>device</a:t>
            </a:r>
            <a:r>
              <a:rPr lang="tr-TR" dirty="0"/>
              <a:t> -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installation</a:t>
            </a:r>
            <a:r>
              <a:rPr lang="tr-TR" dirty="0"/>
              <a:t> </a:t>
            </a:r>
            <a:r>
              <a:rPr lang="tr-TR" dirty="0" err="1"/>
              <a:t>needed</a:t>
            </a:r>
            <a:r>
              <a:rPr lang="tr-TR" dirty="0" smtClean="0"/>
              <a:t>.</a:t>
            </a:r>
          </a:p>
          <a:p>
            <a:r>
              <a:rPr lang="tr-TR" smtClean="0">
                <a:hlinkClick r:id="rId18"/>
              </a:rPr>
              <a:t>PythonForArmLinux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9041779" y="6611779"/>
            <a:ext cx="31502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000" dirty="0"/>
              <a:t>https</a:t>
            </a:r>
            <a:r>
              <a:rPr lang="tr-TR" sz="1000"/>
              <a:t>://</a:t>
            </a:r>
            <a:r>
              <a:rPr lang="tr-TR" sz="1000" smtClean="0"/>
              <a:t>wiki.python.org/moin/PythonDistributions</a:t>
            </a:r>
            <a:endParaRPr lang="tr-TR" sz="1000" dirty="0"/>
          </a:p>
        </p:txBody>
      </p:sp>
    </p:spTree>
    <p:extLst>
      <p:ext uri="{BB962C8B-B14F-4D97-AF65-F5344CB8AC3E}">
        <p14:creationId xmlns:p14="http://schemas.microsoft.com/office/powerpoint/2010/main" val="415002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Python Alternatif Diller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30306" y="2250141"/>
            <a:ext cx="11761694" cy="4607859"/>
          </a:xfrm>
        </p:spPr>
        <p:txBody>
          <a:bodyPr>
            <a:normAutofit fontScale="92500" lnSpcReduction="10000"/>
          </a:bodyPr>
          <a:lstStyle/>
          <a:p>
            <a:r>
              <a:rPr lang="tr-TR" smtClean="0"/>
              <a:t>Javascript: İnternet </a:t>
            </a:r>
            <a:r>
              <a:rPr lang="tr-TR" dirty="0" smtClean="0"/>
              <a:t>sayfasında </a:t>
            </a:r>
            <a:r>
              <a:rPr lang="tr-TR" smtClean="0"/>
              <a:t>kullanıcı tarafında </a:t>
            </a:r>
            <a:r>
              <a:rPr lang="tr-TR" dirty="0" smtClean="0"/>
              <a:t>çalışan </a:t>
            </a:r>
            <a:r>
              <a:rPr lang="tr-TR" smtClean="0"/>
              <a:t>tek dildir </a:t>
            </a:r>
            <a:r>
              <a:rPr lang="tr-TR" dirty="0" smtClean="0"/>
              <a:t>ve çok </a:t>
            </a:r>
            <a:r>
              <a:rPr lang="tr-TR" smtClean="0"/>
              <a:t>yavaş çalışır. </a:t>
            </a:r>
            <a:r>
              <a:rPr lang="tr-TR" dirty="0" smtClean="0"/>
              <a:t>Genelde </a:t>
            </a:r>
            <a:r>
              <a:rPr lang="tr-TR" smtClean="0"/>
              <a:t>güzel görsel </a:t>
            </a:r>
            <a:r>
              <a:rPr lang="tr-TR" dirty="0" smtClean="0"/>
              <a:t>sunmak ve </a:t>
            </a:r>
            <a:r>
              <a:rPr lang="tr-TR" dirty="0" err="1" smtClean="0"/>
              <a:t>unity</a:t>
            </a:r>
            <a:r>
              <a:rPr lang="tr-TR" dirty="0" smtClean="0"/>
              <a:t> ile oyun </a:t>
            </a:r>
            <a:r>
              <a:rPr lang="tr-TR" smtClean="0"/>
              <a:t>yapmak üzere kullanılır.</a:t>
            </a:r>
            <a:endParaRPr lang="tr-TR" dirty="0" smtClean="0"/>
          </a:p>
          <a:p>
            <a:r>
              <a:rPr lang="tr-TR" smtClean="0"/>
              <a:t>Perl</a:t>
            </a:r>
            <a:r>
              <a:rPr lang="tr-TR" dirty="0" smtClean="0"/>
              <a:t>: </a:t>
            </a:r>
            <a:r>
              <a:rPr lang="tr-TR" dirty="0" err="1" smtClean="0"/>
              <a:t>Pythondan</a:t>
            </a:r>
            <a:r>
              <a:rPr lang="tr-TR" dirty="0" smtClean="0"/>
              <a:t> </a:t>
            </a:r>
            <a:r>
              <a:rPr lang="tr-TR" smtClean="0"/>
              <a:t>eski bir dildir. </a:t>
            </a:r>
            <a:r>
              <a:rPr lang="tr-TR" dirty="0" smtClean="0"/>
              <a:t>Daha </a:t>
            </a:r>
            <a:r>
              <a:rPr lang="tr-TR" smtClean="0"/>
              <a:t>hızlı çalabilir </a:t>
            </a:r>
            <a:r>
              <a:rPr lang="tr-TR" dirty="0" smtClean="0"/>
              <a:t>ve daha az </a:t>
            </a:r>
            <a:r>
              <a:rPr lang="tr-TR" smtClean="0"/>
              <a:t>kod yazabilir fakat öğrenmesi zordur. </a:t>
            </a:r>
            <a:r>
              <a:rPr lang="tr-TR" dirty="0" smtClean="0"/>
              <a:t>Yazı işleme </a:t>
            </a:r>
            <a:r>
              <a:rPr lang="tr-TR" smtClean="0"/>
              <a:t>ve regex üzerine yoğunlaşmıştır.</a:t>
            </a:r>
            <a:endParaRPr lang="tr-TR" dirty="0" smtClean="0"/>
          </a:p>
          <a:p>
            <a:r>
              <a:rPr lang="tr-TR" dirty="0" err="1" smtClean="0"/>
              <a:t>Tcl</a:t>
            </a:r>
            <a:r>
              <a:rPr lang="tr-TR" dirty="0" smtClean="0"/>
              <a:t>: </a:t>
            </a:r>
            <a:r>
              <a:rPr lang="tr-TR" smtClean="0"/>
              <a:t>Büyük uygulamalar yazmak üzere yapılmış bir program </a:t>
            </a:r>
            <a:r>
              <a:rPr lang="tr-TR" dirty="0" err="1" smtClean="0"/>
              <a:t>olsada</a:t>
            </a:r>
            <a:r>
              <a:rPr lang="tr-TR" dirty="0" smtClean="0"/>
              <a:t> </a:t>
            </a:r>
            <a:r>
              <a:rPr lang="tr-TR" dirty="0" err="1" smtClean="0"/>
              <a:t>tcl</a:t>
            </a:r>
            <a:r>
              <a:rPr lang="tr-TR" dirty="0" smtClean="0"/>
              <a:t> ve </a:t>
            </a:r>
            <a:r>
              <a:rPr lang="tr-TR" dirty="0" err="1" smtClean="0"/>
              <a:t>tk</a:t>
            </a:r>
            <a:r>
              <a:rPr lang="tr-TR" dirty="0" smtClean="0"/>
              <a:t> Python içinde </a:t>
            </a:r>
            <a:r>
              <a:rPr lang="tr-TR" smtClean="0"/>
              <a:t>zaten yer almaktadır.</a:t>
            </a:r>
            <a:endParaRPr lang="tr-TR" dirty="0" smtClean="0"/>
          </a:p>
          <a:p>
            <a:r>
              <a:rPr lang="tr-TR" dirty="0"/>
              <a:t>C</a:t>
            </a:r>
            <a:r>
              <a:rPr lang="tr-TR" dirty="0" smtClean="0"/>
              <a:t>++: C </a:t>
            </a:r>
            <a:r>
              <a:rPr lang="tr-TR" smtClean="0"/>
              <a:t>dilinin devamıdır. Python eklentilerinin </a:t>
            </a:r>
            <a:r>
              <a:rPr lang="tr-TR" dirty="0" smtClean="0"/>
              <a:t>çoğu C/C++ </a:t>
            </a:r>
            <a:r>
              <a:rPr lang="tr-TR" smtClean="0"/>
              <a:t>ile yapılır </a:t>
            </a:r>
            <a:r>
              <a:rPr lang="tr-TR" dirty="0" smtClean="0"/>
              <a:t>yani </a:t>
            </a:r>
            <a:r>
              <a:rPr lang="tr-TR" smtClean="0"/>
              <a:t>Python programcıları </a:t>
            </a:r>
            <a:r>
              <a:rPr lang="tr-TR" dirty="0" smtClean="0"/>
              <a:t>bu dili </a:t>
            </a:r>
            <a:r>
              <a:rPr lang="tr-TR" smtClean="0"/>
              <a:t>bilmek zorundadır. Yüksek performans ve modern bir dil arıyanların tercihidir. Öğrenmesi zaman alır. </a:t>
            </a:r>
            <a:r>
              <a:rPr lang="tr-TR" dirty="0" smtClean="0"/>
              <a:t>C++98 Java </a:t>
            </a:r>
            <a:r>
              <a:rPr lang="tr-TR" smtClean="0"/>
              <a:t>ile karşılaştırıldığında </a:t>
            </a:r>
            <a:r>
              <a:rPr lang="tr-TR" dirty="0" smtClean="0"/>
              <a:t>yazılan kod uzunluğu 5 kat </a:t>
            </a:r>
            <a:r>
              <a:rPr lang="tr-TR" smtClean="0"/>
              <a:t>fazla olabilir. Oyun programlamalamadan </a:t>
            </a:r>
            <a:r>
              <a:rPr lang="tr-TR" dirty="0" smtClean="0"/>
              <a:t>İşletim sistemi </a:t>
            </a:r>
            <a:r>
              <a:rPr lang="tr-TR" smtClean="0"/>
              <a:t>yazmaya kadar geniş bir alanda kullanılır.</a:t>
            </a:r>
            <a:endParaRPr lang="tr-TR" dirty="0" smtClean="0"/>
          </a:p>
          <a:p>
            <a:r>
              <a:rPr lang="tr-TR" dirty="0" smtClean="0"/>
              <a:t>Julia: 2012 de «Python gibi yaz c </a:t>
            </a:r>
            <a:r>
              <a:rPr lang="tr-TR" smtClean="0"/>
              <a:t>gibi çalıştır» sloganıyla çıkmıştır. </a:t>
            </a:r>
            <a:r>
              <a:rPr lang="tr-TR" dirty="0" smtClean="0"/>
              <a:t>Daha çok yeni </a:t>
            </a:r>
            <a:r>
              <a:rPr lang="tr-TR" smtClean="0"/>
              <a:t>olması hataları beraberinde getirmektedir. Fortran </a:t>
            </a:r>
            <a:r>
              <a:rPr lang="tr-TR" dirty="0" smtClean="0"/>
              <a:t>ve C </a:t>
            </a:r>
            <a:r>
              <a:rPr lang="tr-TR" smtClean="0"/>
              <a:t>ile yarışan nadir çalışmalardandır. </a:t>
            </a:r>
            <a:endParaRPr lang="tr-TR" dirty="0" smtClean="0"/>
          </a:p>
          <a:p>
            <a:r>
              <a:rPr lang="tr-TR" dirty="0" smtClean="0"/>
              <a:t>F</a:t>
            </a:r>
            <a:r>
              <a:rPr lang="tr-TR" smtClean="0"/>
              <a:t>#: Microsoft Python karşısında </a:t>
            </a:r>
            <a:r>
              <a:rPr lang="tr-TR" dirty="0" smtClean="0"/>
              <a:t>.Net </a:t>
            </a:r>
            <a:r>
              <a:rPr lang="tr-TR" smtClean="0"/>
              <a:t>ilgisini korumak </a:t>
            </a:r>
            <a:r>
              <a:rPr lang="tr-TR" dirty="0" smtClean="0"/>
              <a:t>için </a:t>
            </a:r>
            <a:r>
              <a:rPr lang="tr-TR" dirty="0" err="1" smtClean="0"/>
              <a:t>ocaml</a:t>
            </a:r>
            <a:r>
              <a:rPr lang="tr-TR" dirty="0" smtClean="0"/>
              <a:t> dillini .</a:t>
            </a:r>
            <a:r>
              <a:rPr lang="tr-TR" smtClean="0"/>
              <a:t>Net ortamı için yazmıştır. Parallel </a:t>
            </a:r>
            <a:r>
              <a:rPr lang="tr-TR" dirty="0" smtClean="0"/>
              <a:t>Kod yazmak </a:t>
            </a:r>
            <a:r>
              <a:rPr lang="tr-TR" smtClean="0"/>
              <a:t>Oldukça kolaydır. </a:t>
            </a:r>
            <a:r>
              <a:rPr lang="tr-TR" dirty="0" smtClean="0"/>
              <a:t>C# </a:t>
            </a:r>
            <a:r>
              <a:rPr lang="tr-TR" smtClean="0"/>
              <a:t>için script </a:t>
            </a:r>
            <a:r>
              <a:rPr lang="tr-TR" dirty="0" smtClean="0"/>
              <a:t>dili </a:t>
            </a:r>
            <a:r>
              <a:rPr lang="tr-TR" smtClean="0"/>
              <a:t>gibi çalışmaktatır. Recursif fonksiyonları normal fonksiyonlardan hızlı çalışır. Xamarin </a:t>
            </a:r>
            <a:r>
              <a:rPr lang="tr-TR" dirty="0" smtClean="0"/>
              <a:t>desteği sayesinde mobil </a:t>
            </a:r>
            <a:r>
              <a:rPr lang="tr-TR" smtClean="0"/>
              <a:t>uygulama yazılabilir. </a:t>
            </a:r>
            <a:r>
              <a:rPr lang="tr-TR" dirty="0" err="1" smtClean="0"/>
              <a:t>OOP’s</a:t>
            </a:r>
            <a:r>
              <a:rPr lang="tr-TR" dirty="0" smtClean="0"/>
              <a:t> desteklemez ve kendisine ait matematik </a:t>
            </a:r>
            <a:r>
              <a:rPr lang="tr-TR" smtClean="0"/>
              <a:t>kütüphanesi yoktur, </a:t>
            </a:r>
            <a:r>
              <a:rPr lang="tr-TR" dirty="0" smtClean="0"/>
              <a:t>C# </a:t>
            </a:r>
            <a:r>
              <a:rPr lang="tr-TR" smtClean="0"/>
              <a:t>ile paylaşırlar.</a:t>
            </a:r>
            <a:endParaRPr lang="tr-TR" dirty="0" smtClean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483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54954" y="618565"/>
            <a:ext cx="8761413" cy="1062067"/>
          </a:xfrm>
        </p:spPr>
        <p:txBody>
          <a:bodyPr/>
          <a:lstStyle/>
          <a:p>
            <a:r>
              <a:rPr lang="tr-TR" dirty="0" err="1" smtClean="0"/>
              <a:t>Pythonda</a:t>
            </a:r>
            <a:r>
              <a:rPr lang="tr-TR" dirty="0" smtClean="0"/>
              <a:t> Çok </a:t>
            </a:r>
            <a:r>
              <a:rPr lang="tr-TR" smtClean="0"/>
              <a:t>Kullanılan Kütüphaneler ve Kütüphaneler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9496" y="2271806"/>
            <a:ext cx="11682504" cy="4586194"/>
          </a:xfrm>
        </p:spPr>
        <p:txBody>
          <a:bodyPr>
            <a:normAutofit fontScale="92500" lnSpcReduction="10000"/>
          </a:bodyPr>
          <a:lstStyle/>
          <a:p>
            <a:r>
              <a:rPr lang="tr-TR" dirty="0" err="1" smtClean="0"/>
              <a:t>SQLAlchemy</a:t>
            </a:r>
            <a:r>
              <a:rPr lang="tr-TR" dirty="0" smtClean="0"/>
              <a:t>: </a:t>
            </a:r>
            <a:r>
              <a:rPr lang="tr-TR" smtClean="0"/>
              <a:t>SQL veritabanı  işlemleri</a:t>
            </a:r>
            <a:endParaRPr lang="tr-TR" dirty="0" smtClean="0"/>
          </a:p>
          <a:p>
            <a:r>
              <a:rPr lang="tr-TR" dirty="0" err="1" smtClean="0"/>
              <a:t>Django</a:t>
            </a:r>
            <a:r>
              <a:rPr lang="tr-TR" dirty="0" smtClean="0"/>
              <a:t> ve </a:t>
            </a:r>
            <a:r>
              <a:rPr lang="tr-TR" dirty="0" err="1" smtClean="0"/>
              <a:t>Flask</a:t>
            </a:r>
            <a:r>
              <a:rPr lang="tr-TR" dirty="0" smtClean="0"/>
              <a:t>: </a:t>
            </a:r>
            <a:r>
              <a:rPr lang="tr-TR" smtClean="0"/>
              <a:t>Web programlama</a:t>
            </a:r>
            <a:endParaRPr lang="tr-TR" dirty="0" smtClean="0"/>
          </a:p>
          <a:p>
            <a:r>
              <a:rPr lang="tr-TR" dirty="0" err="1" smtClean="0"/>
              <a:t>Cython</a:t>
            </a:r>
            <a:r>
              <a:rPr lang="tr-TR" dirty="0" smtClean="0"/>
              <a:t>: </a:t>
            </a:r>
            <a:r>
              <a:rPr lang="tr-TR" smtClean="0"/>
              <a:t>Python benzeri </a:t>
            </a:r>
            <a:r>
              <a:rPr lang="tr-TR" dirty="0" smtClean="0"/>
              <a:t>C dili. </a:t>
            </a:r>
            <a:r>
              <a:rPr lang="tr-TR" smtClean="0"/>
              <a:t>C kütüphanelerini </a:t>
            </a:r>
            <a:r>
              <a:rPr lang="tr-TR" dirty="0" smtClean="0"/>
              <a:t>kullanma </a:t>
            </a:r>
            <a:r>
              <a:rPr lang="tr-TR" smtClean="0"/>
              <a:t>imkanı verir. Oluşturulan paketler C derleyicisiyle derlenir </a:t>
            </a:r>
            <a:r>
              <a:rPr lang="tr-TR" dirty="0" smtClean="0"/>
              <a:t>ve </a:t>
            </a:r>
            <a:r>
              <a:rPr lang="tr-TR" dirty="0" err="1" smtClean="0"/>
              <a:t>Python’a</a:t>
            </a:r>
            <a:r>
              <a:rPr lang="tr-TR" dirty="0" smtClean="0"/>
              <a:t> </a:t>
            </a:r>
            <a:r>
              <a:rPr lang="tr-TR" smtClean="0"/>
              <a:t>kütüphane olarak eklenir.</a:t>
            </a:r>
            <a:endParaRPr lang="tr-TR" dirty="0" smtClean="0"/>
          </a:p>
          <a:p>
            <a:r>
              <a:rPr lang="tr-TR" dirty="0" err="1" smtClean="0"/>
              <a:t>Ctypes</a:t>
            </a:r>
            <a:r>
              <a:rPr lang="tr-TR" dirty="0" smtClean="0"/>
              <a:t>: Yabancı .</a:t>
            </a:r>
            <a:r>
              <a:rPr lang="tr-TR" dirty="0" err="1" smtClean="0"/>
              <a:t>dll</a:t>
            </a:r>
            <a:r>
              <a:rPr lang="tr-TR" dirty="0" smtClean="0"/>
              <a:t> veya .</a:t>
            </a:r>
            <a:r>
              <a:rPr lang="tr-TR" dirty="0" err="1" smtClean="0"/>
              <a:t>so</a:t>
            </a:r>
            <a:r>
              <a:rPr lang="tr-TR" dirty="0" smtClean="0"/>
              <a:t> yüklemeye </a:t>
            </a:r>
            <a:r>
              <a:rPr lang="tr-TR" smtClean="0"/>
              <a:t>izin verir.</a:t>
            </a:r>
            <a:endParaRPr lang="tr-TR" dirty="0" smtClean="0"/>
          </a:p>
          <a:p>
            <a:r>
              <a:rPr lang="tr-TR" dirty="0" err="1" smtClean="0"/>
              <a:t>Cffi</a:t>
            </a:r>
            <a:r>
              <a:rPr lang="tr-TR" dirty="0" smtClean="0"/>
              <a:t>: Yabancı fonksiyon yüklemeye </a:t>
            </a:r>
            <a:r>
              <a:rPr lang="tr-TR" smtClean="0"/>
              <a:t>izin verir. </a:t>
            </a:r>
            <a:endParaRPr lang="tr-TR" dirty="0" smtClean="0"/>
          </a:p>
          <a:p>
            <a:r>
              <a:rPr lang="tr-TR" dirty="0" err="1" smtClean="0"/>
              <a:t>PyQT</a:t>
            </a:r>
            <a:r>
              <a:rPr lang="tr-TR" dirty="0" smtClean="0"/>
              <a:t>: </a:t>
            </a:r>
            <a:r>
              <a:rPr lang="tr-TR" err="1" smtClean="0"/>
              <a:t>Qt</a:t>
            </a:r>
            <a:r>
              <a:rPr lang="tr-TR" smtClean="0"/>
              <a:t> Kütüphanelerini Python versiyonu</a:t>
            </a:r>
            <a:r>
              <a:rPr lang="tr-TR" dirty="0" smtClean="0"/>
              <a:t>. Genelde </a:t>
            </a:r>
            <a:r>
              <a:rPr lang="tr-TR" err="1" smtClean="0"/>
              <a:t>Gui</a:t>
            </a:r>
            <a:r>
              <a:rPr lang="tr-TR" smtClean="0"/>
              <a:t> tasarımı</a:t>
            </a:r>
            <a:r>
              <a:rPr lang="tr-TR" dirty="0" smtClean="0"/>
              <a:t>.</a:t>
            </a:r>
          </a:p>
          <a:p>
            <a:r>
              <a:rPr lang="tr-TR" smtClean="0"/>
              <a:t>Tkinter: </a:t>
            </a:r>
            <a:r>
              <a:rPr lang="tr-TR" dirty="0" err="1" smtClean="0"/>
              <a:t>Python’un</a:t>
            </a:r>
            <a:r>
              <a:rPr lang="tr-TR" dirty="0" smtClean="0"/>
              <a:t> sağladığı basit </a:t>
            </a:r>
            <a:r>
              <a:rPr lang="tr-TR" dirty="0" err="1" smtClean="0"/>
              <a:t>Gui</a:t>
            </a:r>
            <a:r>
              <a:rPr lang="tr-TR" dirty="0" smtClean="0"/>
              <a:t> kütüphanesi</a:t>
            </a:r>
          </a:p>
          <a:p>
            <a:r>
              <a:rPr lang="tr-TR" dirty="0" err="1" smtClean="0"/>
              <a:t>Kivy</a:t>
            </a:r>
            <a:r>
              <a:rPr lang="tr-TR" dirty="0" smtClean="0"/>
              <a:t>: Python ile </a:t>
            </a:r>
            <a:r>
              <a:rPr lang="tr-TR" smtClean="0"/>
              <a:t>Linux ortamında </a:t>
            </a:r>
            <a:r>
              <a:rPr lang="tr-TR" dirty="0" smtClean="0"/>
              <a:t>mobil uygulama </a:t>
            </a:r>
            <a:r>
              <a:rPr lang="tr-TR" smtClean="0"/>
              <a:t>yapmayı sağlar. Coverge oranı</a:t>
            </a:r>
            <a:r>
              <a:rPr lang="tr-TR" dirty="0" smtClean="0"/>
              <a:t>= %53</a:t>
            </a:r>
          </a:p>
          <a:p>
            <a:r>
              <a:rPr lang="tr-TR" dirty="0" err="1" smtClean="0"/>
              <a:t>Numpy,Scipy,Matplotlib,Pandas:Python’u</a:t>
            </a:r>
            <a:r>
              <a:rPr lang="tr-TR" dirty="0" smtClean="0"/>
              <a:t> </a:t>
            </a:r>
            <a:r>
              <a:rPr lang="tr-TR" err="1" smtClean="0"/>
              <a:t>Matlab</a:t>
            </a:r>
            <a:r>
              <a:rPr lang="tr-TR" smtClean="0"/>
              <a:t> alternatifi </a:t>
            </a:r>
            <a:r>
              <a:rPr lang="tr-TR" dirty="0" smtClean="0"/>
              <a:t>yapan bilimsel </a:t>
            </a:r>
            <a:r>
              <a:rPr lang="tr-TR" smtClean="0"/>
              <a:t>hesaplama kütüphaneleri</a:t>
            </a:r>
            <a:endParaRPr lang="tr-TR" dirty="0" smtClean="0"/>
          </a:p>
          <a:p>
            <a:r>
              <a:rPr lang="tr-TR" dirty="0" err="1" smtClean="0"/>
              <a:t>Ipython</a:t>
            </a:r>
            <a:r>
              <a:rPr lang="tr-TR" dirty="0" smtClean="0"/>
              <a:t>: Python Shell gelişmiş hali. </a:t>
            </a:r>
            <a:r>
              <a:rPr lang="tr-TR" err="1" smtClean="0"/>
              <a:t>Matlab</a:t>
            </a:r>
            <a:r>
              <a:rPr lang="tr-TR" smtClean="0"/>
              <a:t> interactive gibi işlemler yapabilmeyi sağlıyor. </a:t>
            </a:r>
            <a:endParaRPr lang="tr-TR" dirty="0" smtClean="0"/>
          </a:p>
          <a:p>
            <a:r>
              <a:rPr lang="tr-TR" dirty="0" err="1" smtClean="0"/>
              <a:t>Ipython</a:t>
            </a:r>
            <a:r>
              <a:rPr lang="tr-TR" dirty="0" smtClean="0"/>
              <a:t> Notebook </a:t>
            </a:r>
            <a:r>
              <a:rPr lang="tr-TR" smtClean="0"/>
              <a:t>ve Jupyter: Internet sayfası hazırlar </a:t>
            </a:r>
            <a:r>
              <a:rPr lang="tr-TR" dirty="0" smtClean="0"/>
              <a:t>gibi analiz </a:t>
            </a:r>
            <a:r>
              <a:rPr lang="tr-TR" smtClean="0"/>
              <a:t>yapıp görsel </a:t>
            </a:r>
            <a:r>
              <a:rPr lang="tr-TR" dirty="0" smtClean="0"/>
              <a:t>sunum </a:t>
            </a:r>
            <a:r>
              <a:rPr lang="tr-TR" smtClean="0"/>
              <a:t>yapmayı sağlar.</a:t>
            </a:r>
            <a:endParaRPr lang="tr-TR" dirty="0" smtClean="0"/>
          </a:p>
          <a:p>
            <a:r>
              <a:rPr lang="tr-TR" dirty="0" err="1" smtClean="0"/>
              <a:t>OpenCV</a:t>
            </a:r>
            <a:r>
              <a:rPr lang="tr-TR" dirty="0" smtClean="0"/>
              <a:t>: C</a:t>
            </a:r>
            <a:r>
              <a:rPr lang="tr-TR" smtClean="0"/>
              <a:t>++ bilgisayarlı görme </a:t>
            </a:r>
            <a:r>
              <a:rPr lang="tr-TR" dirty="0" smtClean="0"/>
              <a:t>kütüphanesinin önemli kısmı Python </a:t>
            </a:r>
            <a:r>
              <a:rPr lang="tr-TR" smtClean="0"/>
              <a:t>ile kullanılabilir. Coverge oranı</a:t>
            </a:r>
            <a:r>
              <a:rPr lang="tr-TR" dirty="0" smtClean="0"/>
              <a:t>=~%70</a:t>
            </a:r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396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Diğerleri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9495" y="2325594"/>
            <a:ext cx="8825659" cy="3416300"/>
          </a:xfrm>
        </p:spPr>
        <p:txBody>
          <a:bodyPr>
            <a:normAutofit fontScale="77500" lnSpcReduction="20000"/>
          </a:bodyPr>
          <a:lstStyle/>
          <a:p>
            <a:r>
              <a:rPr lang="tr-TR" smtClean="0">
                <a:hlinkClick r:id="rId2" tooltip="Jun 02, 2012"/>
              </a:rPr>
              <a:t>curses</a:t>
            </a:r>
            <a:r>
              <a:rPr lang="tr-TR" dirty="0" smtClean="0"/>
              <a:t> </a:t>
            </a:r>
            <a:r>
              <a:rPr lang="tr-TR" dirty="0" smtClean="0">
                <a:hlinkClick r:id="rId3" tooltip="Jun 01, 2012"/>
              </a:rPr>
              <a:t>pil</a:t>
            </a:r>
            <a:r>
              <a:rPr lang="tr-TR" smtClean="0"/>
              <a:t> </a:t>
            </a:r>
            <a:r>
              <a:rPr lang="tr-TR" smtClean="0">
                <a:hlinkClick r:id="rId4" tooltip="Jun 01, 2012"/>
              </a:rPr>
              <a:t>videocapture</a:t>
            </a:r>
            <a:r>
              <a:rPr lang="tr-TR" smtClean="0"/>
              <a:t> </a:t>
            </a:r>
            <a:r>
              <a:rPr lang="tr-TR" smtClean="0">
                <a:hlinkClick r:id="rId5" tooltip="Jun 01, 2012"/>
              </a:rPr>
              <a:t>tornado</a:t>
            </a:r>
            <a:r>
              <a:rPr lang="tr-TR" smtClean="0"/>
              <a:t> </a:t>
            </a:r>
            <a:r>
              <a:rPr lang="tr-TR" smtClean="0">
                <a:hlinkClick r:id="rId6" tooltip="May 30, 2012"/>
              </a:rPr>
              <a:t>bazaar</a:t>
            </a:r>
            <a:r>
              <a:rPr lang="tr-TR" dirty="0" smtClean="0"/>
              <a:t> </a:t>
            </a:r>
            <a:r>
              <a:rPr lang="tr-TR" dirty="0" err="1" smtClean="0">
                <a:hlinkClick r:id="rId7" tooltip="May 30, 2012"/>
              </a:rPr>
              <a:t>pyopencl</a:t>
            </a:r>
            <a:r>
              <a:rPr lang="tr-TR" dirty="0" smtClean="0"/>
              <a:t> </a:t>
            </a:r>
            <a:r>
              <a:rPr lang="tr-TR" dirty="0" err="1" smtClean="0">
                <a:hlinkClick r:id="rId8" tooltip="May 30, 2012"/>
              </a:rPr>
              <a:t>pycuda</a:t>
            </a:r>
            <a:r>
              <a:rPr lang="tr-TR" dirty="0" smtClean="0"/>
              <a:t> </a:t>
            </a:r>
            <a:r>
              <a:rPr lang="tr-TR" dirty="0" err="1" smtClean="0">
                <a:hlinkClick r:id="rId9" tooltip="May 29, 2012"/>
              </a:rPr>
              <a:t>sfepy</a:t>
            </a:r>
            <a:r>
              <a:rPr lang="tr-TR" dirty="0" smtClean="0"/>
              <a:t> </a:t>
            </a:r>
            <a:r>
              <a:rPr lang="tr-TR" dirty="0" err="1" smtClean="0">
                <a:hlinkClick r:id="rId10" tooltip="May 27, 2012"/>
              </a:rPr>
              <a:t>pyside</a:t>
            </a:r>
            <a:r>
              <a:rPr lang="tr-TR" smtClean="0"/>
              <a:t> </a:t>
            </a:r>
            <a:r>
              <a:rPr lang="tr-TR" smtClean="0">
                <a:hlinkClick r:id="rId11" tooltip="May 26, 2012"/>
              </a:rPr>
              <a:t>spyder</a:t>
            </a:r>
            <a:r>
              <a:rPr lang="tr-TR" dirty="0" smtClean="0"/>
              <a:t> </a:t>
            </a:r>
            <a:r>
              <a:rPr lang="tr-TR" dirty="0" err="1" smtClean="0">
                <a:hlinkClick r:id="rId12" tooltip="May 26, 2012"/>
              </a:rPr>
              <a:t>base</a:t>
            </a:r>
            <a:r>
              <a:rPr lang="tr-TR" dirty="0" smtClean="0"/>
              <a:t> </a:t>
            </a:r>
            <a:r>
              <a:rPr lang="tr-TR" dirty="0" err="1" smtClean="0">
                <a:hlinkClick r:id="rId13" tooltip="May 24, 2012"/>
              </a:rPr>
              <a:t>nlopt</a:t>
            </a:r>
            <a:r>
              <a:rPr lang="tr-TR" smtClean="0"/>
              <a:t> </a:t>
            </a:r>
            <a:r>
              <a:rPr lang="tr-TR" smtClean="0">
                <a:hlinkClick r:id="rId14" tooltip="May 22, 2012"/>
              </a:rPr>
              <a:t>zope.interface</a:t>
            </a:r>
            <a:r>
              <a:rPr lang="tr-TR" smtClean="0">
                <a:hlinkClick r:id="rId15" tooltip="May 20, 2012"/>
              </a:rPr>
              <a:t>matplotlib</a:t>
            </a:r>
            <a:r>
              <a:rPr lang="tr-TR" dirty="0" smtClean="0"/>
              <a:t> </a:t>
            </a:r>
            <a:r>
              <a:rPr lang="tr-TR" dirty="0" err="1" smtClean="0">
                <a:hlinkClick r:id="rId16" tooltip="May 20, 2012"/>
              </a:rPr>
              <a:t>numpy</a:t>
            </a:r>
            <a:r>
              <a:rPr lang="tr-TR" smtClean="0"/>
              <a:t> </a:t>
            </a:r>
            <a:r>
              <a:rPr lang="tr-TR" smtClean="0">
                <a:hlinkClick r:id="rId17" tooltip="May 18, 2012"/>
              </a:rPr>
              <a:t>distribute</a:t>
            </a:r>
            <a:r>
              <a:rPr lang="tr-TR" dirty="0" smtClean="0"/>
              <a:t> </a:t>
            </a:r>
            <a:r>
              <a:rPr lang="tr-TR" dirty="0" err="1" smtClean="0">
                <a:hlinkClick r:id="rId18" tooltip="May 18, 2012"/>
              </a:rPr>
              <a:t>gdal</a:t>
            </a:r>
            <a:r>
              <a:rPr lang="tr-TR" smtClean="0"/>
              <a:t> </a:t>
            </a:r>
            <a:r>
              <a:rPr lang="tr-TR" smtClean="0">
                <a:hlinkClick r:id="rId19" tooltip="May 18, 2012"/>
              </a:rPr>
              <a:t>pyproj</a:t>
            </a:r>
            <a:r>
              <a:rPr lang="tr-TR" dirty="0" smtClean="0"/>
              <a:t> </a:t>
            </a:r>
            <a:r>
              <a:rPr lang="tr-TR" dirty="0" smtClean="0">
                <a:hlinkClick r:id="rId20" tooltip="May 18, 2012"/>
              </a:rPr>
              <a:t>pysfml2</a:t>
            </a:r>
            <a:r>
              <a:rPr lang="tr-TR" dirty="0" smtClean="0"/>
              <a:t> </a:t>
            </a:r>
            <a:r>
              <a:rPr lang="tr-TR" dirty="0" err="1" smtClean="0">
                <a:hlinkClick r:id="rId21" tooltip="May 18, 2012"/>
              </a:rPr>
              <a:t>basemap</a:t>
            </a:r>
            <a:r>
              <a:rPr lang="tr-TR" dirty="0" smtClean="0"/>
              <a:t> </a:t>
            </a:r>
            <a:r>
              <a:rPr lang="tr-TR" dirty="0" err="1" smtClean="0">
                <a:hlinkClick r:id="rId22" tooltip="May 17, 2012"/>
              </a:rPr>
              <a:t>ets</a:t>
            </a:r>
            <a:r>
              <a:rPr lang="tr-TR" smtClean="0"/>
              <a:t> </a:t>
            </a:r>
            <a:r>
              <a:rPr lang="tr-TR" smtClean="0">
                <a:hlinkClick r:id="rId23" tooltip="May 16, 2012"/>
              </a:rPr>
              <a:t>casuarius</a:t>
            </a:r>
            <a:r>
              <a:rPr lang="tr-TR" dirty="0" smtClean="0"/>
              <a:t> </a:t>
            </a:r>
            <a:r>
              <a:rPr lang="tr-TR" dirty="0" err="1" smtClean="0">
                <a:hlinkClick r:id="rId24" tooltip="May 16, 2012"/>
              </a:rPr>
              <a:t>scikits.audiolab</a:t>
            </a:r>
            <a:r>
              <a:rPr lang="tr-TR" dirty="0" smtClean="0"/>
              <a:t> </a:t>
            </a:r>
            <a:r>
              <a:rPr lang="tr-TR" dirty="0" err="1" smtClean="0">
                <a:hlinkClick r:id="rId25" tooltip="May 15, 2012"/>
              </a:rPr>
              <a:t>nltk</a:t>
            </a:r>
            <a:r>
              <a:rPr lang="tr-TR" dirty="0" smtClean="0"/>
              <a:t> </a:t>
            </a:r>
            <a:r>
              <a:rPr lang="tr-TR" dirty="0" err="1" smtClean="0">
                <a:hlinkClick r:id="rId26" tooltip="May 13, 2012"/>
              </a:rPr>
              <a:t>nipy</a:t>
            </a:r>
            <a:r>
              <a:rPr lang="tr-TR" dirty="0" smtClean="0"/>
              <a:t> </a:t>
            </a:r>
            <a:r>
              <a:rPr lang="tr-TR" dirty="0" smtClean="0">
                <a:hlinkClick r:id="rId27" tooltip="May 12, 2012"/>
              </a:rPr>
              <a:t>jcc</a:t>
            </a:r>
            <a:r>
              <a:rPr lang="tr-TR" dirty="0" smtClean="0">
                <a:hlinkClick r:id="rId28" tooltip="May 11, 2012"/>
              </a:rPr>
              <a:t>netcdf4</a:t>
            </a:r>
            <a:r>
              <a:rPr lang="tr-TR" dirty="0" smtClean="0"/>
              <a:t> </a:t>
            </a:r>
            <a:r>
              <a:rPr lang="tr-TR" dirty="0" err="1" smtClean="0">
                <a:hlinkClick r:id="rId29" tooltip="May 11, 2012"/>
              </a:rPr>
              <a:t>psychopy</a:t>
            </a:r>
            <a:r>
              <a:rPr lang="tr-TR" dirty="0" smtClean="0"/>
              <a:t> </a:t>
            </a:r>
            <a:r>
              <a:rPr lang="tr-TR" dirty="0" err="1" smtClean="0">
                <a:hlinkClick r:id="rId30" tooltip="May 10, 2012"/>
              </a:rPr>
              <a:t>slycot</a:t>
            </a:r>
            <a:r>
              <a:rPr lang="tr-TR" dirty="0" smtClean="0"/>
              <a:t> </a:t>
            </a:r>
            <a:r>
              <a:rPr lang="tr-TR" dirty="0" err="1" smtClean="0">
                <a:hlinkClick r:id="rId31" tooltip="May 10, 2012"/>
              </a:rPr>
              <a:t>pyglet</a:t>
            </a:r>
            <a:r>
              <a:rPr lang="tr-TR" dirty="0" smtClean="0"/>
              <a:t> </a:t>
            </a:r>
            <a:r>
              <a:rPr lang="tr-TR" dirty="0" err="1" smtClean="0">
                <a:hlinkClick r:id="rId32" tooltip="May 09, 2012"/>
              </a:rPr>
              <a:t>lxml</a:t>
            </a:r>
            <a:r>
              <a:rPr lang="tr-TR" dirty="0" smtClean="0"/>
              <a:t> </a:t>
            </a:r>
            <a:r>
              <a:rPr lang="tr-TR" dirty="0" err="1" smtClean="0">
                <a:hlinkClick r:id="rId33" tooltip="May 08, 2012"/>
              </a:rPr>
              <a:t>pymvpa</a:t>
            </a:r>
            <a:r>
              <a:rPr lang="tr-TR" smtClean="0"/>
              <a:t> </a:t>
            </a:r>
            <a:r>
              <a:rPr lang="tr-TR" smtClean="0">
                <a:hlinkClick r:id="rId34" tooltip="May 08, 2012"/>
              </a:rPr>
              <a:t>imread</a:t>
            </a:r>
            <a:r>
              <a:rPr lang="tr-TR" dirty="0" smtClean="0"/>
              <a:t> </a:t>
            </a:r>
            <a:r>
              <a:rPr lang="tr-TR" dirty="0" err="1" smtClean="0">
                <a:hlinkClick r:id="rId35" tooltip="May 08, 2012"/>
              </a:rPr>
              <a:t>ndimage</a:t>
            </a:r>
            <a:r>
              <a:rPr lang="tr-TR" dirty="0" smtClean="0"/>
              <a:t> </a:t>
            </a:r>
            <a:r>
              <a:rPr lang="tr-TR" dirty="0" err="1" smtClean="0">
                <a:hlinkClick r:id="rId36" tooltip="May 07, 2012"/>
              </a:rPr>
              <a:t>nose</a:t>
            </a:r>
            <a:r>
              <a:rPr lang="tr-TR" smtClean="0"/>
              <a:t> </a:t>
            </a:r>
            <a:r>
              <a:rPr lang="tr-TR" smtClean="0">
                <a:hlinkClick r:id="rId37" tooltip="May 07, 2012"/>
              </a:rPr>
              <a:t>scikit-learn</a:t>
            </a:r>
            <a:r>
              <a:rPr lang="tr-TR" dirty="0" smtClean="0"/>
              <a:t> </a:t>
            </a:r>
            <a:r>
              <a:rPr lang="tr-TR" dirty="0" err="1" smtClean="0">
                <a:hlinkClick r:id="rId38" tooltip="May 07, 2012"/>
              </a:rPr>
              <a:t>pymc</a:t>
            </a:r>
            <a:r>
              <a:rPr lang="tr-TR" dirty="0" smtClean="0"/>
              <a:t> </a:t>
            </a:r>
            <a:r>
              <a:rPr lang="tr-TR" dirty="0" err="1" smtClean="0">
                <a:hlinkClick r:id="rId39" tooltip="May 07, 2012"/>
              </a:rPr>
              <a:t>mahotas</a:t>
            </a:r>
            <a:r>
              <a:rPr lang="tr-TR" dirty="0" smtClean="0"/>
              <a:t> </a:t>
            </a:r>
            <a:r>
              <a:rPr lang="tr-TR" dirty="0" err="1" smtClean="0">
                <a:hlinkClick r:id="rId40" tooltip="May 06, 2012"/>
              </a:rPr>
              <a:t>nibabel</a:t>
            </a:r>
            <a:r>
              <a:rPr lang="tr-TR" dirty="0" err="1" smtClean="0">
                <a:hlinkClick r:id="rId41" tooltip="May 06, 2012"/>
              </a:rPr>
              <a:t>mod_wsgi</a:t>
            </a:r>
            <a:r>
              <a:rPr lang="tr-TR" smtClean="0"/>
              <a:t> </a:t>
            </a:r>
            <a:r>
              <a:rPr lang="tr-TR" smtClean="0">
                <a:hlinkClick r:id="rId42" tooltip="May 06, 2012"/>
              </a:rPr>
              <a:t>mercurial</a:t>
            </a:r>
            <a:r>
              <a:rPr lang="tr-TR" dirty="0" smtClean="0"/>
              <a:t> </a:t>
            </a:r>
            <a:r>
              <a:rPr lang="tr-TR" dirty="0" err="1" smtClean="0">
                <a:hlinkClick r:id="rId43" tooltip="May 06, 2012"/>
              </a:rPr>
              <a:t>sqlalchemy</a:t>
            </a:r>
            <a:r>
              <a:rPr lang="tr-TR" dirty="0" smtClean="0"/>
              <a:t> </a:t>
            </a:r>
            <a:r>
              <a:rPr lang="tr-TR" dirty="0" err="1" smtClean="0">
                <a:hlinkClick r:id="rId44" tooltip="May 05, 2012"/>
              </a:rPr>
              <a:t>pymol</a:t>
            </a:r>
            <a:r>
              <a:rPr lang="tr-TR" dirty="0" smtClean="0"/>
              <a:t> </a:t>
            </a:r>
            <a:r>
              <a:rPr lang="tr-TR" dirty="0" err="1" smtClean="0">
                <a:hlinkClick r:id="rId45" tooltip="May 04, 2012"/>
              </a:rPr>
              <a:t>opencv</a:t>
            </a:r>
            <a:r>
              <a:rPr lang="tr-TR" dirty="0" smtClean="0"/>
              <a:t> </a:t>
            </a:r>
            <a:r>
              <a:rPr lang="tr-TR" dirty="0" err="1" smtClean="0">
                <a:hlinkClick r:id="rId46" tooltip="May 04, 2012"/>
              </a:rPr>
              <a:t>scitools</a:t>
            </a:r>
            <a:r>
              <a:rPr lang="tr-TR" dirty="0" smtClean="0"/>
              <a:t> </a:t>
            </a:r>
            <a:r>
              <a:rPr lang="tr-TR" dirty="0" err="1" smtClean="0">
                <a:hlinkClick r:id="rId47" tooltip="May 04, 2012"/>
              </a:rPr>
              <a:t>scientificpython</a:t>
            </a:r>
            <a:r>
              <a:rPr lang="tr-TR" dirty="0" smtClean="0"/>
              <a:t> </a:t>
            </a:r>
            <a:r>
              <a:rPr lang="tr-TR" dirty="0" err="1" smtClean="0">
                <a:hlinkClick r:id="rId48" tooltip="May 01, 2012"/>
              </a:rPr>
              <a:t>pylzma</a:t>
            </a:r>
            <a:r>
              <a:rPr lang="tr-TR" dirty="0" smtClean="0"/>
              <a:t> </a:t>
            </a:r>
            <a:r>
              <a:rPr lang="tr-TR" dirty="0" err="1" smtClean="0">
                <a:hlinkClick r:id="rId49" tooltip="May 01, 2012"/>
              </a:rPr>
              <a:t>pyzmq</a:t>
            </a:r>
            <a:r>
              <a:rPr lang="tr-TR" dirty="0" smtClean="0"/>
              <a:t> </a:t>
            </a:r>
            <a:r>
              <a:rPr lang="tr-TR" dirty="0" err="1" smtClean="0">
                <a:hlinkClick r:id="rId50" tooltip="Apr 28, 2012"/>
              </a:rPr>
              <a:t>pyopengl</a:t>
            </a:r>
            <a:r>
              <a:rPr lang="tr-TR" dirty="0" smtClean="0"/>
              <a:t> </a:t>
            </a:r>
            <a:r>
              <a:rPr lang="tr-TR" dirty="0" err="1" smtClean="0">
                <a:hlinkClick r:id="rId51" tooltip="Apr 28, 2012"/>
              </a:rPr>
              <a:t>vlfd</a:t>
            </a:r>
            <a:r>
              <a:rPr lang="tr-TR" dirty="0" err="1" smtClean="0">
                <a:hlinkClick r:id="rId52" tooltip="Apr 26, 2012"/>
              </a:rPr>
              <a:t>statsmodels</a:t>
            </a:r>
            <a:r>
              <a:rPr lang="tr-TR" dirty="0" smtClean="0"/>
              <a:t> </a:t>
            </a:r>
            <a:r>
              <a:rPr lang="tr-TR" dirty="0" err="1" smtClean="0">
                <a:hlinkClick r:id="rId53" tooltip="Apr 25, 2012"/>
              </a:rPr>
              <a:t>mxbase</a:t>
            </a:r>
            <a:r>
              <a:rPr lang="tr-TR" dirty="0" smtClean="0"/>
              <a:t> </a:t>
            </a:r>
            <a:r>
              <a:rPr lang="tr-TR" dirty="0" err="1" smtClean="0">
                <a:hlinkClick r:id="rId54" tooltip="Apr 24, 2012"/>
              </a:rPr>
              <a:t>visvis</a:t>
            </a:r>
            <a:r>
              <a:rPr lang="tr-TR" dirty="0" smtClean="0"/>
              <a:t> </a:t>
            </a:r>
            <a:r>
              <a:rPr lang="tr-TR" dirty="0" err="1" smtClean="0">
                <a:hlinkClick r:id="rId55" tooltip="Apr 22, 2012"/>
              </a:rPr>
              <a:t>ipython</a:t>
            </a:r>
            <a:r>
              <a:rPr lang="tr-TR" dirty="0" smtClean="0"/>
              <a:t> </a:t>
            </a:r>
            <a:r>
              <a:rPr lang="tr-TR" dirty="0" err="1" smtClean="0">
                <a:hlinkClick r:id="rId56" tooltip="Apr 21, 2012"/>
              </a:rPr>
              <a:t>cython</a:t>
            </a:r>
            <a:r>
              <a:rPr lang="tr-TR" dirty="0" smtClean="0"/>
              <a:t> </a:t>
            </a:r>
            <a:r>
              <a:rPr lang="tr-TR" dirty="0" err="1" smtClean="0">
                <a:hlinkClick r:id="rId57" tooltip="Apr 17, 2012"/>
              </a:rPr>
              <a:t>pyodbc</a:t>
            </a:r>
            <a:r>
              <a:rPr lang="tr-TR" smtClean="0"/>
              <a:t> </a:t>
            </a:r>
            <a:r>
              <a:rPr lang="tr-TR" smtClean="0">
                <a:hlinkClick r:id="rId58" tooltip="Apr 14, 2012"/>
              </a:rPr>
              <a:t>pyopengl-accelerate</a:t>
            </a:r>
            <a:r>
              <a:rPr lang="tr-TR" dirty="0" smtClean="0"/>
              <a:t> </a:t>
            </a:r>
            <a:r>
              <a:rPr lang="tr-TR" dirty="0" err="1" smtClean="0">
                <a:hlinkClick r:id="rId59" tooltip="Apr 12, 2012"/>
              </a:rPr>
              <a:t>pandas</a:t>
            </a:r>
            <a:r>
              <a:rPr lang="tr-TR" dirty="0" smtClean="0"/>
              <a:t> </a:t>
            </a:r>
            <a:r>
              <a:rPr lang="tr-TR" dirty="0" err="1" smtClean="0">
                <a:hlinkClick r:id="rId60" tooltip="Apr 12, 2012"/>
              </a:rPr>
              <a:t>libsbml</a:t>
            </a:r>
            <a:r>
              <a:rPr lang="tr-TR" dirty="0" smtClean="0"/>
              <a:t> </a:t>
            </a:r>
            <a:r>
              <a:rPr lang="tr-TR" dirty="0" err="1" smtClean="0">
                <a:hlinkClick r:id="rId61" tooltip="Apr 11, 2012"/>
              </a:rPr>
              <a:t>gevent</a:t>
            </a:r>
            <a:r>
              <a:rPr lang="tr-TR" dirty="0" smtClean="0"/>
              <a:t> </a:t>
            </a:r>
            <a:r>
              <a:rPr lang="tr-TR" dirty="0" err="1" smtClean="0">
                <a:hlinkClick r:id="rId62" tooltip="Apr 10, 2012"/>
              </a:rPr>
              <a:t>pyfits</a:t>
            </a:r>
            <a:r>
              <a:rPr lang="tr-TR" smtClean="0"/>
              <a:t> </a:t>
            </a:r>
            <a:r>
              <a:rPr lang="tr-TR" smtClean="0">
                <a:hlinkClick r:id="rId63" tooltip="Apr 04, 2012"/>
              </a:rPr>
              <a:t>veusz</a:t>
            </a:r>
            <a:r>
              <a:rPr lang="tr-TR" smtClean="0">
                <a:hlinkClick r:id="rId64" tooltip="Apr 04, 2012"/>
              </a:rPr>
              <a:t>bitarray</a:t>
            </a:r>
            <a:r>
              <a:rPr lang="tr-TR" dirty="0" smtClean="0"/>
              <a:t> </a:t>
            </a:r>
            <a:r>
              <a:rPr lang="tr-TR" dirty="0" err="1" smtClean="0">
                <a:hlinkClick r:id="rId65" tooltip="Apr 03, 2012"/>
              </a:rPr>
              <a:t>kivy</a:t>
            </a:r>
            <a:r>
              <a:rPr lang="tr-TR" dirty="0" smtClean="0"/>
              <a:t> </a:t>
            </a:r>
            <a:r>
              <a:rPr lang="tr-TR" dirty="0" err="1" smtClean="0">
                <a:hlinkClick r:id="rId66" tooltip="Apr 02, 2012"/>
              </a:rPr>
              <a:t>libsvm</a:t>
            </a:r>
            <a:r>
              <a:rPr lang="tr-TR" dirty="0" smtClean="0"/>
              <a:t> </a:t>
            </a:r>
            <a:r>
              <a:rPr lang="tr-TR" dirty="0" err="1" smtClean="0">
                <a:hlinkClick r:id="rId67" tooltip="Apr 02, 2012"/>
              </a:rPr>
              <a:t>pyamg</a:t>
            </a:r>
            <a:r>
              <a:rPr lang="tr-TR" smtClean="0"/>
              <a:t> </a:t>
            </a:r>
            <a:r>
              <a:rPr lang="tr-TR" smtClean="0">
                <a:hlinkClick r:id="rId68" tooltip="Apr 01, 2012"/>
              </a:rPr>
              <a:t>oursql</a:t>
            </a:r>
            <a:r>
              <a:rPr lang="tr-TR" dirty="0" smtClean="0"/>
              <a:t> </a:t>
            </a:r>
            <a:r>
              <a:rPr lang="tr-TR" dirty="0" err="1" smtClean="0">
                <a:hlinkClick r:id="rId69" tooltip="Mar 30, 2012"/>
              </a:rPr>
              <a:t>cvxopt</a:t>
            </a:r>
            <a:r>
              <a:rPr lang="tr-TR" dirty="0" smtClean="0"/>
              <a:t> </a:t>
            </a:r>
            <a:r>
              <a:rPr lang="tr-TR" dirty="0" err="1" smtClean="0">
                <a:hlinkClick r:id="rId70" tooltip="Mar 29, 2012"/>
              </a:rPr>
              <a:t>psycopg</a:t>
            </a:r>
            <a:r>
              <a:rPr lang="tr-TR" dirty="0" smtClean="0"/>
              <a:t> </a:t>
            </a:r>
            <a:r>
              <a:rPr lang="tr-TR" dirty="0" err="1" smtClean="0">
                <a:hlinkClick r:id="rId71" tooltip="Mar 28, 2012"/>
              </a:rPr>
              <a:t>fipy</a:t>
            </a:r>
            <a:r>
              <a:rPr lang="tr-TR" dirty="0" smtClean="0"/>
              <a:t> </a:t>
            </a:r>
            <a:r>
              <a:rPr lang="tr-TR" dirty="0" err="1" smtClean="0">
                <a:hlinkClick r:id="rId72" tooltip="Mar 24, 2012"/>
              </a:rPr>
              <a:t>django</a:t>
            </a:r>
            <a:r>
              <a:rPr lang="tr-TR" dirty="0" smtClean="0"/>
              <a:t> </a:t>
            </a:r>
            <a:r>
              <a:rPr lang="tr-TR" dirty="0" err="1" smtClean="0">
                <a:hlinkClick r:id="rId73" tooltip="Mar 19, 2012"/>
              </a:rPr>
              <a:t>pygame</a:t>
            </a:r>
            <a:r>
              <a:rPr lang="tr-TR" dirty="0" smtClean="0"/>
              <a:t> </a:t>
            </a:r>
            <a:r>
              <a:rPr lang="tr-TR" dirty="0" err="1" smtClean="0">
                <a:hlinkClick r:id="rId74" tooltip="Mar 14, 2012"/>
              </a:rPr>
              <a:t>python-ldap</a:t>
            </a:r>
            <a:r>
              <a:rPr lang="tr-TR" dirty="0" smtClean="0"/>
              <a:t> </a:t>
            </a:r>
            <a:r>
              <a:rPr lang="tr-TR" dirty="0" err="1" smtClean="0">
                <a:hlinkClick r:id="rId75" tooltip="Mar 11, 2012"/>
              </a:rPr>
              <a:t>quantlib</a:t>
            </a:r>
            <a:r>
              <a:rPr lang="tr-TR" smtClean="0"/>
              <a:t> </a:t>
            </a:r>
            <a:r>
              <a:rPr lang="tr-TR" smtClean="0">
                <a:hlinkClick r:id="rId76" tooltip="Mar 10, 2012"/>
              </a:rPr>
              <a:t>sphinx</a:t>
            </a:r>
            <a:r>
              <a:rPr lang="tr-TR" smtClean="0">
                <a:hlinkClick r:id="rId77" tooltip="Mar 05, 2012"/>
              </a:rPr>
              <a:t>cellprofiler</a:t>
            </a:r>
            <a:r>
              <a:rPr lang="tr-TR" dirty="0" smtClean="0"/>
              <a:t> </a:t>
            </a:r>
            <a:r>
              <a:rPr lang="tr-TR" dirty="0" err="1" smtClean="0">
                <a:hlinkClick r:id="rId78" tooltip="Feb 29, 2012"/>
              </a:rPr>
              <a:t>pymssql</a:t>
            </a:r>
            <a:r>
              <a:rPr lang="tr-TR" smtClean="0"/>
              <a:t> </a:t>
            </a:r>
            <a:r>
              <a:rPr lang="tr-TR" smtClean="0">
                <a:hlinkClick r:id="rId79" tooltip="Feb 29, 2012"/>
              </a:rPr>
              <a:t>orange</a:t>
            </a:r>
            <a:r>
              <a:rPr lang="tr-TR" dirty="0" smtClean="0"/>
              <a:t> </a:t>
            </a:r>
            <a:r>
              <a:rPr lang="tr-TR" dirty="0" err="1" smtClean="0">
                <a:hlinkClick r:id="rId80" tooltip="Feb 28, 2012"/>
              </a:rPr>
              <a:t>scipy</a:t>
            </a:r>
            <a:r>
              <a:rPr lang="tr-TR" dirty="0" smtClean="0"/>
              <a:t> </a:t>
            </a:r>
            <a:r>
              <a:rPr lang="tr-TR" dirty="0" err="1" smtClean="0">
                <a:hlinkClick r:id="rId81" tooltip="Feb 27, 2012"/>
              </a:rPr>
              <a:t>scikits-image</a:t>
            </a:r>
            <a:r>
              <a:rPr lang="tr-TR" dirty="0" smtClean="0"/>
              <a:t> </a:t>
            </a:r>
            <a:r>
              <a:rPr lang="tr-TR" dirty="0" err="1" smtClean="0">
                <a:hlinkClick r:id="rId82" tooltip="Feb 24, 2012"/>
              </a:rPr>
              <a:t>biopython</a:t>
            </a:r>
            <a:r>
              <a:rPr lang="tr-TR" dirty="0" smtClean="0"/>
              <a:t> </a:t>
            </a:r>
            <a:r>
              <a:rPr lang="tr-TR" dirty="0" err="1" smtClean="0">
                <a:hlinkClick r:id="rId83" tooltip="Feb 23, 2012"/>
              </a:rPr>
              <a:t>theano</a:t>
            </a:r>
            <a:r>
              <a:rPr lang="tr-TR" smtClean="0"/>
              <a:t> </a:t>
            </a:r>
            <a:r>
              <a:rPr lang="tr-TR" smtClean="0">
                <a:hlinkClick r:id="rId84" tooltip="Feb 18, 2012"/>
              </a:rPr>
              <a:t>libtfr</a:t>
            </a:r>
            <a:r>
              <a:rPr lang="tr-TR" dirty="0" smtClean="0"/>
              <a:t> </a:t>
            </a:r>
            <a:r>
              <a:rPr lang="tr-TR" dirty="0" smtClean="0">
                <a:hlinkClick r:id="rId85" tooltip="Feb 18, 2012"/>
              </a:rPr>
              <a:t>py2exe</a:t>
            </a:r>
            <a:r>
              <a:rPr lang="tr-TR" smtClean="0"/>
              <a:t> </a:t>
            </a:r>
            <a:r>
              <a:rPr lang="tr-TR" smtClean="0">
                <a:hlinkClick r:id="rId86" tooltip="Feb 18, 2012"/>
              </a:rPr>
              <a:t>virtualenv</a:t>
            </a:r>
            <a:r>
              <a:rPr lang="tr-TR" dirty="0" smtClean="0"/>
              <a:t> </a:t>
            </a:r>
            <a:r>
              <a:rPr lang="tr-TR" dirty="0" err="1" smtClean="0">
                <a:hlinkClick r:id="rId87" tooltip="Feb 16, 2012"/>
              </a:rPr>
              <a:t>pip</a:t>
            </a:r>
            <a:r>
              <a:rPr lang="tr-TR" dirty="0" smtClean="0"/>
              <a:t> </a:t>
            </a:r>
            <a:r>
              <a:rPr lang="tr-TR" dirty="0" smtClean="0">
                <a:hlinkClick r:id="rId88" tooltip="Feb 14, 2012"/>
              </a:rPr>
              <a:t>assimulo</a:t>
            </a:r>
            <a:r>
              <a:rPr lang="tr-TR" dirty="0" smtClean="0">
                <a:hlinkClick r:id="rId89" tooltip="Feb 14, 2012"/>
              </a:rPr>
              <a:t>pywin32</a:t>
            </a:r>
            <a:r>
              <a:rPr lang="tr-TR" smtClean="0"/>
              <a:t> </a:t>
            </a:r>
            <a:r>
              <a:rPr lang="tr-TR" smtClean="0">
                <a:hlinkClick r:id="rId90" tooltip="Feb 11, 2012"/>
              </a:rPr>
              <a:t>greenlet</a:t>
            </a:r>
            <a:r>
              <a:rPr lang="tr-TR" dirty="0" smtClean="0"/>
              <a:t> </a:t>
            </a:r>
            <a:r>
              <a:rPr lang="tr-TR" dirty="0" err="1" smtClean="0">
                <a:hlinkClick r:id="rId91" tooltip="Feb 11, 2012"/>
              </a:rPr>
              <a:t>twisted</a:t>
            </a:r>
            <a:r>
              <a:rPr lang="tr-TR" dirty="0" smtClean="0"/>
              <a:t> </a:t>
            </a:r>
            <a:r>
              <a:rPr lang="tr-TR" dirty="0" err="1" smtClean="0">
                <a:hlinkClick r:id="rId92" tooltip="Feb 08, 2012"/>
              </a:rPr>
              <a:t>simpleitk</a:t>
            </a:r>
            <a:r>
              <a:rPr lang="tr-TR" dirty="0" smtClean="0"/>
              <a:t> </a:t>
            </a:r>
            <a:r>
              <a:rPr lang="tr-TR" dirty="0" err="1" smtClean="0">
                <a:hlinkClick r:id="rId93" tooltip="Jan 28, 2012"/>
              </a:rPr>
              <a:t>scikits.odes</a:t>
            </a:r>
            <a:r>
              <a:rPr lang="tr-TR" dirty="0" smtClean="0"/>
              <a:t> </a:t>
            </a:r>
            <a:r>
              <a:rPr lang="tr-TR" dirty="0" err="1" smtClean="0">
                <a:hlinkClick r:id="rId94" tooltip="Jan 26, 2012"/>
              </a:rPr>
              <a:t>liblas</a:t>
            </a:r>
            <a:r>
              <a:rPr lang="tr-TR" dirty="0" smtClean="0"/>
              <a:t> </a:t>
            </a:r>
            <a:r>
              <a:rPr lang="tr-TR" dirty="0" err="1" smtClean="0">
                <a:hlinkClick r:id="rId95" tooltip="Jan 24, 2012"/>
              </a:rPr>
              <a:t>shapely</a:t>
            </a:r>
            <a:r>
              <a:rPr lang="tr-TR" dirty="0" smtClean="0"/>
              <a:t> </a:t>
            </a:r>
            <a:r>
              <a:rPr lang="tr-TR" dirty="0" smtClean="0">
                <a:hlinkClick r:id="rId96" tooltip="Jan 20, 2012"/>
              </a:rPr>
              <a:t>mpi4py</a:t>
            </a:r>
            <a:r>
              <a:rPr lang="tr-TR" dirty="0" smtClean="0"/>
              <a:t> </a:t>
            </a:r>
            <a:r>
              <a:rPr lang="tr-TR" dirty="0" err="1" smtClean="0">
                <a:hlinkClick r:id="rId97" tooltip="Jan 20, 2012"/>
              </a:rPr>
              <a:t>pgmagick</a:t>
            </a:r>
            <a:r>
              <a:rPr lang="tr-TR" dirty="0" smtClean="0"/>
              <a:t> </a:t>
            </a:r>
            <a:r>
              <a:rPr lang="tr-TR" dirty="0" err="1" smtClean="0">
                <a:hlinkClick r:id="rId98" tooltip="Jan 20, 2012"/>
              </a:rPr>
              <a:t>pysqlite</a:t>
            </a:r>
            <a:r>
              <a:rPr lang="tr-TR" dirty="0" smtClean="0"/>
              <a:t> </a:t>
            </a:r>
            <a:r>
              <a:rPr lang="tr-TR" dirty="0" err="1" smtClean="0">
                <a:hlinkClick r:id="rId99" tooltip="Jan 18, 2012"/>
              </a:rPr>
              <a:t>meshpy</a:t>
            </a:r>
            <a:r>
              <a:rPr lang="tr-TR" dirty="0" smtClean="0"/>
              <a:t> </a:t>
            </a:r>
            <a:r>
              <a:rPr lang="tr-TR" dirty="0" err="1" smtClean="0">
                <a:hlinkClick r:id="rId100" tooltip="Jan 18, 2012"/>
              </a:rPr>
              <a:t>cgal-python</a:t>
            </a:r>
            <a:r>
              <a:rPr lang="tr-TR" dirty="0" smtClean="0"/>
              <a:t> </a:t>
            </a:r>
            <a:r>
              <a:rPr lang="tr-TR" dirty="0" err="1" smtClean="0">
                <a:hlinkClick r:id="rId101" tooltip="Jan 18, 2012"/>
              </a:rPr>
              <a:t>gmpy</a:t>
            </a:r>
            <a:r>
              <a:rPr lang="tr-TR" dirty="0" smtClean="0"/>
              <a:t> </a:t>
            </a:r>
            <a:r>
              <a:rPr lang="tr-TR" dirty="0" err="1" smtClean="0">
                <a:hlinkClick r:id="rId102" tooltip="Jan 17, 2012"/>
              </a:rPr>
              <a:t>pymedia</a:t>
            </a:r>
            <a:r>
              <a:rPr lang="tr-TR" smtClean="0"/>
              <a:t> </a:t>
            </a:r>
            <a:r>
              <a:rPr lang="tr-TR" smtClean="0">
                <a:hlinkClick r:id="rId103" tooltip="Jan 17, 2012"/>
              </a:rPr>
              <a:t>pycairo</a:t>
            </a:r>
            <a:r>
              <a:rPr lang="tr-TR" smtClean="0"/>
              <a:t> </a:t>
            </a:r>
            <a:r>
              <a:rPr lang="tr-TR" smtClean="0">
                <a:hlinkClick r:id="rId104" tooltip="Jan 17, 2012"/>
              </a:rPr>
              <a:t>vigra</a:t>
            </a:r>
            <a:r>
              <a:rPr lang="tr-TR" dirty="0" smtClean="0"/>
              <a:t> </a:t>
            </a:r>
            <a:r>
              <a:rPr lang="tr-TR" dirty="0" err="1" smtClean="0">
                <a:hlinkClick r:id="rId105" tooltip="Jan 17, 2012"/>
              </a:rPr>
              <a:t>pylibtiff</a:t>
            </a:r>
            <a:r>
              <a:rPr lang="tr-TR" dirty="0" smtClean="0"/>
              <a:t> </a:t>
            </a:r>
            <a:r>
              <a:rPr lang="tr-TR" dirty="0" err="1" smtClean="0">
                <a:hlinkClick r:id="rId106" tooltip="Jan 16, 2012"/>
              </a:rPr>
              <a:t>milk</a:t>
            </a:r>
            <a:r>
              <a:rPr lang="tr-TR" dirty="0" smtClean="0"/>
              <a:t> </a:t>
            </a:r>
            <a:r>
              <a:rPr lang="tr-TR" dirty="0" err="1" smtClean="0">
                <a:hlinkClick r:id="rId107" tooltip="Jan 15, 2012"/>
              </a:rPr>
              <a:t>cellcognition</a:t>
            </a:r>
            <a:r>
              <a:rPr lang="tr-TR" dirty="0" smtClean="0"/>
              <a:t> </a:t>
            </a:r>
            <a:r>
              <a:rPr lang="tr-TR" dirty="0" err="1" smtClean="0">
                <a:hlinkClick r:id="rId108" tooltip="Jan 15, 2012"/>
              </a:rPr>
              <a:t>boost.python</a:t>
            </a:r>
            <a:r>
              <a:rPr lang="tr-TR" dirty="0" smtClean="0"/>
              <a:t> </a:t>
            </a:r>
            <a:r>
              <a:rPr lang="tr-TR" dirty="0" err="1" smtClean="0">
                <a:hlinkClick r:id="rId109" tooltip="Jan 15, 2012"/>
              </a:rPr>
              <a:t>pytables</a:t>
            </a:r>
            <a:r>
              <a:rPr lang="tr-TR" dirty="0" smtClean="0"/>
              <a:t> </a:t>
            </a:r>
            <a:r>
              <a:rPr lang="tr-TR" dirty="0" smtClean="0">
                <a:hlinkClick r:id="rId110" tooltip="Jan 15, 2012"/>
              </a:rPr>
              <a:t>h5py</a:t>
            </a:r>
            <a:r>
              <a:rPr lang="tr-TR" smtClean="0"/>
              <a:t> </a:t>
            </a:r>
            <a:r>
              <a:rPr lang="tr-TR" smtClean="0">
                <a:hlinkClick r:id="rId111" tooltip="Jan 14, 2012"/>
              </a:rPr>
              <a:t>pycurl</a:t>
            </a:r>
            <a:r>
              <a:rPr lang="tr-TR" smtClean="0"/>
              <a:t> </a:t>
            </a:r>
            <a:r>
              <a:rPr lang="tr-TR" smtClean="0">
                <a:hlinkClick r:id="rId112" tooltip="Jan 08, 2012"/>
              </a:rPr>
              <a:t>numexpr</a:t>
            </a:r>
            <a:r>
              <a:rPr lang="tr-TR" smtClean="0">
                <a:hlinkClick r:id="rId113" tooltip="Jan 07, 2012"/>
              </a:rPr>
              <a:t>ffnet</a:t>
            </a:r>
            <a:r>
              <a:rPr lang="tr-TR" dirty="0" smtClean="0"/>
              <a:t> </a:t>
            </a:r>
            <a:r>
              <a:rPr lang="tr-TR" dirty="0" err="1" smtClean="0">
                <a:hlinkClick r:id="rId114" tooltip="Jan 05, 2012"/>
              </a:rPr>
              <a:t>pywcs</a:t>
            </a:r>
            <a:r>
              <a:rPr lang="tr-TR" dirty="0" smtClean="0"/>
              <a:t> </a:t>
            </a:r>
            <a:r>
              <a:rPr lang="tr-TR" dirty="0" err="1" smtClean="0">
                <a:hlinkClick r:id="rId115" tooltip="Jan 02, 2012"/>
              </a:rPr>
              <a:t>guiqwt</a:t>
            </a:r>
            <a:r>
              <a:rPr lang="tr-TR" dirty="0" smtClean="0"/>
              <a:t> </a:t>
            </a:r>
            <a:r>
              <a:rPr lang="tr-TR" dirty="0" err="1" smtClean="0">
                <a:hlinkClick r:id="rId116" tooltip="Dec 31, 2011"/>
              </a:rPr>
              <a:t>pyfftw</a:t>
            </a:r>
            <a:r>
              <a:rPr lang="tr-TR" dirty="0" smtClean="0"/>
              <a:t> </a:t>
            </a:r>
            <a:r>
              <a:rPr lang="tr-TR" dirty="0" err="1" smtClean="0">
                <a:hlinkClick r:id="rId117" tooltip="Dec 30, 2011"/>
              </a:rPr>
              <a:t>libxml-python</a:t>
            </a:r>
            <a:r>
              <a:rPr lang="tr-TR" dirty="0" smtClean="0"/>
              <a:t> </a:t>
            </a:r>
            <a:r>
              <a:rPr lang="tr-TR" dirty="0" err="1" smtClean="0">
                <a:hlinkClick r:id="rId118" tooltip="Dec 23, 2011"/>
              </a:rPr>
              <a:t>pyephem</a:t>
            </a:r>
            <a:r>
              <a:rPr lang="tr-TR" dirty="0" smtClean="0"/>
              <a:t> </a:t>
            </a:r>
            <a:r>
              <a:rPr lang="tr-TR" dirty="0" err="1" smtClean="0">
                <a:hlinkClick r:id="rId119" tooltip="Dec 14, 2011"/>
              </a:rPr>
              <a:t>psutil</a:t>
            </a:r>
            <a:r>
              <a:rPr lang="tr-TR" dirty="0" smtClean="0"/>
              <a:t> </a:t>
            </a:r>
            <a:r>
              <a:rPr lang="tr-TR" dirty="0" err="1" smtClean="0">
                <a:hlinkClick r:id="rId120" tooltip="Dec 02, 2011"/>
              </a:rPr>
              <a:t>pyfltk</a:t>
            </a:r>
            <a:r>
              <a:rPr lang="tr-TR" smtClean="0"/>
              <a:t> </a:t>
            </a:r>
            <a:r>
              <a:rPr lang="tr-TR" smtClean="0">
                <a:hlinkClick r:id="rId121" tooltip="Nov 30, 2011"/>
              </a:rPr>
              <a:t>thrift</a:t>
            </a:r>
            <a:r>
              <a:rPr lang="tr-TR" dirty="0" smtClean="0"/>
              <a:t> </a:t>
            </a:r>
            <a:r>
              <a:rPr lang="tr-TR" dirty="0" err="1" smtClean="0">
                <a:hlinkClick r:id="rId122" tooltip="Nov 22, 2011"/>
              </a:rPr>
              <a:t>pymex</a:t>
            </a:r>
            <a:r>
              <a:rPr lang="tr-TR" dirty="0" smtClean="0"/>
              <a:t> </a:t>
            </a:r>
            <a:r>
              <a:rPr lang="tr-TR" dirty="0" err="1" smtClean="0">
                <a:hlinkClick r:id="rId123" tooltip="Nov 22, 2011"/>
              </a:rPr>
              <a:t>pymatlab</a:t>
            </a:r>
            <a:r>
              <a:rPr lang="tr-TR" smtClean="0"/>
              <a:t> </a:t>
            </a:r>
            <a:r>
              <a:rPr lang="tr-TR" smtClean="0">
                <a:hlinkClick r:id="rId124" tooltip="Nov 22, 2011"/>
              </a:rPr>
              <a:t>networkx</a:t>
            </a:r>
            <a:r>
              <a:rPr lang="tr-TR" dirty="0" smtClean="0"/>
              <a:t> </a:t>
            </a:r>
            <a:r>
              <a:rPr lang="tr-TR" dirty="0" smtClean="0">
                <a:hlinkClick r:id="rId125" tooltip="Nov 21, 2011"/>
              </a:rPr>
              <a:t>mmtk</a:t>
            </a:r>
            <a:r>
              <a:rPr lang="tr-TR" dirty="0" smtClean="0">
                <a:hlinkClick r:id="rId126" tooltip="Nov 19, 2011"/>
              </a:rPr>
              <a:t>zodb3</a:t>
            </a:r>
            <a:r>
              <a:rPr lang="tr-TR" dirty="0" smtClean="0"/>
              <a:t> </a:t>
            </a:r>
            <a:r>
              <a:rPr lang="tr-TR" dirty="0" err="1" smtClean="0">
                <a:hlinkClick r:id="rId127" tooltip="Nov 15, 2011"/>
              </a:rPr>
              <a:t>mmlib</a:t>
            </a:r>
            <a:r>
              <a:rPr lang="tr-TR" dirty="0" smtClean="0"/>
              <a:t> </a:t>
            </a:r>
            <a:r>
              <a:rPr lang="tr-TR" dirty="0" err="1" smtClean="0">
                <a:hlinkClick r:id="rId128" tooltip="Nov 09, 2011"/>
              </a:rPr>
              <a:t>pygtk</a:t>
            </a:r>
            <a:r>
              <a:rPr lang="tr-TR" dirty="0" smtClean="0"/>
              <a:t> </a:t>
            </a:r>
            <a:r>
              <a:rPr lang="tr-TR" dirty="0" err="1" smtClean="0">
                <a:hlinkClick r:id="rId129" tooltip="Nov 07, 2011"/>
              </a:rPr>
              <a:t>pywavelets</a:t>
            </a:r>
            <a:r>
              <a:rPr lang="tr-TR" dirty="0" smtClean="0"/>
              <a:t> </a:t>
            </a:r>
            <a:r>
              <a:rPr lang="tr-TR" dirty="0" err="1" smtClean="0">
                <a:hlinkClick r:id="rId130" tooltip="Nov 04, 2011"/>
              </a:rPr>
              <a:t>pyicu</a:t>
            </a:r>
            <a:r>
              <a:rPr lang="tr-TR" smtClean="0"/>
              <a:t> </a:t>
            </a:r>
            <a:r>
              <a:rPr lang="tr-TR" smtClean="0">
                <a:hlinkClick r:id="rId131" tooltip="Nov 02, 2011"/>
              </a:rPr>
              <a:t>pyserial</a:t>
            </a:r>
            <a:r>
              <a:rPr lang="tr-TR" dirty="0" smtClean="0"/>
              <a:t> </a:t>
            </a:r>
            <a:r>
              <a:rPr lang="tr-TR" dirty="0" err="1" smtClean="0">
                <a:hlinkClick r:id="rId132" tooltip="Nov 01, 2011"/>
              </a:rPr>
              <a:t>mdp</a:t>
            </a:r>
            <a:r>
              <a:rPr lang="tr-TR" dirty="0" smtClean="0"/>
              <a:t> </a:t>
            </a:r>
            <a:r>
              <a:rPr lang="tr-TR" dirty="0" err="1" smtClean="0">
                <a:hlinkClick r:id="rId133" tooltip="Nov 01, 2011"/>
              </a:rPr>
              <a:t>sympy</a:t>
            </a:r>
            <a:r>
              <a:rPr lang="tr-TR" dirty="0" smtClean="0"/>
              <a:t> </a:t>
            </a:r>
            <a:r>
              <a:rPr lang="tr-TR" dirty="0" err="1" smtClean="0">
                <a:hlinkClick r:id="rId134" tooltip="Nov 01, 2011"/>
              </a:rPr>
              <a:t>babel</a:t>
            </a:r>
            <a:r>
              <a:rPr lang="tr-TR" dirty="0" smtClean="0"/>
              <a:t> </a:t>
            </a:r>
            <a:r>
              <a:rPr lang="tr-TR" dirty="0" err="1" smtClean="0">
                <a:hlinkClick r:id="rId135" tooltip="Nov 01, 2011"/>
              </a:rPr>
              <a:t>pyqwt</a:t>
            </a:r>
            <a:r>
              <a:rPr lang="tr-TR" smtClean="0"/>
              <a:t> </a:t>
            </a:r>
            <a:r>
              <a:rPr lang="tr-TR" smtClean="0">
                <a:hlinkClick r:id="rId136" tooltip="Nov 01, 2011"/>
              </a:rPr>
              <a:t>qimage2ndarray</a:t>
            </a:r>
            <a:r>
              <a:rPr lang="tr-TR" dirty="0" smtClean="0"/>
              <a:t> </a:t>
            </a:r>
            <a:r>
              <a:rPr lang="tr-TR" dirty="0" err="1" smtClean="0">
                <a:hlinkClick r:id="rId137" tooltip="Nov 01, 2011"/>
              </a:rPr>
              <a:t>pyqt</a:t>
            </a:r>
            <a:r>
              <a:rPr lang="tr-TR" smtClean="0"/>
              <a:t> </a:t>
            </a:r>
            <a:r>
              <a:rPr lang="tr-TR" smtClean="0">
                <a:hlinkClick r:id="rId138" tooltip="Oct 12, 2011"/>
              </a:rPr>
              <a:t>scikits.scattpy</a:t>
            </a:r>
            <a:r>
              <a:rPr lang="tr-TR" smtClean="0">
                <a:hlinkClick r:id="rId139" tooltip="Oct 06, 2011"/>
              </a:rPr>
              <a:t>pyreadline</a:t>
            </a:r>
            <a:r>
              <a:rPr lang="tr-TR" dirty="0" smtClean="0"/>
              <a:t> </a:t>
            </a:r>
            <a:r>
              <a:rPr lang="tr-TR" dirty="0" err="1" smtClean="0">
                <a:hlinkClick r:id="rId140" tooltip="Oct 02, 2011"/>
              </a:rPr>
              <a:t>cgkit</a:t>
            </a:r>
            <a:r>
              <a:rPr lang="tr-TR" dirty="0" smtClean="0"/>
              <a:t> </a:t>
            </a:r>
            <a:r>
              <a:rPr lang="tr-TR" dirty="0" err="1" smtClean="0">
                <a:hlinkClick r:id="rId141" tooltip="Sep 29, 2011"/>
              </a:rPr>
              <a:t>pymix</a:t>
            </a:r>
            <a:r>
              <a:rPr lang="tr-TR" smtClean="0"/>
              <a:t> </a:t>
            </a:r>
            <a:r>
              <a:rPr lang="tr-TR" smtClean="0">
                <a:hlinkClick r:id="rId142" tooltip="Sep 29, 2011"/>
              </a:rPr>
              <a:t>scikits.vectorplot</a:t>
            </a:r>
            <a:r>
              <a:rPr lang="tr-TR" dirty="0" smtClean="0"/>
              <a:t> </a:t>
            </a:r>
            <a:r>
              <a:rPr lang="tr-TR" dirty="0" err="1" smtClean="0">
                <a:hlinkClick r:id="rId143" tooltip="Sep 29, 2011"/>
              </a:rPr>
              <a:t>scikits.ann</a:t>
            </a:r>
            <a:r>
              <a:rPr lang="tr-TR" dirty="0" smtClean="0"/>
              <a:t> </a:t>
            </a:r>
            <a:r>
              <a:rPr lang="tr-TR" dirty="0" err="1" smtClean="0">
                <a:hlinkClick r:id="rId144" tooltip="Sep 28, 2011"/>
              </a:rPr>
              <a:t>scikits.delaunay</a:t>
            </a:r>
            <a:r>
              <a:rPr lang="tr-TR" smtClean="0"/>
              <a:t> </a:t>
            </a:r>
            <a:r>
              <a:rPr lang="tr-TR" smtClean="0">
                <a:hlinkClick r:id="rId145" tooltip="Sep 28, 2011"/>
              </a:rPr>
              <a:t>natgrid</a:t>
            </a:r>
            <a:r>
              <a:rPr lang="tr-TR" smtClean="0"/>
              <a:t> </a:t>
            </a:r>
            <a:r>
              <a:rPr lang="tr-TR" smtClean="0">
                <a:hlinkClick r:id="rId146" tooltip="Sep 07, 2011"/>
              </a:rPr>
              <a:t>numeric</a:t>
            </a:r>
            <a:r>
              <a:rPr lang="tr-TR" dirty="0" smtClean="0"/>
              <a:t> </a:t>
            </a:r>
            <a:r>
              <a:rPr lang="tr-TR" dirty="0" err="1" smtClean="0">
                <a:hlinkClick r:id="rId147" tooltip="Sep 06, 2011"/>
              </a:rPr>
              <a:t>pulp</a:t>
            </a:r>
            <a:r>
              <a:rPr lang="tr-TR" dirty="0" smtClean="0"/>
              <a:t> </a:t>
            </a:r>
            <a:r>
              <a:rPr lang="tr-TR" dirty="0" err="1" smtClean="0">
                <a:hlinkClick r:id="rId148" tooltip="Sep 06, 2011"/>
              </a:rPr>
              <a:t>nmoldyn</a:t>
            </a:r>
            <a:r>
              <a:rPr lang="tr-TR" dirty="0" smtClean="0"/>
              <a:t> </a:t>
            </a:r>
            <a:r>
              <a:rPr lang="tr-TR" dirty="0" err="1" smtClean="0">
                <a:hlinkClick r:id="rId149" tooltip="Sep 04, 2011"/>
              </a:rPr>
              <a:t>vtk</a:t>
            </a:r>
            <a:r>
              <a:rPr lang="tr-TR" dirty="0" err="1" smtClean="0">
                <a:hlinkClick r:id="rId150" tooltip="Sep 01, 2011"/>
              </a:rPr>
              <a:t>pymutt</a:t>
            </a:r>
            <a:r>
              <a:rPr lang="tr-TR" dirty="0" smtClean="0"/>
              <a:t> </a:t>
            </a:r>
            <a:r>
              <a:rPr lang="tr-TR" dirty="0" err="1" smtClean="0">
                <a:hlinkClick r:id="rId151" tooltip="Aug 31, 2011"/>
              </a:rPr>
              <a:t>pyminuit</a:t>
            </a:r>
            <a:r>
              <a:rPr lang="tr-TR" dirty="0" smtClean="0"/>
              <a:t> </a:t>
            </a:r>
            <a:r>
              <a:rPr lang="tr-TR" dirty="0" err="1" smtClean="0">
                <a:hlinkClick r:id="rId152" tooltip="Aug 16, 2011"/>
              </a:rPr>
              <a:t>iocbio</a:t>
            </a:r>
            <a:r>
              <a:rPr lang="tr-TR" dirty="0" smtClean="0"/>
              <a:t> </a:t>
            </a:r>
            <a:r>
              <a:rPr lang="tr-TR" dirty="0" err="1" smtClean="0">
                <a:hlinkClick r:id="rId153" tooltip="Aug 16, 2011"/>
              </a:rPr>
              <a:t>python-sundials</a:t>
            </a:r>
            <a:r>
              <a:rPr lang="tr-TR" dirty="0" smtClean="0"/>
              <a:t> </a:t>
            </a:r>
            <a:r>
              <a:rPr lang="tr-TR" dirty="0" err="1" smtClean="0">
                <a:hlinkClick r:id="rId154" tooltip="Aug 12, 2011"/>
              </a:rPr>
              <a:t>pythonmagick</a:t>
            </a:r>
            <a:r>
              <a:rPr lang="tr-TR" smtClean="0"/>
              <a:t> </a:t>
            </a:r>
            <a:r>
              <a:rPr lang="tr-TR" smtClean="0">
                <a:hlinkClick r:id="rId155" tooltip="Aug 08, 2011"/>
              </a:rPr>
              <a:t>smc.freeimage</a:t>
            </a:r>
            <a:r>
              <a:rPr lang="tr-TR" dirty="0" smtClean="0"/>
              <a:t> </a:t>
            </a:r>
            <a:r>
              <a:rPr lang="tr-TR" dirty="0" err="1" smtClean="0">
                <a:hlinkClick r:id="rId156" tooltip="Jul 28, 2011"/>
              </a:rPr>
              <a:t>jpype</a:t>
            </a:r>
            <a:r>
              <a:rPr lang="tr-TR" dirty="0" smtClean="0"/>
              <a:t> </a:t>
            </a:r>
            <a:r>
              <a:rPr lang="tr-TR" dirty="0" err="1" smtClean="0">
                <a:hlinkClick r:id="rId157" tooltip="Jul 26, 2011"/>
              </a:rPr>
              <a:t>wxpython</a:t>
            </a:r>
            <a:r>
              <a:rPr lang="tr-TR" dirty="0" smtClean="0"/>
              <a:t> </a:t>
            </a:r>
            <a:r>
              <a:rPr lang="tr-TR" dirty="0" smtClean="0">
                <a:hlinkClick r:id="rId158" tooltip="Jul 22, 2011"/>
              </a:rPr>
              <a:t>pybox2d</a:t>
            </a:r>
            <a:r>
              <a:rPr lang="tr-TR" dirty="0" smtClean="0"/>
              <a:t> </a:t>
            </a:r>
            <a:r>
              <a:rPr lang="tr-TR" dirty="0" err="1" smtClean="0">
                <a:hlinkClick r:id="rId159" tooltip="Jul 17, 2011"/>
              </a:rPr>
              <a:t>pyhdf</a:t>
            </a:r>
            <a:r>
              <a:rPr lang="tr-TR" dirty="0" err="1" smtClean="0">
                <a:hlinkClick r:id="rId160" tooltip="Jul 13, 2011"/>
              </a:rPr>
              <a:t>scikits.umfpack</a:t>
            </a:r>
            <a:r>
              <a:rPr lang="tr-TR" smtClean="0"/>
              <a:t> </a:t>
            </a:r>
            <a:r>
              <a:rPr lang="tr-TR" smtClean="0">
                <a:hlinkClick r:id="rId161" tooltip="Jul 09, 2011"/>
              </a:rPr>
              <a:t>openexr</a:t>
            </a:r>
            <a:r>
              <a:rPr lang="tr-TR" dirty="0" smtClean="0"/>
              <a:t> </a:t>
            </a:r>
            <a:r>
              <a:rPr lang="tr-TR" dirty="0" err="1" smtClean="0">
                <a:hlinkClick r:id="rId162" tooltip="Jul 01, 2011"/>
              </a:rPr>
              <a:t>ilastik</a:t>
            </a:r>
            <a:r>
              <a:rPr lang="tr-TR" dirty="0" smtClean="0"/>
              <a:t> </a:t>
            </a:r>
            <a:r>
              <a:rPr lang="tr-TR" dirty="0" err="1" smtClean="0">
                <a:hlinkClick r:id="rId163" tooltip="Jun 24, 2011"/>
              </a:rPr>
              <a:t>dipy</a:t>
            </a:r>
            <a:r>
              <a:rPr lang="tr-TR" dirty="0" smtClean="0"/>
              <a:t> </a:t>
            </a:r>
            <a:r>
              <a:rPr lang="tr-TR" dirty="0" err="1" smtClean="0">
                <a:hlinkClick r:id="rId164" tooltip="Jun 13, 2011"/>
              </a:rPr>
              <a:t>bottleneck</a:t>
            </a:r>
            <a:r>
              <a:rPr lang="tr-TR" smtClean="0"/>
              <a:t> </a:t>
            </a:r>
            <a:r>
              <a:rPr lang="tr-TR" smtClean="0">
                <a:hlinkClick r:id="rId165" tooltip="Jun 10, 2011"/>
              </a:rPr>
              <a:t>python-igraph</a:t>
            </a:r>
            <a:r>
              <a:rPr lang="tr-TR" dirty="0" smtClean="0"/>
              <a:t> </a:t>
            </a:r>
            <a:r>
              <a:rPr lang="tr-TR" dirty="0" err="1" smtClean="0">
                <a:hlinkClick r:id="rId166" tooltip="Jun 07, 2011"/>
              </a:rPr>
              <a:t>pycogent</a:t>
            </a:r>
            <a:r>
              <a:rPr lang="tr-TR" dirty="0" smtClean="0"/>
              <a:t> </a:t>
            </a:r>
            <a:r>
              <a:rPr lang="tr-TR" dirty="0" err="1" smtClean="0">
                <a:hlinkClick r:id="rId167" tooltip="May 30, 2011"/>
              </a:rPr>
              <a:t>pyyaml</a:t>
            </a:r>
            <a:r>
              <a:rPr lang="tr-TR" smtClean="0"/>
              <a:t> </a:t>
            </a:r>
            <a:r>
              <a:rPr lang="tr-TR" smtClean="0">
                <a:hlinkClick r:id="rId168" tooltip="May 27, 2011"/>
              </a:rPr>
              <a:t>pysparse</a:t>
            </a:r>
            <a:r>
              <a:rPr lang="tr-TR" dirty="0" smtClean="0"/>
              <a:t> </a:t>
            </a:r>
            <a:r>
              <a:rPr lang="tr-TR" dirty="0" err="1" smtClean="0">
                <a:hlinkClick r:id="rId169" tooltip="May 23, 2011"/>
              </a:rPr>
              <a:t>mmseg</a:t>
            </a:r>
            <a:r>
              <a:rPr lang="tr-TR" smtClean="0"/>
              <a:t> </a:t>
            </a:r>
            <a:r>
              <a:rPr lang="tr-TR" smtClean="0">
                <a:hlinkClick r:id="rId170" tooltip="May 20, 2011"/>
              </a:rPr>
              <a:t>pynifti</a:t>
            </a:r>
            <a:r>
              <a:rPr lang="tr-TR" smtClean="0">
                <a:hlinkClick r:id="rId171" tooltip="May 06, 2011"/>
              </a:rPr>
              <a:t>scikits.samplerate</a:t>
            </a:r>
            <a:r>
              <a:rPr lang="tr-TR" smtClean="0"/>
              <a:t> </a:t>
            </a:r>
            <a:r>
              <a:rPr lang="tr-TR" smtClean="0">
                <a:hlinkClick r:id="rId172" tooltip="Apr 02, 2011"/>
              </a:rPr>
              <a:t>scikits.timeseries</a:t>
            </a:r>
            <a:r>
              <a:rPr lang="tr-TR" smtClean="0"/>
              <a:t> </a:t>
            </a:r>
            <a:r>
              <a:rPr lang="tr-TR" smtClean="0">
                <a:hlinkClick r:id="rId173" tooltip="Mar 20, 2011"/>
              </a:rPr>
              <a:t>cx_freeze</a:t>
            </a:r>
            <a:r>
              <a:rPr lang="tr-TR" dirty="0" smtClean="0"/>
              <a:t> </a:t>
            </a:r>
            <a:r>
              <a:rPr lang="tr-TR" dirty="0" err="1" smtClean="0">
                <a:hlinkClick r:id="rId174" tooltip="Feb 21, 2011"/>
              </a:rPr>
              <a:t>vitables</a:t>
            </a:r>
            <a:r>
              <a:rPr lang="tr-TR" dirty="0" smtClean="0"/>
              <a:t> </a:t>
            </a:r>
            <a:r>
              <a:rPr lang="tr-TR" dirty="0" err="1" smtClean="0">
                <a:hlinkClick r:id="rId175" tooltip="Feb 19, 2011"/>
              </a:rPr>
              <a:t>quickfix</a:t>
            </a:r>
            <a:r>
              <a:rPr lang="tr-TR" dirty="0" smtClean="0"/>
              <a:t> </a:t>
            </a:r>
            <a:r>
              <a:rPr lang="tr-TR" dirty="0" err="1" smtClean="0">
                <a:hlinkClick r:id="rId176" tooltip="Feb 13, 2011"/>
              </a:rPr>
              <a:t>pyode</a:t>
            </a:r>
            <a:r>
              <a:rPr lang="tr-TR" dirty="0" smtClean="0"/>
              <a:t> </a:t>
            </a:r>
            <a:r>
              <a:rPr lang="tr-TR" dirty="0" err="1" smtClean="0">
                <a:hlinkClick r:id="rId177" tooltip="Jan 29, 2011"/>
              </a:rPr>
              <a:t>numscons</a:t>
            </a:r>
            <a:r>
              <a:rPr lang="tr-TR" dirty="0" smtClean="0"/>
              <a:t> </a:t>
            </a:r>
            <a:r>
              <a:rPr lang="tr-TR" dirty="0" err="1" smtClean="0">
                <a:hlinkClick r:id="rId178" tooltip="Jan 02, 2011"/>
              </a:rPr>
              <a:t>twainmodule</a:t>
            </a:r>
            <a:r>
              <a:rPr lang="tr-TR" dirty="0" smtClean="0"/>
              <a:t> </a:t>
            </a:r>
            <a:r>
              <a:rPr lang="tr-TR" dirty="0" err="1" smtClean="0">
                <a:hlinkClick r:id="rId179" tooltip="Dec 06, 2010"/>
              </a:rPr>
              <a:t>pyaudio</a:t>
            </a:r>
            <a:r>
              <a:rPr lang="tr-TR" dirty="0" err="1" smtClean="0">
                <a:hlinkClick r:id="rId180" tooltip="Dec 06, 2010"/>
              </a:rPr>
              <a:t>mysql-python</a:t>
            </a:r>
            <a:r>
              <a:rPr lang="tr-TR" smtClean="0"/>
              <a:t> </a:t>
            </a:r>
            <a:r>
              <a:rPr lang="tr-TR" smtClean="0">
                <a:hlinkClick r:id="rId181" tooltip="Dec 05, 2010"/>
              </a:rPr>
              <a:t>vc.crt</a:t>
            </a:r>
            <a:r>
              <a:rPr lang="tr-TR" smtClean="0"/>
              <a:t> </a:t>
            </a:r>
            <a:r>
              <a:rPr lang="tr-TR" smtClean="0">
                <a:hlinkClick r:id="rId182" tooltip="Oct 01, 2010"/>
              </a:rPr>
              <a:t>reportlab</a:t>
            </a:r>
            <a:r>
              <a:rPr lang="tr-TR" dirty="0" smtClean="0"/>
              <a:t> </a:t>
            </a:r>
            <a:r>
              <a:rPr lang="tr-TR" dirty="0" err="1" smtClean="0">
                <a:hlinkClick r:id="rId183" tooltip="Sep 11, 2010"/>
              </a:rPr>
              <a:t>visionegg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509495" y="5741894"/>
            <a:ext cx="102707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Daha Saymakla bitmez. </a:t>
            </a:r>
            <a:r>
              <a:rPr lang="tr-TR" smtClean="0"/>
              <a:t>Python Kütüphaneleri </a:t>
            </a:r>
            <a:r>
              <a:rPr lang="tr-TR" dirty="0" err="1" smtClean="0"/>
              <a:t>pip</a:t>
            </a:r>
            <a:r>
              <a:rPr lang="tr-TR" dirty="0" smtClean="0"/>
              <a:t> </a:t>
            </a:r>
            <a:r>
              <a:rPr lang="tr-TR" dirty="0" err="1" smtClean="0"/>
              <a:t>install</a:t>
            </a:r>
            <a:r>
              <a:rPr lang="tr-TR" dirty="0" smtClean="0"/>
              <a:t> … </a:t>
            </a:r>
            <a:r>
              <a:rPr lang="tr-TR" smtClean="0"/>
              <a:t>ile bilgisayarınıza derlenir.</a:t>
            </a:r>
            <a:endParaRPr lang="tr-TR" dirty="0" smtClean="0"/>
          </a:p>
          <a:p>
            <a:r>
              <a:rPr lang="tr-TR" smtClean="0"/>
              <a:t>Windows makinelerinde sorun </a:t>
            </a:r>
            <a:r>
              <a:rPr lang="tr-TR" dirty="0" smtClean="0"/>
              <a:t>çıkabildiğinden </a:t>
            </a:r>
            <a:r>
              <a:rPr lang="tr-TR" smtClean="0"/>
              <a:t>önceden derlenmiş paketleri kullanabilirsiniz</a:t>
            </a:r>
            <a:r>
              <a:rPr lang="tr-T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718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Python IDE(integrated </a:t>
            </a:r>
            <a:r>
              <a:rPr lang="tr-TR" err="1" smtClean="0"/>
              <a:t>development</a:t>
            </a:r>
            <a:r>
              <a:rPr lang="tr-TR" smtClean="0"/>
              <a:t> enveroment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b="1" smtClean="0"/>
              <a:t>***PyCharm(ücretli </a:t>
            </a:r>
            <a:r>
              <a:rPr lang="tr-TR" b="1" dirty="0" smtClean="0"/>
              <a:t>fakat </a:t>
            </a:r>
            <a:r>
              <a:rPr lang="tr-TR" b="1" dirty="0" err="1" smtClean="0"/>
              <a:t>community</a:t>
            </a:r>
            <a:r>
              <a:rPr lang="tr-TR" b="1" dirty="0" smtClean="0"/>
              <a:t> </a:t>
            </a:r>
            <a:r>
              <a:rPr lang="tr-TR" b="1" dirty="0" err="1" smtClean="0"/>
              <a:t>edition</a:t>
            </a:r>
            <a:r>
              <a:rPr lang="tr-TR" b="1" dirty="0" smtClean="0"/>
              <a:t> bedava)</a:t>
            </a:r>
          </a:p>
          <a:p>
            <a:r>
              <a:rPr lang="tr-TR" b="1" smtClean="0"/>
              <a:t>**Spyder</a:t>
            </a:r>
            <a:endParaRPr lang="tr-TR" b="1" dirty="0" smtClean="0"/>
          </a:p>
          <a:p>
            <a:r>
              <a:rPr lang="tr-TR" b="1" dirty="0" smtClean="0"/>
              <a:t>*Visual </a:t>
            </a:r>
            <a:r>
              <a:rPr lang="tr-TR" b="1" dirty="0" err="1" smtClean="0"/>
              <a:t>Studio</a:t>
            </a:r>
            <a:endParaRPr lang="tr-TR" b="1" dirty="0"/>
          </a:p>
          <a:p>
            <a:r>
              <a:rPr lang="tr-TR" b="1" smtClean="0"/>
              <a:t>*Virtual </a:t>
            </a:r>
            <a:r>
              <a:rPr lang="tr-TR" b="1" dirty="0" err="1" smtClean="0"/>
              <a:t>Studio</a:t>
            </a:r>
            <a:r>
              <a:rPr lang="tr-TR" b="1" dirty="0" smtClean="0"/>
              <a:t> </a:t>
            </a:r>
            <a:r>
              <a:rPr lang="tr-TR" b="1" dirty="0" err="1" smtClean="0"/>
              <a:t>Code</a:t>
            </a:r>
            <a:endParaRPr lang="tr-TR" b="1" dirty="0" smtClean="0"/>
          </a:p>
          <a:p>
            <a:r>
              <a:rPr lang="tr-TR" b="1" dirty="0" smtClean="0"/>
              <a:t>**</a:t>
            </a:r>
            <a:r>
              <a:rPr lang="tr-TR" b="1" dirty="0" err="1" smtClean="0"/>
              <a:t>Sublime</a:t>
            </a:r>
            <a:r>
              <a:rPr lang="tr-TR" b="1" dirty="0" smtClean="0"/>
              <a:t> </a:t>
            </a:r>
            <a:r>
              <a:rPr lang="tr-TR" b="1" dirty="0" err="1" smtClean="0"/>
              <a:t>Text</a:t>
            </a:r>
            <a:r>
              <a:rPr lang="tr-TR" b="1" dirty="0" smtClean="0"/>
              <a:t>(</a:t>
            </a:r>
            <a:r>
              <a:rPr lang="tr-TR" b="1" dirty="0" err="1" smtClean="0"/>
              <a:t>Anaconda</a:t>
            </a:r>
            <a:r>
              <a:rPr lang="tr-TR" b="1" dirty="0" smtClean="0"/>
              <a:t> </a:t>
            </a:r>
            <a:r>
              <a:rPr lang="tr-TR" b="1" dirty="0" err="1" smtClean="0"/>
              <a:t>package</a:t>
            </a:r>
            <a:r>
              <a:rPr lang="tr-TR" b="1" dirty="0" smtClean="0"/>
              <a:t>)</a:t>
            </a:r>
            <a:endParaRPr lang="tr-TR" b="1" dirty="0"/>
          </a:p>
          <a:p>
            <a:r>
              <a:rPr lang="tr-TR" b="1" dirty="0" smtClean="0"/>
              <a:t>Atom</a:t>
            </a:r>
          </a:p>
          <a:p>
            <a:r>
              <a:rPr lang="tr-TR" b="1" smtClean="0"/>
              <a:t>***Jupyter </a:t>
            </a:r>
            <a:r>
              <a:rPr lang="tr-TR" b="1" dirty="0" smtClean="0"/>
              <a:t>Notebook</a:t>
            </a:r>
          </a:p>
          <a:p>
            <a:r>
              <a:rPr lang="tr-TR" b="1" smtClean="0"/>
              <a:t>*Liclipse(ücretli</a:t>
            </a:r>
            <a:r>
              <a:rPr lang="tr-TR" b="1" dirty="0" smtClean="0"/>
              <a:t>)</a:t>
            </a:r>
          </a:p>
          <a:p>
            <a:r>
              <a:rPr lang="tr-TR" b="1" smtClean="0"/>
              <a:t>Komodo(ücretli</a:t>
            </a:r>
            <a:r>
              <a:rPr lang="tr-TR" b="1" dirty="0" smtClean="0"/>
              <a:t>)</a:t>
            </a:r>
          </a:p>
          <a:p>
            <a:r>
              <a:rPr lang="tr-TR" b="1" smtClean="0"/>
              <a:t>Rodeo</a:t>
            </a:r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7888941" y="6457890"/>
            <a:ext cx="43030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000" dirty="0" smtClean="0"/>
              <a:t>Daha bu listede </a:t>
            </a:r>
            <a:r>
              <a:rPr lang="tr-TR" sz="1000" smtClean="0"/>
              <a:t>bulunmayan ideler var.</a:t>
            </a:r>
            <a:endParaRPr lang="tr-TR" sz="1000" dirty="0" smtClean="0"/>
          </a:p>
          <a:p>
            <a:r>
              <a:rPr lang="tr-TR" sz="1000" dirty="0" smtClean="0"/>
              <a:t>https</a:t>
            </a:r>
            <a:r>
              <a:rPr lang="tr-TR" sz="1000"/>
              <a:t>://</a:t>
            </a:r>
            <a:r>
              <a:rPr lang="tr-TR" sz="1000" smtClean="0"/>
              <a:t>wiki.python.org/moin/IntegratedDevelopmentEnvironments</a:t>
            </a:r>
            <a:endParaRPr lang="tr-TR" sz="1000" dirty="0"/>
          </a:p>
        </p:txBody>
      </p:sp>
    </p:spTree>
    <p:extLst>
      <p:ext uri="{BB962C8B-B14F-4D97-AF65-F5344CB8AC3E}">
        <p14:creationId xmlns:p14="http://schemas.microsoft.com/office/powerpoint/2010/main" val="89902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B1lg15aya7 N3d17?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3200" dirty="0">
                <a:solidFill>
                  <a:srgbClr val="FF0000"/>
                </a:solidFill>
              </a:rPr>
              <a:t>Çok Genel Bilgi: </a:t>
            </a:r>
            <a:r>
              <a:rPr lang="tr-TR" sz="3200" dirty="0" smtClean="0"/>
              <a:t>Sayı sayabilen </a:t>
            </a:r>
            <a:r>
              <a:rPr lang="tr-TR" sz="3200" smtClean="0"/>
              <a:t>ve yardım eden herşey</a:t>
            </a:r>
            <a:r>
              <a:rPr lang="tr-TR" sz="3200" dirty="0" smtClean="0"/>
              <a:t>.</a:t>
            </a:r>
          </a:p>
          <a:p>
            <a:r>
              <a:rPr lang="tr-TR" sz="3200" smtClean="0">
                <a:solidFill>
                  <a:srgbClr val="FF0000"/>
                </a:solidFill>
              </a:rPr>
              <a:t>İnternet </a:t>
            </a:r>
            <a:r>
              <a:rPr lang="tr-TR" sz="3200" dirty="0">
                <a:solidFill>
                  <a:srgbClr val="FF0000"/>
                </a:solidFill>
              </a:rPr>
              <a:t>Bilgisi: </a:t>
            </a:r>
            <a:r>
              <a:rPr lang="tr-TR" sz="3200" dirty="0" smtClean="0">
                <a:solidFill>
                  <a:srgbClr val="FF0000"/>
                </a:solidFill>
              </a:rPr>
              <a:t> </a:t>
            </a:r>
            <a:r>
              <a:rPr lang="tr-TR" sz="3200" dirty="0" smtClean="0"/>
              <a:t>Önceden </a:t>
            </a:r>
            <a:r>
              <a:rPr lang="tr-TR" sz="3200" dirty="0"/>
              <a:t>belleğine </a:t>
            </a:r>
            <a:r>
              <a:rPr lang="tr-TR" sz="3200"/>
              <a:t>yüklenmiş </a:t>
            </a:r>
            <a:r>
              <a:rPr lang="tr-TR" sz="3200" smtClean="0"/>
              <a:t>bir </a:t>
            </a:r>
            <a:r>
              <a:rPr lang="tr-TR" sz="3200" dirty="0"/>
              <a:t>izlenceye (yazılıma</a:t>
            </a:r>
            <a:r>
              <a:rPr lang="tr-TR" sz="3200"/>
              <a:t>) </a:t>
            </a:r>
            <a:r>
              <a:rPr lang="tr-TR" sz="3200" smtClean="0"/>
              <a:t>göre </a:t>
            </a:r>
            <a:r>
              <a:rPr lang="tr-TR" sz="3200"/>
              <a:t>komuta </a:t>
            </a:r>
            <a:r>
              <a:rPr lang="tr-TR" sz="3200" smtClean="0"/>
              <a:t>edilerek</a:t>
            </a:r>
            <a:r>
              <a:rPr lang="tr-TR" sz="3200" dirty="0"/>
              <a:t>, çok sayıda </a:t>
            </a:r>
            <a:r>
              <a:rPr lang="tr-TR" sz="3200"/>
              <a:t>ve </a:t>
            </a:r>
            <a:r>
              <a:rPr lang="tr-TR" sz="3200" smtClean="0"/>
              <a:t>karmaşık </a:t>
            </a:r>
            <a:r>
              <a:rPr lang="tr-TR" sz="3200" dirty="0"/>
              <a:t>mantıksal </a:t>
            </a:r>
            <a:r>
              <a:rPr lang="tr-TR" sz="3200"/>
              <a:t>ve </a:t>
            </a:r>
            <a:r>
              <a:rPr lang="tr-TR" sz="3200" smtClean="0"/>
              <a:t>aritmetiksel işlemlerden </a:t>
            </a:r>
            <a:r>
              <a:rPr lang="tr-TR" sz="3200"/>
              <a:t>oluşan </a:t>
            </a:r>
            <a:r>
              <a:rPr lang="tr-TR" sz="3200" smtClean="0"/>
              <a:t>bir </a:t>
            </a:r>
            <a:r>
              <a:rPr lang="tr-TR" sz="3200" dirty="0"/>
              <a:t>işi çok </a:t>
            </a:r>
            <a:r>
              <a:rPr lang="tr-TR" sz="3200"/>
              <a:t>kısa </a:t>
            </a:r>
            <a:r>
              <a:rPr lang="tr-TR" sz="3200" smtClean="0"/>
              <a:t>sürede </a:t>
            </a:r>
            <a:r>
              <a:rPr lang="tr-TR" sz="3200"/>
              <a:t>yapıp </a:t>
            </a:r>
            <a:r>
              <a:rPr lang="tr-TR" sz="3200" smtClean="0"/>
              <a:t>sonuçlandırabilen </a:t>
            </a:r>
            <a:r>
              <a:rPr lang="tr-TR" sz="3200" dirty="0"/>
              <a:t>aygıt.</a:t>
            </a:r>
          </a:p>
        </p:txBody>
      </p:sp>
    </p:spTree>
    <p:extLst>
      <p:ext uri="{BB962C8B-B14F-4D97-AF65-F5344CB8AC3E}">
        <p14:creationId xmlns:p14="http://schemas.microsoft.com/office/powerpoint/2010/main" val="377316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Python2 ve </a:t>
            </a:r>
            <a:r>
              <a:rPr lang="tr-TR"/>
              <a:t>Python3 </a:t>
            </a:r>
            <a:r>
              <a:rPr lang="tr-TR" smtClean="0"/>
              <a:t>farklar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Python 2 hala sıkça kullanılsa da 2020 gibi desteği </a:t>
            </a:r>
            <a:r>
              <a:rPr lang="tr-TR" smtClean="0"/>
              <a:t>kesileceği söyleniyor.</a:t>
            </a:r>
            <a:endParaRPr lang="tr-TR" dirty="0" smtClean="0"/>
          </a:p>
          <a:p>
            <a:r>
              <a:rPr lang="tr-TR" dirty="0" smtClean="0"/>
              <a:t>Python3 </a:t>
            </a:r>
            <a:r>
              <a:rPr lang="tr-TR" dirty="0" err="1" smtClean="0"/>
              <a:t>ascii</a:t>
            </a:r>
            <a:r>
              <a:rPr lang="tr-TR" dirty="0" smtClean="0"/>
              <a:t> olmayan Unicode yani İngilizce </a:t>
            </a:r>
            <a:r>
              <a:rPr lang="tr-TR" smtClean="0"/>
              <a:t>olmayan karakterlere izin veriyor.</a:t>
            </a:r>
            <a:endParaRPr lang="tr-TR" dirty="0" smtClean="0"/>
          </a:p>
          <a:p>
            <a:r>
              <a:rPr lang="tr-TR" smtClean="0"/>
              <a:t>Python3 print(‘türkçe</a:t>
            </a:r>
            <a:r>
              <a:rPr lang="tr-TR" dirty="0" smtClean="0"/>
              <a:t>’) , </a:t>
            </a:r>
            <a:r>
              <a:rPr lang="tr-TR" smtClean="0"/>
              <a:t>Python2 print ‘türkçe</a:t>
            </a:r>
            <a:r>
              <a:rPr lang="tr-TR" dirty="0" smtClean="0"/>
              <a:t>’</a:t>
            </a:r>
          </a:p>
          <a:p>
            <a:r>
              <a:rPr lang="tr-TR" smtClean="0"/>
              <a:t>Ironpython</a:t>
            </a:r>
            <a:r>
              <a:rPr lang="tr-TR" dirty="0" smtClean="0"/>
              <a:t>, </a:t>
            </a:r>
            <a:r>
              <a:rPr lang="tr-TR" dirty="0" err="1" smtClean="0"/>
              <a:t>Jython</a:t>
            </a:r>
            <a:r>
              <a:rPr lang="tr-TR" dirty="0" smtClean="0"/>
              <a:t>, </a:t>
            </a:r>
            <a:r>
              <a:rPr lang="tr-TR" dirty="0" err="1" smtClean="0"/>
              <a:t>Stackless</a:t>
            </a:r>
            <a:r>
              <a:rPr lang="tr-TR" dirty="0" smtClean="0"/>
              <a:t> Python hala </a:t>
            </a:r>
            <a:r>
              <a:rPr lang="tr-TR" smtClean="0"/>
              <a:t>python2 kullanıyor. </a:t>
            </a:r>
            <a:r>
              <a:rPr lang="tr-TR" dirty="0" smtClean="0"/>
              <a:t>Bazı </a:t>
            </a:r>
            <a:r>
              <a:rPr lang="tr-TR" err="1" smtClean="0"/>
              <a:t>scikit</a:t>
            </a:r>
            <a:r>
              <a:rPr lang="tr-TR" smtClean="0"/>
              <a:t> kütüphaneleri </a:t>
            </a:r>
            <a:r>
              <a:rPr lang="tr-TR" dirty="0" smtClean="0"/>
              <a:t>python2 için yazılmamış fakat </a:t>
            </a:r>
            <a:r>
              <a:rPr lang="tr-TR" smtClean="0"/>
              <a:t>bu durumlar </a:t>
            </a:r>
            <a:r>
              <a:rPr lang="tr-TR" dirty="0" smtClean="0"/>
              <a:t>oldukça azaldı.</a:t>
            </a:r>
          </a:p>
          <a:p>
            <a:r>
              <a:rPr lang="tr-TR" smtClean="0"/>
              <a:t>Eğer Python2 gerekirse geçmesi zor </a:t>
            </a:r>
            <a:r>
              <a:rPr lang="tr-TR" dirty="0" smtClean="0"/>
              <a:t>değil</a:t>
            </a:r>
            <a:r>
              <a:rPr lang="tr-TR" smtClean="0"/>
              <a:t>. Artık </a:t>
            </a:r>
            <a:r>
              <a:rPr lang="tr-TR" dirty="0" smtClean="0"/>
              <a:t>py3to2 ve py2to3 </a:t>
            </a:r>
            <a:r>
              <a:rPr lang="tr-TR" smtClean="0"/>
              <a:t>gibi araçlar bulunuyor.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72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Python </a:t>
            </a:r>
            <a:r>
              <a:rPr lang="tr-TR" smtClean="0"/>
              <a:t>Kaynakları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Python dili çok yönlü </a:t>
            </a:r>
            <a:r>
              <a:rPr lang="tr-TR" smtClean="0"/>
              <a:t>olduğundan her </a:t>
            </a:r>
            <a:r>
              <a:rPr lang="tr-TR" dirty="0" smtClean="0"/>
              <a:t>kaynak </a:t>
            </a:r>
            <a:r>
              <a:rPr lang="tr-TR" err="1" smtClean="0"/>
              <a:t>Pythonun</a:t>
            </a:r>
            <a:r>
              <a:rPr lang="tr-TR" smtClean="0"/>
              <a:t> karlı bir tarafını anlatır. </a:t>
            </a:r>
            <a:r>
              <a:rPr lang="tr-TR" dirty="0" smtClean="0"/>
              <a:t>Önce ana Python </a:t>
            </a:r>
            <a:r>
              <a:rPr lang="tr-TR" smtClean="0"/>
              <a:t>dilini öğrenin</a:t>
            </a:r>
            <a:r>
              <a:rPr lang="tr-TR" dirty="0" smtClean="0"/>
              <a:t>.</a:t>
            </a:r>
          </a:p>
          <a:p>
            <a:r>
              <a:rPr lang="tr-TR" dirty="0" smtClean="0"/>
              <a:t>İstihza(Kapandı </a:t>
            </a:r>
            <a:r>
              <a:rPr lang="tr-TR" smtClean="0"/>
              <a:t>fakat kaynakları internette yaşatılıyor. </a:t>
            </a:r>
            <a:r>
              <a:rPr lang="tr-TR" dirty="0" smtClean="0"/>
              <a:t>En </a:t>
            </a:r>
            <a:r>
              <a:rPr lang="tr-TR" smtClean="0"/>
              <a:t>iyi Türkçe </a:t>
            </a:r>
            <a:r>
              <a:rPr lang="tr-TR" dirty="0" smtClean="0"/>
              <a:t>kaynak)</a:t>
            </a:r>
          </a:p>
          <a:p>
            <a:r>
              <a:rPr lang="tr-TR" dirty="0">
                <a:hlinkClick r:id="rId3"/>
              </a:rPr>
              <a:t>https</a:t>
            </a:r>
            <a:r>
              <a:rPr lang="tr-TR">
                <a:hlinkClick r:id="rId3"/>
              </a:rPr>
              <a:t>://</a:t>
            </a:r>
            <a:r>
              <a:rPr lang="tr-TR" smtClean="0">
                <a:hlinkClick r:id="rId3"/>
              </a:rPr>
              <a:t>www.python.org</a:t>
            </a:r>
            <a:r>
              <a:rPr lang="tr-TR" dirty="0" smtClean="0">
                <a:hlinkClick r:id="rId3"/>
              </a:rPr>
              <a:t>/</a:t>
            </a:r>
            <a:endParaRPr lang="tr-TR" dirty="0" smtClean="0"/>
          </a:p>
          <a:p>
            <a:r>
              <a:rPr lang="tr-TR" dirty="0" smtClean="0"/>
              <a:t>MIT Python</a:t>
            </a:r>
          </a:p>
          <a:p>
            <a:r>
              <a:rPr lang="tr-TR" smtClean="0"/>
              <a:t>Coursera Python Kursu</a:t>
            </a:r>
            <a:endParaRPr lang="tr-TR" dirty="0" smtClean="0"/>
          </a:p>
          <a:p>
            <a:r>
              <a:rPr lang="tr-TR" dirty="0">
                <a:hlinkClick r:id="rId4"/>
              </a:rPr>
              <a:t>https</a:t>
            </a:r>
            <a:r>
              <a:rPr lang="tr-TR">
                <a:hlinkClick r:id="rId4"/>
              </a:rPr>
              <a:t>://</a:t>
            </a:r>
            <a:r>
              <a:rPr lang="tr-TR" smtClean="0">
                <a:hlinkClick r:id="rId4"/>
              </a:rPr>
              <a:t>www.fullstackpython.com/best-python-resources.html</a:t>
            </a:r>
            <a:r>
              <a:rPr lang="tr-TR" smtClean="0"/>
              <a:t>( Diğer tüm kaynaklar ve kitaplar)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9518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İşlemci </a:t>
            </a:r>
            <a:r>
              <a:rPr lang="tr-TR" smtClean="0"/>
              <a:t>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42124"/>
          </a:xfrm>
        </p:spPr>
        <p:txBody>
          <a:bodyPr>
            <a:normAutofit fontScale="92500" lnSpcReduction="10000"/>
          </a:bodyPr>
          <a:lstStyle/>
          <a:p>
            <a:r>
              <a:rPr lang="tr-TR" smtClean="0">
                <a:solidFill>
                  <a:srgbClr val="FF0000"/>
                </a:solidFill>
              </a:rPr>
              <a:t>Yani CPU(central process </a:t>
            </a:r>
            <a:r>
              <a:rPr lang="tr-TR" dirty="0" err="1" smtClean="0">
                <a:solidFill>
                  <a:srgbClr val="FF0000"/>
                </a:solidFill>
              </a:rPr>
              <a:t>unit</a:t>
            </a:r>
            <a:r>
              <a:rPr lang="tr-TR" dirty="0" smtClean="0">
                <a:solidFill>
                  <a:srgbClr val="FF0000"/>
                </a:solidFill>
              </a:rPr>
              <a:t>)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Çok </a:t>
            </a:r>
            <a:r>
              <a:rPr lang="tr-TR" dirty="0">
                <a:solidFill>
                  <a:srgbClr val="FF0000"/>
                </a:solidFill>
              </a:rPr>
              <a:t>G</a:t>
            </a:r>
            <a:r>
              <a:rPr lang="tr-TR" dirty="0" smtClean="0">
                <a:solidFill>
                  <a:srgbClr val="FF0000"/>
                </a:solidFill>
              </a:rPr>
              <a:t>enel </a:t>
            </a:r>
            <a:r>
              <a:rPr lang="tr-TR" dirty="0">
                <a:solidFill>
                  <a:srgbClr val="FF0000"/>
                </a:solidFill>
              </a:rPr>
              <a:t>B</a:t>
            </a:r>
            <a:r>
              <a:rPr lang="tr-TR" dirty="0" smtClean="0">
                <a:solidFill>
                  <a:srgbClr val="FF0000"/>
                </a:solidFill>
              </a:rPr>
              <a:t>ilgi:</a:t>
            </a:r>
            <a:r>
              <a:rPr lang="tr-TR" dirty="0" smtClean="0"/>
              <a:t> Sayma </a:t>
            </a:r>
            <a:r>
              <a:rPr lang="tr-TR" smtClean="0"/>
              <a:t>işlemini gerçekleştiren her </a:t>
            </a:r>
            <a:r>
              <a:rPr lang="tr-TR" dirty="0" smtClean="0"/>
              <a:t>şey.</a:t>
            </a:r>
          </a:p>
          <a:p>
            <a:r>
              <a:rPr lang="tr-TR" smtClean="0">
                <a:solidFill>
                  <a:srgbClr val="FF0000"/>
                </a:solidFill>
              </a:rPr>
              <a:t>İnternet </a:t>
            </a:r>
            <a:r>
              <a:rPr lang="tr-TR" dirty="0" smtClean="0">
                <a:solidFill>
                  <a:srgbClr val="FF0000"/>
                </a:solidFill>
              </a:rPr>
              <a:t>Bilgisi</a:t>
            </a:r>
            <a:r>
              <a:rPr lang="tr-TR" smtClean="0">
                <a:solidFill>
                  <a:srgbClr val="FF0000"/>
                </a:solidFill>
              </a:rPr>
              <a:t>: </a:t>
            </a:r>
            <a:r>
              <a:rPr lang="tr-TR" smtClean="0"/>
              <a:t>Bilgisayarın </a:t>
            </a:r>
            <a:r>
              <a:rPr lang="tr-TR" dirty="0"/>
              <a:t>temel </a:t>
            </a:r>
            <a:r>
              <a:rPr lang="tr-TR"/>
              <a:t>işlem </a:t>
            </a:r>
            <a:r>
              <a:rPr lang="tr-TR" smtClean="0"/>
              <a:t>birimini oluşturan</a:t>
            </a:r>
            <a:r>
              <a:rPr lang="tr-TR"/>
              <a:t>, </a:t>
            </a:r>
            <a:r>
              <a:rPr lang="tr-TR" smtClean="0"/>
              <a:t>belirli </a:t>
            </a:r>
            <a:r>
              <a:rPr lang="tr-TR" dirty="0"/>
              <a:t>mantık ve </a:t>
            </a:r>
            <a:r>
              <a:rPr lang="tr-TR"/>
              <a:t>matematik </a:t>
            </a:r>
            <a:r>
              <a:rPr lang="tr-TR" smtClean="0"/>
              <a:t>işlemlerini elektronik olarak </a:t>
            </a:r>
            <a:r>
              <a:rPr lang="tr-TR" dirty="0"/>
              <a:t>yapabilecek biçimde</a:t>
            </a:r>
            <a:r>
              <a:rPr lang="tr-TR"/>
              <a:t>, </a:t>
            </a:r>
            <a:r>
              <a:rPr lang="tr-TR" smtClean="0"/>
              <a:t>verilen komutları yorumlayan </a:t>
            </a:r>
            <a:r>
              <a:rPr lang="tr-TR"/>
              <a:t>ve </a:t>
            </a:r>
            <a:r>
              <a:rPr lang="tr-TR" smtClean="0"/>
              <a:t>yürüten</a:t>
            </a:r>
            <a:r>
              <a:rPr lang="tr-TR"/>
              <a:t>, </a:t>
            </a:r>
            <a:r>
              <a:rPr lang="tr-TR" smtClean="0"/>
              <a:t>yongalardan </a:t>
            </a:r>
            <a:r>
              <a:rPr lang="tr-TR" dirty="0"/>
              <a:t>oluşmuş </a:t>
            </a:r>
            <a:r>
              <a:rPr lang="tr-TR"/>
              <a:t>tümleşik </a:t>
            </a:r>
            <a:r>
              <a:rPr lang="tr-TR" smtClean="0"/>
              <a:t>devre</a:t>
            </a:r>
            <a:r>
              <a:rPr lang="tr-TR" dirty="0" smtClean="0"/>
              <a:t>.</a:t>
            </a:r>
          </a:p>
          <a:p>
            <a:r>
              <a:rPr lang="tr-TR" dirty="0" err="1"/>
              <a:t>Cpu</a:t>
            </a:r>
            <a:r>
              <a:rPr lang="tr-TR"/>
              <a:t> </a:t>
            </a:r>
            <a:r>
              <a:rPr lang="tr-TR" smtClean="0"/>
              <a:t>seçerken </a:t>
            </a:r>
            <a:r>
              <a:rPr lang="tr-TR" dirty="0"/>
              <a:t>en önemli </a:t>
            </a:r>
            <a:r>
              <a:rPr lang="tr-TR"/>
              <a:t> </a:t>
            </a:r>
            <a:r>
              <a:rPr lang="tr-TR" smtClean="0"/>
              <a:t>etkenler şunlardır </a:t>
            </a:r>
            <a:r>
              <a:rPr lang="tr-TR" dirty="0"/>
              <a:t>;</a:t>
            </a:r>
            <a:br>
              <a:rPr lang="tr-TR" dirty="0"/>
            </a:br>
            <a:r>
              <a:rPr lang="tr-TR" dirty="0"/>
              <a:t>1. </a:t>
            </a:r>
            <a:r>
              <a:rPr lang="tr-TR" dirty="0" err="1"/>
              <a:t>Alıcağımız</a:t>
            </a:r>
            <a:r>
              <a:rPr lang="tr-TR" dirty="0"/>
              <a:t> işlemciyi hangi maksatla kullanacağımız</a:t>
            </a:r>
            <a:br>
              <a:rPr lang="tr-TR" dirty="0"/>
            </a:br>
            <a:r>
              <a:rPr lang="tr-TR" dirty="0"/>
              <a:t>2</a:t>
            </a:r>
            <a:r>
              <a:rPr lang="tr-TR" dirty="0" smtClean="0"/>
              <a:t>. İşlemcinin </a:t>
            </a:r>
            <a:r>
              <a:rPr lang="tr-TR" dirty="0" err="1"/>
              <a:t>cache</a:t>
            </a:r>
            <a:r>
              <a:rPr lang="tr-TR" dirty="0"/>
              <a:t> bellek </a:t>
            </a:r>
            <a:r>
              <a:rPr lang="tr-TR"/>
              <a:t>ve </a:t>
            </a:r>
            <a:r>
              <a:rPr lang="tr-TR" smtClean="0"/>
              <a:t>core </a:t>
            </a:r>
            <a:r>
              <a:rPr lang="tr-TR"/>
              <a:t>(</a:t>
            </a:r>
            <a:r>
              <a:rPr lang="tr-TR" smtClean="0"/>
              <a:t>çekirdek</a:t>
            </a:r>
            <a:r>
              <a:rPr lang="tr-TR"/>
              <a:t>) </a:t>
            </a:r>
            <a:r>
              <a:rPr lang="tr-TR" smtClean="0"/>
              <a:t>değerleri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3. Fiyat </a:t>
            </a:r>
            <a:r>
              <a:rPr lang="tr-TR"/>
              <a:t>ve </a:t>
            </a:r>
            <a:r>
              <a:rPr lang="tr-TR" smtClean="0"/>
              <a:t>performans değerleri</a:t>
            </a:r>
            <a:endParaRPr lang="tr-TR" dirty="0" smtClean="0"/>
          </a:p>
          <a:p>
            <a:r>
              <a:rPr lang="tr-TR" smtClean="0">
                <a:solidFill>
                  <a:srgbClr val="FF0000"/>
                </a:solidFill>
              </a:rPr>
              <a:t>İşlemcinin İçindekiler: </a:t>
            </a:r>
            <a:r>
              <a:rPr lang="tr-TR" dirty="0" err="1" smtClean="0"/>
              <a:t>Execution</a:t>
            </a:r>
            <a:r>
              <a:rPr lang="tr-TR" dirty="0" smtClean="0"/>
              <a:t> </a:t>
            </a:r>
            <a:r>
              <a:rPr lang="tr-TR" dirty="0" err="1"/>
              <a:t>Unit</a:t>
            </a:r>
            <a:r>
              <a:rPr lang="tr-TR" dirty="0"/>
              <a:t> </a:t>
            </a:r>
            <a:r>
              <a:rPr lang="tr-TR"/>
              <a:t>(</a:t>
            </a:r>
            <a:r>
              <a:rPr lang="tr-TR" smtClean="0"/>
              <a:t>Core=Çekirdek</a:t>
            </a:r>
            <a:r>
              <a:rPr lang="tr-TR"/>
              <a:t>), </a:t>
            </a:r>
            <a:r>
              <a:rPr lang="tr-TR" smtClean="0"/>
              <a:t>Branch Predictor, </a:t>
            </a:r>
            <a:r>
              <a:rPr lang="tr-TR" dirty="0" err="1"/>
              <a:t>Floating</a:t>
            </a:r>
            <a:r>
              <a:rPr lang="tr-TR" dirty="0"/>
              <a:t> Point </a:t>
            </a:r>
            <a:r>
              <a:rPr lang="tr-TR" dirty="0" err="1" smtClean="0"/>
              <a:t>Unit</a:t>
            </a:r>
            <a:r>
              <a:rPr lang="tr-TR" dirty="0"/>
              <a:t>, </a:t>
            </a:r>
            <a:r>
              <a:rPr lang="tr-TR" dirty="0" smtClean="0"/>
              <a:t>L(1,2,3) </a:t>
            </a:r>
            <a:r>
              <a:rPr lang="tr-TR" dirty="0" err="1" smtClean="0"/>
              <a:t>ÖnBellek</a:t>
            </a:r>
            <a:r>
              <a:rPr lang="tr-TR" dirty="0" smtClean="0"/>
              <a:t>(</a:t>
            </a:r>
            <a:r>
              <a:rPr lang="tr-TR" dirty="0" err="1" smtClean="0">
                <a:solidFill>
                  <a:srgbClr val="FFC000"/>
                </a:solidFill>
              </a:rPr>
              <a:t>Cache</a:t>
            </a:r>
            <a:r>
              <a:rPr lang="tr-TR" dirty="0" smtClean="0"/>
              <a:t>), </a:t>
            </a:r>
            <a:r>
              <a:rPr lang="tr-TR" smtClean="0"/>
              <a:t>BUS Interface</a:t>
            </a:r>
            <a:endParaRPr lang="tr-TR" dirty="0" smtClean="0"/>
          </a:p>
          <a:p>
            <a:r>
              <a:rPr lang="tr-TR" dirty="0" err="1"/>
              <a:t>Cpu</a:t>
            </a:r>
            <a:r>
              <a:rPr lang="tr-TR" dirty="0"/>
              <a:t>, </a:t>
            </a:r>
            <a:r>
              <a:rPr lang="tr-TR"/>
              <a:t>yüksek </a:t>
            </a:r>
            <a:r>
              <a:rPr lang="tr-TR" smtClean="0"/>
              <a:t>frekansı </a:t>
            </a:r>
            <a:r>
              <a:rPr lang="tr-TR" dirty="0"/>
              <a:t>sayesinde, düşük gecikme </a:t>
            </a:r>
            <a:r>
              <a:rPr lang="tr-TR"/>
              <a:t>ve </a:t>
            </a:r>
            <a:r>
              <a:rPr lang="tr-TR" smtClean="0"/>
              <a:t>seri </a:t>
            </a:r>
            <a:r>
              <a:rPr lang="tr-TR" dirty="0"/>
              <a:t>yani </a:t>
            </a:r>
            <a:r>
              <a:rPr lang="tr-TR"/>
              <a:t>peşi </a:t>
            </a:r>
            <a:r>
              <a:rPr lang="tr-TR" smtClean="0"/>
              <a:t>sıra </a:t>
            </a:r>
            <a:r>
              <a:rPr lang="tr-TR"/>
              <a:t>gelen </a:t>
            </a:r>
            <a:r>
              <a:rPr lang="tr-TR" smtClean="0"/>
              <a:t>verileri </a:t>
            </a:r>
            <a:r>
              <a:rPr lang="tr-TR"/>
              <a:t>hesaplamak </a:t>
            </a:r>
            <a:r>
              <a:rPr lang="tr-TR" smtClean="0"/>
              <a:t>üzere tasarlanmıştır. Bir </a:t>
            </a:r>
            <a:r>
              <a:rPr lang="tr-TR" dirty="0"/>
              <a:t>bant işçisi gibi </a:t>
            </a:r>
            <a:r>
              <a:rPr lang="tr-TR"/>
              <a:t>iş </a:t>
            </a:r>
            <a:r>
              <a:rPr lang="tr-TR" smtClean="0"/>
              <a:t>yapar.</a:t>
            </a:r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254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Core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mtClean="0"/>
              <a:t>Core </a:t>
            </a:r>
            <a:r>
              <a:rPr lang="tr-TR" dirty="0" smtClean="0"/>
              <a:t>aslında </a:t>
            </a:r>
            <a:r>
              <a:rPr lang="tr-TR" smtClean="0"/>
              <a:t>işlemcinin kendisidir. </a:t>
            </a:r>
            <a:endParaRPr lang="tr-TR" dirty="0" smtClean="0"/>
          </a:p>
          <a:p>
            <a:r>
              <a:rPr lang="tr-TR" smtClean="0"/>
              <a:t>Eskiden işlemciler tek çekirdekliydi ve frekans dikkate alınırdı</a:t>
            </a:r>
            <a:r>
              <a:rPr lang="tr-TR" dirty="0" smtClean="0"/>
              <a:t>. Uzun dönemde işlemci ve hafıza çeşitliliğine </a:t>
            </a:r>
            <a:r>
              <a:rPr lang="tr-TR" smtClean="0"/>
              <a:t>baktığımızda işlemciler frekans </a:t>
            </a:r>
            <a:r>
              <a:rPr lang="tr-TR" dirty="0" smtClean="0"/>
              <a:t>ile 9000 </a:t>
            </a:r>
            <a:r>
              <a:rPr lang="tr-TR" smtClean="0"/>
              <a:t>kat hafızalar </a:t>
            </a:r>
            <a:r>
              <a:rPr lang="tr-TR" dirty="0" smtClean="0"/>
              <a:t>12000 </a:t>
            </a:r>
            <a:r>
              <a:rPr lang="tr-TR" smtClean="0"/>
              <a:t>kat gelişmişler. </a:t>
            </a:r>
            <a:r>
              <a:rPr lang="tr-TR" err="1" smtClean="0"/>
              <a:t>İilk</a:t>
            </a:r>
            <a:r>
              <a:rPr lang="tr-TR" smtClean="0"/>
              <a:t> olarak SIMD(</a:t>
            </a:r>
            <a:r>
              <a:rPr lang="tr-TR" err="1" smtClean="0"/>
              <a:t>single</a:t>
            </a:r>
            <a:r>
              <a:rPr lang="tr-TR" smtClean="0"/>
              <a:t> instruction </a:t>
            </a:r>
            <a:r>
              <a:rPr lang="tr-TR" dirty="0" err="1" smtClean="0"/>
              <a:t>multiple</a:t>
            </a:r>
            <a:r>
              <a:rPr lang="tr-TR" dirty="0" smtClean="0"/>
              <a:t> data)(</a:t>
            </a:r>
            <a:r>
              <a:rPr lang="tr-TR" dirty="0" err="1" smtClean="0"/>
              <a:t>sse,avx</a:t>
            </a:r>
            <a:r>
              <a:rPr lang="tr-TR" dirty="0" smtClean="0"/>
              <a:t>) Bu yüzden </a:t>
            </a:r>
            <a:r>
              <a:rPr lang="tr-TR" smtClean="0"/>
              <a:t>çok çekirdekli işlemciler tasarlanarak hafıza karşısında </a:t>
            </a:r>
            <a:r>
              <a:rPr lang="tr-TR" dirty="0" smtClean="0"/>
              <a:t>gelişme </a:t>
            </a:r>
            <a:r>
              <a:rPr lang="tr-TR" smtClean="0"/>
              <a:t>hızı korunmaya çalışılmıştır.</a:t>
            </a:r>
            <a:endParaRPr lang="tr-TR" dirty="0" smtClean="0"/>
          </a:p>
          <a:p>
            <a:r>
              <a:rPr lang="tr-TR" dirty="0" smtClean="0"/>
              <a:t>İşlem hızı ,işlemcide</a:t>
            </a:r>
            <a:r>
              <a:rPr lang="tr-TR" smtClean="0"/>
              <a:t>, programın </a:t>
            </a:r>
            <a:r>
              <a:rPr lang="tr-TR" dirty="0" smtClean="0"/>
              <a:t>nasıl yazıldığıyla çok </a:t>
            </a:r>
            <a:r>
              <a:rPr lang="tr-TR" smtClean="0"/>
              <a:t>yakından ilişkilidir.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426783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Ram(</a:t>
            </a:r>
            <a:r>
              <a:rPr lang="en-US" smtClean="0"/>
              <a:t>Random </a:t>
            </a:r>
            <a:r>
              <a:rPr lang="en-US"/>
              <a:t>Access </a:t>
            </a:r>
            <a:r>
              <a:rPr lang="en-US" smtClean="0"/>
              <a:t>Memory</a:t>
            </a:r>
            <a:r>
              <a:rPr lang="tr-TR" smtClean="0"/>
              <a:t>) Çeşitleri Nelerdir?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DRAM</a:t>
            </a:r>
            <a:r>
              <a:rPr lang="tr-TR" dirty="0"/>
              <a:t>. </a:t>
            </a:r>
            <a:r>
              <a:rPr lang="tr-TR"/>
              <a:t>Ekonomik </a:t>
            </a:r>
            <a:r>
              <a:rPr lang="tr-TR" smtClean="0"/>
              <a:t>nedenlerden </a:t>
            </a:r>
            <a:r>
              <a:rPr lang="tr-TR" dirty="0"/>
              <a:t>dolayı, </a:t>
            </a:r>
            <a:r>
              <a:rPr lang="tr-TR"/>
              <a:t>kişisel </a:t>
            </a:r>
            <a:r>
              <a:rPr lang="tr-TR" smtClean="0"/>
              <a:t>bilgisayarlarda</a:t>
            </a:r>
            <a:r>
              <a:rPr lang="tr-TR" dirty="0"/>
              <a:t>, </a:t>
            </a:r>
            <a:r>
              <a:rPr lang="tr-TR"/>
              <a:t>iş </a:t>
            </a:r>
            <a:r>
              <a:rPr lang="tr-TR" smtClean="0"/>
              <a:t>istasyonlarında</a:t>
            </a:r>
            <a:r>
              <a:rPr lang="tr-TR"/>
              <a:t>, </a:t>
            </a:r>
            <a:r>
              <a:rPr lang="tr-TR" smtClean="0"/>
              <a:t>kontrol </a:t>
            </a:r>
            <a:r>
              <a:rPr lang="tr-TR" dirty="0"/>
              <a:t>edilmeyen </a:t>
            </a:r>
            <a:r>
              <a:rPr lang="tr-TR"/>
              <a:t>oyun </a:t>
            </a:r>
            <a:r>
              <a:rPr lang="tr-TR" smtClean="0"/>
              <a:t>konsollarında </a:t>
            </a:r>
            <a:r>
              <a:rPr lang="tr-TR" dirty="0"/>
              <a:t>(</a:t>
            </a:r>
            <a:r>
              <a:rPr lang="tr-TR" dirty="0" err="1"/>
              <a:t>Playstation</a:t>
            </a:r>
            <a:r>
              <a:rPr lang="tr-TR" dirty="0"/>
              <a:t>, Xbox gibi) </a:t>
            </a:r>
            <a:r>
              <a:rPr lang="tr-TR"/>
              <a:t>geniş </a:t>
            </a:r>
            <a:r>
              <a:rPr lang="tr-TR" smtClean="0"/>
              <a:t>hafızalar </a:t>
            </a:r>
            <a:r>
              <a:rPr lang="tr-TR"/>
              <a:t>dinamik </a:t>
            </a:r>
            <a:r>
              <a:rPr lang="tr-TR" smtClean="0"/>
              <a:t>RAM'lerden oluşur. </a:t>
            </a:r>
            <a:r>
              <a:rPr lang="tr-TR" dirty="0" smtClean="0"/>
              <a:t>...</a:t>
            </a:r>
          </a:p>
          <a:p>
            <a:pPr lvl="1"/>
            <a:r>
              <a:rPr lang="tr-TR" smtClean="0"/>
              <a:t>DDR(Double </a:t>
            </a:r>
            <a:r>
              <a:rPr lang="tr-TR"/>
              <a:t>Data </a:t>
            </a:r>
            <a:r>
              <a:rPr lang="tr-TR" smtClean="0"/>
              <a:t>Rate) dram çeşididir. Dram </a:t>
            </a:r>
            <a:r>
              <a:rPr lang="tr-TR" dirty="0" smtClean="0"/>
              <a:t>kendi </a:t>
            </a:r>
            <a:r>
              <a:rPr lang="tr-TR" smtClean="0"/>
              <a:t>içinde birkaç çeşidi bulunur.</a:t>
            </a:r>
            <a:endParaRPr lang="tr-TR" dirty="0" smtClean="0"/>
          </a:p>
          <a:p>
            <a:pPr lvl="1"/>
            <a:r>
              <a:rPr lang="tr-TR" smtClean="0"/>
              <a:t>DDR her yeni versiyonunda enerji </a:t>
            </a:r>
            <a:r>
              <a:rPr lang="tr-TR" dirty="0" smtClean="0"/>
              <a:t>tüketimi düşmüş </a:t>
            </a:r>
            <a:r>
              <a:rPr lang="tr-TR" smtClean="0"/>
              <a:t>ve frekansı artmıştır.</a:t>
            </a:r>
            <a:endParaRPr lang="tr-TR" dirty="0" smtClean="0"/>
          </a:p>
          <a:p>
            <a:pPr lvl="1"/>
            <a:r>
              <a:rPr lang="tr-TR" smtClean="0"/>
              <a:t>DDR-SDRAM(</a:t>
            </a:r>
            <a:r>
              <a:rPr lang="en-US" dirty="0"/>
              <a:t>Double </a:t>
            </a:r>
            <a:r>
              <a:rPr lang="en-US"/>
              <a:t>Data </a:t>
            </a:r>
            <a:r>
              <a:rPr lang="en-US" smtClean="0"/>
              <a:t>Rate Synchronous </a:t>
            </a:r>
            <a:r>
              <a:rPr lang="en-US"/>
              <a:t>Dynamic </a:t>
            </a:r>
            <a:r>
              <a:rPr lang="en-US" smtClean="0"/>
              <a:t>Random </a:t>
            </a:r>
            <a:r>
              <a:rPr lang="en-US"/>
              <a:t>Access </a:t>
            </a:r>
            <a:r>
              <a:rPr lang="en-US" smtClean="0"/>
              <a:t>Memory</a:t>
            </a:r>
            <a:r>
              <a:rPr lang="tr-TR" smtClean="0"/>
              <a:t>) Bir </a:t>
            </a:r>
            <a:r>
              <a:rPr lang="tr-TR" dirty="0" smtClean="0"/>
              <a:t>çeşidi.</a:t>
            </a:r>
          </a:p>
          <a:p>
            <a:r>
              <a:rPr lang="tr-TR" smtClean="0"/>
              <a:t>SRAM. Her hücre </a:t>
            </a:r>
            <a:r>
              <a:rPr lang="tr-TR" dirty="0" smtClean="0"/>
              <a:t>için altı </a:t>
            </a:r>
            <a:r>
              <a:rPr lang="tr-TR" smtClean="0"/>
              <a:t>adete varan transistör kullanılır. </a:t>
            </a:r>
            <a:r>
              <a:rPr lang="tr-TR" dirty="0" smtClean="0"/>
              <a:t>...</a:t>
            </a:r>
          </a:p>
          <a:p>
            <a:r>
              <a:rPr lang="tr-TR" dirty="0" smtClean="0"/>
              <a:t>ECC</a:t>
            </a:r>
            <a:r>
              <a:rPr lang="tr-TR" dirty="0"/>
              <a:t>. Bilindiği </a:t>
            </a:r>
            <a:r>
              <a:rPr lang="tr-TR"/>
              <a:t>gibi </a:t>
            </a:r>
            <a:r>
              <a:rPr lang="tr-TR" smtClean="0"/>
              <a:t>bilgisayardaki bilgiler </a:t>
            </a:r>
            <a:r>
              <a:rPr lang="tr-TR" dirty="0"/>
              <a:t>1 </a:t>
            </a:r>
            <a:r>
              <a:rPr lang="tr-TR"/>
              <a:t>ve </a:t>
            </a:r>
            <a:r>
              <a:rPr lang="tr-TR" smtClean="0"/>
              <a:t>0'lardan oluşmaktadır.</a:t>
            </a:r>
            <a:endParaRPr lang="tr-TR" dirty="0"/>
          </a:p>
          <a:p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9916367" y="2805063"/>
            <a:ext cx="172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smtClean="0">
                <a:solidFill>
                  <a:srgbClr val="222222"/>
                </a:solidFill>
                <a:latin typeface="Roboto" pitchFamily="2" charset="0"/>
              </a:rPr>
              <a:t>DDR1 </a:t>
            </a:r>
            <a:r>
              <a:rPr lang="tr-TR" b="1" dirty="0" smtClean="0">
                <a:solidFill>
                  <a:srgbClr val="222222"/>
                </a:solidFill>
                <a:latin typeface="Roboto" pitchFamily="2" charset="0"/>
              </a:rPr>
              <a:t>200-400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9916367" y="3174395"/>
            <a:ext cx="2169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smtClean="0">
                <a:solidFill>
                  <a:srgbClr val="222222"/>
                </a:solidFill>
                <a:latin typeface="TMSans"/>
              </a:rPr>
              <a:t>DDR2 </a:t>
            </a:r>
            <a:r>
              <a:rPr lang="tr-TR" b="1" dirty="0" smtClean="0">
                <a:solidFill>
                  <a:srgbClr val="222222"/>
                </a:solidFill>
                <a:latin typeface="TMSans"/>
              </a:rPr>
              <a:t>400-1066</a:t>
            </a:r>
            <a:endParaRPr lang="tr-TR" b="1" i="0" dirty="0">
              <a:solidFill>
                <a:srgbClr val="222222"/>
              </a:solidFill>
              <a:effectLst/>
              <a:latin typeface="TMSans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11000896" y="2435731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 smtClean="0">
                <a:solidFill>
                  <a:srgbClr val="222222"/>
                </a:solidFill>
                <a:latin typeface="TMSans"/>
              </a:rPr>
              <a:t>Mhz</a:t>
            </a:r>
            <a:endParaRPr lang="tr-TR" b="1" dirty="0">
              <a:solidFill>
                <a:srgbClr val="222222"/>
              </a:solidFill>
              <a:latin typeface="TMSans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9916367" y="3543727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smtClean="0">
                <a:solidFill>
                  <a:srgbClr val="222222"/>
                </a:solidFill>
                <a:latin typeface="TMSans"/>
              </a:rPr>
              <a:t>DDR3 </a:t>
            </a:r>
            <a:r>
              <a:rPr lang="tr-TR" b="1" dirty="0"/>
              <a:t>800-1860</a:t>
            </a:r>
            <a:endParaRPr lang="tr-TR" b="1" i="0" dirty="0">
              <a:solidFill>
                <a:srgbClr val="222222"/>
              </a:solidFill>
              <a:effectLst/>
              <a:latin typeface="TMSans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9916367" y="3851195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smtClean="0">
                <a:solidFill>
                  <a:srgbClr val="222222"/>
                </a:solidFill>
                <a:latin typeface="TMSans"/>
              </a:rPr>
              <a:t>DDR4 </a:t>
            </a:r>
            <a:r>
              <a:rPr lang="tr-TR" b="1" dirty="0" smtClean="0">
                <a:solidFill>
                  <a:srgbClr val="222222"/>
                </a:solidFill>
                <a:latin typeface="TMSans"/>
              </a:rPr>
              <a:t>2133-3200</a:t>
            </a:r>
            <a:endParaRPr lang="tr-TR" b="1" i="0" dirty="0">
              <a:solidFill>
                <a:srgbClr val="222222"/>
              </a:solidFill>
              <a:effectLst/>
              <a:latin typeface="TMSans"/>
            </a:endParaRPr>
          </a:p>
        </p:txBody>
      </p:sp>
    </p:spTree>
    <p:extLst>
      <p:ext uri="{BB962C8B-B14F-4D97-AF65-F5344CB8AC3E}">
        <p14:creationId xmlns:p14="http://schemas.microsoft.com/office/powerpoint/2010/main" val="312001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 Bilinen </a:t>
            </a:r>
            <a:r>
              <a:rPr lang="tr-TR"/>
              <a:t>İ</a:t>
            </a:r>
            <a:r>
              <a:rPr lang="tr-TR" smtClean="0"/>
              <a:t>şlemci Mimarileri Nelerdir?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İki </a:t>
            </a:r>
            <a:r>
              <a:rPr lang="tr-TR" smtClean="0"/>
              <a:t>yaygın mimari türü </a:t>
            </a:r>
            <a:r>
              <a:rPr lang="tr-TR" dirty="0" smtClean="0"/>
              <a:t>MIPS(eskiden </a:t>
            </a:r>
            <a:r>
              <a:rPr lang="tr-TR" smtClean="0"/>
              <a:t>oyun konsollarında vardı</a:t>
            </a:r>
            <a:r>
              <a:rPr lang="tr-TR" dirty="0" smtClean="0"/>
              <a:t>. Şimdi </a:t>
            </a:r>
            <a:r>
              <a:rPr lang="tr-TR" smtClean="0"/>
              <a:t>gömülü sistemlerde </a:t>
            </a:r>
            <a:r>
              <a:rPr lang="tr-TR" dirty="0" smtClean="0"/>
              <a:t>bile </a:t>
            </a:r>
            <a:r>
              <a:rPr lang="tr-TR" smtClean="0"/>
              <a:t>çok kullanılmıyor), CISC(</a:t>
            </a:r>
            <a:r>
              <a:rPr lang="tr-TR" err="1" smtClean="0"/>
              <a:t>Complex</a:t>
            </a:r>
            <a:r>
              <a:rPr lang="tr-TR" smtClean="0"/>
              <a:t> Instruction </a:t>
            </a:r>
            <a:r>
              <a:rPr lang="tr-TR"/>
              <a:t>S</a:t>
            </a:r>
            <a:r>
              <a:rPr lang="tr-TR" smtClean="0"/>
              <a:t>et Computer)(</a:t>
            </a:r>
            <a:r>
              <a:rPr lang="tr-TR" dirty="0" smtClean="0"/>
              <a:t>Genelde bizim kullandığımız </a:t>
            </a:r>
            <a:r>
              <a:rPr lang="tr-TR" smtClean="0"/>
              <a:t>x86,x64 türü </a:t>
            </a:r>
            <a:r>
              <a:rPr lang="tr-TR" dirty="0" smtClean="0"/>
              <a:t>masaüstü ve dizüstü) </a:t>
            </a:r>
            <a:r>
              <a:rPr lang="tr-TR" smtClean="0"/>
              <a:t>ve RISC(Reduced Instruction </a:t>
            </a:r>
            <a:r>
              <a:rPr lang="tr-TR"/>
              <a:t>Set </a:t>
            </a:r>
            <a:r>
              <a:rPr lang="tr-TR" smtClean="0"/>
              <a:t>Computer)(</a:t>
            </a:r>
            <a:r>
              <a:rPr lang="tr-TR" dirty="0" smtClean="0"/>
              <a:t>mobil</a:t>
            </a:r>
            <a:r>
              <a:rPr lang="tr-TR" smtClean="0"/>
              <a:t>, arm</a:t>
            </a:r>
            <a:r>
              <a:rPr lang="tr-TR" dirty="0" smtClean="0"/>
              <a:t>, </a:t>
            </a:r>
            <a:r>
              <a:rPr lang="tr-TR" smtClean="0"/>
              <a:t>gömülü sistemler, azenerji</a:t>
            </a:r>
            <a:r>
              <a:rPr lang="tr-TR" dirty="0" smtClean="0"/>
              <a:t>)</a:t>
            </a:r>
          </a:p>
          <a:p>
            <a:r>
              <a:rPr lang="tr-TR" dirty="0" smtClean="0"/>
              <a:t>Intel </a:t>
            </a:r>
            <a:r>
              <a:rPr lang="tr-TR" dirty="0"/>
              <a:t>ilk x86 çipi olan 8o86'yı 1978 </a:t>
            </a:r>
            <a:r>
              <a:rPr lang="tr-TR"/>
              <a:t>yılında </a:t>
            </a:r>
            <a:r>
              <a:rPr lang="tr-TR" smtClean="0"/>
              <a:t>çıkardı</a:t>
            </a:r>
            <a:r>
              <a:rPr lang="tr-TR" dirty="0" smtClean="0"/>
              <a:t>. İlk </a:t>
            </a:r>
            <a:r>
              <a:rPr lang="tr-TR" err="1" smtClean="0"/>
              <a:t>pentium</a:t>
            </a:r>
            <a:r>
              <a:rPr lang="tr-TR" smtClean="0"/>
              <a:t> serisi</a:t>
            </a:r>
            <a:endParaRPr lang="tr-TR" dirty="0" smtClean="0"/>
          </a:p>
          <a:p>
            <a:r>
              <a:rPr lang="tr-TR" smtClean="0"/>
              <a:t>PowerPC</a:t>
            </a:r>
            <a:r>
              <a:rPr lang="tr-TR" dirty="0"/>
              <a:t>, </a:t>
            </a:r>
            <a:r>
              <a:rPr lang="tr-TR" dirty="0" err="1"/>
              <a:t>Digital</a:t>
            </a:r>
            <a:r>
              <a:rPr lang="tr-TR" dirty="0"/>
              <a:t>, </a:t>
            </a:r>
            <a:r>
              <a:rPr lang="tr-TR" dirty="0" err="1"/>
              <a:t>Compaq</a:t>
            </a:r>
            <a:r>
              <a:rPr lang="tr-TR" dirty="0"/>
              <a:t>, </a:t>
            </a:r>
            <a:r>
              <a:rPr lang="tr-TR" err="1"/>
              <a:t>Silicon</a:t>
            </a:r>
            <a:r>
              <a:rPr lang="tr-TR"/>
              <a:t> </a:t>
            </a:r>
            <a:r>
              <a:rPr lang="tr-TR" smtClean="0"/>
              <a:t>Graphics'in </a:t>
            </a:r>
            <a:r>
              <a:rPr lang="tr-TR" err="1"/>
              <a:t>Mips</a:t>
            </a:r>
            <a:r>
              <a:rPr lang="tr-TR"/>
              <a:t> </a:t>
            </a:r>
            <a:r>
              <a:rPr lang="tr-TR" smtClean="0"/>
              <a:t>Rxooo serisi</a:t>
            </a:r>
            <a:r>
              <a:rPr lang="tr-TR" dirty="0"/>
              <a:t>, HP (</a:t>
            </a:r>
            <a:r>
              <a:rPr lang="tr-TR"/>
              <a:t>Hewlett </a:t>
            </a:r>
            <a:r>
              <a:rPr lang="tr-TR" smtClean="0"/>
              <a:t>Packard</a:t>
            </a:r>
            <a:r>
              <a:rPr lang="tr-TR" dirty="0"/>
              <a:t>)... vs. </a:t>
            </a:r>
            <a:r>
              <a:rPr lang="tr-TR"/>
              <a:t>bu </a:t>
            </a:r>
            <a:r>
              <a:rPr lang="tr-TR" smtClean="0"/>
              <a:t>mimarilerin </a:t>
            </a:r>
            <a:r>
              <a:rPr lang="tr-TR"/>
              <a:t>hiç </a:t>
            </a:r>
            <a:r>
              <a:rPr lang="tr-TR" smtClean="0"/>
              <a:t>biri </a:t>
            </a:r>
            <a:r>
              <a:rPr lang="tr-TR" dirty="0"/>
              <a:t>ne </a:t>
            </a:r>
            <a:r>
              <a:rPr lang="tr-TR"/>
              <a:t>kendi </a:t>
            </a:r>
            <a:r>
              <a:rPr lang="tr-TR" smtClean="0"/>
              <a:t>aralarında </a:t>
            </a:r>
            <a:r>
              <a:rPr lang="tr-TR" dirty="0"/>
              <a:t>ne de x86 ile </a:t>
            </a:r>
            <a:r>
              <a:rPr lang="tr-TR"/>
              <a:t>uyumlu </a:t>
            </a:r>
            <a:r>
              <a:rPr lang="tr-TR" smtClean="0"/>
              <a:t>değillerdir.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538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Accelerators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8193" y="3247092"/>
            <a:ext cx="77247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İlk Accelerator</a:t>
            </a:r>
            <a:br>
              <a:rPr lang="tr-TR" smtClean="0"/>
            </a:br>
            <a:r>
              <a:rPr lang="tr-TR" smtClean="0"/>
              <a:t>GPU(graphical process </a:t>
            </a:r>
            <a:r>
              <a:rPr lang="tr-TR" dirty="0" err="1" smtClean="0"/>
              <a:t>unit</a:t>
            </a:r>
            <a:r>
              <a:rPr lang="tr-TR" smtClean="0"/>
              <a:t>)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mtClean="0"/>
              <a:t>Temelde görüntüyü ekrana getirir.</a:t>
            </a:r>
            <a:endParaRPr lang="tr-TR" dirty="0" smtClean="0"/>
          </a:p>
          <a:p>
            <a:r>
              <a:rPr lang="tr-TR" dirty="0" err="1"/>
              <a:t>Gpu</a:t>
            </a:r>
            <a:r>
              <a:rPr lang="tr-TR" dirty="0"/>
              <a:t>, </a:t>
            </a:r>
            <a:r>
              <a:rPr lang="tr-TR"/>
              <a:t>düşük </a:t>
            </a:r>
            <a:r>
              <a:rPr lang="tr-TR" smtClean="0"/>
              <a:t>frekansı </a:t>
            </a:r>
            <a:r>
              <a:rPr lang="tr-TR" dirty="0"/>
              <a:t>yüzünden, yüksek gecikme</a:t>
            </a:r>
            <a:r>
              <a:rPr lang="tr-TR"/>
              <a:t>, </a:t>
            </a:r>
            <a:r>
              <a:rPr lang="tr-TR" smtClean="0"/>
              <a:t>parallel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Hesaplama </a:t>
            </a:r>
            <a:r>
              <a:rPr lang="tr-TR"/>
              <a:t>gücüne </a:t>
            </a:r>
            <a:r>
              <a:rPr lang="tr-TR" smtClean="0"/>
              <a:t>sahiptir </a:t>
            </a:r>
            <a:r>
              <a:rPr lang="tr-TR" dirty="0"/>
              <a:t>yani aynı anda yavaş yavaş çok</a:t>
            </a:r>
          </a:p>
          <a:p>
            <a:pPr marL="0" indent="0">
              <a:buNone/>
            </a:pPr>
            <a:r>
              <a:rPr lang="tr-TR" smtClean="0"/>
              <a:t>veri işler.</a:t>
            </a:r>
            <a:endParaRPr lang="tr-TR" dirty="0"/>
          </a:p>
          <a:p>
            <a:r>
              <a:rPr lang="tr-TR" dirty="0" smtClean="0"/>
              <a:t>Dünyadaki </a:t>
            </a:r>
            <a:r>
              <a:rPr lang="tr-TR" smtClean="0"/>
              <a:t>GPU üreticileri</a:t>
            </a:r>
            <a:r>
              <a:rPr lang="tr-TR" dirty="0" smtClean="0"/>
              <a:t>; Nvidia, AMD, ATI(</a:t>
            </a:r>
            <a:r>
              <a:rPr lang="tr-TR" dirty="0"/>
              <a:t>AMD</a:t>
            </a:r>
            <a:r>
              <a:rPr lang="tr-TR" dirty="0" smtClean="0"/>
              <a:t> satın aldı)</a:t>
            </a:r>
          </a:p>
          <a:p>
            <a:pPr marL="0" indent="0">
              <a:buNone/>
            </a:pPr>
            <a:r>
              <a:rPr lang="tr-TR" smtClean="0"/>
              <a:t>ARM </a:t>
            </a:r>
            <a:r>
              <a:rPr lang="tr-TR" dirty="0" smtClean="0"/>
              <a:t>Mali(mobil ve gömülü sistem)</a:t>
            </a:r>
            <a:endParaRPr lang="tr-TR" dirty="0"/>
          </a:p>
          <a:p>
            <a:r>
              <a:rPr lang="tr-TR" dirty="0" smtClean="0"/>
              <a:t> GPU </a:t>
            </a:r>
            <a:r>
              <a:rPr lang="tr-TR" smtClean="0"/>
              <a:t>kendi programlama diline sahiptir. </a:t>
            </a:r>
            <a:r>
              <a:rPr lang="tr-TR" dirty="0" smtClean="0"/>
              <a:t>Nvidia CUDA ve </a:t>
            </a:r>
            <a:r>
              <a:rPr lang="tr-TR" smtClean="0"/>
              <a:t>OpenCL1.2 kullanır, diğerinin </a:t>
            </a:r>
            <a:r>
              <a:rPr lang="tr-TR" dirty="0" smtClean="0"/>
              <a:t>hepsi </a:t>
            </a:r>
            <a:r>
              <a:rPr lang="tr-TR" smtClean="0"/>
              <a:t>OpenCL kullanır. Her yarı </a:t>
            </a:r>
            <a:r>
              <a:rPr lang="tr-TR"/>
              <a:t>iletken </a:t>
            </a:r>
            <a:r>
              <a:rPr lang="tr-TR" smtClean="0"/>
              <a:t>firması </a:t>
            </a:r>
            <a:r>
              <a:rPr lang="tr-TR" dirty="0" smtClean="0"/>
              <a:t>kendi </a:t>
            </a:r>
            <a:r>
              <a:rPr lang="tr-TR" dirty="0" err="1" smtClean="0"/>
              <a:t>OpenCL’ini</a:t>
            </a:r>
            <a:r>
              <a:rPr lang="tr-TR" dirty="0" smtClean="0"/>
              <a:t> yazması sayesinde </a:t>
            </a:r>
            <a:r>
              <a:rPr lang="tr-TR" smtClean="0"/>
              <a:t>tek program her yerde çalışır.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OpenCL(</a:t>
            </a:r>
            <a:r>
              <a:rPr lang="tr-TR" dirty="0" err="1" smtClean="0"/>
              <a:t>open</a:t>
            </a:r>
            <a:r>
              <a:rPr lang="tr-TR" dirty="0" smtClean="0"/>
              <a:t> </a:t>
            </a:r>
            <a:r>
              <a:rPr lang="tr-TR" dirty="0" err="1" smtClean="0"/>
              <a:t>computing</a:t>
            </a:r>
            <a:r>
              <a:rPr lang="tr-TR" dirty="0" smtClean="0"/>
              <a:t> </a:t>
            </a:r>
            <a:r>
              <a:rPr lang="tr-TR" dirty="0" err="1" smtClean="0"/>
              <a:t>language</a:t>
            </a:r>
            <a:r>
              <a:rPr lang="tr-TR" dirty="0" smtClean="0"/>
              <a:t>) CPU,GPU,FPGA(</a:t>
            </a:r>
            <a:r>
              <a:rPr lang="tr-TR" dirty="0" err="1" smtClean="0"/>
              <a:t>intel</a:t>
            </a:r>
            <a:r>
              <a:rPr lang="tr-TR" dirty="0" smtClean="0"/>
              <a:t>),</a:t>
            </a:r>
            <a:r>
              <a:rPr lang="tr-TR" smtClean="0"/>
              <a:t>DSP kartlarında çalışır.</a:t>
            </a:r>
            <a:endParaRPr lang="tr-TR" dirty="0"/>
          </a:p>
        </p:txBody>
      </p:sp>
      <p:pic>
        <p:nvPicPr>
          <p:cNvPr id="2050" name="Picture 2" descr="GPU Vs GPU: Which is better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2237721"/>
            <a:ext cx="396240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8516471" y="6611779"/>
            <a:ext cx="36755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000" dirty="0"/>
              <a:t>http</a:t>
            </a:r>
            <a:r>
              <a:rPr lang="tr-TR" sz="1000"/>
              <a:t>://</a:t>
            </a:r>
            <a:r>
              <a:rPr lang="tr-TR" sz="1000" smtClean="0"/>
              <a:t>www.nvidia.com.tr/object/gpu-computing-tr.html</a:t>
            </a:r>
            <a:endParaRPr lang="tr-TR" sz="1000" dirty="0"/>
          </a:p>
        </p:txBody>
      </p:sp>
      <p:sp>
        <p:nvSpPr>
          <p:cNvPr id="5" name="Dikdörtgen 4"/>
          <p:cNvSpPr/>
          <p:nvPr/>
        </p:nvSpPr>
        <p:spPr>
          <a:xfrm>
            <a:off x="5362466" y="3244334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mtClean="0">
                <a:solidFill>
                  <a:srgbClr val="1D2129"/>
                </a:solidFill>
                <a:latin typeface="Helvetica" panose="020B0604020202020204" pitchFamily="34" charset="0"/>
              </a:rPr>
              <a:t>Accelerators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373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İyon Toplantı Odası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İyon Toplantı Odası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 Toplantı Odası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254</TotalTime>
  <Words>2395</Words>
  <Application>Microsoft Office PowerPoint</Application>
  <PresentationFormat>Geniş ekran</PresentationFormat>
  <Paragraphs>232</Paragraphs>
  <Slides>31</Slides>
  <Notes>15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31</vt:i4>
      </vt:variant>
    </vt:vector>
  </HeadingPairs>
  <TitlesOfParts>
    <vt:vector size="39" baseType="lpstr">
      <vt:lpstr>Arial</vt:lpstr>
      <vt:lpstr>Calibri</vt:lpstr>
      <vt:lpstr>Century Gothic</vt:lpstr>
      <vt:lpstr>Helvetica</vt:lpstr>
      <vt:lpstr>Roboto</vt:lpstr>
      <vt:lpstr>TMSans</vt:lpstr>
      <vt:lpstr>Wingdings 3</vt:lpstr>
      <vt:lpstr>İyon Toplantı Odası</vt:lpstr>
      <vt:lpstr>T3M3l B1lg15aya7 Kavramla71</vt:lpstr>
      <vt:lpstr>PowerPoint Sunusu</vt:lpstr>
      <vt:lpstr>B1lg15aya7 N3d17?</vt:lpstr>
      <vt:lpstr>İşlemci Nedir?</vt:lpstr>
      <vt:lpstr>Core Nedir?</vt:lpstr>
      <vt:lpstr>Ram(Random Access Memory) Çeşitleri Nelerdir?</vt:lpstr>
      <vt:lpstr>Çok Bilinen İşlemci Mimarileri Nelerdir?</vt:lpstr>
      <vt:lpstr>Accelerators</vt:lpstr>
      <vt:lpstr>İlk Accelerator GPU(graphical process unit) Nedir?</vt:lpstr>
      <vt:lpstr>1k1nc1 Acc3l3rato7 FPGA(f13ld programabl3 a77ay)</vt:lpstr>
      <vt:lpstr>Üçüncü Accelerator ASIC (Application Specific Integrated Circuit)</vt:lpstr>
      <vt:lpstr>Hdd(Hard Disk) Nedir?</vt:lpstr>
      <vt:lpstr>SSD(Solid State Drive - Katı Hal Sürücüsü) nedir?</vt:lpstr>
      <vt:lpstr>Monitor Nedir?</vt:lpstr>
      <vt:lpstr>BIOS(Basic Input Output System) Nedir?</vt:lpstr>
      <vt:lpstr>UEFI(Unified-Extensible Firmware Interface (EFI)) Nedir?</vt:lpstr>
      <vt:lpstr>İşletim Sistemi Nedir?</vt:lpstr>
      <vt:lpstr>Makine Kodu Nedir?</vt:lpstr>
      <vt:lpstr>Assembly Nedir?</vt:lpstr>
      <vt:lpstr>D3rl3y1c1(Comp1l3r) N3d1r?</vt:lpstr>
      <vt:lpstr>2017 ve öncesi Programlama Trendi</vt:lpstr>
      <vt:lpstr>Mola Verelim Mi? Devam Edelim Mi?</vt:lpstr>
      <vt:lpstr>Neden Python?</vt:lpstr>
      <vt:lpstr>9yth0n 1l3 Ya91lan Çal1şmala7.</vt:lpstr>
      <vt:lpstr>Python Dağıtımları</vt:lpstr>
      <vt:lpstr>Python Alternatif Diller</vt:lpstr>
      <vt:lpstr>Pythonda Çok Kullanılan Kütüphaneler ve Kütüphaneler</vt:lpstr>
      <vt:lpstr>Diğerleri</vt:lpstr>
      <vt:lpstr>Python IDE(integrated development enveroment)</vt:lpstr>
      <vt:lpstr>Python2 ve Python3 farklar</vt:lpstr>
      <vt:lpstr>Python Kaynakları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T3M3l B1lg15aya7 Kavramlar71</dc:title>
  <dc:creator>ronaldinho424</dc:creator>
  <cp:lastModifiedBy>selcuk caglar</cp:lastModifiedBy>
  <cp:revision>290</cp:revision>
  <dcterms:created xsi:type="dcterms:W3CDTF">2017-11-22T18:53:01Z</dcterms:created>
  <dcterms:modified xsi:type="dcterms:W3CDTF">2017-12-01T21:56:23Z</dcterms:modified>
</cp:coreProperties>
</file>