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150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3/27/2025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ütu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Resim Sütu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3/27/2025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3/27/2025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3/27/2025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3/27/2025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3/27/2025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3/27/2025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3/27/2025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3/27/2025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3/27/2025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3/27/2025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E36636D-D922-432D-A958-524484B5923D}" type="datetimeFigureOut">
              <a:rPr lang="en-US" dirty="0"/>
              <a:pPr/>
              <a:t>3/27/2025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2" r:id="rId10"/>
    <p:sldLayoutId id="2147483853" r:id="rId11"/>
    <p:sldLayoutId id="2147483854" r:id="rId12"/>
    <p:sldLayoutId id="2147483855" r:id="rId13"/>
    <p:sldLayoutId id="2147483858" r:id="rId14"/>
    <p:sldLayoutId id="2147483859" r:id="rId15"/>
    <p:sldLayoutId id="2147483850" r:id="rId16"/>
    <p:sldLayoutId id="214748385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/>
              <a:t>PHPIPAM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5359457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van 1"/>
          <p:cNvSpPr>
            <a:spLocks noGrp="1"/>
          </p:cNvSpPr>
          <p:nvPr>
            <p:ph idx="1"/>
          </p:nvPr>
        </p:nvSpPr>
        <p:spPr>
          <a:xfrm>
            <a:off x="914400" y="252413"/>
            <a:ext cx="10353675" cy="5538787"/>
          </a:xfrm>
        </p:spPr>
        <p:txBody>
          <a:bodyPr>
            <a:normAutofit fontScale="40000" lnSpcReduction="20000"/>
          </a:bodyPr>
          <a:lstStyle/>
          <a:p>
            <a:r>
              <a:rPr lang="tr-TR" b="1" dirty="0" err="1">
                <a:solidFill>
                  <a:srgbClr val="00B0F0"/>
                </a:solidFill>
              </a:rPr>
              <a:t>apiVersion</a:t>
            </a:r>
            <a:r>
              <a:rPr lang="tr-TR" b="1" dirty="0">
                <a:solidFill>
                  <a:srgbClr val="00B0F0"/>
                </a:solidFill>
              </a:rPr>
              <a:t>: </a:t>
            </a:r>
            <a:r>
              <a:rPr lang="tr-TR" b="1" dirty="0" err="1">
                <a:solidFill>
                  <a:srgbClr val="00B0F0"/>
                </a:solidFill>
              </a:rPr>
              <a:t>batch</a:t>
            </a:r>
            <a:r>
              <a:rPr lang="tr-TR" b="1" dirty="0">
                <a:solidFill>
                  <a:srgbClr val="00B0F0"/>
                </a:solidFill>
              </a:rPr>
              <a:t>/v1</a:t>
            </a:r>
          </a:p>
          <a:p>
            <a:r>
              <a:rPr lang="tr-TR" b="1" dirty="0" err="1">
                <a:solidFill>
                  <a:srgbClr val="00B0F0"/>
                </a:solidFill>
              </a:rPr>
              <a:t>kind</a:t>
            </a:r>
            <a:r>
              <a:rPr lang="tr-TR" b="1" dirty="0">
                <a:solidFill>
                  <a:srgbClr val="00B0F0"/>
                </a:solidFill>
              </a:rPr>
              <a:t>: </a:t>
            </a:r>
            <a:r>
              <a:rPr lang="tr-TR" b="1" dirty="0" err="1">
                <a:solidFill>
                  <a:srgbClr val="00B0F0"/>
                </a:solidFill>
              </a:rPr>
              <a:t>CronJob</a:t>
            </a:r>
            <a:endParaRPr lang="tr-TR" b="1" dirty="0">
              <a:solidFill>
                <a:srgbClr val="00B0F0"/>
              </a:solidFill>
            </a:endParaRPr>
          </a:p>
          <a:p>
            <a:r>
              <a:rPr lang="tr-TR" b="1" dirty="0" err="1">
                <a:solidFill>
                  <a:srgbClr val="00B0F0"/>
                </a:solidFill>
              </a:rPr>
              <a:t>metadata</a:t>
            </a:r>
            <a:r>
              <a:rPr lang="tr-TR" b="1" dirty="0">
                <a:solidFill>
                  <a:srgbClr val="00B0F0"/>
                </a:solidFill>
              </a:rPr>
              <a:t>:</a:t>
            </a:r>
          </a:p>
          <a:p>
            <a:r>
              <a:rPr lang="tr-TR" b="1" dirty="0">
                <a:solidFill>
                  <a:srgbClr val="00B0F0"/>
                </a:solidFill>
              </a:rPr>
              <a:t>  name: </a:t>
            </a:r>
            <a:r>
              <a:rPr lang="tr-TR" b="1" dirty="0" err="1">
                <a:solidFill>
                  <a:srgbClr val="00B0F0"/>
                </a:solidFill>
              </a:rPr>
              <a:t>phpipam</a:t>
            </a:r>
            <a:r>
              <a:rPr lang="tr-TR" b="1" dirty="0">
                <a:solidFill>
                  <a:srgbClr val="00B0F0"/>
                </a:solidFill>
              </a:rPr>
              <a:t>-telnet-</a:t>
            </a:r>
            <a:r>
              <a:rPr lang="tr-TR" b="1" dirty="0" err="1">
                <a:solidFill>
                  <a:srgbClr val="00B0F0"/>
                </a:solidFill>
              </a:rPr>
              <a:t>scan</a:t>
            </a:r>
            <a:endParaRPr lang="tr-TR" b="1" dirty="0">
              <a:solidFill>
                <a:srgbClr val="00B0F0"/>
              </a:solidFill>
            </a:endParaRPr>
          </a:p>
          <a:p>
            <a:r>
              <a:rPr lang="tr-TR" b="1" dirty="0">
                <a:solidFill>
                  <a:srgbClr val="00B0F0"/>
                </a:solidFill>
              </a:rPr>
              <a:t>  </a:t>
            </a:r>
            <a:r>
              <a:rPr lang="tr-TR" b="1" dirty="0" err="1">
                <a:solidFill>
                  <a:srgbClr val="00B0F0"/>
                </a:solidFill>
              </a:rPr>
              <a:t>namespace</a:t>
            </a:r>
            <a:r>
              <a:rPr lang="tr-TR" b="1" dirty="0">
                <a:solidFill>
                  <a:srgbClr val="00B0F0"/>
                </a:solidFill>
              </a:rPr>
              <a:t>: </a:t>
            </a:r>
            <a:r>
              <a:rPr lang="tr-TR" b="1" dirty="0" err="1">
                <a:solidFill>
                  <a:srgbClr val="00B0F0"/>
                </a:solidFill>
              </a:rPr>
              <a:t>default</a:t>
            </a:r>
            <a:r>
              <a:rPr lang="tr-TR" b="1" dirty="0">
                <a:solidFill>
                  <a:srgbClr val="00B0F0"/>
                </a:solidFill>
              </a:rPr>
              <a:t> # </a:t>
            </a:r>
            <a:r>
              <a:rPr lang="tr-TR" b="1" dirty="0" err="1">
                <a:solidFill>
                  <a:srgbClr val="00B0F0"/>
                </a:solidFill>
              </a:rPr>
              <a:t>phpIPAM</a:t>
            </a:r>
            <a:r>
              <a:rPr lang="tr-TR" b="1" dirty="0">
                <a:solidFill>
                  <a:srgbClr val="00B0F0"/>
                </a:solidFill>
              </a:rPr>
              <a:t> hangi </a:t>
            </a:r>
            <a:r>
              <a:rPr lang="tr-TR" b="1" dirty="0" err="1">
                <a:solidFill>
                  <a:srgbClr val="00B0F0"/>
                </a:solidFill>
              </a:rPr>
              <a:t>namespace’te</a:t>
            </a:r>
            <a:r>
              <a:rPr lang="tr-TR" b="1" dirty="0">
                <a:solidFill>
                  <a:srgbClr val="00B0F0"/>
                </a:solidFill>
              </a:rPr>
              <a:t> çalışıyorsa</a:t>
            </a:r>
          </a:p>
          <a:p>
            <a:r>
              <a:rPr lang="tr-TR" b="1" dirty="0" err="1">
                <a:solidFill>
                  <a:srgbClr val="00B0F0"/>
                </a:solidFill>
              </a:rPr>
              <a:t>spec</a:t>
            </a:r>
            <a:r>
              <a:rPr lang="tr-TR" b="1" dirty="0">
                <a:solidFill>
                  <a:srgbClr val="00B0F0"/>
                </a:solidFill>
              </a:rPr>
              <a:t>:</a:t>
            </a:r>
          </a:p>
          <a:p>
            <a:r>
              <a:rPr lang="tr-TR" b="1" dirty="0">
                <a:solidFill>
                  <a:srgbClr val="00B0F0"/>
                </a:solidFill>
              </a:rPr>
              <a:t>  </a:t>
            </a:r>
            <a:r>
              <a:rPr lang="tr-TR" b="1" dirty="0" err="1">
                <a:solidFill>
                  <a:srgbClr val="00B0F0"/>
                </a:solidFill>
              </a:rPr>
              <a:t>schedule</a:t>
            </a:r>
            <a:r>
              <a:rPr lang="tr-TR" b="1" dirty="0">
                <a:solidFill>
                  <a:srgbClr val="00B0F0"/>
                </a:solidFill>
              </a:rPr>
              <a:t>: "*/15 * * * *" # 15 </a:t>
            </a:r>
            <a:r>
              <a:rPr lang="tr-TR" b="1" dirty="0" err="1">
                <a:solidFill>
                  <a:srgbClr val="00B0F0"/>
                </a:solidFill>
              </a:rPr>
              <a:t>dk’da</a:t>
            </a:r>
            <a:r>
              <a:rPr lang="tr-TR" b="1" dirty="0">
                <a:solidFill>
                  <a:srgbClr val="00B0F0"/>
                </a:solidFill>
              </a:rPr>
              <a:t> bir çalışır</a:t>
            </a:r>
          </a:p>
          <a:p>
            <a:r>
              <a:rPr lang="tr-TR" b="1" dirty="0">
                <a:solidFill>
                  <a:srgbClr val="00B0F0"/>
                </a:solidFill>
              </a:rPr>
              <a:t>  </a:t>
            </a:r>
            <a:r>
              <a:rPr lang="tr-TR" b="1" dirty="0" err="1">
                <a:solidFill>
                  <a:srgbClr val="00B0F0"/>
                </a:solidFill>
              </a:rPr>
              <a:t>jobTemplate</a:t>
            </a:r>
            <a:r>
              <a:rPr lang="tr-TR" b="1" dirty="0">
                <a:solidFill>
                  <a:srgbClr val="00B0F0"/>
                </a:solidFill>
              </a:rPr>
              <a:t>:</a:t>
            </a:r>
          </a:p>
          <a:p>
            <a:r>
              <a:rPr lang="tr-TR" b="1" dirty="0">
                <a:solidFill>
                  <a:srgbClr val="00B0F0"/>
                </a:solidFill>
              </a:rPr>
              <a:t>    </a:t>
            </a:r>
            <a:r>
              <a:rPr lang="tr-TR" b="1" dirty="0" err="1">
                <a:solidFill>
                  <a:srgbClr val="00B0F0"/>
                </a:solidFill>
              </a:rPr>
              <a:t>spec</a:t>
            </a:r>
            <a:r>
              <a:rPr lang="tr-TR" b="1" dirty="0">
                <a:solidFill>
                  <a:srgbClr val="00B0F0"/>
                </a:solidFill>
              </a:rPr>
              <a:t>:</a:t>
            </a:r>
          </a:p>
          <a:p>
            <a:r>
              <a:rPr lang="tr-TR" b="1" dirty="0">
                <a:solidFill>
                  <a:srgbClr val="00B0F0"/>
                </a:solidFill>
              </a:rPr>
              <a:t>      </a:t>
            </a:r>
            <a:r>
              <a:rPr lang="tr-TR" b="1" dirty="0" err="1">
                <a:solidFill>
                  <a:srgbClr val="00B0F0"/>
                </a:solidFill>
              </a:rPr>
              <a:t>template</a:t>
            </a:r>
            <a:r>
              <a:rPr lang="tr-TR" b="1" dirty="0">
                <a:solidFill>
                  <a:srgbClr val="00B0F0"/>
                </a:solidFill>
              </a:rPr>
              <a:t>:</a:t>
            </a:r>
          </a:p>
          <a:p>
            <a:r>
              <a:rPr lang="tr-TR" b="1" dirty="0">
                <a:solidFill>
                  <a:srgbClr val="00B0F0"/>
                </a:solidFill>
              </a:rPr>
              <a:t>        </a:t>
            </a:r>
            <a:r>
              <a:rPr lang="tr-TR" b="1" dirty="0" err="1">
                <a:solidFill>
                  <a:srgbClr val="00B0F0"/>
                </a:solidFill>
              </a:rPr>
              <a:t>spec</a:t>
            </a:r>
            <a:r>
              <a:rPr lang="tr-TR" b="1" dirty="0">
                <a:solidFill>
                  <a:srgbClr val="00B0F0"/>
                </a:solidFill>
              </a:rPr>
              <a:t>:</a:t>
            </a:r>
          </a:p>
          <a:p>
            <a:r>
              <a:rPr lang="tr-TR" b="1" dirty="0">
                <a:solidFill>
                  <a:srgbClr val="00B0F0"/>
                </a:solidFill>
              </a:rPr>
              <a:t>          </a:t>
            </a:r>
            <a:r>
              <a:rPr lang="tr-TR" b="1" dirty="0" err="1">
                <a:solidFill>
                  <a:srgbClr val="00B0F0"/>
                </a:solidFill>
              </a:rPr>
              <a:t>containers</a:t>
            </a:r>
            <a:r>
              <a:rPr lang="tr-TR" b="1" dirty="0">
                <a:solidFill>
                  <a:srgbClr val="00B0F0"/>
                </a:solidFill>
              </a:rPr>
              <a:t>:</a:t>
            </a:r>
          </a:p>
          <a:p>
            <a:r>
              <a:rPr lang="tr-TR" b="1" dirty="0">
                <a:solidFill>
                  <a:srgbClr val="00B0F0"/>
                </a:solidFill>
              </a:rPr>
              <a:t>          - name: </a:t>
            </a:r>
            <a:r>
              <a:rPr lang="tr-TR" b="1" dirty="0" err="1">
                <a:solidFill>
                  <a:srgbClr val="00B0F0"/>
                </a:solidFill>
              </a:rPr>
              <a:t>phpipam</a:t>
            </a:r>
            <a:r>
              <a:rPr lang="tr-TR" b="1" dirty="0">
                <a:solidFill>
                  <a:srgbClr val="00B0F0"/>
                </a:solidFill>
              </a:rPr>
              <a:t>-telnet-</a:t>
            </a:r>
            <a:r>
              <a:rPr lang="tr-TR" b="1" dirty="0" err="1">
                <a:solidFill>
                  <a:srgbClr val="00B0F0"/>
                </a:solidFill>
              </a:rPr>
              <a:t>scan</a:t>
            </a:r>
            <a:endParaRPr lang="tr-TR" b="1" dirty="0">
              <a:solidFill>
                <a:srgbClr val="00B0F0"/>
              </a:solidFill>
            </a:endParaRPr>
          </a:p>
          <a:p>
            <a:r>
              <a:rPr lang="tr-TR" b="1" dirty="0">
                <a:solidFill>
                  <a:srgbClr val="00B0F0"/>
                </a:solidFill>
              </a:rPr>
              <a:t>            </a:t>
            </a:r>
            <a:r>
              <a:rPr lang="tr-TR" b="1" dirty="0" err="1">
                <a:solidFill>
                  <a:srgbClr val="00B0F0"/>
                </a:solidFill>
              </a:rPr>
              <a:t>image</a:t>
            </a:r>
            <a:r>
              <a:rPr lang="tr-TR" b="1" dirty="0">
                <a:solidFill>
                  <a:srgbClr val="00B0F0"/>
                </a:solidFill>
              </a:rPr>
              <a:t>: &lt;kullandığın-</a:t>
            </a:r>
            <a:r>
              <a:rPr lang="tr-TR" b="1" dirty="0" err="1">
                <a:solidFill>
                  <a:srgbClr val="00B0F0"/>
                </a:solidFill>
              </a:rPr>
              <a:t>phpipam</a:t>
            </a:r>
            <a:r>
              <a:rPr lang="tr-TR" b="1" dirty="0">
                <a:solidFill>
                  <a:srgbClr val="00B0F0"/>
                </a:solidFill>
              </a:rPr>
              <a:t>-</a:t>
            </a:r>
            <a:r>
              <a:rPr lang="tr-TR" b="1" dirty="0" err="1">
                <a:solidFill>
                  <a:srgbClr val="00B0F0"/>
                </a:solidFill>
              </a:rPr>
              <a:t>image</a:t>
            </a:r>
            <a:r>
              <a:rPr lang="tr-TR" b="1" dirty="0">
                <a:solidFill>
                  <a:srgbClr val="00B0F0"/>
                </a:solidFill>
              </a:rPr>
              <a:t>&gt; # </a:t>
            </a:r>
            <a:r>
              <a:rPr lang="tr-TR" b="1" dirty="0" err="1">
                <a:solidFill>
                  <a:srgbClr val="00B0F0"/>
                </a:solidFill>
              </a:rPr>
              <a:t>helm</a:t>
            </a:r>
            <a:r>
              <a:rPr lang="tr-TR" b="1" dirty="0">
                <a:solidFill>
                  <a:srgbClr val="00B0F0"/>
                </a:solidFill>
              </a:rPr>
              <a:t> </a:t>
            </a:r>
            <a:r>
              <a:rPr lang="tr-TR" b="1" dirty="0" err="1">
                <a:solidFill>
                  <a:srgbClr val="00B0F0"/>
                </a:solidFill>
              </a:rPr>
              <a:t>chartında</a:t>
            </a:r>
            <a:r>
              <a:rPr lang="tr-TR" b="1" dirty="0">
                <a:solidFill>
                  <a:srgbClr val="00B0F0"/>
                </a:solidFill>
              </a:rPr>
              <a:t> kullandığın </a:t>
            </a:r>
            <a:r>
              <a:rPr lang="tr-TR" b="1" dirty="0" err="1">
                <a:solidFill>
                  <a:srgbClr val="00B0F0"/>
                </a:solidFill>
              </a:rPr>
              <a:t>phpIPAM</a:t>
            </a:r>
            <a:r>
              <a:rPr lang="tr-TR" b="1" dirty="0">
                <a:solidFill>
                  <a:srgbClr val="00B0F0"/>
                </a:solidFill>
              </a:rPr>
              <a:t> imajı</a:t>
            </a:r>
          </a:p>
          <a:p>
            <a:r>
              <a:rPr lang="tr-TR" b="1" dirty="0">
                <a:solidFill>
                  <a:srgbClr val="00B0F0"/>
                </a:solidFill>
              </a:rPr>
              <a:t>            </a:t>
            </a:r>
            <a:r>
              <a:rPr lang="tr-TR" b="1" dirty="0" err="1">
                <a:solidFill>
                  <a:srgbClr val="00B0F0"/>
                </a:solidFill>
              </a:rPr>
              <a:t>command</a:t>
            </a:r>
            <a:r>
              <a:rPr lang="tr-TR" b="1" dirty="0">
                <a:solidFill>
                  <a:srgbClr val="00B0F0"/>
                </a:solidFill>
              </a:rPr>
              <a:t>:</a:t>
            </a:r>
          </a:p>
          <a:p>
            <a:r>
              <a:rPr lang="tr-TR" b="1" dirty="0">
                <a:solidFill>
                  <a:srgbClr val="00B0F0"/>
                </a:solidFill>
              </a:rPr>
              <a:t>              - "/</a:t>
            </a:r>
            <a:r>
              <a:rPr lang="tr-TR" b="1" dirty="0" err="1">
                <a:solidFill>
                  <a:srgbClr val="00B0F0"/>
                </a:solidFill>
              </a:rPr>
              <a:t>usr</a:t>
            </a:r>
            <a:r>
              <a:rPr lang="tr-TR" b="1" dirty="0">
                <a:solidFill>
                  <a:srgbClr val="00B0F0"/>
                </a:solidFill>
              </a:rPr>
              <a:t>/bin/</a:t>
            </a:r>
            <a:r>
              <a:rPr lang="tr-TR" b="1" dirty="0" err="1">
                <a:solidFill>
                  <a:srgbClr val="00B0F0"/>
                </a:solidFill>
              </a:rPr>
              <a:t>php</a:t>
            </a:r>
            <a:r>
              <a:rPr lang="tr-TR" b="1" dirty="0">
                <a:solidFill>
                  <a:srgbClr val="00B0F0"/>
                </a:solidFill>
              </a:rPr>
              <a:t>"</a:t>
            </a:r>
          </a:p>
          <a:p>
            <a:r>
              <a:rPr lang="tr-TR" b="1" dirty="0">
                <a:solidFill>
                  <a:srgbClr val="00B0F0"/>
                </a:solidFill>
              </a:rPr>
              <a:t>              - "/var/www/html/</a:t>
            </a:r>
            <a:r>
              <a:rPr lang="tr-TR" b="1" dirty="0" err="1">
                <a:solidFill>
                  <a:srgbClr val="00B0F0"/>
                </a:solidFill>
              </a:rPr>
              <a:t>functions</a:t>
            </a:r>
            <a:r>
              <a:rPr lang="tr-TR" b="1" dirty="0">
                <a:solidFill>
                  <a:srgbClr val="00B0F0"/>
                </a:solidFill>
              </a:rPr>
              <a:t>/</a:t>
            </a:r>
            <a:r>
              <a:rPr lang="tr-TR" b="1" dirty="0" err="1">
                <a:solidFill>
                  <a:srgbClr val="00B0F0"/>
                </a:solidFill>
              </a:rPr>
              <a:t>scripts</a:t>
            </a:r>
            <a:r>
              <a:rPr lang="tr-TR" b="1" dirty="0">
                <a:solidFill>
                  <a:srgbClr val="00B0F0"/>
                </a:solidFill>
              </a:rPr>
              <a:t>/</a:t>
            </a:r>
            <a:r>
              <a:rPr lang="tr-TR" b="1" dirty="0" err="1">
                <a:solidFill>
                  <a:srgbClr val="00B0F0"/>
                </a:solidFill>
              </a:rPr>
              <a:t>telnetScan.php</a:t>
            </a:r>
            <a:r>
              <a:rPr lang="tr-TR" b="1" dirty="0">
                <a:solidFill>
                  <a:srgbClr val="00B0F0"/>
                </a:solidFill>
              </a:rPr>
              <a:t>"</a:t>
            </a:r>
          </a:p>
          <a:p>
            <a:r>
              <a:rPr lang="tr-TR" b="1" dirty="0">
                <a:solidFill>
                  <a:srgbClr val="00B0F0"/>
                </a:solidFill>
              </a:rPr>
              <a:t>            </a:t>
            </a:r>
            <a:r>
              <a:rPr lang="tr-TR" b="1" dirty="0" err="1">
                <a:solidFill>
                  <a:srgbClr val="00B0F0"/>
                </a:solidFill>
              </a:rPr>
              <a:t>env</a:t>
            </a:r>
            <a:r>
              <a:rPr lang="tr-TR" b="1" dirty="0">
                <a:solidFill>
                  <a:srgbClr val="00B0F0"/>
                </a:solidFill>
              </a:rPr>
              <a:t>:</a:t>
            </a:r>
          </a:p>
          <a:p>
            <a:r>
              <a:rPr lang="tr-TR" b="1" dirty="0">
                <a:solidFill>
                  <a:srgbClr val="00B0F0"/>
                </a:solidFill>
              </a:rPr>
              <a:t>              # </a:t>
            </a:r>
            <a:r>
              <a:rPr lang="tr-TR" b="1" dirty="0" err="1">
                <a:solidFill>
                  <a:srgbClr val="00B0F0"/>
                </a:solidFill>
              </a:rPr>
              <a:t>phpIPAM</a:t>
            </a:r>
            <a:r>
              <a:rPr lang="tr-TR" b="1" dirty="0">
                <a:solidFill>
                  <a:srgbClr val="00B0F0"/>
                </a:solidFill>
              </a:rPr>
              <a:t> DB bağlantısı için gerekli </a:t>
            </a:r>
            <a:r>
              <a:rPr lang="tr-TR" b="1" dirty="0" err="1">
                <a:solidFill>
                  <a:srgbClr val="00B0F0"/>
                </a:solidFill>
              </a:rPr>
              <a:t>env</a:t>
            </a:r>
            <a:r>
              <a:rPr lang="tr-TR" b="1" dirty="0">
                <a:solidFill>
                  <a:srgbClr val="00B0F0"/>
                </a:solidFill>
              </a:rPr>
              <a:t> değişkenleri (</a:t>
            </a:r>
            <a:r>
              <a:rPr lang="tr-TR" b="1" dirty="0" err="1">
                <a:solidFill>
                  <a:srgbClr val="00B0F0"/>
                </a:solidFill>
              </a:rPr>
              <a:t>Helm</a:t>
            </a:r>
            <a:r>
              <a:rPr lang="tr-TR" b="1" dirty="0">
                <a:solidFill>
                  <a:srgbClr val="00B0F0"/>
                </a:solidFill>
              </a:rPr>
              <a:t> </a:t>
            </a:r>
            <a:r>
              <a:rPr lang="tr-TR" b="1" dirty="0" err="1">
                <a:solidFill>
                  <a:srgbClr val="00B0F0"/>
                </a:solidFill>
              </a:rPr>
              <a:t>values'tan</a:t>
            </a:r>
            <a:r>
              <a:rPr lang="tr-TR" b="1" dirty="0">
                <a:solidFill>
                  <a:srgbClr val="00B0F0"/>
                </a:solidFill>
              </a:rPr>
              <a:t> alabilirsin)</a:t>
            </a:r>
          </a:p>
          <a:p>
            <a:r>
              <a:rPr lang="tr-TR" b="1" dirty="0">
                <a:solidFill>
                  <a:srgbClr val="00B0F0"/>
                </a:solidFill>
              </a:rPr>
              <a:t>              - name: MYSQL_ENV</a:t>
            </a:r>
          </a:p>
          <a:p>
            <a:r>
              <a:rPr lang="tr-TR" b="1" dirty="0">
                <a:solidFill>
                  <a:srgbClr val="00B0F0"/>
                </a:solidFill>
              </a:rPr>
              <a:t>                </a:t>
            </a:r>
            <a:r>
              <a:rPr lang="tr-TR" b="1" dirty="0" err="1">
                <a:solidFill>
                  <a:srgbClr val="00B0F0"/>
                </a:solidFill>
              </a:rPr>
              <a:t>valueFrom</a:t>
            </a:r>
            <a:r>
              <a:rPr lang="tr-TR" b="1" dirty="0">
                <a:solidFill>
                  <a:srgbClr val="00B0F0"/>
                </a:solidFill>
              </a:rPr>
              <a:t>:</a:t>
            </a:r>
          </a:p>
          <a:p>
            <a:r>
              <a:rPr lang="tr-TR" b="1" dirty="0">
                <a:solidFill>
                  <a:srgbClr val="00B0F0"/>
                </a:solidFill>
              </a:rPr>
              <a:t>                  </a:t>
            </a:r>
            <a:r>
              <a:rPr lang="tr-TR" b="1" dirty="0" err="1">
                <a:solidFill>
                  <a:srgbClr val="00B0F0"/>
                </a:solidFill>
              </a:rPr>
              <a:t>secretKeyRef</a:t>
            </a:r>
            <a:r>
              <a:rPr lang="tr-TR" b="1" dirty="0">
                <a:solidFill>
                  <a:srgbClr val="00B0F0"/>
                </a:solidFill>
              </a:rPr>
              <a:t>:</a:t>
            </a:r>
          </a:p>
          <a:p>
            <a:r>
              <a:rPr lang="tr-TR" b="1" dirty="0">
                <a:solidFill>
                  <a:srgbClr val="00B0F0"/>
                </a:solidFill>
              </a:rPr>
              <a:t>                    name: </a:t>
            </a:r>
            <a:r>
              <a:rPr lang="tr-TR" b="1" dirty="0" err="1">
                <a:solidFill>
                  <a:srgbClr val="00B0F0"/>
                </a:solidFill>
              </a:rPr>
              <a:t>phpipam-secret</a:t>
            </a:r>
            <a:endParaRPr lang="tr-TR" b="1" dirty="0">
              <a:solidFill>
                <a:srgbClr val="00B0F0"/>
              </a:solidFill>
            </a:endParaRPr>
          </a:p>
          <a:p>
            <a:r>
              <a:rPr lang="tr-TR" b="1" dirty="0">
                <a:solidFill>
                  <a:srgbClr val="00B0F0"/>
                </a:solidFill>
              </a:rPr>
              <a:t>                    </a:t>
            </a:r>
            <a:r>
              <a:rPr lang="tr-TR" b="1" dirty="0" err="1">
                <a:solidFill>
                  <a:srgbClr val="00B0F0"/>
                </a:solidFill>
              </a:rPr>
              <a:t>key</a:t>
            </a:r>
            <a:r>
              <a:rPr lang="tr-TR" b="1" dirty="0">
                <a:solidFill>
                  <a:srgbClr val="00B0F0"/>
                </a:solidFill>
              </a:rPr>
              <a:t>: MYSQL_ENV</a:t>
            </a:r>
          </a:p>
          <a:p>
            <a:r>
              <a:rPr lang="tr-TR" b="1" dirty="0">
                <a:solidFill>
                  <a:srgbClr val="00B0F0"/>
                </a:solidFill>
              </a:rPr>
              <a:t>              # Diğer gerekli ENV değişkenlerini buraya gir.</a:t>
            </a:r>
          </a:p>
          <a:p>
            <a:r>
              <a:rPr lang="tr-TR" b="1" dirty="0">
                <a:solidFill>
                  <a:srgbClr val="00B0F0"/>
                </a:solidFill>
              </a:rPr>
              <a:t>          </a:t>
            </a:r>
            <a:r>
              <a:rPr lang="tr-TR" b="1" dirty="0" err="1">
                <a:solidFill>
                  <a:srgbClr val="00B0F0"/>
                </a:solidFill>
              </a:rPr>
              <a:t>restartPolicy</a:t>
            </a:r>
            <a:r>
              <a:rPr lang="tr-TR" b="1" dirty="0">
                <a:solidFill>
                  <a:srgbClr val="00B0F0"/>
                </a:solidFill>
              </a:rPr>
              <a:t>: </a:t>
            </a:r>
            <a:r>
              <a:rPr lang="tr-TR" b="1" dirty="0" err="1">
                <a:solidFill>
                  <a:srgbClr val="00B0F0"/>
                </a:solidFill>
              </a:rPr>
              <a:t>OnFailure</a:t>
            </a:r>
            <a:endParaRPr lang="tr-TR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07086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van 1"/>
          <p:cNvSpPr>
            <a:spLocks noGrp="1"/>
          </p:cNvSpPr>
          <p:nvPr>
            <p:ph idx="1"/>
          </p:nvPr>
        </p:nvSpPr>
        <p:spPr>
          <a:xfrm>
            <a:off x="709864" y="312820"/>
            <a:ext cx="10353675" cy="6057901"/>
          </a:xfrm>
        </p:spPr>
        <p:txBody>
          <a:bodyPr>
            <a:normAutofit fontScale="25000" lnSpcReduction="20000"/>
          </a:bodyPr>
          <a:lstStyle/>
          <a:p>
            <a:r>
              <a:rPr lang="tr-TR" b="1" dirty="0" err="1">
                <a:solidFill>
                  <a:srgbClr val="00B0F0"/>
                </a:solidFill>
              </a:rPr>
              <a:t>apiVersion</a:t>
            </a:r>
            <a:r>
              <a:rPr lang="tr-TR" b="1" dirty="0">
                <a:solidFill>
                  <a:srgbClr val="00B0F0"/>
                </a:solidFill>
              </a:rPr>
              <a:t>: </a:t>
            </a:r>
            <a:r>
              <a:rPr lang="tr-TR" b="1" dirty="0" err="1">
                <a:solidFill>
                  <a:srgbClr val="00B0F0"/>
                </a:solidFill>
              </a:rPr>
              <a:t>batch</a:t>
            </a:r>
            <a:r>
              <a:rPr lang="tr-TR" b="1" dirty="0">
                <a:solidFill>
                  <a:srgbClr val="00B0F0"/>
                </a:solidFill>
              </a:rPr>
              <a:t>/v1</a:t>
            </a:r>
          </a:p>
          <a:p>
            <a:r>
              <a:rPr lang="tr-TR" b="1" dirty="0" err="1">
                <a:solidFill>
                  <a:srgbClr val="00B0F0"/>
                </a:solidFill>
              </a:rPr>
              <a:t>kind</a:t>
            </a:r>
            <a:r>
              <a:rPr lang="tr-TR" b="1" dirty="0">
                <a:solidFill>
                  <a:srgbClr val="00B0F0"/>
                </a:solidFill>
              </a:rPr>
              <a:t>: </a:t>
            </a:r>
            <a:r>
              <a:rPr lang="tr-TR" b="1" dirty="0" err="1">
                <a:solidFill>
                  <a:srgbClr val="00B0F0"/>
                </a:solidFill>
              </a:rPr>
              <a:t>CronJob</a:t>
            </a:r>
            <a:endParaRPr lang="tr-TR" b="1" dirty="0">
              <a:solidFill>
                <a:srgbClr val="00B0F0"/>
              </a:solidFill>
            </a:endParaRPr>
          </a:p>
          <a:p>
            <a:r>
              <a:rPr lang="tr-TR" b="1" dirty="0" err="1">
                <a:solidFill>
                  <a:srgbClr val="00B0F0"/>
                </a:solidFill>
              </a:rPr>
              <a:t>metadata</a:t>
            </a:r>
            <a:r>
              <a:rPr lang="tr-TR" b="1" dirty="0">
                <a:solidFill>
                  <a:srgbClr val="00B0F0"/>
                </a:solidFill>
              </a:rPr>
              <a:t>:</a:t>
            </a:r>
          </a:p>
          <a:p>
            <a:r>
              <a:rPr lang="tr-TR" b="1" dirty="0">
                <a:solidFill>
                  <a:srgbClr val="00B0F0"/>
                </a:solidFill>
              </a:rPr>
              <a:t>  name: </a:t>
            </a:r>
            <a:r>
              <a:rPr lang="tr-TR" b="1" dirty="0" err="1">
                <a:solidFill>
                  <a:srgbClr val="00B0F0"/>
                </a:solidFill>
              </a:rPr>
              <a:t>phpipam</a:t>
            </a:r>
            <a:r>
              <a:rPr lang="tr-TR" b="1" dirty="0">
                <a:solidFill>
                  <a:srgbClr val="00B0F0"/>
                </a:solidFill>
              </a:rPr>
              <a:t>-telnet-</a:t>
            </a:r>
            <a:r>
              <a:rPr lang="tr-TR" b="1" dirty="0" err="1">
                <a:solidFill>
                  <a:srgbClr val="00B0F0"/>
                </a:solidFill>
              </a:rPr>
              <a:t>scan</a:t>
            </a:r>
            <a:endParaRPr lang="tr-TR" b="1" dirty="0">
              <a:solidFill>
                <a:srgbClr val="00B0F0"/>
              </a:solidFill>
            </a:endParaRPr>
          </a:p>
          <a:p>
            <a:r>
              <a:rPr lang="tr-TR" b="1" dirty="0">
                <a:solidFill>
                  <a:srgbClr val="00B0F0"/>
                </a:solidFill>
              </a:rPr>
              <a:t>  </a:t>
            </a:r>
            <a:r>
              <a:rPr lang="tr-TR" b="1" dirty="0" err="1">
                <a:solidFill>
                  <a:srgbClr val="00B0F0"/>
                </a:solidFill>
              </a:rPr>
              <a:t>namespace</a:t>
            </a:r>
            <a:r>
              <a:rPr lang="tr-TR" b="1" dirty="0">
                <a:solidFill>
                  <a:srgbClr val="00B0F0"/>
                </a:solidFill>
              </a:rPr>
              <a:t>: </a:t>
            </a:r>
            <a:r>
              <a:rPr lang="tr-TR" b="1" dirty="0" err="1">
                <a:solidFill>
                  <a:srgbClr val="00B0F0"/>
                </a:solidFill>
              </a:rPr>
              <a:t>default</a:t>
            </a:r>
            <a:r>
              <a:rPr lang="tr-TR" b="1" dirty="0">
                <a:solidFill>
                  <a:srgbClr val="00B0F0"/>
                </a:solidFill>
              </a:rPr>
              <a:t> # </a:t>
            </a:r>
            <a:r>
              <a:rPr lang="tr-TR" b="1" dirty="0" err="1">
                <a:solidFill>
                  <a:srgbClr val="00B0F0"/>
                </a:solidFill>
              </a:rPr>
              <a:t>phpIPAM’in</a:t>
            </a:r>
            <a:r>
              <a:rPr lang="tr-TR" b="1" dirty="0">
                <a:solidFill>
                  <a:srgbClr val="00B0F0"/>
                </a:solidFill>
              </a:rPr>
              <a:t> çalıştığı </a:t>
            </a:r>
            <a:r>
              <a:rPr lang="tr-TR" b="1" dirty="0" err="1">
                <a:solidFill>
                  <a:srgbClr val="00B0F0"/>
                </a:solidFill>
              </a:rPr>
              <a:t>namespace'i</a:t>
            </a:r>
            <a:r>
              <a:rPr lang="tr-TR" b="1" dirty="0">
                <a:solidFill>
                  <a:srgbClr val="00B0F0"/>
                </a:solidFill>
              </a:rPr>
              <a:t> gir</a:t>
            </a:r>
          </a:p>
          <a:p>
            <a:r>
              <a:rPr lang="tr-TR" b="1" dirty="0" err="1">
                <a:solidFill>
                  <a:srgbClr val="00B0F0"/>
                </a:solidFill>
              </a:rPr>
              <a:t>spec</a:t>
            </a:r>
            <a:r>
              <a:rPr lang="tr-TR" b="1" dirty="0">
                <a:solidFill>
                  <a:srgbClr val="00B0F0"/>
                </a:solidFill>
              </a:rPr>
              <a:t>:</a:t>
            </a:r>
          </a:p>
          <a:p>
            <a:r>
              <a:rPr lang="tr-TR" b="1" dirty="0">
                <a:solidFill>
                  <a:srgbClr val="00B0F0"/>
                </a:solidFill>
              </a:rPr>
              <a:t>  </a:t>
            </a:r>
            <a:r>
              <a:rPr lang="tr-TR" b="1" dirty="0" err="1">
                <a:solidFill>
                  <a:srgbClr val="00B0F0"/>
                </a:solidFill>
              </a:rPr>
              <a:t>schedule</a:t>
            </a:r>
            <a:r>
              <a:rPr lang="tr-TR" b="1" dirty="0">
                <a:solidFill>
                  <a:srgbClr val="00B0F0"/>
                </a:solidFill>
              </a:rPr>
              <a:t>: "*/15 * * * *" # 15 dakikada bir tarama</a:t>
            </a:r>
          </a:p>
          <a:p>
            <a:r>
              <a:rPr lang="tr-TR" b="1" dirty="0">
                <a:solidFill>
                  <a:srgbClr val="00B0F0"/>
                </a:solidFill>
              </a:rPr>
              <a:t>  </a:t>
            </a:r>
            <a:r>
              <a:rPr lang="tr-TR" b="1" dirty="0" err="1">
                <a:solidFill>
                  <a:srgbClr val="00B0F0"/>
                </a:solidFill>
              </a:rPr>
              <a:t>jobTemplate</a:t>
            </a:r>
            <a:r>
              <a:rPr lang="tr-TR" b="1" dirty="0">
                <a:solidFill>
                  <a:srgbClr val="00B0F0"/>
                </a:solidFill>
              </a:rPr>
              <a:t>:</a:t>
            </a:r>
          </a:p>
          <a:p>
            <a:r>
              <a:rPr lang="tr-TR" b="1" dirty="0">
                <a:solidFill>
                  <a:srgbClr val="00B0F0"/>
                </a:solidFill>
              </a:rPr>
              <a:t>    </a:t>
            </a:r>
            <a:r>
              <a:rPr lang="tr-TR" b="1" dirty="0" err="1">
                <a:solidFill>
                  <a:srgbClr val="00B0F0"/>
                </a:solidFill>
              </a:rPr>
              <a:t>spec</a:t>
            </a:r>
            <a:r>
              <a:rPr lang="tr-TR" b="1" dirty="0">
                <a:solidFill>
                  <a:srgbClr val="00B0F0"/>
                </a:solidFill>
              </a:rPr>
              <a:t>:</a:t>
            </a:r>
          </a:p>
          <a:p>
            <a:r>
              <a:rPr lang="tr-TR" b="1" dirty="0">
                <a:solidFill>
                  <a:srgbClr val="00B0F0"/>
                </a:solidFill>
              </a:rPr>
              <a:t>      </a:t>
            </a:r>
            <a:r>
              <a:rPr lang="tr-TR" b="1" dirty="0" err="1">
                <a:solidFill>
                  <a:srgbClr val="00B0F0"/>
                </a:solidFill>
              </a:rPr>
              <a:t>template</a:t>
            </a:r>
            <a:r>
              <a:rPr lang="tr-TR" b="1" dirty="0">
                <a:solidFill>
                  <a:srgbClr val="00B0F0"/>
                </a:solidFill>
              </a:rPr>
              <a:t>:</a:t>
            </a:r>
          </a:p>
          <a:p>
            <a:r>
              <a:rPr lang="tr-TR" b="1" dirty="0">
                <a:solidFill>
                  <a:srgbClr val="00B0F0"/>
                </a:solidFill>
              </a:rPr>
              <a:t>        </a:t>
            </a:r>
            <a:r>
              <a:rPr lang="tr-TR" b="1" dirty="0" err="1">
                <a:solidFill>
                  <a:srgbClr val="00B0F0"/>
                </a:solidFill>
              </a:rPr>
              <a:t>spec</a:t>
            </a:r>
            <a:r>
              <a:rPr lang="tr-TR" b="1" dirty="0">
                <a:solidFill>
                  <a:srgbClr val="00B0F0"/>
                </a:solidFill>
              </a:rPr>
              <a:t>:</a:t>
            </a:r>
          </a:p>
          <a:p>
            <a:r>
              <a:rPr lang="tr-TR" b="1" dirty="0">
                <a:solidFill>
                  <a:srgbClr val="00B0F0"/>
                </a:solidFill>
              </a:rPr>
              <a:t>          </a:t>
            </a:r>
            <a:r>
              <a:rPr lang="tr-TR" b="1" dirty="0" err="1">
                <a:solidFill>
                  <a:srgbClr val="00B0F0"/>
                </a:solidFill>
              </a:rPr>
              <a:t>containers</a:t>
            </a:r>
            <a:r>
              <a:rPr lang="tr-TR" b="1" dirty="0">
                <a:solidFill>
                  <a:srgbClr val="00B0F0"/>
                </a:solidFill>
              </a:rPr>
              <a:t>:</a:t>
            </a:r>
          </a:p>
          <a:p>
            <a:r>
              <a:rPr lang="tr-TR" b="1" dirty="0">
                <a:solidFill>
                  <a:srgbClr val="00B0F0"/>
                </a:solidFill>
              </a:rPr>
              <a:t>          - name: </a:t>
            </a:r>
            <a:r>
              <a:rPr lang="tr-TR" b="1" dirty="0" err="1">
                <a:solidFill>
                  <a:srgbClr val="00B0F0"/>
                </a:solidFill>
              </a:rPr>
              <a:t>phpipam</a:t>
            </a:r>
            <a:r>
              <a:rPr lang="tr-TR" b="1" dirty="0">
                <a:solidFill>
                  <a:srgbClr val="00B0F0"/>
                </a:solidFill>
              </a:rPr>
              <a:t>-telnet-</a:t>
            </a:r>
            <a:r>
              <a:rPr lang="tr-TR" b="1" dirty="0" err="1">
                <a:solidFill>
                  <a:srgbClr val="00B0F0"/>
                </a:solidFill>
              </a:rPr>
              <a:t>scan</a:t>
            </a:r>
            <a:endParaRPr lang="tr-TR" b="1" dirty="0">
              <a:solidFill>
                <a:srgbClr val="00B0F0"/>
              </a:solidFill>
            </a:endParaRPr>
          </a:p>
          <a:p>
            <a:r>
              <a:rPr lang="tr-TR" b="1" dirty="0">
                <a:solidFill>
                  <a:srgbClr val="00B0F0"/>
                </a:solidFill>
              </a:rPr>
              <a:t>            </a:t>
            </a:r>
            <a:r>
              <a:rPr lang="tr-TR" b="1" dirty="0" err="1">
                <a:solidFill>
                  <a:srgbClr val="00B0F0"/>
                </a:solidFill>
              </a:rPr>
              <a:t>image</a:t>
            </a:r>
            <a:r>
              <a:rPr lang="tr-TR" b="1" dirty="0">
                <a:solidFill>
                  <a:srgbClr val="00B0F0"/>
                </a:solidFill>
              </a:rPr>
              <a:t>: &lt;</a:t>
            </a:r>
            <a:r>
              <a:rPr lang="tr-TR" b="1" dirty="0" err="1">
                <a:solidFill>
                  <a:srgbClr val="00B0F0"/>
                </a:solidFill>
              </a:rPr>
              <a:t>phpipam-image</a:t>
            </a:r>
            <a:r>
              <a:rPr lang="tr-TR" b="1" dirty="0">
                <a:solidFill>
                  <a:srgbClr val="00B0F0"/>
                </a:solidFill>
              </a:rPr>
              <a:t>&gt;  # </a:t>
            </a:r>
            <a:r>
              <a:rPr lang="tr-TR" b="1" dirty="0" err="1">
                <a:solidFill>
                  <a:srgbClr val="00B0F0"/>
                </a:solidFill>
              </a:rPr>
              <a:t>phpIPAM</a:t>
            </a:r>
            <a:r>
              <a:rPr lang="tr-TR" b="1" dirty="0">
                <a:solidFill>
                  <a:srgbClr val="00B0F0"/>
                </a:solidFill>
              </a:rPr>
              <a:t> kurulumunda kullandığın </a:t>
            </a:r>
            <a:r>
              <a:rPr lang="tr-TR" b="1" dirty="0" err="1">
                <a:solidFill>
                  <a:srgbClr val="00B0F0"/>
                </a:solidFill>
              </a:rPr>
              <a:t>Docker</a:t>
            </a:r>
            <a:r>
              <a:rPr lang="tr-TR" b="1" dirty="0">
                <a:solidFill>
                  <a:srgbClr val="00B0F0"/>
                </a:solidFill>
              </a:rPr>
              <a:t> imajı</a:t>
            </a:r>
          </a:p>
          <a:p>
            <a:r>
              <a:rPr lang="tr-TR" b="1" dirty="0">
                <a:solidFill>
                  <a:srgbClr val="00B0F0"/>
                </a:solidFill>
              </a:rPr>
              <a:t>            </a:t>
            </a:r>
            <a:r>
              <a:rPr lang="tr-TR" b="1" dirty="0" err="1">
                <a:solidFill>
                  <a:srgbClr val="00B0F0"/>
                </a:solidFill>
              </a:rPr>
              <a:t>command</a:t>
            </a:r>
            <a:r>
              <a:rPr lang="tr-TR" b="1" dirty="0">
                <a:solidFill>
                  <a:srgbClr val="00B0F0"/>
                </a:solidFill>
              </a:rPr>
              <a:t>:</a:t>
            </a:r>
          </a:p>
          <a:p>
            <a:r>
              <a:rPr lang="tr-TR" b="1" dirty="0">
                <a:solidFill>
                  <a:srgbClr val="00B0F0"/>
                </a:solidFill>
              </a:rPr>
              <a:t>              - "/</a:t>
            </a:r>
            <a:r>
              <a:rPr lang="tr-TR" b="1" dirty="0" err="1">
                <a:solidFill>
                  <a:srgbClr val="00B0F0"/>
                </a:solidFill>
              </a:rPr>
              <a:t>usr</a:t>
            </a:r>
            <a:r>
              <a:rPr lang="tr-TR" b="1" dirty="0">
                <a:solidFill>
                  <a:srgbClr val="00B0F0"/>
                </a:solidFill>
              </a:rPr>
              <a:t>/bin/</a:t>
            </a:r>
            <a:r>
              <a:rPr lang="tr-TR" b="1" dirty="0" err="1">
                <a:solidFill>
                  <a:srgbClr val="00B0F0"/>
                </a:solidFill>
              </a:rPr>
              <a:t>php</a:t>
            </a:r>
            <a:r>
              <a:rPr lang="tr-TR" b="1" dirty="0">
                <a:solidFill>
                  <a:srgbClr val="00B0F0"/>
                </a:solidFill>
              </a:rPr>
              <a:t>"</a:t>
            </a:r>
          </a:p>
          <a:p>
            <a:r>
              <a:rPr lang="tr-TR" b="1" dirty="0">
                <a:solidFill>
                  <a:srgbClr val="00B0F0"/>
                </a:solidFill>
              </a:rPr>
              <a:t>              - "/var/www/html/</a:t>
            </a:r>
            <a:r>
              <a:rPr lang="tr-TR" b="1" dirty="0" err="1">
                <a:solidFill>
                  <a:srgbClr val="00B0F0"/>
                </a:solidFill>
              </a:rPr>
              <a:t>functions</a:t>
            </a:r>
            <a:r>
              <a:rPr lang="tr-TR" b="1" dirty="0">
                <a:solidFill>
                  <a:srgbClr val="00B0F0"/>
                </a:solidFill>
              </a:rPr>
              <a:t>/</a:t>
            </a:r>
            <a:r>
              <a:rPr lang="tr-TR" b="1" dirty="0" err="1">
                <a:solidFill>
                  <a:srgbClr val="00B0F0"/>
                </a:solidFill>
              </a:rPr>
              <a:t>scripts</a:t>
            </a:r>
            <a:r>
              <a:rPr lang="tr-TR" b="1" dirty="0">
                <a:solidFill>
                  <a:srgbClr val="00B0F0"/>
                </a:solidFill>
              </a:rPr>
              <a:t>/</a:t>
            </a:r>
            <a:r>
              <a:rPr lang="tr-TR" b="1" dirty="0" err="1">
                <a:solidFill>
                  <a:srgbClr val="00B0F0"/>
                </a:solidFill>
              </a:rPr>
              <a:t>telnetScan.php</a:t>
            </a:r>
            <a:r>
              <a:rPr lang="tr-TR" b="1" dirty="0">
                <a:solidFill>
                  <a:srgbClr val="00B0F0"/>
                </a:solidFill>
              </a:rPr>
              <a:t>"</a:t>
            </a:r>
          </a:p>
          <a:p>
            <a:r>
              <a:rPr lang="tr-TR" b="1" dirty="0">
                <a:solidFill>
                  <a:srgbClr val="00B0F0"/>
                </a:solidFill>
              </a:rPr>
              <a:t>            </a:t>
            </a:r>
            <a:r>
              <a:rPr lang="tr-TR" b="1" dirty="0" err="1">
                <a:solidFill>
                  <a:srgbClr val="00B0F0"/>
                </a:solidFill>
              </a:rPr>
              <a:t>env</a:t>
            </a:r>
            <a:r>
              <a:rPr lang="tr-TR" b="1" dirty="0">
                <a:solidFill>
                  <a:srgbClr val="00B0F0"/>
                </a:solidFill>
              </a:rPr>
              <a:t>:</a:t>
            </a:r>
          </a:p>
          <a:p>
            <a:r>
              <a:rPr lang="tr-TR" b="1" dirty="0">
                <a:solidFill>
                  <a:srgbClr val="00B0F0"/>
                </a:solidFill>
              </a:rPr>
              <a:t>              - name: MYSQL_HOST</a:t>
            </a:r>
          </a:p>
          <a:p>
            <a:r>
              <a:rPr lang="tr-TR" b="1" dirty="0">
                <a:solidFill>
                  <a:srgbClr val="00B0F0"/>
                </a:solidFill>
              </a:rPr>
              <a:t>                </a:t>
            </a:r>
            <a:r>
              <a:rPr lang="tr-TR" b="1" dirty="0" err="1">
                <a:solidFill>
                  <a:srgbClr val="00B0F0"/>
                </a:solidFill>
              </a:rPr>
              <a:t>valueFrom</a:t>
            </a:r>
            <a:r>
              <a:rPr lang="tr-TR" b="1" dirty="0">
                <a:solidFill>
                  <a:srgbClr val="00B0F0"/>
                </a:solidFill>
              </a:rPr>
              <a:t>:</a:t>
            </a:r>
          </a:p>
          <a:p>
            <a:r>
              <a:rPr lang="tr-TR" b="1" dirty="0">
                <a:solidFill>
                  <a:srgbClr val="00B0F0"/>
                </a:solidFill>
              </a:rPr>
              <a:t>                  </a:t>
            </a:r>
            <a:r>
              <a:rPr lang="tr-TR" b="1" dirty="0" err="1">
                <a:solidFill>
                  <a:srgbClr val="00B0F0"/>
                </a:solidFill>
              </a:rPr>
              <a:t>secretKeyRef</a:t>
            </a:r>
            <a:r>
              <a:rPr lang="tr-TR" b="1" dirty="0">
                <a:solidFill>
                  <a:srgbClr val="00B0F0"/>
                </a:solidFill>
              </a:rPr>
              <a:t>:</a:t>
            </a:r>
          </a:p>
          <a:p>
            <a:r>
              <a:rPr lang="tr-TR" b="1" dirty="0">
                <a:solidFill>
                  <a:srgbClr val="00B0F0"/>
                </a:solidFill>
              </a:rPr>
              <a:t>                    name: </a:t>
            </a:r>
            <a:r>
              <a:rPr lang="tr-TR" b="1" dirty="0" err="1">
                <a:solidFill>
                  <a:srgbClr val="00B0F0"/>
                </a:solidFill>
              </a:rPr>
              <a:t>phpipam-secret</a:t>
            </a:r>
            <a:endParaRPr lang="tr-TR" b="1" dirty="0">
              <a:solidFill>
                <a:srgbClr val="00B0F0"/>
              </a:solidFill>
            </a:endParaRPr>
          </a:p>
          <a:p>
            <a:r>
              <a:rPr lang="tr-TR" b="1" dirty="0">
                <a:solidFill>
                  <a:srgbClr val="00B0F0"/>
                </a:solidFill>
              </a:rPr>
              <a:t>                    </a:t>
            </a:r>
            <a:r>
              <a:rPr lang="tr-TR" b="1" dirty="0" err="1">
                <a:solidFill>
                  <a:srgbClr val="00B0F0"/>
                </a:solidFill>
              </a:rPr>
              <a:t>key</a:t>
            </a:r>
            <a:r>
              <a:rPr lang="tr-TR" b="1" dirty="0">
                <a:solidFill>
                  <a:srgbClr val="00B0F0"/>
                </a:solidFill>
              </a:rPr>
              <a:t>: MYSQL_HOST</a:t>
            </a:r>
          </a:p>
          <a:p>
            <a:r>
              <a:rPr lang="tr-TR" b="1" dirty="0">
                <a:solidFill>
                  <a:srgbClr val="00B0F0"/>
                </a:solidFill>
              </a:rPr>
              <a:t>              - name: MYSQL_USER</a:t>
            </a:r>
          </a:p>
          <a:p>
            <a:r>
              <a:rPr lang="tr-TR" b="1" dirty="0">
                <a:solidFill>
                  <a:srgbClr val="00B0F0"/>
                </a:solidFill>
              </a:rPr>
              <a:t>                </a:t>
            </a:r>
            <a:r>
              <a:rPr lang="tr-TR" b="1" dirty="0" err="1">
                <a:solidFill>
                  <a:srgbClr val="00B0F0"/>
                </a:solidFill>
              </a:rPr>
              <a:t>valueFrom</a:t>
            </a:r>
            <a:r>
              <a:rPr lang="tr-TR" b="1" dirty="0">
                <a:solidFill>
                  <a:srgbClr val="00B0F0"/>
                </a:solidFill>
              </a:rPr>
              <a:t>:</a:t>
            </a:r>
          </a:p>
          <a:p>
            <a:r>
              <a:rPr lang="tr-TR" b="1" dirty="0">
                <a:solidFill>
                  <a:srgbClr val="00B0F0"/>
                </a:solidFill>
              </a:rPr>
              <a:t>                  </a:t>
            </a:r>
            <a:r>
              <a:rPr lang="tr-TR" b="1" dirty="0" err="1">
                <a:solidFill>
                  <a:srgbClr val="00B0F0"/>
                </a:solidFill>
              </a:rPr>
              <a:t>secretKeyRef</a:t>
            </a:r>
            <a:r>
              <a:rPr lang="tr-TR" b="1" dirty="0">
                <a:solidFill>
                  <a:srgbClr val="00B0F0"/>
                </a:solidFill>
              </a:rPr>
              <a:t>:</a:t>
            </a:r>
          </a:p>
          <a:p>
            <a:r>
              <a:rPr lang="tr-TR" b="1" dirty="0">
                <a:solidFill>
                  <a:srgbClr val="00B0F0"/>
                </a:solidFill>
              </a:rPr>
              <a:t>                    name: </a:t>
            </a:r>
            <a:r>
              <a:rPr lang="tr-TR" b="1" dirty="0" err="1">
                <a:solidFill>
                  <a:srgbClr val="00B0F0"/>
                </a:solidFill>
              </a:rPr>
              <a:t>phpipam-secret</a:t>
            </a:r>
            <a:endParaRPr lang="tr-TR" b="1" dirty="0">
              <a:solidFill>
                <a:srgbClr val="00B0F0"/>
              </a:solidFill>
            </a:endParaRPr>
          </a:p>
          <a:p>
            <a:r>
              <a:rPr lang="tr-TR" b="1" dirty="0">
                <a:solidFill>
                  <a:srgbClr val="00B0F0"/>
                </a:solidFill>
              </a:rPr>
              <a:t>                    </a:t>
            </a:r>
            <a:r>
              <a:rPr lang="tr-TR" b="1" dirty="0" err="1">
                <a:solidFill>
                  <a:srgbClr val="00B0F0"/>
                </a:solidFill>
              </a:rPr>
              <a:t>key</a:t>
            </a:r>
            <a:r>
              <a:rPr lang="tr-TR" b="1" dirty="0">
                <a:solidFill>
                  <a:srgbClr val="00B0F0"/>
                </a:solidFill>
              </a:rPr>
              <a:t>: MYSQL_USER</a:t>
            </a:r>
          </a:p>
          <a:p>
            <a:r>
              <a:rPr lang="tr-TR" b="1" dirty="0">
                <a:solidFill>
                  <a:srgbClr val="00B0F0"/>
                </a:solidFill>
              </a:rPr>
              <a:t>              - name: MYSQL_PASSWORD</a:t>
            </a:r>
          </a:p>
          <a:p>
            <a:r>
              <a:rPr lang="tr-TR" b="1" dirty="0">
                <a:solidFill>
                  <a:srgbClr val="00B0F0"/>
                </a:solidFill>
              </a:rPr>
              <a:t>                </a:t>
            </a:r>
            <a:r>
              <a:rPr lang="tr-TR" b="1" dirty="0" err="1">
                <a:solidFill>
                  <a:srgbClr val="00B0F0"/>
                </a:solidFill>
              </a:rPr>
              <a:t>valueFrom</a:t>
            </a:r>
            <a:r>
              <a:rPr lang="tr-TR" b="1" dirty="0">
                <a:solidFill>
                  <a:srgbClr val="00B0F0"/>
                </a:solidFill>
              </a:rPr>
              <a:t>:</a:t>
            </a:r>
          </a:p>
          <a:p>
            <a:r>
              <a:rPr lang="tr-TR" b="1" dirty="0">
                <a:solidFill>
                  <a:srgbClr val="00B0F0"/>
                </a:solidFill>
              </a:rPr>
              <a:t>                  </a:t>
            </a:r>
            <a:r>
              <a:rPr lang="tr-TR" b="1" dirty="0" err="1">
                <a:solidFill>
                  <a:srgbClr val="00B0F0"/>
                </a:solidFill>
              </a:rPr>
              <a:t>secretKeyRef</a:t>
            </a:r>
            <a:r>
              <a:rPr lang="tr-TR" b="1" dirty="0">
                <a:solidFill>
                  <a:srgbClr val="00B0F0"/>
                </a:solidFill>
              </a:rPr>
              <a:t>:</a:t>
            </a:r>
          </a:p>
          <a:p>
            <a:r>
              <a:rPr lang="tr-TR" b="1" dirty="0">
                <a:solidFill>
                  <a:srgbClr val="00B0F0"/>
                </a:solidFill>
              </a:rPr>
              <a:t>                    name: </a:t>
            </a:r>
            <a:r>
              <a:rPr lang="tr-TR" b="1" dirty="0" err="1">
                <a:solidFill>
                  <a:srgbClr val="00B0F0"/>
                </a:solidFill>
              </a:rPr>
              <a:t>phpipam-secret</a:t>
            </a:r>
            <a:endParaRPr lang="tr-TR" b="1" dirty="0">
              <a:solidFill>
                <a:srgbClr val="00B0F0"/>
              </a:solidFill>
            </a:endParaRPr>
          </a:p>
          <a:p>
            <a:r>
              <a:rPr lang="tr-TR" b="1" dirty="0">
                <a:solidFill>
                  <a:srgbClr val="00B0F0"/>
                </a:solidFill>
              </a:rPr>
              <a:t>                    </a:t>
            </a:r>
            <a:r>
              <a:rPr lang="tr-TR" b="1" dirty="0" err="1">
                <a:solidFill>
                  <a:srgbClr val="00B0F0"/>
                </a:solidFill>
              </a:rPr>
              <a:t>key</a:t>
            </a:r>
            <a:r>
              <a:rPr lang="tr-TR" b="1" dirty="0">
                <a:solidFill>
                  <a:srgbClr val="00B0F0"/>
                </a:solidFill>
              </a:rPr>
              <a:t>: MYSQL_PASSWORD</a:t>
            </a:r>
          </a:p>
          <a:p>
            <a:r>
              <a:rPr lang="tr-TR" b="1" dirty="0">
                <a:solidFill>
                  <a:srgbClr val="00B0F0"/>
                </a:solidFill>
              </a:rPr>
              <a:t>              - name: MYSQL_DATABASE</a:t>
            </a:r>
          </a:p>
          <a:p>
            <a:r>
              <a:rPr lang="tr-TR" b="1" dirty="0">
                <a:solidFill>
                  <a:srgbClr val="00B0F0"/>
                </a:solidFill>
              </a:rPr>
              <a:t>                </a:t>
            </a:r>
            <a:r>
              <a:rPr lang="tr-TR" b="1" dirty="0" err="1">
                <a:solidFill>
                  <a:srgbClr val="00B0F0"/>
                </a:solidFill>
              </a:rPr>
              <a:t>valueFrom</a:t>
            </a:r>
            <a:r>
              <a:rPr lang="tr-TR" b="1" dirty="0">
                <a:solidFill>
                  <a:srgbClr val="00B0F0"/>
                </a:solidFill>
              </a:rPr>
              <a:t>:</a:t>
            </a:r>
          </a:p>
          <a:p>
            <a:r>
              <a:rPr lang="tr-TR" b="1" dirty="0">
                <a:solidFill>
                  <a:srgbClr val="00B0F0"/>
                </a:solidFill>
              </a:rPr>
              <a:t>                  </a:t>
            </a:r>
            <a:r>
              <a:rPr lang="tr-TR" b="1" dirty="0" err="1">
                <a:solidFill>
                  <a:srgbClr val="00B0F0"/>
                </a:solidFill>
              </a:rPr>
              <a:t>secretKeyRef</a:t>
            </a:r>
            <a:r>
              <a:rPr lang="tr-TR" b="1" dirty="0">
                <a:solidFill>
                  <a:srgbClr val="00B0F0"/>
                </a:solidFill>
              </a:rPr>
              <a:t>:</a:t>
            </a:r>
          </a:p>
          <a:p>
            <a:r>
              <a:rPr lang="tr-TR" b="1" dirty="0">
                <a:solidFill>
                  <a:srgbClr val="00B0F0"/>
                </a:solidFill>
              </a:rPr>
              <a:t>                    name: </a:t>
            </a:r>
            <a:r>
              <a:rPr lang="tr-TR" b="1" dirty="0" err="1">
                <a:solidFill>
                  <a:srgbClr val="00B0F0"/>
                </a:solidFill>
              </a:rPr>
              <a:t>phpipam-secret</a:t>
            </a:r>
            <a:endParaRPr lang="tr-TR" b="1" dirty="0">
              <a:solidFill>
                <a:srgbClr val="00B0F0"/>
              </a:solidFill>
            </a:endParaRPr>
          </a:p>
          <a:p>
            <a:r>
              <a:rPr lang="tr-TR" b="1" dirty="0">
                <a:solidFill>
                  <a:srgbClr val="00B0F0"/>
                </a:solidFill>
              </a:rPr>
              <a:t>                    </a:t>
            </a:r>
            <a:r>
              <a:rPr lang="tr-TR" b="1" dirty="0" err="1">
                <a:solidFill>
                  <a:srgbClr val="00B0F0"/>
                </a:solidFill>
              </a:rPr>
              <a:t>key</a:t>
            </a:r>
            <a:r>
              <a:rPr lang="tr-TR" b="1" dirty="0">
                <a:solidFill>
                  <a:srgbClr val="00B0F0"/>
                </a:solidFill>
              </a:rPr>
              <a:t>: MYSQL_DATABASE</a:t>
            </a:r>
          </a:p>
          <a:p>
            <a:r>
              <a:rPr lang="tr-TR" b="1" dirty="0">
                <a:solidFill>
                  <a:srgbClr val="00B0F0"/>
                </a:solidFill>
              </a:rPr>
              <a:t>          </a:t>
            </a:r>
            <a:r>
              <a:rPr lang="tr-TR" b="1" dirty="0" err="1">
                <a:solidFill>
                  <a:srgbClr val="00B0F0"/>
                </a:solidFill>
              </a:rPr>
              <a:t>restartPolicy</a:t>
            </a:r>
            <a:r>
              <a:rPr lang="tr-TR" b="1" dirty="0">
                <a:solidFill>
                  <a:srgbClr val="00B0F0"/>
                </a:solidFill>
              </a:rPr>
              <a:t>: </a:t>
            </a:r>
            <a:r>
              <a:rPr lang="tr-TR" b="1" dirty="0" err="1">
                <a:solidFill>
                  <a:srgbClr val="00B0F0"/>
                </a:solidFill>
              </a:rPr>
              <a:t>OnFailure</a:t>
            </a:r>
            <a:endParaRPr lang="tr-TR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79022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 smtClean="0"/>
              <a:t>Threshold,ip</a:t>
            </a:r>
            <a:r>
              <a:rPr lang="tr-TR" dirty="0" smtClean="0"/>
              <a:t> </a:t>
            </a:r>
            <a:r>
              <a:rPr lang="tr-TR" dirty="0" err="1" smtClean="0"/>
              <a:t>request</a:t>
            </a:r>
            <a:endParaRPr lang="tr-TR" dirty="0" smtClean="0"/>
          </a:p>
          <a:p>
            <a:r>
              <a:rPr lang="tr-TR" dirty="0" err="1" smtClean="0"/>
              <a:t>Snmp</a:t>
            </a:r>
            <a:r>
              <a:rPr lang="tr-TR" dirty="0" smtClean="0"/>
              <a:t> (</a:t>
            </a:r>
            <a:r>
              <a:rPr lang="tr-TR" dirty="0" err="1" smtClean="0"/>
              <a:t>mac</a:t>
            </a:r>
            <a:r>
              <a:rPr lang="tr-TR" dirty="0" smtClean="0"/>
              <a:t>)</a:t>
            </a:r>
          </a:p>
          <a:p>
            <a:r>
              <a:rPr lang="tr-TR" dirty="0" err="1" smtClean="0"/>
              <a:t>Api</a:t>
            </a:r>
            <a:r>
              <a:rPr lang="tr-TR" dirty="0" smtClean="0"/>
              <a:t> </a:t>
            </a:r>
            <a:r>
              <a:rPr lang="tr-TR" dirty="0" err="1" smtClean="0"/>
              <a:t>feature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022358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PHPIPAM NEDİR ?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PhpIPAM</a:t>
            </a:r>
            <a:r>
              <a:rPr lang="tr-TR" dirty="0"/>
              <a:t>, açık kaynak kodlu bir </a:t>
            </a:r>
            <a:r>
              <a:rPr lang="tr-TR" b="1" dirty="0"/>
              <a:t>IP adres yönetimi</a:t>
            </a:r>
            <a:r>
              <a:rPr lang="tr-TR" dirty="0"/>
              <a:t> (IPAM) uygulamasıdır. PHP dilinde yazılmıştır ve </a:t>
            </a:r>
            <a:r>
              <a:rPr lang="tr-TR" dirty="0" err="1"/>
              <a:t>MySQL</a:t>
            </a:r>
            <a:r>
              <a:rPr lang="tr-TR" dirty="0"/>
              <a:t> </a:t>
            </a:r>
            <a:r>
              <a:rPr lang="tr-TR" dirty="0" err="1"/>
              <a:t>veritabanı</a:t>
            </a:r>
            <a:r>
              <a:rPr lang="tr-TR" dirty="0"/>
              <a:t> kullanır; </a:t>
            </a:r>
            <a:r>
              <a:rPr lang="tr-TR" dirty="0" smtClean="0"/>
              <a:t>kullanışlı </a:t>
            </a:r>
            <a:r>
              <a:rPr lang="tr-TR" dirty="0"/>
              <a:t>bir IP adres yönetimi sağlamayı amaçlar</a:t>
            </a:r>
            <a:r>
              <a:rPr lang="tr-TR" dirty="0" smtClean="0"/>
              <a:t>​</a:t>
            </a:r>
          </a:p>
          <a:p>
            <a:endParaRPr lang="tr-TR" dirty="0"/>
          </a:p>
          <a:p>
            <a:endParaRPr lang="tr-TR" dirty="0" smtClean="0"/>
          </a:p>
          <a:p>
            <a:r>
              <a:rPr lang="tr-TR" dirty="0"/>
              <a:t>IPv4/IPv6 adreslerini, </a:t>
            </a:r>
            <a:r>
              <a:rPr lang="tr-TR" dirty="0" err="1" smtClean="0"/>
              <a:t>subnet</a:t>
            </a:r>
            <a:r>
              <a:rPr lang="tr-TR" dirty="0" smtClean="0"/>
              <a:t> </a:t>
            </a:r>
            <a:r>
              <a:rPr lang="tr-TR" dirty="0"/>
              <a:t>ve ilgili bilgileri merkezi olarak yönetmesine olanak tanır.</a:t>
            </a:r>
          </a:p>
        </p:txBody>
      </p:sp>
    </p:spTree>
    <p:extLst>
      <p:ext uri="{BB962C8B-B14F-4D97-AF65-F5344CB8AC3E}">
        <p14:creationId xmlns:p14="http://schemas.microsoft.com/office/powerpoint/2010/main" val="1672427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Ne için </a:t>
            </a:r>
            <a:r>
              <a:rPr lang="tr-TR" dirty="0" smtClean="0"/>
              <a:t>kullanılır ?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/>
              <a:t>Merkezi IP adres envanteri:</a:t>
            </a:r>
            <a:r>
              <a:rPr lang="tr-TR" dirty="0"/>
              <a:t> Bir a</a:t>
            </a:r>
            <a:r>
              <a:rPr lang="tr-TR" dirty="0" smtClean="0"/>
              <a:t>ğın </a:t>
            </a:r>
            <a:r>
              <a:rPr lang="tr-TR" dirty="0"/>
              <a:t>tüm cihazlarına ait IP adreslerini tek bir yerde tutarak, hangi cihazın hangi IP’yi kullandığını takip etmek ve güncel tutmak için </a:t>
            </a:r>
            <a:r>
              <a:rPr lang="tr-TR" dirty="0" smtClean="0"/>
              <a:t>kullanılır</a:t>
            </a:r>
            <a:endParaRPr lang="tr-TR" dirty="0"/>
          </a:p>
          <a:p>
            <a:endParaRPr lang="tr-TR" dirty="0" smtClean="0"/>
          </a:p>
          <a:p>
            <a:r>
              <a:rPr lang="tr-TR" b="1" dirty="0"/>
              <a:t>IP planlama ve tahsis:</a:t>
            </a:r>
            <a:r>
              <a:rPr lang="tr-TR" dirty="0"/>
              <a:t> Birden fazla alt ağ (</a:t>
            </a:r>
            <a:r>
              <a:rPr lang="tr-TR" dirty="0" err="1"/>
              <a:t>subnet</a:t>
            </a:r>
            <a:r>
              <a:rPr lang="tr-TR" dirty="0"/>
              <a:t>), VLAN ve site arasında IP adres bloklarını düzenlemek ve yeni cihazlar için uygun adresleri önceden planlamak amacıyla kullanılır. </a:t>
            </a:r>
            <a:r>
              <a:rPr lang="tr-TR" dirty="0" err="1"/>
              <a:t>PhpIPAM</a:t>
            </a:r>
            <a:r>
              <a:rPr lang="tr-TR" dirty="0"/>
              <a:t>, kullanılabilir IP adreslerini otomatik olarak </a:t>
            </a:r>
            <a:r>
              <a:rPr lang="tr-TR" dirty="0" smtClean="0"/>
              <a:t>gösterir.</a:t>
            </a:r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064769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Hangi sorunları </a:t>
            </a:r>
            <a:r>
              <a:rPr lang="tr-TR" dirty="0" smtClean="0"/>
              <a:t>çözer ?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/>
              <a:t>IP çakışmalarını önleme:</a:t>
            </a:r>
            <a:r>
              <a:rPr lang="tr-TR" dirty="0"/>
              <a:t> Aynı IP’nin birden fazla cihaza atanmasından kaynaklanan ağ problemlerini engeller. </a:t>
            </a:r>
            <a:r>
              <a:rPr lang="tr-TR" dirty="0" err="1"/>
              <a:t>PhpIPAM</a:t>
            </a:r>
            <a:r>
              <a:rPr lang="tr-TR" dirty="0"/>
              <a:t>, tüm IP atamalarını merkezi olarak kayıt altına aldığı için </a:t>
            </a:r>
            <a:r>
              <a:rPr lang="tr-TR" b="1" dirty="0"/>
              <a:t>çift atamaları ve adres çatışmalarını</a:t>
            </a:r>
            <a:r>
              <a:rPr lang="tr-TR" dirty="0"/>
              <a:t> tespit ederek ağ kesintilerini önlemeye yardımcı </a:t>
            </a:r>
            <a:r>
              <a:rPr lang="tr-TR" dirty="0" smtClean="0"/>
              <a:t>olur.</a:t>
            </a:r>
          </a:p>
          <a:p>
            <a:endParaRPr lang="tr-TR" dirty="0"/>
          </a:p>
          <a:p>
            <a:r>
              <a:rPr lang="tr-TR" b="1" dirty="0"/>
              <a:t>Görünürlük ve hızlı sorun giderme:</a:t>
            </a:r>
            <a:r>
              <a:rPr lang="tr-TR" dirty="0"/>
              <a:t> Ağ </a:t>
            </a:r>
            <a:r>
              <a:rPr lang="tr-TR" dirty="0" smtClean="0"/>
              <a:t>üzerindeki </a:t>
            </a:r>
            <a:r>
              <a:rPr lang="tr-TR" dirty="0"/>
              <a:t>hangi IP’nin kullanımda olduğunu ve hangilerinin boşta kaldığını anlık olarak görebilir</a:t>
            </a:r>
            <a:r>
              <a:rPr lang="tr-TR" dirty="0" smtClean="0"/>
              <a:t>.</a:t>
            </a:r>
          </a:p>
          <a:p>
            <a:endParaRPr lang="tr-TR" dirty="0"/>
          </a:p>
          <a:p>
            <a:r>
              <a:rPr lang="tr-TR" b="1" dirty="0"/>
              <a:t>Uyumluluk ve kayıt tutma:</a:t>
            </a:r>
            <a:r>
              <a:rPr lang="tr-TR" dirty="0"/>
              <a:t> Hangi IP adresinin, </a:t>
            </a:r>
            <a:r>
              <a:rPr lang="tr-TR" b="1" dirty="0"/>
              <a:t>ne zaman</a:t>
            </a:r>
            <a:r>
              <a:rPr lang="tr-TR" dirty="0"/>
              <a:t> ve </a:t>
            </a:r>
            <a:r>
              <a:rPr lang="tr-TR" b="1" dirty="0"/>
              <a:t>hangi cihaz/kişi tarafından</a:t>
            </a:r>
            <a:r>
              <a:rPr lang="tr-TR" dirty="0"/>
              <a:t> kullanıldığını kayıt altına alır. </a:t>
            </a:r>
          </a:p>
        </p:txBody>
      </p:sp>
    </p:spTree>
    <p:extLst>
      <p:ext uri="{BB962C8B-B14F-4D97-AF65-F5344CB8AC3E}">
        <p14:creationId xmlns:p14="http://schemas.microsoft.com/office/powerpoint/2010/main" val="2471656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Avantajları </a:t>
            </a:r>
            <a:r>
              <a:rPr lang="tr-TR" dirty="0" smtClean="0"/>
              <a:t>nelerdir ?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tr-TR" b="1" dirty="0"/>
              <a:t>Açık kaynak ve ücretsiz:</a:t>
            </a:r>
            <a:r>
              <a:rPr lang="tr-TR" dirty="0"/>
              <a:t> </a:t>
            </a:r>
            <a:r>
              <a:rPr lang="tr-TR" dirty="0" err="1"/>
              <a:t>PhpIPAM’in</a:t>
            </a:r>
            <a:r>
              <a:rPr lang="tr-TR" dirty="0"/>
              <a:t> en büyük avantajlarından biri lisans maliyetinin olmamasıdır. Açık kaynak kodlu olduğu için yazılım ücretsiz sunulur ve ihtiyaç duyulursa kurumun özel gereksinimlerine göre </a:t>
            </a:r>
            <a:r>
              <a:rPr lang="tr-TR" dirty="0" smtClean="0"/>
              <a:t>özelleştirilebilir.</a:t>
            </a:r>
            <a:endParaRPr lang="tr-TR" dirty="0"/>
          </a:p>
          <a:p>
            <a:r>
              <a:rPr lang="tr-TR" b="1" dirty="0"/>
              <a:t>Web tabanlı ve kullanıcı dostu </a:t>
            </a:r>
            <a:r>
              <a:rPr lang="tr-TR" b="1" dirty="0" err="1"/>
              <a:t>arayüz</a:t>
            </a:r>
            <a:r>
              <a:rPr lang="tr-TR" b="1" dirty="0"/>
              <a:t>:</a:t>
            </a:r>
            <a:r>
              <a:rPr lang="tr-TR" dirty="0"/>
              <a:t> </a:t>
            </a:r>
            <a:r>
              <a:rPr lang="tr-TR" dirty="0" err="1" smtClean="0"/>
              <a:t>Arayüzü</a:t>
            </a:r>
            <a:r>
              <a:rPr lang="tr-TR" dirty="0" smtClean="0"/>
              <a:t>, </a:t>
            </a:r>
            <a:r>
              <a:rPr lang="tr-TR" dirty="0"/>
              <a:t>IP adreslerini anlaşılır tablolar ve görsellerle sunarak kullanım kolaylığı </a:t>
            </a:r>
            <a:r>
              <a:rPr lang="tr-TR" dirty="0" smtClean="0"/>
              <a:t>sağlar.</a:t>
            </a:r>
          </a:p>
          <a:p>
            <a:r>
              <a:rPr lang="tr-TR" b="1" dirty="0"/>
              <a:t>Otomatik ağ taramaları ve </a:t>
            </a:r>
            <a:r>
              <a:rPr lang="tr-TR" b="1" dirty="0" err="1"/>
              <a:t>ping</a:t>
            </a:r>
            <a:r>
              <a:rPr lang="tr-TR" b="1" dirty="0"/>
              <a:t> kontrolü</a:t>
            </a:r>
            <a:r>
              <a:rPr lang="tr-TR" dirty="0"/>
              <a:t> </a:t>
            </a:r>
            <a:r>
              <a:rPr lang="tr-TR" dirty="0" smtClean="0"/>
              <a:t>: IP’lerin </a:t>
            </a:r>
            <a:r>
              <a:rPr lang="tr-TR" dirty="0"/>
              <a:t>kullanım durumunu </a:t>
            </a:r>
            <a:r>
              <a:rPr lang="tr-TR" dirty="0" smtClean="0"/>
              <a:t>otomatik </a:t>
            </a:r>
            <a:r>
              <a:rPr lang="tr-TR" dirty="0"/>
              <a:t>olarak </a:t>
            </a:r>
            <a:r>
              <a:rPr lang="tr-TR" dirty="0" smtClean="0"/>
              <a:t>denetleyebilir</a:t>
            </a:r>
            <a:r>
              <a:rPr lang="tr-TR" dirty="0"/>
              <a:t>.</a:t>
            </a:r>
          </a:p>
          <a:p>
            <a:r>
              <a:rPr lang="tr-TR" dirty="0" smtClean="0"/>
              <a:t>Ayrıca </a:t>
            </a:r>
            <a:r>
              <a:rPr lang="tr-TR" dirty="0"/>
              <a:t>cihaz envanteri ve raf (</a:t>
            </a:r>
            <a:r>
              <a:rPr lang="tr-TR" dirty="0" err="1"/>
              <a:t>rack</a:t>
            </a:r>
            <a:r>
              <a:rPr lang="tr-TR" dirty="0"/>
              <a:t>) yönetimi gibi özelliklerle IP adreslerini fiziksel cihazlarla ilişkilendirerek daha kapsamlı bir altyapı görünümü </a:t>
            </a:r>
            <a:r>
              <a:rPr lang="tr-TR" dirty="0" smtClean="0"/>
              <a:t>sunar.</a:t>
            </a:r>
          </a:p>
          <a:p>
            <a:r>
              <a:rPr lang="tr-TR" b="1" dirty="0"/>
              <a:t>Entegrasyon ve otomasyon kabiliyeti:</a:t>
            </a:r>
            <a:r>
              <a:rPr lang="tr-TR" dirty="0"/>
              <a:t> Harici sistemlerle etkileşimi geliştirmek için </a:t>
            </a:r>
            <a:r>
              <a:rPr lang="tr-TR" dirty="0" err="1"/>
              <a:t>phpIPAM</a:t>
            </a:r>
            <a:r>
              <a:rPr lang="tr-TR" dirty="0"/>
              <a:t> üzerinde </a:t>
            </a:r>
            <a:r>
              <a:rPr lang="tr-TR" b="1" dirty="0"/>
              <a:t>REST API</a:t>
            </a:r>
            <a:r>
              <a:rPr lang="tr-TR" dirty="0"/>
              <a:t> bulunmaktadır</a:t>
            </a:r>
            <a:r>
              <a:rPr lang="tr-TR" dirty="0" smtClean="0"/>
              <a:t>​.  </a:t>
            </a:r>
          </a:p>
          <a:p>
            <a:r>
              <a:rPr lang="tr-TR" dirty="0" smtClean="0"/>
              <a:t>Bu </a:t>
            </a:r>
            <a:r>
              <a:rPr lang="tr-TR" dirty="0"/>
              <a:t>API sayesinde </a:t>
            </a:r>
            <a:r>
              <a:rPr lang="tr-TR" dirty="0" err="1"/>
              <a:t>phpIPAM</a:t>
            </a:r>
            <a:r>
              <a:rPr lang="tr-TR" dirty="0"/>
              <a:t>, mevcut BT süreçlerinize veya yazılımlarınıza entegre edilebilir. Örneğin, IP adres atamalarını otomatik hale getirmek veya DHCP/DNS sunucularıyla veri alışverişi yapmak API ile mümkündür</a:t>
            </a:r>
            <a:r>
              <a:rPr lang="tr-TR" dirty="0" smtClean="0"/>
              <a:t>​</a:t>
            </a:r>
            <a:r>
              <a:rPr lang="tr-TR" dirty="0"/>
              <a:t>.</a:t>
            </a:r>
          </a:p>
          <a:p>
            <a:r>
              <a:rPr lang="tr-TR" dirty="0" smtClean="0"/>
              <a:t>Dahili </a:t>
            </a:r>
            <a:r>
              <a:rPr lang="tr-TR" dirty="0"/>
              <a:t>olarak ise </a:t>
            </a:r>
            <a:r>
              <a:rPr lang="tr-TR" b="1" dirty="0" err="1"/>
              <a:t>PowerDNS</a:t>
            </a:r>
            <a:r>
              <a:rPr lang="tr-TR" dirty="0"/>
              <a:t> DNS sunucusu ile bütünleşik çalışabilir (DNS kayıt yönetimini kolaylaştırır)</a:t>
            </a:r>
            <a:r>
              <a:rPr lang="tr-TR" dirty="0" smtClean="0"/>
              <a:t>​.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260172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Unvan 1"/>
          <p:cNvSpPr>
            <a:spLocks noGrp="1"/>
          </p:cNvSpPr>
          <p:nvPr>
            <p:ph idx="1"/>
          </p:nvPr>
        </p:nvSpPr>
        <p:spPr>
          <a:xfrm>
            <a:off x="913795" y="469233"/>
            <a:ext cx="10353762" cy="5321968"/>
          </a:xfrm>
        </p:spPr>
        <p:txBody>
          <a:bodyPr/>
          <a:lstStyle/>
          <a:p>
            <a:endParaRPr lang="tr-TR" dirty="0" smtClean="0"/>
          </a:p>
          <a:p>
            <a:r>
              <a:rPr lang="tr-TR" b="1" dirty="0" smtClean="0"/>
              <a:t>Güvenlik </a:t>
            </a:r>
            <a:r>
              <a:rPr lang="tr-TR" b="1" dirty="0"/>
              <a:t>desteği:</a:t>
            </a:r>
            <a:r>
              <a:rPr lang="tr-TR" dirty="0"/>
              <a:t> </a:t>
            </a:r>
            <a:r>
              <a:rPr lang="tr-TR" dirty="0" err="1"/>
              <a:t>PhpIPAM</a:t>
            </a:r>
            <a:r>
              <a:rPr lang="tr-TR" dirty="0"/>
              <a:t>, Active Directory veya LDAP gibi dizin servisleriyle entegre olarak </a:t>
            </a:r>
            <a:r>
              <a:rPr lang="tr-TR" b="1" dirty="0"/>
              <a:t>merkezi kimlik doğrulama</a:t>
            </a:r>
            <a:r>
              <a:rPr lang="tr-TR" dirty="0"/>
              <a:t> yapabilir</a:t>
            </a:r>
            <a:r>
              <a:rPr lang="tr-TR" dirty="0" smtClean="0"/>
              <a:t>​. Bu </a:t>
            </a:r>
            <a:r>
              <a:rPr lang="tr-TR" dirty="0"/>
              <a:t>sayede </a:t>
            </a:r>
            <a:r>
              <a:rPr lang="tr-TR" dirty="0" err="1" smtClean="0"/>
              <a:t>kullanıcıların,erişim</a:t>
            </a:r>
            <a:r>
              <a:rPr lang="tr-TR" dirty="0" smtClean="0"/>
              <a:t> </a:t>
            </a:r>
            <a:r>
              <a:rPr lang="tr-TR" dirty="0"/>
              <a:t>yetkileri grup bazında sınırlandırılabilir. Hassas alt ağlara sadece yetkili kişilerin erişmesi sağlanarak güvenlik kontrolü uygulanır. Yapılan değişiklikleri kayıt altına alan </a:t>
            </a:r>
            <a:r>
              <a:rPr lang="tr-TR" b="1" dirty="0" err="1"/>
              <a:t>changelog</a:t>
            </a:r>
            <a:r>
              <a:rPr lang="tr-TR" dirty="0"/>
              <a:t> özelliği ile kim, ne zaman, hangi IP üzerinde değişiklik yapmış takip edilebilir, bu da denetim kolaylığı sağlar</a:t>
            </a:r>
            <a:r>
              <a:rPr lang="tr-TR" dirty="0" smtClean="0"/>
              <a:t>​.</a:t>
            </a:r>
          </a:p>
          <a:p>
            <a:r>
              <a:rPr lang="tr-TR" b="1" dirty="0"/>
              <a:t>Ölçeklenebilirlik ve performans:</a:t>
            </a:r>
            <a:r>
              <a:rPr lang="tr-TR" dirty="0"/>
              <a:t> </a:t>
            </a:r>
            <a:r>
              <a:rPr lang="tr-TR" dirty="0" err="1"/>
              <a:t>PhpIPAM</a:t>
            </a:r>
            <a:r>
              <a:rPr lang="tr-TR" dirty="0"/>
              <a:t>, küçük </a:t>
            </a:r>
            <a:r>
              <a:rPr lang="tr-TR" dirty="0" smtClean="0"/>
              <a:t>ağlardan </a:t>
            </a:r>
            <a:r>
              <a:rPr lang="tr-TR" dirty="0"/>
              <a:t>büyük </a:t>
            </a:r>
            <a:r>
              <a:rPr lang="tr-TR" dirty="0" smtClean="0"/>
              <a:t>ağlara </a:t>
            </a:r>
            <a:r>
              <a:rPr lang="tr-TR" dirty="0"/>
              <a:t>kadar farklı ölçeklerde başarılı şekilde </a:t>
            </a:r>
            <a:r>
              <a:rPr lang="tr-TR" dirty="0" err="1" smtClean="0"/>
              <a:t>kullanılmaktadır.Binlerce</a:t>
            </a:r>
            <a:r>
              <a:rPr lang="tr-TR" dirty="0" smtClean="0"/>
              <a:t> </a:t>
            </a:r>
            <a:r>
              <a:rPr lang="tr-TR" dirty="0" err="1" smtClean="0"/>
              <a:t>subnet</a:t>
            </a:r>
            <a:r>
              <a:rPr lang="tr-TR" dirty="0" smtClean="0"/>
              <a:t> ile </a:t>
            </a:r>
            <a:r>
              <a:rPr lang="tr-TR" dirty="0"/>
              <a:t>on binlerce IP adresini performans sorunu olmadan yönetebilir</a:t>
            </a:r>
            <a:r>
              <a:rPr lang="tr-TR" dirty="0" smtClean="0"/>
              <a:t>​.</a:t>
            </a:r>
          </a:p>
          <a:p>
            <a:pPr marL="3690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988437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Dezavantajları </a:t>
            </a:r>
            <a:r>
              <a:rPr lang="tr-TR" dirty="0" smtClean="0"/>
              <a:t>nelerdir ?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/>
              <a:t>Sınırlı resmi destek:</a:t>
            </a:r>
            <a:r>
              <a:rPr lang="tr-TR" dirty="0"/>
              <a:t> Ticari bir ürün olmadığı için, karşılaşılan sorunlar için doğrudan üretici desteği veya SLA garantisi bulunmaz. Kullanıcılar, problem çözmek için topluluk forumlarına, </a:t>
            </a:r>
            <a:r>
              <a:rPr lang="tr-TR" dirty="0" err="1"/>
              <a:t>dökümantasyona</a:t>
            </a:r>
            <a:r>
              <a:rPr lang="tr-TR" dirty="0"/>
              <a:t> veya kaynak koda başvurmak </a:t>
            </a:r>
            <a:r>
              <a:rPr lang="tr-TR" dirty="0" smtClean="0"/>
              <a:t>durumundadır.​</a:t>
            </a:r>
            <a:endParaRPr lang="tr-TR" dirty="0"/>
          </a:p>
          <a:p>
            <a:r>
              <a:rPr lang="tr-TR" b="1" dirty="0" err="1"/>
              <a:t>Arayüz</a:t>
            </a:r>
            <a:r>
              <a:rPr lang="tr-TR" b="1" dirty="0"/>
              <a:t> ve tasarım:</a:t>
            </a:r>
            <a:r>
              <a:rPr lang="tr-TR" dirty="0"/>
              <a:t> </a:t>
            </a:r>
            <a:r>
              <a:rPr lang="tr-TR" dirty="0" err="1"/>
              <a:t>PhpIPAM’ın</a:t>
            </a:r>
            <a:r>
              <a:rPr lang="tr-TR" dirty="0"/>
              <a:t> </a:t>
            </a:r>
            <a:r>
              <a:rPr lang="tr-TR" dirty="0" err="1"/>
              <a:t>arayüzü</a:t>
            </a:r>
            <a:r>
              <a:rPr lang="tr-TR" dirty="0"/>
              <a:t> işlevsel olmakla birlikte görsel olarak modernliği ve </a:t>
            </a:r>
            <a:r>
              <a:rPr lang="tr-TR" dirty="0" smtClean="0"/>
              <a:t>kullanım </a:t>
            </a:r>
            <a:r>
              <a:rPr lang="tr-TR" dirty="0"/>
              <a:t>akıcılığı, </a:t>
            </a:r>
            <a:r>
              <a:rPr lang="tr-TR" dirty="0" smtClean="0"/>
              <a:t>düşük seviyededir.</a:t>
            </a:r>
          </a:p>
          <a:p>
            <a:r>
              <a:rPr lang="tr-TR" b="1" dirty="0"/>
              <a:t>Sınırlı kapsam (yalnızca IPAM):</a:t>
            </a:r>
            <a:r>
              <a:rPr lang="tr-TR" dirty="0"/>
              <a:t> </a:t>
            </a:r>
            <a:r>
              <a:rPr lang="tr-TR" dirty="0" err="1"/>
              <a:t>PhpIPAM</a:t>
            </a:r>
            <a:r>
              <a:rPr lang="tr-TR" dirty="0"/>
              <a:t> temel olarak IP adresi envanteri yönetmeye odaklanmıştır; entegre bir </a:t>
            </a:r>
            <a:r>
              <a:rPr lang="tr-TR" b="1" dirty="0"/>
              <a:t>DNS ve DHCP sunucu</a:t>
            </a:r>
            <a:r>
              <a:rPr lang="tr-TR" dirty="0"/>
              <a:t> işlevi sunmaz. Örneğin, DNS kayıt yönetimi için dahili olarak sadece </a:t>
            </a:r>
            <a:r>
              <a:rPr lang="tr-TR" dirty="0" err="1"/>
              <a:t>PowerDNS</a:t>
            </a:r>
            <a:r>
              <a:rPr lang="tr-TR" dirty="0"/>
              <a:t> desteği mevcuttur ve DHCP kapsamlarının yönetimi için doğrudan bir modül </a:t>
            </a:r>
            <a:r>
              <a:rPr lang="tr-TR" dirty="0" smtClean="0"/>
              <a:t>içermez.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293606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Diğer IPAM araçlarından farkı </a:t>
            </a:r>
            <a:r>
              <a:rPr lang="tr-TR" dirty="0" smtClean="0"/>
              <a:t>nedir ?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/>
              <a:t>Açık kaynak alternatifler (</a:t>
            </a:r>
            <a:r>
              <a:rPr lang="tr-TR" b="1" dirty="0" err="1"/>
              <a:t>NetBox</a:t>
            </a:r>
            <a:r>
              <a:rPr lang="tr-TR" b="1" dirty="0"/>
              <a:t> vb.):</a:t>
            </a:r>
            <a:r>
              <a:rPr lang="tr-TR" dirty="0"/>
              <a:t> </a:t>
            </a:r>
            <a:r>
              <a:rPr lang="tr-TR" dirty="0" err="1"/>
              <a:t>PhpIPAM</a:t>
            </a:r>
            <a:r>
              <a:rPr lang="tr-TR" dirty="0"/>
              <a:t> genellikle </a:t>
            </a:r>
            <a:r>
              <a:rPr lang="tr-TR" b="1" dirty="0" err="1"/>
              <a:t>NetBox</a:t>
            </a:r>
            <a:r>
              <a:rPr lang="tr-TR" dirty="0"/>
              <a:t> gibi diğer açık kaynak </a:t>
            </a:r>
            <a:r>
              <a:rPr lang="tr-TR" dirty="0" smtClean="0"/>
              <a:t>IPAM </a:t>
            </a:r>
            <a:r>
              <a:rPr lang="tr-TR" dirty="0"/>
              <a:t>araçlarıyla karşılaştırılır. </a:t>
            </a:r>
            <a:r>
              <a:rPr lang="tr-TR" dirty="0" err="1"/>
              <a:t>NetBox</a:t>
            </a:r>
            <a:r>
              <a:rPr lang="tr-TR" dirty="0"/>
              <a:t>, </a:t>
            </a:r>
            <a:r>
              <a:rPr lang="tr-TR" dirty="0" err="1"/>
              <a:t>phpIPAM’e</a:t>
            </a:r>
            <a:r>
              <a:rPr lang="tr-TR" dirty="0"/>
              <a:t> kıyasla çok daha geniş kapsamlıdır; IP adres yönetiminin yanı sıra veri merkezi envanteri (cihazlar, raflar, bağlantılar) gibi konuları da içerir. Bu geniş kapsam, </a:t>
            </a:r>
            <a:r>
              <a:rPr lang="tr-TR" dirty="0" err="1"/>
              <a:t>NetBox’ı</a:t>
            </a:r>
            <a:r>
              <a:rPr lang="tr-TR" dirty="0"/>
              <a:t> daha </a:t>
            </a:r>
            <a:r>
              <a:rPr lang="tr-TR" b="1" dirty="0"/>
              <a:t>karmaşık</a:t>
            </a:r>
            <a:r>
              <a:rPr lang="tr-TR" dirty="0"/>
              <a:t> hale </a:t>
            </a:r>
            <a:r>
              <a:rPr lang="tr-TR" dirty="0" err="1" smtClean="0"/>
              <a:t>getirebilir.NetBox</a:t>
            </a:r>
            <a:r>
              <a:rPr lang="tr-TR" dirty="0" smtClean="0"/>
              <a:t> </a:t>
            </a:r>
            <a:r>
              <a:rPr lang="tr-TR" dirty="0"/>
              <a:t>tamamen manuel veri girişi gerektirdiğini ve kullanmanın zaman alabildiğini, </a:t>
            </a:r>
            <a:r>
              <a:rPr lang="tr-TR" dirty="0" err="1"/>
              <a:t>phpIPAM’ın</a:t>
            </a:r>
            <a:r>
              <a:rPr lang="tr-TR" dirty="0"/>
              <a:t> ise otomatik taramalarla alt ağları kendi oluşturup tek tıkla IP ataması yaparak </a:t>
            </a:r>
            <a:r>
              <a:rPr lang="tr-TR" b="1" dirty="0"/>
              <a:t>daha pratik</a:t>
            </a:r>
            <a:r>
              <a:rPr lang="tr-TR" dirty="0"/>
              <a:t> </a:t>
            </a:r>
            <a:r>
              <a:rPr lang="tr-TR" dirty="0" smtClean="0"/>
              <a:t>olduğu gözlemlenmiştir.</a:t>
            </a:r>
          </a:p>
          <a:p>
            <a:r>
              <a:rPr lang="tr-TR" dirty="0" smtClean="0"/>
              <a:t>Sadece </a:t>
            </a:r>
            <a:r>
              <a:rPr lang="tr-TR" dirty="0"/>
              <a:t>IP adres yönetimine odaklanmak isteyen ve basitlik </a:t>
            </a:r>
            <a:r>
              <a:rPr lang="tr-TR" dirty="0" smtClean="0"/>
              <a:t>arayanlar için </a:t>
            </a:r>
            <a:r>
              <a:rPr lang="tr-TR" dirty="0" err="1"/>
              <a:t>phpIPAM</a:t>
            </a:r>
            <a:r>
              <a:rPr lang="tr-TR" dirty="0"/>
              <a:t> avantajlı iken, IP yönetimini fiziksel envanter ve bağlantı bilgileriyle birleştirmek isteyenler </a:t>
            </a:r>
            <a:r>
              <a:rPr lang="tr-TR" dirty="0" err="1"/>
              <a:t>NetBox</a:t>
            </a:r>
            <a:r>
              <a:rPr lang="tr-TR" dirty="0"/>
              <a:t> gibi bir aracı tercih </a:t>
            </a:r>
            <a:r>
              <a:rPr lang="tr-TR" dirty="0" err="1" smtClean="0"/>
              <a:t>edebilmektedir.IPAM</a:t>
            </a:r>
            <a:r>
              <a:rPr lang="tr-TR" dirty="0" smtClean="0"/>
              <a:t> harici örneğin DNS/DHCP sunucularıyla entegrasyonu APİ aracılığıyla kullanıcı tarafından sağlanabilir.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7531985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İçerik Yer Tutucusu 5"/>
          <p:cNvSpPr>
            <a:spLocks noGrp="1"/>
          </p:cNvSpPr>
          <p:nvPr>
            <p:ph idx="1"/>
          </p:nvPr>
        </p:nvSpPr>
        <p:spPr>
          <a:xfrm>
            <a:off x="913795" y="727911"/>
            <a:ext cx="10353762" cy="5063289"/>
          </a:xfrm>
        </p:spPr>
        <p:txBody>
          <a:bodyPr/>
          <a:lstStyle/>
          <a:p>
            <a:endParaRPr lang="tr-TR" dirty="0" smtClean="0"/>
          </a:p>
          <a:p>
            <a:endParaRPr lang="tr-TR" dirty="0"/>
          </a:p>
          <a:p>
            <a:endParaRPr lang="tr-TR" dirty="0" smtClean="0"/>
          </a:p>
          <a:p>
            <a:endParaRPr lang="tr-TR" dirty="0"/>
          </a:p>
          <a:p>
            <a:r>
              <a:rPr lang="tr-TR" dirty="0" err="1" smtClean="0"/>
              <a:t>PhpIPAM</a:t>
            </a:r>
            <a:r>
              <a:rPr lang="tr-TR" dirty="0"/>
              <a:t>, temel olarak IP adreslerinin ve alt ağların yönetimi için geliştirilmiştir ve en güçlü olduğu alan budur. IPAM dışındaki konularda (</a:t>
            </a:r>
            <a:r>
              <a:rPr lang="tr-TR" dirty="0" err="1"/>
              <a:t>örn</a:t>
            </a:r>
            <a:r>
              <a:rPr lang="tr-TR" dirty="0"/>
              <a:t>. doğrudan ağ cihazı konfigürasyonu, trafik izleme, arıza tespiti gibi) bir yetkinliği yoktur. Bu nedenle </a:t>
            </a:r>
            <a:r>
              <a:rPr lang="tr-TR" b="1" dirty="0"/>
              <a:t>bir ağ otomasyon aracı veya izleme aracı değildir</a:t>
            </a:r>
            <a:r>
              <a:rPr lang="tr-TR" dirty="0"/>
              <a:t>, yalnızca IP envanteri </a:t>
            </a:r>
            <a:r>
              <a:rPr lang="tr-TR" dirty="0" smtClean="0"/>
              <a:t>tutar</a:t>
            </a:r>
            <a:r>
              <a:rPr lang="tr-TR" dirty="0"/>
              <a:t>. Özetle, </a:t>
            </a:r>
            <a:r>
              <a:rPr lang="tr-TR" dirty="0" err="1"/>
              <a:t>phpIPAM</a:t>
            </a:r>
            <a:r>
              <a:rPr lang="tr-TR" dirty="0"/>
              <a:t> </a:t>
            </a:r>
            <a:r>
              <a:rPr lang="tr-TR" b="1" dirty="0"/>
              <a:t>birincil </a:t>
            </a:r>
            <a:r>
              <a:rPr lang="tr-TR" b="1" dirty="0" smtClean="0"/>
              <a:t>olarak </a:t>
            </a:r>
            <a:r>
              <a:rPr lang="tr-TR" b="1" dirty="0"/>
              <a:t>IP adres yönetimi</a:t>
            </a:r>
            <a:r>
              <a:rPr lang="tr-TR" dirty="0"/>
              <a:t> için uygundur ve tasarlanmıştır</a:t>
            </a:r>
            <a:r>
              <a:rPr lang="tr-TR" dirty="0" smtClean="0"/>
              <a:t>.</a:t>
            </a:r>
          </a:p>
          <a:p>
            <a:r>
              <a:rPr lang="tr-TR" dirty="0" smtClean="0"/>
              <a:t>Administration -&gt; </a:t>
            </a:r>
            <a:r>
              <a:rPr lang="tr-TR" dirty="0" err="1" smtClean="0"/>
              <a:t>scan</a:t>
            </a:r>
            <a:r>
              <a:rPr lang="tr-TR" dirty="0" smtClean="0"/>
              <a:t> </a:t>
            </a:r>
            <a:r>
              <a:rPr lang="tr-TR" dirty="0" err="1" smtClean="0"/>
              <a:t>agents</a:t>
            </a:r>
            <a:r>
              <a:rPr lang="tr-TR" dirty="0" smtClean="0"/>
              <a:t> -&gt; </a:t>
            </a:r>
            <a:r>
              <a:rPr lang="tr-TR" dirty="0" err="1" smtClean="0"/>
              <a:t>add</a:t>
            </a:r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5067946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Kurşun Rengi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TM04033929[[fn=Kurşun Rengi]]</Template>
  <TotalTime>112</TotalTime>
  <Words>1071</Words>
  <Application>Microsoft Office PowerPoint</Application>
  <PresentationFormat>Geniş ekran</PresentationFormat>
  <Paragraphs>108</Paragraphs>
  <Slides>12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12</vt:i4>
      </vt:variant>
    </vt:vector>
  </HeadingPairs>
  <TitlesOfParts>
    <vt:vector size="17" baseType="lpstr">
      <vt:lpstr>Arial</vt:lpstr>
      <vt:lpstr>Calisto MT</vt:lpstr>
      <vt:lpstr>Trebuchet MS</vt:lpstr>
      <vt:lpstr>Wingdings 2</vt:lpstr>
      <vt:lpstr>Kurşun Rengi</vt:lpstr>
      <vt:lpstr>PHPIPAM</vt:lpstr>
      <vt:lpstr>PHPIPAM NEDİR ?</vt:lpstr>
      <vt:lpstr>Ne için kullanılır ?</vt:lpstr>
      <vt:lpstr>Hangi sorunları çözer ?</vt:lpstr>
      <vt:lpstr>Avantajları nelerdir ?</vt:lpstr>
      <vt:lpstr>PowerPoint Sunusu</vt:lpstr>
      <vt:lpstr>Dezavantajları nelerdir ?</vt:lpstr>
      <vt:lpstr>Diğer IPAM araçlarından farkı nedir ?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PHPIPAM</dc:title>
  <dc:creator>TULPAR</dc:creator>
  <cp:lastModifiedBy>TULPAR</cp:lastModifiedBy>
  <cp:revision>8</cp:revision>
  <dcterms:created xsi:type="dcterms:W3CDTF">2025-03-27T17:22:59Z</dcterms:created>
  <dcterms:modified xsi:type="dcterms:W3CDTF">2025-03-27T19:15:13Z</dcterms:modified>
</cp:coreProperties>
</file>