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5"/>
    <p:sldMasterId id="2147486257" r:id="rId6"/>
    <p:sldMasterId id="2147486273" r:id="rId7"/>
    <p:sldMasterId id="2147486289" r:id="rId8"/>
  </p:sldMasterIdLst>
  <p:notesMasterIdLst>
    <p:notesMasterId r:id="rId187"/>
  </p:notesMasterIdLst>
  <p:handoutMasterIdLst>
    <p:handoutMasterId r:id="rId188"/>
  </p:handoutMasterIdLst>
  <p:sldIdLst>
    <p:sldId id="663" r:id="rId9"/>
    <p:sldId id="454" r:id="rId10"/>
    <p:sldId id="510" r:id="rId11"/>
    <p:sldId id="511" r:id="rId12"/>
    <p:sldId id="512" r:id="rId13"/>
    <p:sldId id="513" r:id="rId14"/>
    <p:sldId id="514" r:id="rId15"/>
    <p:sldId id="515"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30" r:id="rId31"/>
    <p:sldId id="531" r:id="rId32"/>
    <p:sldId id="532" r:id="rId33"/>
    <p:sldId id="533" r:id="rId34"/>
    <p:sldId id="534" r:id="rId35"/>
    <p:sldId id="535" r:id="rId36"/>
    <p:sldId id="536" r:id="rId37"/>
    <p:sldId id="537" r:id="rId38"/>
    <p:sldId id="538" r:id="rId39"/>
    <p:sldId id="539" r:id="rId40"/>
    <p:sldId id="540" r:id="rId41"/>
    <p:sldId id="541" r:id="rId42"/>
    <p:sldId id="542" r:id="rId43"/>
    <p:sldId id="543" r:id="rId44"/>
    <p:sldId id="544" r:id="rId45"/>
    <p:sldId id="545" r:id="rId46"/>
    <p:sldId id="546" r:id="rId47"/>
    <p:sldId id="547" r:id="rId48"/>
    <p:sldId id="548" r:id="rId49"/>
    <p:sldId id="549" r:id="rId50"/>
    <p:sldId id="550" r:id="rId51"/>
    <p:sldId id="552" r:id="rId52"/>
    <p:sldId id="551" r:id="rId53"/>
    <p:sldId id="553" r:id="rId54"/>
    <p:sldId id="554" r:id="rId55"/>
    <p:sldId id="555" r:id="rId56"/>
    <p:sldId id="556" r:id="rId57"/>
    <p:sldId id="557" r:id="rId58"/>
    <p:sldId id="558" r:id="rId59"/>
    <p:sldId id="559" r:id="rId60"/>
    <p:sldId id="560" r:id="rId61"/>
    <p:sldId id="561" r:id="rId62"/>
    <p:sldId id="562" r:id="rId63"/>
    <p:sldId id="563" r:id="rId64"/>
    <p:sldId id="564" r:id="rId65"/>
    <p:sldId id="565" r:id="rId66"/>
    <p:sldId id="566" r:id="rId67"/>
    <p:sldId id="567" r:id="rId68"/>
    <p:sldId id="568" r:id="rId69"/>
    <p:sldId id="569" r:id="rId70"/>
    <p:sldId id="570" r:id="rId71"/>
    <p:sldId id="571" r:id="rId72"/>
    <p:sldId id="572" r:id="rId73"/>
    <p:sldId id="573" r:id="rId74"/>
    <p:sldId id="574" r:id="rId75"/>
    <p:sldId id="575" r:id="rId76"/>
    <p:sldId id="576" r:id="rId77"/>
    <p:sldId id="577" r:id="rId78"/>
    <p:sldId id="578" r:id="rId79"/>
    <p:sldId id="579" r:id="rId80"/>
    <p:sldId id="580" r:id="rId81"/>
    <p:sldId id="581" r:id="rId82"/>
    <p:sldId id="582" r:id="rId83"/>
    <p:sldId id="583" r:id="rId84"/>
    <p:sldId id="584" r:id="rId85"/>
    <p:sldId id="585" r:id="rId86"/>
    <p:sldId id="586" r:id="rId87"/>
    <p:sldId id="587" r:id="rId88"/>
    <p:sldId id="589" r:id="rId89"/>
    <p:sldId id="588" r:id="rId90"/>
    <p:sldId id="590" r:id="rId91"/>
    <p:sldId id="591" r:id="rId92"/>
    <p:sldId id="592" r:id="rId93"/>
    <p:sldId id="593" r:id="rId94"/>
    <p:sldId id="594" r:id="rId95"/>
    <p:sldId id="595" r:id="rId96"/>
    <p:sldId id="596" r:id="rId97"/>
    <p:sldId id="597" r:id="rId98"/>
    <p:sldId id="598" r:id="rId99"/>
    <p:sldId id="599" r:id="rId100"/>
    <p:sldId id="600" r:id="rId101"/>
    <p:sldId id="601" r:id="rId102"/>
    <p:sldId id="602" r:id="rId103"/>
    <p:sldId id="603" r:id="rId104"/>
    <p:sldId id="604" r:id="rId105"/>
    <p:sldId id="605" r:id="rId106"/>
    <p:sldId id="606" r:id="rId107"/>
    <p:sldId id="607" r:id="rId108"/>
    <p:sldId id="608" r:id="rId109"/>
    <p:sldId id="609" r:id="rId110"/>
    <p:sldId id="610" r:id="rId111"/>
    <p:sldId id="611" r:id="rId112"/>
    <p:sldId id="612" r:id="rId113"/>
    <p:sldId id="613" r:id="rId114"/>
    <p:sldId id="614" r:id="rId115"/>
    <p:sldId id="615" r:id="rId116"/>
    <p:sldId id="616" r:id="rId117"/>
    <p:sldId id="617" r:id="rId118"/>
    <p:sldId id="618" r:id="rId119"/>
    <p:sldId id="619" r:id="rId120"/>
    <p:sldId id="620" r:id="rId121"/>
    <p:sldId id="621" r:id="rId122"/>
    <p:sldId id="622" r:id="rId123"/>
    <p:sldId id="623" r:id="rId124"/>
    <p:sldId id="624" r:id="rId125"/>
    <p:sldId id="625" r:id="rId126"/>
    <p:sldId id="626" r:id="rId127"/>
    <p:sldId id="627" r:id="rId128"/>
    <p:sldId id="628" r:id="rId129"/>
    <p:sldId id="629" r:id="rId130"/>
    <p:sldId id="630" r:id="rId131"/>
    <p:sldId id="631" r:id="rId132"/>
    <p:sldId id="632" r:id="rId133"/>
    <p:sldId id="633" r:id="rId134"/>
    <p:sldId id="634" r:id="rId135"/>
    <p:sldId id="635" r:id="rId136"/>
    <p:sldId id="636" r:id="rId137"/>
    <p:sldId id="637" r:id="rId138"/>
    <p:sldId id="638" r:id="rId139"/>
    <p:sldId id="639" r:id="rId140"/>
    <p:sldId id="640" r:id="rId141"/>
    <p:sldId id="641" r:id="rId142"/>
    <p:sldId id="642" r:id="rId143"/>
    <p:sldId id="643" r:id="rId144"/>
    <p:sldId id="644" r:id="rId145"/>
    <p:sldId id="645" r:id="rId146"/>
    <p:sldId id="646" r:id="rId147"/>
    <p:sldId id="647" r:id="rId148"/>
    <p:sldId id="648" r:id="rId149"/>
    <p:sldId id="649" r:id="rId150"/>
    <p:sldId id="650" r:id="rId151"/>
    <p:sldId id="651" r:id="rId152"/>
    <p:sldId id="652" r:id="rId153"/>
    <p:sldId id="653" r:id="rId154"/>
    <p:sldId id="655" r:id="rId155"/>
    <p:sldId id="656" r:id="rId156"/>
    <p:sldId id="657" r:id="rId157"/>
    <p:sldId id="658" r:id="rId158"/>
    <p:sldId id="659" r:id="rId159"/>
    <p:sldId id="660" r:id="rId160"/>
    <p:sldId id="661" r:id="rId161"/>
    <p:sldId id="665" r:id="rId162"/>
    <p:sldId id="666" r:id="rId163"/>
    <p:sldId id="667" r:id="rId164"/>
    <p:sldId id="668" r:id="rId165"/>
    <p:sldId id="669" r:id="rId166"/>
    <p:sldId id="688" r:id="rId167"/>
    <p:sldId id="670" r:id="rId168"/>
    <p:sldId id="671" r:id="rId169"/>
    <p:sldId id="672" r:id="rId170"/>
    <p:sldId id="673" r:id="rId171"/>
    <p:sldId id="674" r:id="rId172"/>
    <p:sldId id="675" r:id="rId173"/>
    <p:sldId id="676" r:id="rId174"/>
    <p:sldId id="677" r:id="rId175"/>
    <p:sldId id="678" r:id="rId176"/>
    <p:sldId id="679" r:id="rId177"/>
    <p:sldId id="680" r:id="rId178"/>
    <p:sldId id="681" r:id="rId179"/>
    <p:sldId id="682" r:id="rId180"/>
    <p:sldId id="683" r:id="rId181"/>
    <p:sldId id="684" r:id="rId182"/>
    <p:sldId id="685" r:id="rId183"/>
    <p:sldId id="686" r:id="rId184"/>
    <p:sldId id="687" r:id="rId185"/>
    <p:sldId id="664" r:id="rId186"/>
  </p:sldIdLst>
  <p:sldSz cx="10972800" cy="6858000"/>
  <p:notesSz cx="6858000" cy="9144000"/>
  <p:defaultTextStyle>
    <a:defPPr>
      <a:defRPr lang="en-US"/>
    </a:defPPr>
    <a:lvl1pPr algn="l" defTabSz="912813" rtl="0" fontAlgn="base">
      <a:spcBef>
        <a:spcPct val="0"/>
      </a:spcBef>
      <a:spcAft>
        <a:spcPct val="0"/>
      </a:spcAft>
      <a:defRPr sz="1700" kern="1200">
        <a:solidFill>
          <a:schemeClr val="tx1"/>
        </a:solidFill>
        <a:latin typeface="Arial" charset="0"/>
        <a:ea typeface="+mn-ea"/>
        <a:cs typeface="Arial" charset="0"/>
      </a:defRPr>
    </a:lvl1pPr>
    <a:lvl2pPr marL="455613" indent="1588" algn="l" defTabSz="912813" rtl="0" fontAlgn="base">
      <a:spcBef>
        <a:spcPct val="0"/>
      </a:spcBef>
      <a:spcAft>
        <a:spcPct val="0"/>
      </a:spcAft>
      <a:defRPr sz="1700" kern="1200">
        <a:solidFill>
          <a:schemeClr val="tx1"/>
        </a:solidFill>
        <a:latin typeface="Arial" charset="0"/>
        <a:ea typeface="+mn-ea"/>
        <a:cs typeface="Arial" charset="0"/>
      </a:defRPr>
    </a:lvl2pPr>
    <a:lvl3pPr marL="912813" indent="1588" algn="l" defTabSz="912813" rtl="0" fontAlgn="base">
      <a:spcBef>
        <a:spcPct val="0"/>
      </a:spcBef>
      <a:spcAft>
        <a:spcPct val="0"/>
      </a:spcAft>
      <a:defRPr sz="1700" kern="1200">
        <a:solidFill>
          <a:schemeClr val="tx1"/>
        </a:solidFill>
        <a:latin typeface="Arial" charset="0"/>
        <a:ea typeface="+mn-ea"/>
        <a:cs typeface="Arial" charset="0"/>
      </a:defRPr>
    </a:lvl3pPr>
    <a:lvl4pPr marL="1370013" indent="1588" algn="l" defTabSz="912813" rtl="0" fontAlgn="base">
      <a:spcBef>
        <a:spcPct val="0"/>
      </a:spcBef>
      <a:spcAft>
        <a:spcPct val="0"/>
      </a:spcAft>
      <a:defRPr sz="1700" kern="1200">
        <a:solidFill>
          <a:schemeClr val="tx1"/>
        </a:solidFill>
        <a:latin typeface="Arial" charset="0"/>
        <a:ea typeface="+mn-ea"/>
        <a:cs typeface="Arial" charset="0"/>
      </a:defRPr>
    </a:lvl4pPr>
    <a:lvl5pPr marL="1827213" indent="1588" algn="l" defTabSz="912813"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7F7F"/>
    <a:srgbClr val="A5C26A"/>
    <a:srgbClr val="CC0000"/>
    <a:srgbClr val="88A945"/>
    <a:srgbClr val="9BBC5A"/>
    <a:srgbClr val="ECECEC"/>
    <a:srgbClr val="EAEAEA"/>
    <a:srgbClr val="21254F"/>
    <a:srgbClr val="FFFFF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69256" autoAdjust="0"/>
  </p:normalViewPr>
  <p:slideViewPr>
    <p:cSldViewPr>
      <p:cViewPr>
        <p:scale>
          <a:sx n="80" d="100"/>
          <a:sy n="80" d="100"/>
        </p:scale>
        <p:origin x="-714" y="-72"/>
      </p:cViewPr>
      <p:guideLst>
        <p:guide orient="horz" pos="624"/>
        <p:guide pos="16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117" Type="http://schemas.openxmlformats.org/officeDocument/2006/relationships/slide" Target="slides/slide109.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12" Type="http://schemas.openxmlformats.org/officeDocument/2006/relationships/slide" Target="slides/slide104.xml"/><Relationship Id="rId133" Type="http://schemas.openxmlformats.org/officeDocument/2006/relationships/slide" Target="slides/slide125.xml"/><Relationship Id="rId138" Type="http://schemas.openxmlformats.org/officeDocument/2006/relationships/slide" Target="slides/slide130.xml"/><Relationship Id="rId154" Type="http://schemas.openxmlformats.org/officeDocument/2006/relationships/slide" Target="slides/slide146.xml"/><Relationship Id="rId159" Type="http://schemas.openxmlformats.org/officeDocument/2006/relationships/slide" Target="slides/slide151.xml"/><Relationship Id="rId175" Type="http://schemas.openxmlformats.org/officeDocument/2006/relationships/slide" Target="slides/slide167.xml"/><Relationship Id="rId170" Type="http://schemas.openxmlformats.org/officeDocument/2006/relationships/slide" Target="slides/slide162.xml"/><Relationship Id="rId191" Type="http://schemas.openxmlformats.org/officeDocument/2006/relationships/theme" Target="theme/theme1.xml"/><Relationship Id="rId16" Type="http://schemas.openxmlformats.org/officeDocument/2006/relationships/slide" Target="slides/slide8.xml"/><Relationship Id="rId107" Type="http://schemas.openxmlformats.org/officeDocument/2006/relationships/slide" Target="slides/slide99.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slide" Target="slides/slide115.xml"/><Relationship Id="rId128" Type="http://schemas.openxmlformats.org/officeDocument/2006/relationships/slide" Target="slides/slide120.xml"/><Relationship Id="rId144" Type="http://schemas.openxmlformats.org/officeDocument/2006/relationships/slide" Target="slides/slide136.xml"/><Relationship Id="rId149" Type="http://schemas.openxmlformats.org/officeDocument/2006/relationships/slide" Target="slides/slide141.xml"/><Relationship Id="rId5" Type="http://schemas.openxmlformats.org/officeDocument/2006/relationships/slideMaster" Target="slideMasters/slideMaster1.xml"/><Relationship Id="rId90" Type="http://schemas.openxmlformats.org/officeDocument/2006/relationships/slide" Target="slides/slide82.xml"/><Relationship Id="rId95" Type="http://schemas.openxmlformats.org/officeDocument/2006/relationships/slide" Target="slides/slide87.xml"/><Relationship Id="rId160" Type="http://schemas.openxmlformats.org/officeDocument/2006/relationships/slide" Target="slides/slide152.xml"/><Relationship Id="rId165" Type="http://schemas.openxmlformats.org/officeDocument/2006/relationships/slide" Target="slides/slide157.xml"/><Relationship Id="rId181" Type="http://schemas.openxmlformats.org/officeDocument/2006/relationships/slide" Target="slides/slide173.xml"/><Relationship Id="rId186" Type="http://schemas.openxmlformats.org/officeDocument/2006/relationships/slide" Target="slides/slide178.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113" Type="http://schemas.openxmlformats.org/officeDocument/2006/relationships/slide" Target="slides/slide105.xml"/><Relationship Id="rId118" Type="http://schemas.openxmlformats.org/officeDocument/2006/relationships/slide" Target="slides/slide110.xml"/><Relationship Id="rId134" Type="http://schemas.openxmlformats.org/officeDocument/2006/relationships/slide" Target="slides/slide126.xml"/><Relationship Id="rId139" Type="http://schemas.openxmlformats.org/officeDocument/2006/relationships/slide" Target="slides/slide131.xml"/><Relationship Id="rId80" Type="http://schemas.openxmlformats.org/officeDocument/2006/relationships/slide" Target="slides/slide72.xml"/><Relationship Id="rId85" Type="http://schemas.openxmlformats.org/officeDocument/2006/relationships/slide" Target="slides/slide77.xml"/><Relationship Id="rId150" Type="http://schemas.openxmlformats.org/officeDocument/2006/relationships/slide" Target="slides/slide142.xml"/><Relationship Id="rId155" Type="http://schemas.openxmlformats.org/officeDocument/2006/relationships/slide" Target="slides/slide147.xml"/><Relationship Id="rId171" Type="http://schemas.openxmlformats.org/officeDocument/2006/relationships/slide" Target="slides/slide163.xml"/><Relationship Id="rId176" Type="http://schemas.openxmlformats.org/officeDocument/2006/relationships/slide" Target="slides/slide168.xml"/><Relationship Id="rId192" Type="http://schemas.openxmlformats.org/officeDocument/2006/relationships/tableStyles" Target="tableStyles.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08" Type="http://schemas.openxmlformats.org/officeDocument/2006/relationships/slide" Target="slides/slide100.xml"/><Relationship Id="rId124" Type="http://schemas.openxmlformats.org/officeDocument/2006/relationships/slide" Target="slides/slide116.xml"/><Relationship Id="rId129" Type="http://schemas.openxmlformats.org/officeDocument/2006/relationships/slide" Target="slides/slide121.xml"/><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slide" Target="slides/slide88.xml"/><Relationship Id="rId140" Type="http://schemas.openxmlformats.org/officeDocument/2006/relationships/slide" Target="slides/slide132.xml"/><Relationship Id="rId145" Type="http://schemas.openxmlformats.org/officeDocument/2006/relationships/slide" Target="slides/slide137.xml"/><Relationship Id="rId161" Type="http://schemas.openxmlformats.org/officeDocument/2006/relationships/slide" Target="slides/slide153.xml"/><Relationship Id="rId166" Type="http://schemas.openxmlformats.org/officeDocument/2006/relationships/slide" Target="slides/slide158.xml"/><Relationship Id="rId182" Type="http://schemas.openxmlformats.org/officeDocument/2006/relationships/slide" Target="slides/slide174.xml"/><Relationship Id="rId187"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23" Type="http://schemas.openxmlformats.org/officeDocument/2006/relationships/slide" Target="slides/slide15.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slide" Target="slides/slide106.xml"/><Relationship Id="rId119" Type="http://schemas.openxmlformats.org/officeDocument/2006/relationships/slide" Target="slides/slide111.xml"/><Relationship Id="rId44" Type="http://schemas.openxmlformats.org/officeDocument/2006/relationships/slide" Target="slides/slide36.xml"/><Relationship Id="rId60" Type="http://schemas.openxmlformats.org/officeDocument/2006/relationships/slide" Target="slides/slide52.xml"/><Relationship Id="rId65" Type="http://schemas.openxmlformats.org/officeDocument/2006/relationships/slide" Target="slides/slide57.xml"/><Relationship Id="rId81" Type="http://schemas.openxmlformats.org/officeDocument/2006/relationships/slide" Target="slides/slide73.xml"/><Relationship Id="rId86" Type="http://schemas.openxmlformats.org/officeDocument/2006/relationships/slide" Target="slides/slide78.xml"/><Relationship Id="rId130" Type="http://schemas.openxmlformats.org/officeDocument/2006/relationships/slide" Target="slides/slide122.xml"/><Relationship Id="rId135" Type="http://schemas.openxmlformats.org/officeDocument/2006/relationships/slide" Target="slides/slide127.xml"/><Relationship Id="rId151" Type="http://schemas.openxmlformats.org/officeDocument/2006/relationships/slide" Target="slides/slide143.xml"/><Relationship Id="rId156" Type="http://schemas.openxmlformats.org/officeDocument/2006/relationships/slide" Target="slides/slide148.xml"/><Relationship Id="rId177" Type="http://schemas.openxmlformats.org/officeDocument/2006/relationships/slide" Target="slides/slide169.xml"/><Relationship Id="rId172" Type="http://schemas.openxmlformats.org/officeDocument/2006/relationships/slide" Target="slides/slide164.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slide" Target="slides/slide10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slide" Target="slides/slide112.xml"/><Relationship Id="rId125" Type="http://schemas.openxmlformats.org/officeDocument/2006/relationships/slide" Target="slides/slide117.xml"/><Relationship Id="rId141" Type="http://schemas.openxmlformats.org/officeDocument/2006/relationships/slide" Target="slides/slide133.xml"/><Relationship Id="rId146" Type="http://schemas.openxmlformats.org/officeDocument/2006/relationships/slide" Target="slides/slide138.xml"/><Relationship Id="rId167" Type="http://schemas.openxmlformats.org/officeDocument/2006/relationships/slide" Target="slides/slide159.xml"/><Relationship Id="rId188" Type="http://schemas.openxmlformats.org/officeDocument/2006/relationships/handoutMaster" Target="handoutMasters/handoutMaster1.xml"/><Relationship Id="rId7" Type="http://schemas.openxmlformats.org/officeDocument/2006/relationships/slideMaster" Target="slideMasters/slideMaster3.xml"/><Relationship Id="rId71" Type="http://schemas.openxmlformats.org/officeDocument/2006/relationships/slide" Target="slides/slide63.xml"/><Relationship Id="rId92" Type="http://schemas.openxmlformats.org/officeDocument/2006/relationships/slide" Target="slides/slide84.xml"/><Relationship Id="rId162" Type="http://schemas.openxmlformats.org/officeDocument/2006/relationships/slide" Target="slides/slide154.xml"/><Relationship Id="rId183" Type="http://schemas.openxmlformats.org/officeDocument/2006/relationships/slide" Target="slides/slide175.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15" Type="http://schemas.openxmlformats.org/officeDocument/2006/relationships/slide" Target="slides/slide107.xml"/><Relationship Id="rId131" Type="http://schemas.openxmlformats.org/officeDocument/2006/relationships/slide" Target="slides/slide123.xml"/><Relationship Id="rId136" Type="http://schemas.openxmlformats.org/officeDocument/2006/relationships/slide" Target="slides/slide128.xml"/><Relationship Id="rId157" Type="http://schemas.openxmlformats.org/officeDocument/2006/relationships/slide" Target="slides/slide149.xml"/><Relationship Id="rId178" Type="http://schemas.openxmlformats.org/officeDocument/2006/relationships/slide" Target="slides/slide170.xml"/><Relationship Id="rId61" Type="http://schemas.openxmlformats.org/officeDocument/2006/relationships/slide" Target="slides/slide53.xml"/><Relationship Id="rId82" Type="http://schemas.openxmlformats.org/officeDocument/2006/relationships/slide" Target="slides/slide74.xml"/><Relationship Id="rId152" Type="http://schemas.openxmlformats.org/officeDocument/2006/relationships/slide" Target="slides/slide144.xml"/><Relationship Id="rId173" Type="http://schemas.openxmlformats.org/officeDocument/2006/relationships/slide" Target="slides/slide165.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126" Type="http://schemas.openxmlformats.org/officeDocument/2006/relationships/slide" Target="slides/slide118.xml"/><Relationship Id="rId147" Type="http://schemas.openxmlformats.org/officeDocument/2006/relationships/slide" Target="slides/slide139.xml"/><Relationship Id="rId168" Type="http://schemas.openxmlformats.org/officeDocument/2006/relationships/slide" Target="slides/slide160.xml"/><Relationship Id="rId8" Type="http://schemas.openxmlformats.org/officeDocument/2006/relationships/slideMaster" Target="slideMasters/slideMaster4.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slide" Target="slides/slide113.xml"/><Relationship Id="rId142" Type="http://schemas.openxmlformats.org/officeDocument/2006/relationships/slide" Target="slides/slide134.xml"/><Relationship Id="rId163" Type="http://schemas.openxmlformats.org/officeDocument/2006/relationships/slide" Target="slides/slide155.xml"/><Relationship Id="rId184" Type="http://schemas.openxmlformats.org/officeDocument/2006/relationships/slide" Target="slides/slide176.xml"/><Relationship Id="rId189"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slide" Target="slides/slide108.xml"/><Relationship Id="rId137" Type="http://schemas.openxmlformats.org/officeDocument/2006/relationships/slide" Target="slides/slide129.xml"/><Relationship Id="rId158" Type="http://schemas.openxmlformats.org/officeDocument/2006/relationships/slide" Target="slides/slide150.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slide" Target="slides/slide103.xml"/><Relationship Id="rId132" Type="http://schemas.openxmlformats.org/officeDocument/2006/relationships/slide" Target="slides/slide124.xml"/><Relationship Id="rId153" Type="http://schemas.openxmlformats.org/officeDocument/2006/relationships/slide" Target="slides/slide145.xml"/><Relationship Id="rId174" Type="http://schemas.openxmlformats.org/officeDocument/2006/relationships/slide" Target="slides/slide166.xml"/><Relationship Id="rId179" Type="http://schemas.openxmlformats.org/officeDocument/2006/relationships/slide" Target="slides/slide171.xml"/><Relationship Id="rId190" Type="http://schemas.openxmlformats.org/officeDocument/2006/relationships/viewProps" Target="viewProps.xml"/><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106" Type="http://schemas.openxmlformats.org/officeDocument/2006/relationships/slide" Target="slides/slide98.xml"/><Relationship Id="rId127" Type="http://schemas.openxmlformats.org/officeDocument/2006/relationships/slide" Target="slides/slide119.xml"/><Relationship Id="rId10" Type="http://schemas.openxmlformats.org/officeDocument/2006/relationships/slide" Target="slides/slide2.xml"/><Relationship Id="rId31" Type="http://schemas.openxmlformats.org/officeDocument/2006/relationships/slide" Target="slides/slide23.xml"/><Relationship Id="rId52" Type="http://schemas.openxmlformats.org/officeDocument/2006/relationships/slide" Target="slides/slide44.xml"/><Relationship Id="rId73" Type="http://schemas.openxmlformats.org/officeDocument/2006/relationships/slide" Target="slides/slide65.xml"/><Relationship Id="rId78" Type="http://schemas.openxmlformats.org/officeDocument/2006/relationships/slide" Target="slides/slide70.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slide" Target="slides/slide114.xml"/><Relationship Id="rId143" Type="http://schemas.openxmlformats.org/officeDocument/2006/relationships/slide" Target="slides/slide135.xml"/><Relationship Id="rId148" Type="http://schemas.openxmlformats.org/officeDocument/2006/relationships/slide" Target="slides/slide140.xml"/><Relationship Id="rId164" Type="http://schemas.openxmlformats.org/officeDocument/2006/relationships/slide" Target="slides/slide156.xml"/><Relationship Id="rId169" Type="http://schemas.openxmlformats.org/officeDocument/2006/relationships/slide" Target="slides/slide161.xml"/><Relationship Id="rId185" Type="http://schemas.openxmlformats.org/officeDocument/2006/relationships/slide" Target="slides/slide177.xml"/><Relationship Id="rId4" Type="http://schemas.openxmlformats.org/officeDocument/2006/relationships/customXml" Target="../customXml/item4.xml"/><Relationship Id="rId9" Type="http://schemas.openxmlformats.org/officeDocument/2006/relationships/slide" Target="slides/slide1.xml"/><Relationship Id="rId180" Type="http://schemas.openxmlformats.org/officeDocument/2006/relationships/slide" Target="slides/slide17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22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226" fontAlgn="auto">
              <a:spcBef>
                <a:spcPts val="0"/>
              </a:spcBef>
              <a:spcAft>
                <a:spcPts val="0"/>
              </a:spcAft>
              <a:defRPr sz="1200">
                <a:latin typeface="+mn-lt"/>
                <a:cs typeface="+mn-cs"/>
              </a:defRPr>
            </a:lvl1pPr>
          </a:lstStyle>
          <a:p>
            <a:pPr>
              <a:defRPr/>
            </a:pPr>
            <a:fld id="{62E64F24-A8D8-40F3-B84C-BD42C4EB3D19}" type="datetimeFigureOut">
              <a:rPr lang="en-US"/>
              <a:pPr>
                <a:defRPr/>
              </a:pPr>
              <a:t>12/30/2014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14226"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914226" fontAlgn="auto">
              <a:spcBef>
                <a:spcPts val="0"/>
              </a:spcBef>
              <a:spcAft>
                <a:spcPts val="0"/>
              </a:spcAft>
              <a:defRPr sz="1200">
                <a:latin typeface="+mn-lt"/>
                <a:cs typeface="+mn-cs"/>
              </a:defRPr>
            </a:lvl1pPr>
          </a:lstStyle>
          <a:p>
            <a:pPr>
              <a:defRPr/>
            </a:pPr>
            <a:fld id="{EBB1A49B-81AD-4CBD-9CDE-88A10FA873C1}" type="slidenum">
              <a:rPr lang="en-US"/>
              <a:pPr>
                <a:defRPr/>
              </a:pPr>
              <a:t>‹#›</a:t>
            </a:fld>
            <a:endParaRPr lang="en-US" dirty="0"/>
          </a:p>
        </p:txBody>
      </p:sp>
    </p:spTree>
    <p:extLst>
      <p:ext uri="{BB962C8B-B14F-4D97-AF65-F5344CB8AC3E}">
        <p14:creationId xmlns:p14="http://schemas.microsoft.com/office/powerpoint/2010/main" val="4490541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22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226" fontAlgn="auto">
              <a:spcBef>
                <a:spcPts val="0"/>
              </a:spcBef>
              <a:spcAft>
                <a:spcPts val="0"/>
              </a:spcAft>
              <a:defRPr sz="1200">
                <a:latin typeface="+mn-lt"/>
                <a:cs typeface="+mn-cs"/>
              </a:defRPr>
            </a:lvl1pPr>
          </a:lstStyle>
          <a:p>
            <a:pPr>
              <a:defRPr/>
            </a:pPr>
            <a:fld id="{77F3887C-0B27-4D21-8822-213AB5FB040B}" type="datetimeFigureOut">
              <a:rPr lang="en-US"/>
              <a:pPr>
                <a:defRPr/>
              </a:pPr>
              <a:t>12/30/2014</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22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914226" fontAlgn="auto">
              <a:spcBef>
                <a:spcPts val="0"/>
              </a:spcBef>
              <a:spcAft>
                <a:spcPts val="0"/>
              </a:spcAft>
              <a:defRPr sz="1200">
                <a:latin typeface="+mn-lt"/>
                <a:cs typeface="+mn-cs"/>
              </a:defRPr>
            </a:lvl1pPr>
          </a:lstStyle>
          <a:p>
            <a:pPr>
              <a:defRPr/>
            </a:pPr>
            <a:fld id="{2B9F9F06-B78B-44FE-BA8E-446AA9837BFC}" type="slidenum">
              <a:rPr lang="en-US"/>
              <a:pPr>
                <a:defRPr/>
              </a:pPr>
              <a:t>‹#›</a:t>
            </a:fld>
            <a:endParaRPr lang="en-US" dirty="0"/>
          </a:p>
        </p:txBody>
      </p:sp>
    </p:spTree>
    <p:extLst>
      <p:ext uri="{BB962C8B-B14F-4D97-AF65-F5344CB8AC3E}">
        <p14:creationId xmlns:p14="http://schemas.microsoft.com/office/powerpoint/2010/main" val="421969791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E11A20-E19E-42F5-9B42-52FCF00E777D}" type="slidenum">
              <a:rPr lang="en-IN" smtClean="0">
                <a:solidFill>
                  <a:prstClr val="black"/>
                </a:solidFill>
              </a:rPr>
              <a:pPr/>
              <a:t>1</a:t>
            </a:fld>
            <a:endParaRPr lang="en-IN" dirty="0">
              <a:solidFill>
                <a:prstClr val="black"/>
              </a:solidFill>
            </a:endParaRPr>
          </a:p>
        </p:txBody>
      </p:sp>
    </p:spTree>
    <p:extLst>
      <p:ext uri="{BB962C8B-B14F-4D97-AF65-F5344CB8AC3E}">
        <p14:creationId xmlns:p14="http://schemas.microsoft.com/office/powerpoint/2010/main" val="3202717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22960" y="1143001"/>
            <a:ext cx="9326880" cy="12192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822960" y="2552700"/>
            <a:ext cx="9326880" cy="1181100"/>
          </a:xfrm>
          <a:prstGeom prst="rect">
            <a:avLst/>
          </a:prstGeom>
        </p:spPr>
        <p:txBody>
          <a:bodyPr>
            <a:normAutofit/>
          </a:bodyPr>
          <a:lstStyle>
            <a:lvl1pPr marL="0" indent="0" algn="l">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3867204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8"/>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5669280" y="1143000"/>
            <a:ext cx="484632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1" name="Text Placeholder 9"/>
          <p:cNvSpPr>
            <a:spLocks noGrp="1"/>
          </p:cNvSpPr>
          <p:nvPr>
            <p:ph type="body" sz="quarter" idx="12"/>
          </p:nvPr>
        </p:nvSpPr>
        <p:spPr>
          <a:xfrm>
            <a:off x="274320" y="1143000"/>
            <a:ext cx="484632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4"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7650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3" name="Rectangle 2"/>
          <p:cNvSpPr>
            <a:spLocks noChangeArrowheads="1"/>
          </p:cNvSpPr>
          <p:nvPr userDrawn="1"/>
        </p:nvSpPr>
        <p:spPr bwMode="auto">
          <a:xfrm>
            <a:off x="0" y="5562600"/>
            <a:ext cx="109728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2012,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sp>
        <p:nvSpPr>
          <p:cNvPr id="6" name="Round Same Side Corner Rectangle 5"/>
          <p:cNvSpPr/>
          <p:nvPr userDrawn="1"/>
        </p:nvSpPr>
        <p:spPr bwMode="auto">
          <a:xfrm rot="5400000">
            <a:off x="3253740" y="-1120140"/>
            <a:ext cx="2362200" cy="8869680"/>
          </a:xfrm>
          <a:prstGeom prst="round2SameRect">
            <a:avLst/>
          </a:prstGeom>
          <a:solidFill>
            <a:srgbClr val="55B738"/>
          </a:solidFill>
          <a:ln w="9525" cap="flat" cmpd="sng" algn="ctr">
            <a:noFill/>
            <a:prstDash val="solid"/>
            <a:round/>
            <a:headEnd type="none" w="med" len="med"/>
            <a:tailEnd type="none" w="med" len="med"/>
          </a:ln>
          <a:effectLst/>
        </p:spPr>
        <p:txBody>
          <a:bodyPr/>
          <a:lstStyle/>
          <a:p>
            <a:pPr defTabSz="914400" eaLnBrk="0" fontAlgn="auto" hangingPunct="0">
              <a:spcBef>
                <a:spcPts val="0"/>
              </a:spcBef>
              <a:spcAft>
                <a:spcPts val="0"/>
              </a:spcAft>
              <a:defRPr/>
            </a:pPr>
            <a:endParaRPr lang="en-US" sz="180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10658476" y="1981200"/>
            <a:ext cx="314324"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B26B71E4-EFD0-444B-AEC8-BAD16925C5B2}" type="slidenum">
              <a:rPr lang="en-US"/>
              <a:pPr>
                <a:defRPr/>
              </a:pPr>
              <a:t>‹#›</a:t>
            </a:fld>
            <a:endParaRPr lang="en-US"/>
          </a:p>
        </p:txBody>
      </p:sp>
      <p:sp>
        <p:nvSpPr>
          <p:cNvPr id="10" name="Text Placeholder 9"/>
          <p:cNvSpPr>
            <a:spLocks noGrp="1"/>
          </p:cNvSpPr>
          <p:nvPr>
            <p:ph type="body" sz="quarter" idx="11"/>
          </p:nvPr>
        </p:nvSpPr>
        <p:spPr>
          <a:xfrm>
            <a:off x="1005840" y="2590800"/>
            <a:ext cx="7589520" cy="1600200"/>
          </a:xfrm>
        </p:spPr>
        <p:txBody>
          <a:bodyPr/>
          <a:lstStyle>
            <a:lvl1pPr>
              <a:defRPr sz="3200">
                <a:solidFill>
                  <a:schemeClr val="bg1"/>
                </a:solidFill>
              </a:defRPr>
            </a:lvl1pPr>
          </a:lstStyle>
          <a:p>
            <a:pPr lvl="0"/>
            <a:r>
              <a:rPr lang="en-US" smtClean="0"/>
              <a:t>Click to edit Master text styles</a:t>
            </a:r>
          </a:p>
        </p:txBody>
      </p:sp>
      <p:pic>
        <p:nvPicPr>
          <p:cNvPr id="11"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Tree>
    <p:extLst>
      <p:ext uri="{BB962C8B-B14F-4D97-AF65-F5344CB8AC3E}">
        <p14:creationId xmlns:p14="http://schemas.microsoft.com/office/powerpoint/2010/main" val="3503661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109728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4"/>
          <p:cNvSpPr>
            <a:spLocks noChangeArrowheads="1"/>
          </p:cNvSpPr>
          <p:nvPr userDrawn="1"/>
        </p:nvSpPr>
        <p:spPr bwMode="auto">
          <a:xfrm>
            <a:off x="0" y="5257800"/>
            <a:ext cx="109728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6" name="Text Box 1042"/>
          <p:cNvSpPr txBox="1">
            <a:spLocks noChangeArrowheads="1"/>
          </p:cNvSpPr>
          <p:nvPr/>
        </p:nvSpPr>
        <p:spPr bwMode="auto">
          <a:xfrm>
            <a:off x="457200" y="6172203"/>
            <a:ext cx="7315200" cy="323165"/>
          </a:xfrm>
          <a:prstGeom prst="rect">
            <a:avLst/>
          </a:prstGeom>
          <a:noFill/>
          <a:ln w="9525">
            <a:noFill/>
            <a:miter lim="800000"/>
            <a:headEnd/>
            <a:tailEnd/>
          </a:ln>
        </p:spPr>
        <p:txBody>
          <a:bodyPr>
            <a:spAutoFit/>
          </a:bodyPr>
          <a:lstStyle/>
          <a:p>
            <a:pPr defTabSz="914400" fontAlgn="auto">
              <a:lnSpc>
                <a:spcPct val="150000"/>
              </a:lnSpc>
              <a:spcBef>
                <a:spcPct val="50000"/>
              </a:spcBef>
              <a:spcAft>
                <a:spcPts val="0"/>
              </a:spcAft>
              <a:defRPr/>
            </a:pPr>
            <a:r>
              <a:rPr lang="en-US" sz="1000" dirty="0">
                <a:solidFill>
                  <a:srgbClr val="808388"/>
                </a:solidFill>
                <a:latin typeface="Verdana" pitchFamily="34" charset="0"/>
              </a:rPr>
              <a:t>©</a:t>
            </a:r>
            <a:r>
              <a:rPr lang="en-US" sz="1000" dirty="0" smtClean="0">
                <a:solidFill>
                  <a:srgbClr val="808388"/>
                </a:solidFill>
                <a:latin typeface="Verdana" pitchFamily="34" charset="0"/>
              </a:rPr>
              <a:t>2011, </a:t>
            </a:r>
            <a:r>
              <a:rPr lang="en-US" sz="100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223762" y="5715003"/>
            <a:ext cx="3547110"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222886" y="0"/>
            <a:ext cx="691514" cy="3614738"/>
          </a:xfrm>
          <a:prstGeom prst="rect">
            <a:avLst/>
          </a:prstGeom>
          <a:noFill/>
          <a:ln w="9525">
            <a:noFill/>
            <a:miter lim="800000"/>
            <a:headEnd/>
            <a:tailEnd/>
          </a:ln>
        </p:spPr>
      </p:pic>
      <p:sp>
        <p:nvSpPr>
          <p:cNvPr id="9" name="Rectangle 8"/>
          <p:cNvSpPr/>
          <p:nvPr userDrawn="1"/>
        </p:nvSpPr>
        <p:spPr bwMode="auto">
          <a:xfrm>
            <a:off x="8138160" y="2286000"/>
            <a:ext cx="2377440" cy="2057400"/>
          </a:xfrm>
          <a:prstGeom prst="rect">
            <a:avLst/>
          </a:prstGeom>
          <a:solidFill>
            <a:schemeClr val="bg2"/>
          </a:solidFill>
          <a:ln w="9525" cap="flat" cmpd="sng" algn="ctr">
            <a:noFill/>
            <a:prstDash val="solid"/>
            <a:round/>
            <a:headEnd type="none" w="med" len="med"/>
            <a:tailEnd type="none" w="med" len="med"/>
          </a:ln>
          <a:effectLst/>
        </p:spPr>
        <p:txBody>
          <a:bodyPr/>
          <a:lstStyle/>
          <a:p>
            <a:pPr defTabSz="914400" eaLnBrk="0" fontAlgn="auto" hangingPunct="0">
              <a:spcBef>
                <a:spcPts val="0"/>
              </a:spcBef>
              <a:spcAft>
                <a:spcPts val="0"/>
              </a:spcAft>
              <a:defRPr/>
            </a:pPr>
            <a:endParaRPr lang="en-US" sz="1800">
              <a:solidFill>
                <a:srgbClr val="000000"/>
              </a:solidFill>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8229600" y="2743203"/>
            <a:ext cx="2194560" cy="1077913"/>
          </a:xfrm>
          <a:prstGeom prst="rect">
            <a:avLst/>
          </a:prstGeom>
          <a:noFill/>
          <a:ln w="9525">
            <a:noFill/>
            <a:miter lim="800000"/>
            <a:headEnd/>
            <a:tailEnd/>
          </a:ln>
        </p:spPr>
        <p:txBody>
          <a:bodyPr>
            <a:spAutoFit/>
          </a:bodyPr>
          <a:lstStyle/>
          <a:p>
            <a:pPr defTabSz="914400" eaLnBrk="0" fontAlgn="auto" hangingPunct="0">
              <a:spcBef>
                <a:spcPts val="0"/>
              </a:spcBef>
              <a:spcAft>
                <a:spcPts val="0"/>
              </a:spcAft>
              <a:defRPr/>
            </a:pPr>
            <a:r>
              <a:rPr lang="en-US" sz="3200" dirty="0">
                <a:solidFill>
                  <a:srgbClr val="FFFFFF"/>
                </a:solidFill>
                <a:latin typeface="Verdana" charset="0"/>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554480" y="3352800"/>
            <a:ext cx="621792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554480" y="1414466"/>
            <a:ext cx="621792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93890019"/>
      </p:ext>
    </p:extLst>
  </p:cSld>
  <p:clrMapOvr>
    <a:masterClrMapping/>
  </p:clrMapOv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109728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4"/>
          <p:cNvSpPr>
            <a:spLocks noChangeArrowheads="1"/>
          </p:cNvSpPr>
          <p:nvPr userDrawn="1"/>
        </p:nvSpPr>
        <p:spPr bwMode="auto">
          <a:xfrm>
            <a:off x="0" y="5257800"/>
            <a:ext cx="109728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6" name="Text Box 1042"/>
          <p:cNvSpPr txBox="1">
            <a:spLocks noChangeArrowheads="1"/>
          </p:cNvSpPr>
          <p:nvPr/>
        </p:nvSpPr>
        <p:spPr bwMode="auto">
          <a:xfrm>
            <a:off x="457200" y="6172203"/>
            <a:ext cx="7315200" cy="323165"/>
          </a:xfrm>
          <a:prstGeom prst="rect">
            <a:avLst/>
          </a:prstGeom>
          <a:noFill/>
          <a:ln w="9525">
            <a:noFill/>
            <a:miter lim="800000"/>
            <a:headEnd/>
            <a:tailEnd/>
          </a:ln>
        </p:spPr>
        <p:txBody>
          <a:bodyPr>
            <a:spAutoFit/>
          </a:bodyPr>
          <a:lstStyle/>
          <a:p>
            <a:pPr defTabSz="914400" fontAlgn="auto">
              <a:lnSpc>
                <a:spcPct val="150000"/>
              </a:lnSpc>
              <a:spcBef>
                <a:spcPct val="50000"/>
              </a:spcBef>
              <a:spcAft>
                <a:spcPts val="0"/>
              </a:spcAft>
              <a:defRPr/>
            </a:pPr>
            <a:r>
              <a:rPr lang="en-US" sz="1000" dirty="0">
                <a:solidFill>
                  <a:srgbClr val="808388"/>
                </a:solidFill>
                <a:latin typeface="Verdana" pitchFamily="34" charset="0"/>
              </a:rPr>
              <a:t>©</a:t>
            </a:r>
            <a:r>
              <a:rPr lang="en-US" sz="1000" dirty="0" smtClean="0">
                <a:solidFill>
                  <a:srgbClr val="808388"/>
                </a:solidFill>
                <a:latin typeface="Verdana" pitchFamily="34" charset="0"/>
              </a:rPr>
              <a:t>2012, </a:t>
            </a:r>
            <a:r>
              <a:rPr lang="en-US" sz="100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223762" y="5715003"/>
            <a:ext cx="3547110"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222886" y="0"/>
            <a:ext cx="691514"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10658476" y="1981200"/>
            <a:ext cx="314324"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737360" y="3352800"/>
            <a:ext cx="768096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737360" y="1414466"/>
            <a:ext cx="768096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8985008"/>
      </p:ext>
    </p:extLst>
  </p:cSld>
  <p:clrMapOvr>
    <a:masterClrMapping/>
  </p:clrMapOv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txBox="1">
            <a:spLocks/>
          </p:cNvSpPr>
          <p:nvPr userDrawn="1"/>
        </p:nvSpPr>
        <p:spPr>
          <a:xfrm>
            <a:off x="3017522"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Tree>
    <p:extLst>
      <p:ext uri="{BB962C8B-B14F-4D97-AF65-F5344CB8AC3E}">
        <p14:creationId xmlns:p14="http://schemas.microsoft.com/office/powerpoint/2010/main" val="324605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2466" y="1120778"/>
            <a:ext cx="4928234"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83580" y="1120778"/>
            <a:ext cx="493014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474722" y="6424613"/>
            <a:ext cx="6214110" cy="368300"/>
          </a:xfrm>
          <a:prstGeom prst="rect">
            <a:avLst/>
          </a:prstGeom>
        </p:spPr>
        <p:txBody>
          <a:bodyPr/>
          <a:lstStyle>
            <a:lvl1pPr>
              <a:defRPr/>
            </a:lvl1pPr>
          </a:lstStyle>
          <a:p>
            <a:pPr defTabSz="914400" fontAlgn="auto">
              <a:spcBef>
                <a:spcPts val="0"/>
              </a:spcBef>
              <a:spcAft>
                <a:spcPts val="0"/>
              </a:spcAft>
              <a:defRPr/>
            </a:pPr>
            <a:r>
              <a:rPr lang="en-US" sz="1800">
                <a:solidFill>
                  <a:srgbClr val="000000"/>
                </a:solidFill>
                <a:latin typeface="Verdana"/>
              </a:rPr>
              <a:t>© 2009, Cognizant Technology Solutions.                                             Confidential</a:t>
            </a:r>
            <a:r>
              <a:rPr lang="en-US" sz="900">
                <a:solidFill>
                  <a:srgbClr val="000000"/>
                </a:solidFill>
                <a:latin typeface="Verdana"/>
              </a:rPr>
              <a:t> </a:t>
            </a:r>
          </a:p>
        </p:txBody>
      </p:sp>
      <p:sp>
        <p:nvSpPr>
          <p:cNvPr id="6" name="Slide Number Placeholder 5"/>
          <p:cNvSpPr>
            <a:spLocks noGrp="1"/>
          </p:cNvSpPr>
          <p:nvPr>
            <p:ph type="sldNum" sz="quarter" idx="11"/>
          </p:nvPr>
        </p:nvSpPr>
        <p:spPr/>
        <p:txBody>
          <a:bodyPr/>
          <a:lstStyle>
            <a:lvl1pPr>
              <a:defRPr/>
            </a:lvl1pPr>
          </a:lstStyle>
          <a:p>
            <a:pPr>
              <a:defRPr/>
            </a:pPr>
            <a:fld id="{B4EE4F5D-694E-476E-9B1D-CEB23DE19E31}" type="slidenum">
              <a:rPr lang="en-US">
                <a:solidFill>
                  <a:srgbClr val="FFFFFF"/>
                </a:solidFill>
              </a:rPr>
              <a:pPr>
                <a:defRPr/>
              </a:pPr>
              <a:t>‹#›</a:t>
            </a:fld>
            <a:endParaRPr lang="en-US">
              <a:solidFill>
                <a:srgbClr val="FFFFFF"/>
              </a:solidFill>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7215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ooter Placeholder 2"/>
          <p:cNvSpPr txBox="1">
            <a:spLocks/>
          </p:cNvSpPr>
          <p:nvPr userDrawn="1"/>
        </p:nvSpPr>
        <p:spPr>
          <a:xfrm>
            <a:off x="3017522"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
        <p:nvSpPr>
          <p:cNvPr id="3" name="Content Placeholder 2"/>
          <p:cNvSpPr>
            <a:spLocks noGrp="1"/>
          </p:cNvSpPr>
          <p:nvPr>
            <p:ph idx="1"/>
          </p:nvPr>
        </p:nvSpPr>
        <p:spPr/>
        <p:txBody>
          <a:bodyPr/>
          <a:lstStyle>
            <a:lvl1pPr>
              <a:defRPr sz="1600"/>
            </a:lvl1pPr>
            <a:lvl2pPr>
              <a:defRPr sz="20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noChangeArrowheads="1"/>
          </p:cNvSpPr>
          <p:nvPr>
            <p:ph type="sldNum" sz="quarter" idx="11"/>
          </p:nvPr>
        </p:nvSpPr>
        <p:spPr>
          <a:xfrm>
            <a:off x="10475596" y="6564313"/>
            <a:ext cx="441960" cy="228600"/>
          </a:xfrm>
          <a:prstGeom prst="rect">
            <a:avLst/>
          </a:prstGeom>
          <a:ln/>
        </p:spPr>
        <p:txBody>
          <a:bodyPr/>
          <a:lstStyle>
            <a:lvl1pPr>
              <a:defRPr/>
            </a:lvl1pPr>
          </a:lstStyle>
          <a:p>
            <a:pPr algn="ctr" fontAlgn="base">
              <a:spcBef>
                <a:spcPct val="0"/>
              </a:spcBef>
              <a:spcAft>
                <a:spcPct val="0"/>
              </a:spcAft>
              <a:defRPr/>
            </a:pPr>
            <a:fld id="{CF9FE26E-E9FB-4FFB-A426-42CA90E5EA10}" type="slidenum">
              <a:rPr lang="en-US" sz="900">
                <a:solidFill>
                  <a:srgbClr val="DF7A1C"/>
                </a:solidFill>
                <a:latin typeface="Verdana"/>
              </a:rPr>
              <a:pPr algn="ctr" fontAlgn="base">
                <a:spcBef>
                  <a:spcPct val="0"/>
                </a:spcBef>
                <a:spcAft>
                  <a:spcPct val="0"/>
                </a:spcAft>
                <a:defRPr/>
              </a:pPr>
              <a:t>‹#›</a:t>
            </a:fld>
            <a:endParaRPr lang="en-US" sz="900">
              <a:solidFill>
                <a:srgbClr val="DF7A1C"/>
              </a:solidFill>
              <a:latin typeface="Verdana"/>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3115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Footer Placeholder 2"/>
          <p:cNvSpPr txBox="1">
            <a:spLocks/>
          </p:cNvSpPr>
          <p:nvPr userDrawn="1"/>
        </p:nvSpPr>
        <p:spPr>
          <a:xfrm>
            <a:off x="3017522"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
        <p:nvSpPr>
          <p:cNvPr id="3" name="Text Placeholder 2"/>
          <p:cNvSpPr>
            <a:spLocks noGrp="1"/>
          </p:cNvSpPr>
          <p:nvPr>
            <p:ph type="body" sz="half" idx="1"/>
          </p:nvPr>
        </p:nvSpPr>
        <p:spPr>
          <a:xfrm>
            <a:off x="822960" y="1219200"/>
            <a:ext cx="457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219200"/>
            <a:ext cx="457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1"/>
          </p:nvPr>
        </p:nvSpPr>
        <p:spPr>
          <a:xfrm>
            <a:off x="10475596" y="6564313"/>
            <a:ext cx="441960" cy="228600"/>
          </a:xfrm>
          <a:prstGeom prst="rect">
            <a:avLst/>
          </a:prstGeom>
          <a:ln/>
        </p:spPr>
        <p:txBody>
          <a:bodyPr/>
          <a:lstStyle>
            <a:lvl1pPr>
              <a:defRPr/>
            </a:lvl1pPr>
          </a:lstStyle>
          <a:p>
            <a:pPr algn="ctr" fontAlgn="base">
              <a:spcBef>
                <a:spcPct val="0"/>
              </a:spcBef>
              <a:spcAft>
                <a:spcPct val="0"/>
              </a:spcAft>
              <a:defRPr/>
            </a:pPr>
            <a:fld id="{CF9FE26E-E9FB-4FFB-A426-42CA90E5EA10}" type="slidenum">
              <a:rPr lang="en-US" sz="900">
                <a:solidFill>
                  <a:srgbClr val="DF7A1C"/>
                </a:solidFill>
                <a:latin typeface="Verdana"/>
              </a:rPr>
              <a:pPr algn="ctr" fontAlgn="base">
                <a:spcBef>
                  <a:spcPct val="0"/>
                </a:spcBef>
                <a:spcAft>
                  <a:spcPct val="0"/>
                </a:spcAft>
                <a:defRPr/>
              </a:pPr>
              <a:t>‹#›</a:t>
            </a:fld>
            <a:endParaRPr lang="en-US" sz="900">
              <a:solidFill>
                <a:srgbClr val="DF7A1C"/>
              </a:solidFill>
              <a:latin typeface="Verdana"/>
            </a:endParaRPr>
          </a:p>
        </p:txBody>
      </p:sp>
      <p:sp>
        <p:nvSpPr>
          <p:cNvPr id="10"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9994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8"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6"/>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933884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8"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6"/>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09265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22960" y="2438400"/>
            <a:ext cx="9326880" cy="12192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pic>
        <p:nvPicPr>
          <p:cNvPr id="6"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10152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8"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6"/>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28152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8"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6"/>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1103632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07907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Tree>
    <p:extLst>
      <p:ext uri="{BB962C8B-B14F-4D97-AF65-F5344CB8AC3E}">
        <p14:creationId xmlns:p14="http://schemas.microsoft.com/office/powerpoint/2010/main" val="158130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182880" y="1143000"/>
            <a:ext cx="1033272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2"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51295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5669280" y="1143000"/>
            <a:ext cx="484632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1" name="Text Placeholder 9"/>
          <p:cNvSpPr>
            <a:spLocks noGrp="1"/>
          </p:cNvSpPr>
          <p:nvPr>
            <p:ph type="body" sz="quarter" idx="12"/>
          </p:nvPr>
        </p:nvSpPr>
        <p:spPr>
          <a:xfrm>
            <a:off x="274320" y="1143000"/>
            <a:ext cx="484632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4"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926990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3" name="Rectangle 2"/>
          <p:cNvSpPr>
            <a:spLocks noChangeArrowheads="1"/>
          </p:cNvSpPr>
          <p:nvPr userDrawn="1"/>
        </p:nvSpPr>
        <p:spPr bwMode="auto">
          <a:xfrm>
            <a:off x="0" y="5562600"/>
            <a:ext cx="109728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2012,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sp>
        <p:nvSpPr>
          <p:cNvPr id="6" name="Round Same Side Corner Rectangle 5"/>
          <p:cNvSpPr/>
          <p:nvPr userDrawn="1"/>
        </p:nvSpPr>
        <p:spPr bwMode="auto">
          <a:xfrm rot="5400000">
            <a:off x="3253740" y="-1120140"/>
            <a:ext cx="2362200" cy="8869680"/>
          </a:xfrm>
          <a:prstGeom prst="round2SameRect">
            <a:avLst/>
          </a:prstGeom>
          <a:solidFill>
            <a:srgbClr val="55B738"/>
          </a:solidFill>
          <a:ln w="9525" cap="flat" cmpd="sng" algn="ctr">
            <a:noFill/>
            <a:prstDash val="solid"/>
            <a:round/>
            <a:headEnd type="none" w="med" len="med"/>
            <a:tailEnd type="none" w="med" len="med"/>
          </a:ln>
          <a:effectLst/>
        </p:spPr>
        <p:txBody>
          <a:bodyPr/>
          <a:lstStyle/>
          <a:p>
            <a:pPr defTabSz="914400" eaLnBrk="0" fontAlgn="auto" hangingPunct="0">
              <a:spcBef>
                <a:spcPts val="0"/>
              </a:spcBef>
              <a:spcAft>
                <a:spcPts val="0"/>
              </a:spcAft>
              <a:defRPr/>
            </a:pPr>
            <a:endParaRPr lang="en-US" sz="180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10658476" y="1981200"/>
            <a:ext cx="314324"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B26B71E4-EFD0-444B-AEC8-BAD16925C5B2}" type="slidenum">
              <a:rPr lang="en-US"/>
              <a:pPr>
                <a:defRPr/>
              </a:pPr>
              <a:t>‹#›</a:t>
            </a:fld>
            <a:endParaRPr lang="en-US"/>
          </a:p>
        </p:txBody>
      </p:sp>
      <p:sp>
        <p:nvSpPr>
          <p:cNvPr id="10" name="Text Placeholder 9"/>
          <p:cNvSpPr>
            <a:spLocks noGrp="1"/>
          </p:cNvSpPr>
          <p:nvPr>
            <p:ph type="body" sz="quarter" idx="11"/>
          </p:nvPr>
        </p:nvSpPr>
        <p:spPr>
          <a:xfrm>
            <a:off x="1005840" y="2590800"/>
            <a:ext cx="7589520" cy="1600200"/>
          </a:xfrm>
        </p:spPr>
        <p:txBody>
          <a:bodyPr/>
          <a:lstStyle>
            <a:lvl1pPr>
              <a:defRPr sz="3200">
                <a:solidFill>
                  <a:schemeClr val="bg1"/>
                </a:solidFill>
              </a:defRPr>
            </a:lvl1pPr>
          </a:lstStyle>
          <a:p>
            <a:pPr lvl="0"/>
            <a:r>
              <a:rPr lang="en-US" smtClean="0"/>
              <a:t>Click to edit Master text styles</a:t>
            </a:r>
          </a:p>
        </p:txBody>
      </p:sp>
      <p:pic>
        <p:nvPicPr>
          <p:cNvPr id="11"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Tree>
    <p:extLst>
      <p:ext uri="{BB962C8B-B14F-4D97-AF65-F5344CB8AC3E}">
        <p14:creationId xmlns:p14="http://schemas.microsoft.com/office/powerpoint/2010/main" val="2140322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109728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4"/>
          <p:cNvSpPr>
            <a:spLocks noChangeArrowheads="1"/>
          </p:cNvSpPr>
          <p:nvPr userDrawn="1"/>
        </p:nvSpPr>
        <p:spPr bwMode="auto">
          <a:xfrm>
            <a:off x="0" y="5257800"/>
            <a:ext cx="109728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6" name="Text Box 1042"/>
          <p:cNvSpPr txBox="1">
            <a:spLocks noChangeArrowheads="1"/>
          </p:cNvSpPr>
          <p:nvPr/>
        </p:nvSpPr>
        <p:spPr bwMode="auto">
          <a:xfrm>
            <a:off x="457200" y="6172201"/>
            <a:ext cx="7315200" cy="323165"/>
          </a:xfrm>
          <a:prstGeom prst="rect">
            <a:avLst/>
          </a:prstGeom>
          <a:noFill/>
          <a:ln w="9525">
            <a:noFill/>
            <a:miter lim="800000"/>
            <a:headEnd/>
            <a:tailEnd/>
          </a:ln>
        </p:spPr>
        <p:txBody>
          <a:bodyPr>
            <a:spAutoFit/>
          </a:bodyPr>
          <a:lstStyle/>
          <a:p>
            <a:pPr defTabSz="914400" fontAlgn="auto">
              <a:lnSpc>
                <a:spcPct val="150000"/>
              </a:lnSpc>
              <a:spcBef>
                <a:spcPct val="50000"/>
              </a:spcBef>
              <a:spcAft>
                <a:spcPts val="0"/>
              </a:spcAft>
              <a:defRPr/>
            </a:pPr>
            <a:r>
              <a:rPr lang="en-US" sz="1000" dirty="0">
                <a:solidFill>
                  <a:srgbClr val="808388"/>
                </a:solidFill>
                <a:latin typeface="Verdana" pitchFamily="34" charset="0"/>
              </a:rPr>
              <a:t>©</a:t>
            </a:r>
            <a:r>
              <a:rPr lang="en-US" sz="1000" dirty="0" smtClean="0">
                <a:solidFill>
                  <a:srgbClr val="808388"/>
                </a:solidFill>
                <a:latin typeface="Verdana" pitchFamily="34" charset="0"/>
              </a:rPr>
              <a:t>2011, </a:t>
            </a:r>
            <a:r>
              <a:rPr lang="en-US" sz="100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223761" y="5715001"/>
            <a:ext cx="3547110"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222886" y="0"/>
            <a:ext cx="691514" cy="3614738"/>
          </a:xfrm>
          <a:prstGeom prst="rect">
            <a:avLst/>
          </a:prstGeom>
          <a:noFill/>
          <a:ln w="9525">
            <a:noFill/>
            <a:miter lim="800000"/>
            <a:headEnd/>
            <a:tailEnd/>
          </a:ln>
        </p:spPr>
      </p:pic>
      <p:sp>
        <p:nvSpPr>
          <p:cNvPr id="9" name="Rectangle 8"/>
          <p:cNvSpPr/>
          <p:nvPr userDrawn="1"/>
        </p:nvSpPr>
        <p:spPr bwMode="auto">
          <a:xfrm>
            <a:off x="8138160" y="2286000"/>
            <a:ext cx="2377440" cy="2057400"/>
          </a:xfrm>
          <a:prstGeom prst="rect">
            <a:avLst/>
          </a:prstGeom>
          <a:solidFill>
            <a:schemeClr val="bg2"/>
          </a:solidFill>
          <a:ln w="9525" cap="flat" cmpd="sng" algn="ctr">
            <a:noFill/>
            <a:prstDash val="solid"/>
            <a:round/>
            <a:headEnd type="none" w="med" len="med"/>
            <a:tailEnd type="none" w="med" len="med"/>
          </a:ln>
          <a:effectLst/>
        </p:spPr>
        <p:txBody>
          <a:bodyPr/>
          <a:lstStyle/>
          <a:p>
            <a:pPr defTabSz="914400" eaLnBrk="0" fontAlgn="auto" hangingPunct="0">
              <a:spcBef>
                <a:spcPts val="0"/>
              </a:spcBef>
              <a:spcAft>
                <a:spcPts val="0"/>
              </a:spcAft>
              <a:defRPr/>
            </a:pPr>
            <a:endParaRPr lang="en-US" sz="1800">
              <a:solidFill>
                <a:srgbClr val="000000"/>
              </a:solidFill>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8229600" y="2743201"/>
            <a:ext cx="2194560" cy="1077913"/>
          </a:xfrm>
          <a:prstGeom prst="rect">
            <a:avLst/>
          </a:prstGeom>
          <a:noFill/>
          <a:ln w="9525">
            <a:noFill/>
            <a:miter lim="800000"/>
            <a:headEnd/>
            <a:tailEnd/>
          </a:ln>
        </p:spPr>
        <p:txBody>
          <a:bodyPr>
            <a:spAutoFit/>
          </a:bodyPr>
          <a:lstStyle/>
          <a:p>
            <a:pPr defTabSz="914400" eaLnBrk="0" fontAlgn="auto" hangingPunct="0">
              <a:spcBef>
                <a:spcPts val="0"/>
              </a:spcBef>
              <a:spcAft>
                <a:spcPts val="0"/>
              </a:spcAft>
              <a:defRPr/>
            </a:pPr>
            <a:r>
              <a:rPr lang="en-US" sz="3200" dirty="0">
                <a:solidFill>
                  <a:srgbClr val="FFFFFF"/>
                </a:solidFill>
                <a:latin typeface="Verdana" charset="0"/>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554480" y="3352800"/>
            <a:ext cx="621792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554480" y="1414464"/>
            <a:ext cx="621792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82706617"/>
      </p:ext>
    </p:extLst>
  </p:cSld>
  <p:clrMapOvr>
    <a:masterClrMapping/>
  </p:clrMapOvr>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109728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4"/>
          <p:cNvSpPr>
            <a:spLocks noChangeArrowheads="1"/>
          </p:cNvSpPr>
          <p:nvPr userDrawn="1"/>
        </p:nvSpPr>
        <p:spPr bwMode="auto">
          <a:xfrm>
            <a:off x="0" y="5257800"/>
            <a:ext cx="109728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6" name="Text Box 1042"/>
          <p:cNvSpPr txBox="1">
            <a:spLocks noChangeArrowheads="1"/>
          </p:cNvSpPr>
          <p:nvPr/>
        </p:nvSpPr>
        <p:spPr bwMode="auto">
          <a:xfrm>
            <a:off x="457200" y="6172201"/>
            <a:ext cx="7315200" cy="323165"/>
          </a:xfrm>
          <a:prstGeom prst="rect">
            <a:avLst/>
          </a:prstGeom>
          <a:noFill/>
          <a:ln w="9525">
            <a:noFill/>
            <a:miter lim="800000"/>
            <a:headEnd/>
            <a:tailEnd/>
          </a:ln>
        </p:spPr>
        <p:txBody>
          <a:bodyPr>
            <a:spAutoFit/>
          </a:bodyPr>
          <a:lstStyle/>
          <a:p>
            <a:pPr defTabSz="914400" fontAlgn="auto">
              <a:lnSpc>
                <a:spcPct val="150000"/>
              </a:lnSpc>
              <a:spcBef>
                <a:spcPct val="50000"/>
              </a:spcBef>
              <a:spcAft>
                <a:spcPts val="0"/>
              </a:spcAft>
              <a:defRPr/>
            </a:pPr>
            <a:r>
              <a:rPr lang="en-US" sz="1000" dirty="0">
                <a:solidFill>
                  <a:srgbClr val="808388"/>
                </a:solidFill>
                <a:latin typeface="Verdana" pitchFamily="34" charset="0"/>
              </a:rPr>
              <a:t>©</a:t>
            </a:r>
            <a:r>
              <a:rPr lang="en-US" sz="1000" dirty="0" smtClean="0">
                <a:solidFill>
                  <a:srgbClr val="808388"/>
                </a:solidFill>
                <a:latin typeface="Verdana" pitchFamily="34" charset="0"/>
              </a:rPr>
              <a:t>2012, </a:t>
            </a:r>
            <a:r>
              <a:rPr lang="en-US" sz="100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223761" y="5715001"/>
            <a:ext cx="3547110"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222886" y="0"/>
            <a:ext cx="691514"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10658476" y="1981200"/>
            <a:ext cx="314324"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737360" y="3352800"/>
            <a:ext cx="768096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737360" y="1414464"/>
            <a:ext cx="768096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7275997"/>
      </p:ext>
    </p:extLst>
  </p:cSld>
  <p:clrMapOvr>
    <a:masterClrMapping/>
  </p:clrMapOvr>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txBox="1">
            <a:spLocks/>
          </p:cNvSpPr>
          <p:nvPr userDrawn="1"/>
        </p:nvSpPr>
        <p:spPr>
          <a:xfrm>
            <a:off x="3017521"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Tree>
    <p:extLst>
      <p:ext uri="{BB962C8B-B14F-4D97-AF65-F5344CB8AC3E}">
        <p14:creationId xmlns:p14="http://schemas.microsoft.com/office/powerpoint/2010/main" val="334052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548640" y="1066808"/>
            <a:ext cx="987552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58904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2466" y="1120776"/>
            <a:ext cx="4928234"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83580" y="1120776"/>
            <a:ext cx="493014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474721" y="6424613"/>
            <a:ext cx="6214110" cy="368300"/>
          </a:xfrm>
          <a:prstGeom prst="rect">
            <a:avLst/>
          </a:prstGeom>
        </p:spPr>
        <p:txBody>
          <a:bodyPr/>
          <a:lstStyle>
            <a:lvl1pPr>
              <a:defRPr/>
            </a:lvl1pPr>
          </a:lstStyle>
          <a:p>
            <a:pPr defTabSz="914400" fontAlgn="auto">
              <a:spcBef>
                <a:spcPts val="0"/>
              </a:spcBef>
              <a:spcAft>
                <a:spcPts val="0"/>
              </a:spcAft>
              <a:defRPr/>
            </a:pPr>
            <a:r>
              <a:rPr lang="en-US" sz="1800">
                <a:solidFill>
                  <a:srgbClr val="000000"/>
                </a:solidFill>
                <a:latin typeface="Verdana"/>
              </a:rPr>
              <a:t>© 2009, Cognizant Technology Solutions.                                             Confidential</a:t>
            </a:r>
            <a:r>
              <a:rPr lang="en-US" sz="900">
                <a:solidFill>
                  <a:srgbClr val="000000"/>
                </a:solidFill>
                <a:latin typeface="Verdana"/>
              </a:rPr>
              <a:t> </a:t>
            </a:r>
          </a:p>
        </p:txBody>
      </p:sp>
      <p:sp>
        <p:nvSpPr>
          <p:cNvPr id="6" name="Slide Number Placeholder 5"/>
          <p:cNvSpPr>
            <a:spLocks noGrp="1"/>
          </p:cNvSpPr>
          <p:nvPr>
            <p:ph type="sldNum" sz="quarter" idx="11"/>
          </p:nvPr>
        </p:nvSpPr>
        <p:spPr/>
        <p:txBody>
          <a:bodyPr/>
          <a:lstStyle>
            <a:lvl1pPr>
              <a:defRPr/>
            </a:lvl1pPr>
          </a:lstStyle>
          <a:p>
            <a:pPr>
              <a:defRPr/>
            </a:pPr>
            <a:fld id="{B4EE4F5D-694E-476E-9B1D-CEB23DE19E31}" type="slidenum">
              <a:rPr lang="en-US">
                <a:solidFill>
                  <a:srgbClr val="FFFFFF"/>
                </a:solidFill>
              </a:rPr>
              <a:pPr>
                <a:defRPr/>
              </a:pPr>
              <a:t>‹#›</a:t>
            </a:fld>
            <a:endParaRPr lang="en-US">
              <a:solidFill>
                <a:srgbClr val="FFFFFF"/>
              </a:solidFill>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57284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ooter Placeholder 2"/>
          <p:cNvSpPr txBox="1">
            <a:spLocks/>
          </p:cNvSpPr>
          <p:nvPr userDrawn="1"/>
        </p:nvSpPr>
        <p:spPr>
          <a:xfrm>
            <a:off x="3017521"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
        <p:nvSpPr>
          <p:cNvPr id="3" name="Content Placeholder 2"/>
          <p:cNvSpPr>
            <a:spLocks noGrp="1"/>
          </p:cNvSpPr>
          <p:nvPr>
            <p:ph idx="1"/>
          </p:nvPr>
        </p:nvSpPr>
        <p:spPr/>
        <p:txBody>
          <a:bodyPr/>
          <a:lstStyle>
            <a:lvl1pPr>
              <a:defRPr sz="1600"/>
            </a:lvl1pPr>
            <a:lvl2pPr>
              <a:defRPr sz="20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noChangeArrowheads="1"/>
          </p:cNvSpPr>
          <p:nvPr>
            <p:ph type="sldNum" sz="quarter" idx="11"/>
          </p:nvPr>
        </p:nvSpPr>
        <p:spPr>
          <a:xfrm>
            <a:off x="10475596" y="6564313"/>
            <a:ext cx="441960" cy="228600"/>
          </a:xfrm>
          <a:prstGeom prst="rect">
            <a:avLst/>
          </a:prstGeom>
          <a:ln/>
        </p:spPr>
        <p:txBody>
          <a:bodyPr/>
          <a:lstStyle>
            <a:lvl1pPr>
              <a:defRPr/>
            </a:lvl1pPr>
          </a:lstStyle>
          <a:p>
            <a:pPr algn="ctr" fontAlgn="base">
              <a:spcBef>
                <a:spcPct val="0"/>
              </a:spcBef>
              <a:spcAft>
                <a:spcPct val="0"/>
              </a:spcAft>
              <a:defRPr/>
            </a:pPr>
            <a:fld id="{CF9FE26E-E9FB-4FFB-A426-42CA90E5EA10}" type="slidenum">
              <a:rPr lang="en-US" sz="900">
                <a:solidFill>
                  <a:srgbClr val="DF7A1C"/>
                </a:solidFill>
                <a:latin typeface="Verdana"/>
              </a:rPr>
              <a:pPr algn="ctr" fontAlgn="base">
                <a:spcBef>
                  <a:spcPct val="0"/>
                </a:spcBef>
                <a:spcAft>
                  <a:spcPct val="0"/>
                </a:spcAft>
                <a:defRPr/>
              </a:pPr>
              <a:t>‹#›</a:t>
            </a:fld>
            <a:endParaRPr lang="en-US" sz="900">
              <a:solidFill>
                <a:srgbClr val="DF7A1C"/>
              </a:solidFill>
              <a:latin typeface="Verdana"/>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75788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Footer Placeholder 2"/>
          <p:cNvSpPr txBox="1">
            <a:spLocks/>
          </p:cNvSpPr>
          <p:nvPr userDrawn="1"/>
        </p:nvSpPr>
        <p:spPr>
          <a:xfrm>
            <a:off x="3017521"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
        <p:nvSpPr>
          <p:cNvPr id="3" name="Text Placeholder 2"/>
          <p:cNvSpPr>
            <a:spLocks noGrp="1"/>
          </p:cNvSpPr>
          <p:nvPr>
            <p:ph type="body" sz="half" idx="1"/>
          </p:nvPr>
        </p:nvSpPr>
        <p:spPr>
          <a:xfrm>
            <a:off x="822960" y="1219200"/>
            <a:ext cx="457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219200"/>
            <a:ext cx="457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1"/>
          </p:nvPr>
        </p:nvSpPr>
        <p:spPr>
          <a:xfrm>
            <a:off x="10475596" y="6564313"/>
            <a:ext cx="441960" cy="228600"/>
          </a:xfrm>
          <a:prstGeom prst="rect">
            <a:avLst/>
          </a:prstGeom>
          <a:ln/>
        </p:spPr>
        <p:txBody>
          <a:bodyPr/>
          <a:lstStyle>
            <a:lvl1pPr>
              <a:defRPr/>
            </a:lvl1pPr>
          </a:lstStyle>
          <a:p>
            <a:pPr algn="ctr" fontAlgn="base">
              <a:spcBef>
                <a:spcPct val="0"/>
              </a:spcBef>
              <a:spcAft>
                <a:spcPct val="0"/>
              </a:spcAft>
              <a:defRPr/>
            </a:pPr>
            <a:fld id="{CF9FE26E-E9FB-4FFB-A426-42CA90E5EA10}" type="slidenum">
              <a:rPr lang="en-US" sz="900">
                <a:solidFill>
                  <a:srgbClr val="DF7A1C"/>
                </a:solidFill>
                <a:latin typeface="Verdana"/>
              </a:rPr>
              <a:pPr algn="ctr" fontAlgn="base">
                <a:spcBef>
                  <a:spcPct val="0"/>
                </a:spcBef>
                <a:spcAft>
                  <a:spcPct val="0"/>
                </a:spcAft>
                <a:defRPr/>
              </a:pPr>
              <a:t>‹#›</a:t>
            </a:fld>
            <a:endParaRPr lang="en-US" sz="900">
              <a:solidFill>
                <a:srgbClr val="DF7A1C"/>
              </a:solidFill>
              <a:latin typeface="Verdana"/>
            </a:endParaRPr>
          </a:p>
        </p:txBody>
      </p:sp>
      <p:sp>
        <p:nvSpPr>
          <p:cNvPr id="10"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11605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512084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0603777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992753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644365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22960" y="1143001"/>
            <a:ext cx="9326880" cy="12192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822960" y="2552700"/>
            <a:ext cx="9326880" cy="1181100"/>
          </a:xfrm>
          <a:prstGeom prst="rect">
            <a:avLst/>
          </a:prstGeom>
        </p:spPr>
        <p:txBody>
          <a:bodyPr>
            <a:normAutofit/>
          </a:bodyPr>
          <a:lstStyle>
            <a:lvl1pPr marL="0" indent="0" algn="l">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23756217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22960" y="2438400"/>
            <a:ext cx="9326880" cy="12192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pic>
        <p:nvPicPr>
          <p:cNvPr id="6"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08732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548640" y="1066808"/>
            <a:ext cx="987552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98274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72411470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16102027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9383130" y="184150"/>
            <a:ext cx="1589669" cy="1612900"/>
          </a:xfrm>
          <a:prstGeom prst="rect">
            <a:avLst/>
          </a:prstGeom>
          <a:noFill/>
          <a:ln w="9525">
            <a:noFill/>
            <a:miter lim="800000"/>
            <a:headEnd/>
            <a:tailEnd/>
          </a:ln>
        </p:spPr>
      </p:pic>
      <p:cxnSp>
        <p:nvCxnSpPr>
          <p:cNvPr id="4" name="Straight Connector 3"/>
          <p:cNvCxnSpPr/>
          <p:nvPr userDrawn="1"/>
        </p:nvCxnSpPr>
        <p:spPr bwMode="auto">
          <a:xfrm>
            <a:off x="152399" y="990600"/>
            <a:ext cx="10025565"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Tree>
    <p:extLst>
      <p:ext uri="{BB962C8B-B14F-4D97-AF65-F5344CB8AC3E}">
        <p14:creationId xmlns:p14="http://schemas.microsoft.com/office/powerpoint/2010/main" val="213279537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6629400" y="1854200"/>
            <a:ext cx="0" cy="10668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16"/>
          <p:cNvSpPr txBox="1">
            <a:spLocks noChangeArrowheads="1"/>
          </p:cNvSpPr>
          <p:nvPr userDrawn="1"/>
        </p:nvSpPr>
        <p:spPr bwMode="auto">
          <a:xfrm>
            <a:off x="6934200" y="2509837"/>
            <a:ext cx="2286000" cy="461963"/>
          </a:xfrm>
          <a:prstGeom prst="rect">
            <a:avLst/>
          </a:prstGeom>
          <a:noFill/>
          <a:ln>
            <a:noFill/>
          </a:ln>
          <a:extLst/>
        </p:spPr>
        <p:txBody>
          <a:bodyPr>
            <a:spAutoFit/>
          </a:bodyPr>
          <a:lstStyle>
            <a:lvl1pPr eaLnBrk="0" hangingPunct="0">
              <a:defRPr sz="1700">
                <a:solidFill>
                  <a:schemeClr val="tx1"/>
                </a:solidFill>
                <a:latin typeface="Arial" charset="0"/>
                <a:cs typeface="Arial" charset="0"/>
              </a:defRPr>
            </a:lvl1pPr>
            <a:lvl2pPr marL="742950" indent="-285750" eaLnBrk="0" hangingPunct="0">
              <a:defRPr sz="1700">
                <a:solidFill>
                  <a:schemeClr val="tx1"/>
                </a:solidFill>
                <a:latin typeface="Arial" charset="0"/>
                <a:cs typeface="Arial" charset="0"/>
              </a:defRPr>
            </a:lvl2pPr>
            <a:lvl3pPr marL="1143000" indent="-228600" eaLnBrk="0" hangingPunct="0">
              <a:defRPr sz="1700">
                <a:solidFill>
                  <a:schemeClr val="tx1"/>
                </a:solidFill>
                <a:latin typeface="Arial" charset="0"/>
                <a:cs typeface="Arial" charset="0"/>
              </a:defRPr>
            </a:lvl3pPr>
            <a:lvl4pPr marL="1600200" indent="-228600" eaLnBrk="0" hangingPunct="0">
              <a:defRPr sz="1700">
                <a:solidFill>
                  <a:schemeClr val="tx1"/>
                </a:solidFill>
                <a:latin typeface="Arial" charset="0"/>
                <a:cs typeface="Arial" charset="0"/>
              </a:defRPr>
            </a:lvl4pPr>
            <a:lvl5pPr marL="2057400" indent="-228600" eaLnBrk="0" hangingPunct="0">
              <a:defRPr sz="1700">
                <a:solidFill>
                  <a:schemeClr val="tx1"/>
                </a:solidFill>
                <a:latin typeface="Arial" charset="0"/>
                <a:cs typeface="Arial" charset="0"/>
              </a:defRPr>
            </a:lvl5pPr>
            <a:lvl6pPr marL="2514600" indent="-228600" eaLnBrk="0" fontAlgn="base" hangingPunct="0">
              <a:spcBef>
                <a:spcPct val="0"/>
              </a:spcBef>
              <a:spcAft>
                <a:spcPct val="0"/>
              </a:spcAft>
              <a:defRPr sz="1700">
                <a:solidFill>
                  <a:schemeClr val="tx1"/>
                </a:solidFill>
                <a:latin typeface="Arial" charset="0"/>
                <a:cs typeface="Arial" charset="0"/>
              </a:defRPr>
            </a:lvl6pPr>
            <a:lvl7pPr marL="2971800" indent="-228600" eaLnBrk="0" fontAlgn="base" hangingPunct="0">
              <a:spcBef>
                <a:spcPct val="0"/>
              </a:spcBef>
              <a:spcAft>
                <a:spcPct val="0"/>
              </a:spcAft>
              <a:defRPr sz="1700">
                <a:solidFill>
                  <a:schemeClr val="tx1"/>
                </a:solidFill>
                <a:latin typeface="Arial" charset="0"/>
                <a:cs typeface="Arial" charset="0"/>
              </a:defRPr>
            </a:lvl7pPr>
            <a:lvl8pPr marL="3429000" indent="-228600" eaLnBrk="0" fontAlgn="base" hangingPunct="0">
              <a:spcBef>
                <a:spcPct val="0"/>
              </a:spcBef>
              <a:spcAft>
                <a:spcPct val="0"/>
              </a:spcAft>
              <a:defRPr sz="1700">
                <a:solidFill>
                  <a:schemeClr val="tx1"/>
                </a:solidFill>
                <a:latin typeface="Arial" charset="0"/>
                <a:cs typeface="Arial" charset="0"/>
              </a:defRPr>
            </a:lvl8pPr>
            <a:lvl9pPr marL="3886200" indent="-228600" eaLnBrk="0" fontAlgn="base" hangingPunct="0">
              <a:spcBef>
                <a:spcPct val="0"/>
              </a:spcBef>
              <a:spcAft>
                <a:spcPct val="0"/>
              </a:spcAft>
              <a:defRPr sz="1700">
                <a:solidFill>
                  <a:schemeClr val="tx1"/>
                </a:solidFill>
                <a:latin typeface="Arial" charset="0"/>
                <a:cs typeface="Arial" charset="0"/>
              </a:defRPr>
            </a:lvl9pPr>
          </a:lstStyle>
          <a:p>
            <a:pPr defTabSz="914400" eaLnBrk="1" hangingPunct="1">
              <a:defRPr/>
            </a:pPr>
            <a:r>
              <a:rPr lang="en-US" sz="2400" dirty="0" smtClean="0">
                <a:solidFill>
                  <a:srgbClr val="595959"/>
                </a:solidFill>
                <a:latin typeface="Century Gothic" pitchFamily="34" charset="0"/>
              </a:rPr>
              <a:t>Thank You</a:t>
            </a:r>
          </a:p>
        </p:txBody>
      </p:sp>
      <p:pic>
        <p:nvPicPr>
          <p:cNvPr id="7"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0249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9383131" y="0"/>
            <a:ext cx="1589669" cy="1612900"/>
          </a:xfrm>
          <a:prstGeom prst="rect">
            <a:avLst/>
          </a:prstGeom>
          <a:noFill/>
          <a:ln w="9525">
            <a:noFill/>
            <a:miter lim="800000"/>
            <a:headEnd/>
            <a:tailEnd/>
          </a:ln>
        </p:spPr>
      </p:pic>
      <p:cxnSp>
        <p:nvCxnSpPr>
          <p:cNvPr id="4" name="Straight Connector 3"/>
          <p:cNvCxnSpPr/>
          <p:nvPr userDrawn="1"/>
        </p:nvCxnSpPr>
        <p:spPr bwMode="auto">
          <a:xfrm>
            <a:off x="228600" y="990600"/>
            <a:ext cx="10601326"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Tree>
    <p:extLst>
      <p:ext uri="{BB962C8B-B14F-4D97-AF65-F5344CB8AC3E}">
        <p14:creationId xmlns:p14="http://schemas.microsoft.com/office/powerpoint/2010/main" val="5519562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6629400" y="1854200"/>
            <a:ext cx="0" cy="10668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16"/>
          <p:cNvSpPr txBox="1">
            <a:spLocks noChangeArrowheads="1"/>
          </p:cNvSpPr>
          <p:nvPr userDrawn="1"/>
        </p:nvSpPr>
        <p:spPr bwMode="auto">
          <a:xfrm>
            <a:off x="6934200" y="2509839"/>
            <a:ext cx="2286000" cy="461963"/>
          </a:xfrm>
          <a:prstGeom prst="rect">
            <a:avLst/>
          </a:prstGeom>
          <a:noFill/>
          <a:ln>
            <a:noFill/>
          </a:ln>
          <a:extLst/>
        </p:spPr>
        <p:txBody>
          <a:bodyPr>
            <a:spAutoFit/>
          </a:bodyPr>
          <a:lstStyle>
            <a:lvl1pPr eaLnBrk="0" hangingPunct="0">
              <a:defRPr sz="1700">
                <a:solidFill>
                  <a:schemeClr val="tx1"/>
                </a:solidFill>
                <a:latin typeface="Arial" charset="0"/>
                <a:cs typeface="Arial" charset="0"/>
              </a:defRPr>
            </a:lvl1pPr>
            <a:lvl2pPr marL="742950" indent="-285750" eaLnBrk="0" hangingPunct="0">
              <a:defRPr sz="1700">
                <a:solidFill>
                  <a:schemeClr val="tx1"/>
                </a:solidFill>
                <a:latin typeface="Arial" charset="0"/>
                <a:cs typeface="Arial" charset="0"/>
              </a:defRPr>
            </a:lvl2pPr>
            <a:lvl3pPr marL="1143000" indent="-228600" eaLnBrk="0" hangingPunct="0">
              <a:defRPr sz="1700">
                <a:solidFill>
                  <a:schemeClr val="tx1"/>
                </a:solidFill>
                <a:latin typeface="Arial" charset="0"/>
                <a:cs typeface="Arial" charset="0"/>
              </a:defRPr>
            </a:lvl3pPr>
            <a:lvl4pPr marL="1600200" indent="-228600" eaLnBrk="0" hangingPunct="0">
              <a:defRPr sz="1700">
                <a:solidFill>
                  <a:schemeClr val="tx1"/>
                </a:solidFill>
                <a:latin typeface="Arial" charset="0"/>
                <a:cs typeface="Arial" charset="0"/>
              </a:defRPr>
            </a:lvl4pPr>
            <a:lvl5pPr marL="2057400" indent="-228600" eaLnBrk="0" hangingPunct="0">
              <a:defRPr sz="1700">
                <a:solidFill>
                  <a:schemeClr val="tx1"/>
                </a:solidFill>
                <a:latin typeface="Arial" charset="0"/>
                <a:cs typeface="Arial" charset="0"/>
              </a:defRPr>
            </a:lvl5pPr>
            <a:lvl6pPr marL="2514600" indent="-228600" eaLnBrk="0" fontAlgn="base" hangingPunct="0">
              <a:spcBef>
                <a:spcPct val="0"/>
              </a:spcBef>
              <a:spcAft>
                <a:spcPct val="0"/>
              </a:spcAft>
              <a:defRPr sz="1700">
                <a:solidFill>
                  <a:schemeClr val="tx1"/>
                </a:solidFill>
                <a:latin typeface="Arial" charset="0"/>
                <a:cs typeface="Arial" charset="0"/>
              </a:defRPr>
            </a:lvl6pPr>
            <a:lvl7pPr marL="2971800" indent="-228600" eaLnBrk="0" fontAlgn="base" hangingPunct="0">
              <a:spcBef>
                <a:spcPct val="0"/>
              </a:spcBef>
              <a:spcAft>
                <a:spcPct val="0"/>
              </a:spcAft>
              <a:defRPr sz="1700">
                <a:solidFill>
                  <a:schemeClr val="tx1"/>
                </a:solidFill>
                <a:latin typeface="Arial" charset="0"/>
                <a:cs typeface="Arial" charset="0"/>
              </a:defRPr>
            </a:lvl7pPr>
            <a:lvl8pPr marL="3429000" indent="-228600" eaLnBrk="0" fontAlgn="base" hangingPunct="0">
              <a:spcBef>
                <a:spcPct val="0"/>
              </a:spcBef>
              <a:spcAft>
                <a:spcPct val="0"/>
              </a:spcAft>
              <a:defRPr sz="1700">
                <a:solidFill>
                  <a:schemeClr val="tx1"/>
                </a:solidFill>
                <a:latin typeface="Arial" charset="0"/>
                <a:cs typeface="Arial" charset="0"/>
              </a:defRPr>
            </a:lvl8pPr>
            <a:lvl9pPr marL="3886200" indent="-228600" eaLnBrk="0" fontAlgn="base" hangingPunct="0">
              <a:spcBef>
                <a:spcPct val="0"/>
              </a:spcBef>
              <a:spcAft>
                <a:spcPct val="0"/>
              </a:spcAft>
              <a:defRPr sz="1700">
                <a:solidFill>
                  <a:schemeClr val="tx1"/>
                </a:solidFill>
                <a:latin typeface="Arial" charset="0"/>
                <a:cs typeface="Arial" charset="0"/>
              </a:defRPr>
            </a:lvl9pPr>
          </a:lstStyle>
          <a:p>
            <a:pPr defTabSz="914400" eaLnBrk="1" hangingPunct="1">
              <a:defRPr/>
            </a:pPr>
            <a:r>
              <a:rPr lang="en-US" sz="2400" dirty="0" smtClean="0">
                <a:solidFill>
                  <a:srgbClr val="595959"/>
                </a:solidFill>
                <a:latin typeface="Century Gothic" pitchFamily="34" charset="0"/>
              </a:rPr>
              <a:t>Thank You</a:t>
            </a:r>
          </a:p>
        </p:txBody>
      </p:sp>
      <p:pic>
        <p:nvPicPr>
          <p:cNvPr id="7"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088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8"/>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9088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8"/>
            <a:ext cx="2356484"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Tree>
    <p:extLst>
      <p:ext uri="{BB962C8B-B14F-4D97-AF65-F5344CB8AC3E}">
        <p14:creationId xmlns:p14="http://schemas.microsoft.com/office/powerpoint/2010/main" val="368308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8"/>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182880" y="1143000"/>
            <a:ext cx="1033272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2"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524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6"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6" Type="http://schemas.openxmlformats.org/officeDocument/2006/relationships/theme" Target="../theme/theme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9.xml"/><Relationship Id="rId7"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Inside.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96"/>
          <p:cNvSpPr txBox="1">
            <a:spLocks/>
          </p:cNvSpPr>
          <p:nvPr/>
        </p:nvSpPr>
        <p:spPr bwMode="auto">
          <a:xfrm>
            <a:off x="274639" y="6416677"/>
            <a:ext cx="487362" cy="3651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defTabSz="914400" fontAlgn="auto">
              <a:spcBef>
                <a:spcPts val="0"/>
              </a:spcBef>
              <a:spcAft>
                <a:spcPts val="0"/>
              </a:spcAft>
              <a:defRPr/>
            </a:pPr>
            <a:fld id="{755F634D-C28A-4A29-BC6B-CDA3E1893C9E}" type="slidenum">
              <a:rPr lang="en-US" sz="1200" b="1" smtClean="0">
                <a:solidFill>
                  <a:srgbClr val="3A545A"/>
                </a:solidFill>
                <a:latin typeface="Arial Black" pitchFamily="34" charset="0"/>
                <a:cs typeface="+mn-cs"/>
              </a:rPr>
              <a:pPr algn="ctr" defTabSz="914400" fontAlgn="auto">
                <a:spcBef>
                  <a:spcPts val="0"/>
                </a:spcBef>
                <a:spcAft>
                  <a:spcPts val="0"/>
                </a:spcAft>
                <a:defRPr/>
              </a:pPr>
              <a:t>‹#›</a:t>
            </a:fld>
            <a:endParaRPr lang="en-US" sz="1200" b="1" dirty="0" smtClean="0">
              <a:solidFill>
                <a:srgbClr val="3A545A"/>
              </a:solidFill>
              <a:latin typeface="Arial Black" pitchFamily="34" charset="0"/>
              <a:cs typeface="+mn-cs"/>
            </a:endParaRPr>
          </a:p>
        </p:txBody>
      </p:sp>
      <p:sp>
        <p:nvSpPr>
          <p:cNvPr id="9" name="Footer Placeholder 97"/>
          <p:cNvSpPr txBox="1">
            <a:spLocks/>
          </p:cNvSpPr>
          <p:nvPr/>
        </p:nvSpPr>
        <p:spPr bwMode="auto">
          <a:xfrm>
            <a:off x="731839" y="6416677"/>
            <a:ext cx="3475037" cy="3651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fontAlgn="auto">
              <a:spcBef>
                <a:spcPts val="0"/>
              </a:spcBef>
              <a:spcAft>
                <a:spcPts val="0"/>
              </a:spcAft>
              <a:defRPr/>
            </a:pPr>
            <a:r>
              <a:rPr lang="en-US" sz="900" dirty="0" smtClean="0">
                <a:solidFill>
                  <a:srgbClr val="3A545A"/>
                </a:solidFill>
                <a:cs typeface="+mn-cs"/>
              </a:rPr>
              <a:t>© 2013, Cognizant Technology Solutions</a:t>
            </a:r>
          </a:p>
        </p:txBody>
      </p:sp>
      <p:sp>
        <p:nvSpPr>
          <p:cNvPr id="1029" name="Title Placeholder 12"/>
          <p:cNvSpPr>
            <a:spLocks noGrp="1"/>
          </p:cNvSpPr>
          <p:nvPr>
            <p:ph type="title"/>
          </p:nvPr>
        </p:nvSpPr>
        <p:spPr bwMode="auto">
          <a:xfrm>
            <a:off x="549275" y="274638"/>
            <a:ext cx="98742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13"/>
          <p:cNvSpPr>
            <a:spLocks noGrp="1"/>
          </p:cNvSpPr>
          <p:nvPr>
            <p:ph type="body" idx="1"/>
          </p:nvPr>
        </p:nvSpPr>
        <p:spPr bwMode="auto">
          <a:xfrm>
            <a:off x="549275" y="1066802"/>
            <a:ext cx="98742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031"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962900" y="6248400"/>
            <a:ext cx="242887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254" r:id="rId1"/>
    <p:sldLayoutId id="2147486255" r:id="rId2"/>
    <p:sldLayoutId id="2147486246" r:id="rId3"/>
    <p:sldLayoutId id="2147486247" r:id="rId4"/>
    <p:sldLayoutId id="2147486248" r:id="rId5"/>
    <p:sldLayoutId id="2147486256" r:id="rId6"/>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kern="1200">
          <a:solidFill>
            <a:srgbClr val="7F7F7F"/>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kern="1200">
          <a:solidFill>
            <a:srgbClr val="7F7F7F"/>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1600" kern="1200">
          <a:solidFill>
            <a:srgbClr val="7F7F7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rgbClr val="7F7F7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182880" y="1600200"/>
            <a:ext cx="1060704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42"/>
          <p:cNvSpPr>
            <a:spLocks noGrp="1" noChangeArrowheads="1"/>
          </p:cNvSpPr>
          <p:nvPr>
            <p:ph type="sldNum" sz="quarter" idx="4"/>
          </p:nvPr>
        </p:nvSpPr>
        <p:spPr bwMode="auto">
          <a:xfrm>
            <a:off x="0" y="6553200"/>
            <a:ext cx="54864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chemeClr val="bg1"/>
                </a:solidFill>
                <a:latin typeface="Arial Black" pitchFamily="34" charset="0"/>
              </a:defRPr>
            </a:lvl1pPr>
          </a:lstStyle>
          <a:p>
            <a:pPr defTabSz="914400" fontAlgn="auto">
              <a:spcBef>
                <a:spcPts val="0"/>
              </a:spcBef>
              <a:spcAft>
                <a:spcPts val="0"/>
              </a:spcAft>
              <a:defRPr/>
            </a:pPr>
            <a:fld id="{D65C96D7-1CD6-47E3-9FA9-60CD48A62302}" type="slidenum">
              <a:rPr lang="en-US">
                <a:solidFill>
                  <a:srgbClr val="FFFFFF"/>
                </a:solidFill>
              </a:rPr>
              <a:pPr defTabSz="914400" fontAlgn="auto">
                <a:spcBef>
                  <a:spcPts val="0"/>
                </a:spcBef>
                <a:spcAft>
                  <a:spcPts val="0"/>
                </a:spcAft>
                <a:defRPr/>
              </a:pPr>
              <a:t>‹#›</a:t>
            </a:fld>
            <a:endParaRPr lang="en-US">
              <a:solidFill>
                <a:srgbClr val="FFFFFF"/>
              </a:solidFill>
            </a:endParaRPr>
          </a:p>
        </p:txBody>
      </p:sp>
    </p:spTree>
    <p:extLst>
      <p:ext uri="{BB962C8B-B14F-4D97-AF65-F5344CB8AC3E}">
        <p14:creationId xmlns:p14="http://schemas.microsoft.com/office/powerpoint/2010/main" val="3334012902"/>
      </p:ext>
    </p:extLst>
  </p:cSld>
  <p:clrMap bg1="lt1" tx1="dk1" bg2="lt2" tx2="dk2" accent1="accent1" accent2="accent2" accent3="accent3" accent4="accent4" accent5="accent5" accent6="accent6" hlink="hlink" folHlink="folHlink"/>
  <p:sldLayoutIdLst>
    <p:sldLayoutId id="2147486258" r:id="rId1"/>
    <p:sldLayoutId id="2147486259" r:id="rId2"/>
    <p:sldLayoutId id="2147486260" r:id="rId3"/>
    <p:sldLayoutId id="2147486261" r:id="rId4"/>
    <p:sldLayoutId id="2147486262" r:id="rId5"/>
    <p:sldLayoutId id="2147486263" r:id="rId6"/>
    <p:sldLayoutId id="2147486264" r:id="rId7"/>
    <p:sldLayoutId id="2147486265" r:id="rId8"/>
    <p:sldLayoutId id="2147486266" r:id="rId9"/>
    <p:sldLayoutId id="2147486267" r:id="rId10"/>
    <p:sldLayoutId id="2147486268" r:id="rId11"/>
    <p:sldLayoutId id="2147486269" r:id="rId12"/>
    <p:sldLayoutId id="2147486270" r:id="rId13"/>
    <p:sldLayoutId id="2147486271" r:id="rId14"/>
    <p:sldLayoutId id="2147486272" r:id="rId15"/>
  </p:sldLayoutIdLst>
  <p:hf hdr="0" ftr="0" dt="0"/>
  <p:txStyles>
    <p:titleStyle>
      <a:lvl1pPr algn="l" rtl="0" eaLnBrk="1" fontAlgn="base" hangingPunct="1">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000">
          <a:solidFill>
            <a:schemeClr val="tx1"/>
          </a:solidFill>
          <a:latin typeface="Calibri" pitchFamily="34" charset="0"/>
          <a:ea typeface="ＭＳ Ｐゴシック" charset="-128"/>
          <a:cs typeface="Calibri" pitchFamily="34" charset="0"/>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Calibri" pitchFamily="34" charset="0"/>
          <a:ea typeface="ＭＳ Ｐゴシック" charset="-128"/>
          <a:cs typeface="Calibri" pitchFamily="34" charset="0"/>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1800">
          <a:solidFill>
            <a:schemeClr val="tx1"/>
          </a:solidFill>
          <a:latin typeface="Calibri" pitchFamily="34" charset="0"/>
          <a:ea typeface="ＭＳ Ｐゴシック" charset="-128"/>
          <a:cs typeface="Calibri" pitchFamily="34" charset="0"/>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182880" y="1600200"/>
            <a:ext cx="1060704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42"/>
          <p:cNvSpPr>
            <a:spLocks noGrp="1" noChangeArrowheads="1"/>
          </p:cNvSpPr>
          <p:nvPr>
            <p:ph type="sldNum" sz="quarter" idx="4"/>
          </p:nvPr>
        </p:nvSpPr>
        <p:spPr bwMode="auto">
          <a:xfrm>
            <a:off x="0" y="6553200"/>
            <a:ext cx="54864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chemeClr val="bg1"/>
                </a:solidFill>
                <a:latin typeface="Arial Black" pitchFamily="34" charset="0"/>
              </a:defRPr>
            </a:lvl1pPr>
          </a:lstStyle>
          <a:p>
            <a:pPr defTabSz="914400" fontAlgn="auto">
              <a:spcBef>
                <a:spcPts val="0"/>
              </a:spcBef>
              <a:spcAft>
                <a:spcPts val="0"/>
              </a:spcAft>
              <a:defRPr/>
            </a:pPr>
            <a:fld id="{D65C96D7-1CD6-47E3-9FA9-60CD48A62302}" type="slidenum">
              <a:rPr lang="en-US">
                <a:solidFill>
                  <a:srgbClr val="FFFFFF"/>
                </a:solidFill>
              </a:rPr>
              <a:pPr defTabSz="914400" fontAlgn="auto">
                <a:spcBef>
                  <a:spcPts val="0"/>
                </a:spcBef>
                <a:spcAft>
                  <a:spcPts val="0"/>
                </a:spcAft>
                <a:defRPr/>
              </a:pPr>
              <a:t>‹#›</a:t>
            </a:fld>
            <a:endParaRPr lang="en-US">
              <a:solidFill>
                <a:srgbClr val="FFFFFF"/>
              </a:solidFill>
            </a:endParaRPr>
          </a:p>
        </p:txBody>
      </p:sp>
    </p:spTree>
    <p:extLst>
      <p:ext uri="{BB962C8B-B14F-4D97-AF65-F5344CB8AC3E}">
        <p14:creationId xmlns:p14="http://schemas.microsoft.com/office/powerpoint/2010/main" val="778291614"/>
      </p:ext>
    </p:extLst>
  </p:cSld>
  <p:clrMap bg1="lt1" tx1="dk1" bg2="lt2" tx2="dk2" accent1="accent1" accent2="accent2" accent3="accent3" accent4="accent4" accent5="accent5" accent6="accent6" hlink="hlink" folHlink="folHlink"/>
  <p:sldLayoutIdLst>
    <p:sldLayoutId id="2147486274" r:id="rId1"/>
    <p:sldLayoutId id="2147486275" r:id="rId2"/>
    <p:sldLayoutId id="2147486276" r:id="rId3"/>
    <p:sldLayoutId id="2147486277" r:id="rId4"/>
    <p:sldLayoutId id="2147486278" r:id="rId5"/>
    <p:sldLayoutId id="2147486279" r:id="rId6"/>
    <p:sldLayoutId id="2147486280" r:id="rId7"/>
    <p:sldLayoutId id="2147486281" r:id="rId8"/>
    <p:sldLayoutId id="2147486282" r:id="rId9"/>
    <p:sldLayoutId id="2147486283" r:id="rId10"/>
    <p:sldLayoutId id="2147486284" r:id="rId11"/>
    <p:sldLayoutId id="2147486285" r:id="rId12"/>
    <p:sldLayoutId id="2147486286" r:id="rId13"/>
    <p:sldLayoutId id="2147486287" r:id="rId14"/>
    <p:sldLayoutId id="2147486288" r:id="rId15"/>
  </p:sldLayoutIdLst>
  <p:hf hdr="0" ftr="0" dt="0"/>
  <p:txStyles>
    <p:titleStyle>
      <a:lvl1pPr algn="l" rtl="0" eaLnBrk="1" fontAlgn="base" hangingPunct="1">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000">
          <a:solidFill>
            <a:schemeClr val="tx1"/>
          </a:solidFill>
          <a:latin typeface="Calibri" pitchFamily="34" charset="0"/>
          <a:ea typeface="ＭＳ Ｐゴシック" charset="-128"/>
          <a:cs typeface="Calibri" pitchFamily="34" charset="0"/>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Calibri" pitchFamily="34" charset="0"/>
          <a:ea typeface="ＭＳ Ｐゴシック" charset="-128"/>
          <a:cs typeface="Calibri" pitchFamily="34" charset="0"/>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1800">
          <a:solidFill>
            <a:schemeClr val="tx1"/>
          </a:solidFill>
          <a:latin typeface="Calibri" pitchFamily="34" charset="0"/>
          <a:ea typeface="ＭＳ Ｐゴシック" charset="-128"/>
          <a:cs typeface="Calibri" pitchFamily="34" charset="0"/>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Inside.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96"/>
          <p:cNvSpPr txBox="1">
            <a:spLocks/>
          </p:cNvSpPr>
          <p:nvPr/>
        </p:nvSpPr>
        <p:spPr bwMode="auto">
          <a:xfrm>
            <a:off x="274638" y="6416675"/>
            <a:ext cx="487362" cy="3651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defTabSz="914400" fontAlgn="auto">
              <a:spcBef>
                <a:spcPts val="0"/>
              </a:spcBef>
              <a:spcAft>
                <a:spcPts val="0"/>
              </a:spcAft>
              <a:defRPr/>
            </a:pPr>
            <a:fld id="{755F634D-C28A-4A29-BC6B-CDA3E1893C9E}" type="slidenum">
              <a:rPr lang="en-US" sz="1200" b="1" smtClean="0">
                <a:solidFill>
                  <a:srgbClr val="3A545A"/>
                </a:solidFill>
                <a:latin typeface="Arial Black" pitchFamily="34" charset="0"/>
                <a:cs typeface="+mn-cs"/>
              </a:rPr>
              <a:pPr algn="ctr" defTabSz="914400" fontAlgn="auto">
                <a:spcBef>
                  <a:spcPts val="0"/>
                </a:spcBef>
                <a:spcAft>
                  <a:spcPts val="0"/>
                </a:spcAft>
                <a:defRPr/>
              </a:pPr>
              <a:t>‹#›</a:t>
            </a:fld>
            <a:endParaRPr lang="en-US" sz="1200" b="1" dirty="0" smtClean="0">
              <a:solidFill>
                <a:srgbClr val="3A545A"/>
              </a:solidFill>
              <a:latin typeface="Arial Black" pitchFamily="34" charset="0"/>
              <a:cs typeface="+mn-cs"/>
            </a:endParaRPr>
          </a:p>
        </p:txBody>
      </p:sp>
      <p:sp>
        <p:nvSpPr>
          <p:cNvPr id="9" name="Footer Placeholder 97"/>
          <p:cNvSpPr txBox="1">
            <a:spLocks/>
          </p:cNvSpPr>
          <p:nvPr/>
        </p:nvSpPr>
        <p:spPr bwMode="auto">
          <a:xfrm>
            <a:off x="731838" y="6416675"/>
            <a:ext cx="3475037" cy="3651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fontAlgn="auto">
              <a:spcBef>
                <a:spcPts val="0"/>
              </a:spcBef>
              <a:spcAft>
                <a:spcPts val="0"/>
              </a:spcAft>
              <a:defRPr/>
            </a:pPr>
            <a:r>
              <a:rPr lang="en-US" sz="900" dirty="0" smtClean="0">
                <a:solidFill>
                  <a:srgbClr val="3A545A"/>
                </a:solidFill>
                <a:cs typeface="+mn-cs"/>
              </a:rPr>
              <a:t>© 2013, Cognizant Technology Solutions</a:t>
            </a:r>
          </a:p>
        </p:txBody>
      </p:sp>
      <p:sp>
        <p:nvSpPr>
          <p:cNvPr id="1029" name="Title Placeholder 12"/>
          <p:cNvSpPr>
            <a:spLocks noGrp="1"/>
          </p:cNvSpPr>
          <p:nvPr>
            <p:ph type="title"/>
          </p:nvPr>
        </p:nvSpPr>
        <p:spPr bwMode="auto">
          <a:xfrm>
            <a:off x="549275" y="274638"/>
            <a:ext cx="98742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13"/>
          <p:cNvSpPr>
            <a:spLocks noGrp="1"/>
          </p:cNvSpPr>
          <p:nvPr>
            <p:ph type="body" idx="1"/>
          </p:nvPr>
        </p:nvSpPr>
        <p:spPr bwMode="auto">
          <a:xfrm>
            <a:off x="549275" y="1066800"/>
            <a:ext cx="98742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031"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962900" y="6248400"/>
            <a:ext cx="2428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330131"/>
      </p:ext>
    </p:extLst>
  </p:cSld>
  <p:clrMap bg1="lt1" tx1="dk1" bg2="lt2" tx2="dk2" accent1="accent1" accent2="accent2" accent3="accent3" accent4="accent4" accent5="accent5" accent6="accent6" hlink="hlink" folHlink="folHlink"/>
  <p:sldLayoutIdLst>
    <p:sldLayoutId id="2147486290" r:id="rId1"/>
    <p:sldLayoutId id="2147486291" r:id="rId2"/>
    <p:sldLayoutId id="2147486292" r:id="rId3"/>
    <p:sldLayoutId id="2147486293" r:id="rId4"/>
    <p:sldLayoutId id="2147486294" r:id="rId5"/>
    <p:sldLayoutId id="2147486295" r:id="rId6"/>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kern="1200">
          <a:solidFill>
            <a:srgbClr val="7F7F7F"/>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kern="1200">
          <a:solidFill>
            <a:srgbClr val="7F7F7F"/>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1600" kern="1200">
          <a:solidFill>
            <a:srgbClr val="7F7F7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rgbClr val="7F7F7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360" y="2590802"/>
            <a:ext cx="7680960" cy="762001"/>
          </a:xfrm>
        </p:spPr>
        <p:txBody>
          <a:bodyPr/>
          <a:lstStyle/>
          <a:p>
            <a:r>
              <a:rPr lang="en-US" sz="4000" dirty="0" smtClean="0"/>
              <a:t>HTML5</a:t>
            </a:r>
            <a:endParaRPr lang="en-IN" sz="4000" dirty="0"/>
          </a:p>
        </p:txBody>
      </p:sp>
    </p:spTree>
    <p:extLst>
      <p:ext uri="{BB962C8B-B14F-4D97-AF65-F5344CB8AC3E}">
        <p14:creationId xmlns:p14="http://schemas.microsoft.com/office/powerpoint/2010/main" val="831500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228600" y="433965"/>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90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&lt;title&gt;</a:t>
            </a:r>
          </a:p>
        </p:txBody>
      </p:sp>
      <p:sp>
        <p:nvSpPr>
          <p:cNvPr id="15" name="Title 1"/>
          <p:cNvSpPr txBox="1">
            <a:spLocks/>
          </p:cNvSpPr>
          <p:nvPr/>
        </p:nvSpPr>
        <p:spPr bwMode="auto">
          <a:xfrm>
            <a:off x="1371600" y="2438400"/>
            <a:ext cx="9448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HTML5 example"&gt;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JavaScript"&gt;</a:t>
            </a:r>
          </a:p>
          <a:p>
            <a:pPr lvl="1"/>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&lt;title&gt;This text is the title of the document&lt;/title&gt;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lang="en-US" sz="8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219200" y="1485900"/>
            <a:ext cx="9372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&lt;title&gt;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tag, as usual, simply specifies the title of the document, and there is nothing new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comment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about it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809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GeoLocation API</a:t>
            </a:r>
          </a:p>
        </p:txBody>
      </p:sp>
      <p:sp>
        <p:nvSpPr>
          <p:cNvPr id="11" name="Title 1"/>
          <p:cNvSpPr txBox="1">
            <a:spLocks/>
          </p:cNvSpPr>
          <p:nvPr/>
        </p:nvSpPr>
        <p:spPr bwMode="auto">
          <a:xfrm>
            <a:off x="708660" y="1354281"/>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Finding your place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861060" y="1887681"/>
            <a:ext cx="982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Position object has two attributes:</a:t>
            </a:r>
          </a:p>
        </p:txBody>
      </p:sp>
      <p:sp>
        <p:nvSpPr>
          <p:cNvPr id="8" name="Title 1"/>
          <p:cNvSpPr txBox="1">
            <a:spLocks/>
          </p:cNvSpPr>
          <p:nvPr/>
        </p:nvSpPr>
        <p:spPr bwMode="auto">
          <a:xfrm>
            <a:off x="937260" y="2497281"/>
            <a:ext cx="9906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coords</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attribute contains a set of values that establish the position of the device and there important information. The values are accessible through seven internal attributes: latitude, longitude, altitude (in meters), accuracy (in meters), </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altitudeAccuracy</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meters), heading (in degrees) and speed (in meters per second).</a:t>
            </a:r>
          </a:p>
        </p:txBody>
      </p:sp>
      <p:sp>
        <p:nvSpPr>
          <p:cNvPr id="14" name="Title 1"/>
          <p:cNvSpPr txBox="1">
            <a:spLocks/>
          </p:cNvSpPr>
          <p:nvPr/>
        </p:nvSpPr>
        <p:spPr bwMode="auto">
          <a:xfrm>
            <a:off x="1013460" y="4097481"/>
            <a:ext cx="982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timestamp</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indicates the time when the information was acquired.</a:t>
            </a:r>
          </a:p>
        </p:txBody>
      </p:sp>
      <p:sp>
        <p:nvSpPr>
          <p:cNvPr id="16" name="Title 1"/>
          <p:cNvSpPr txBox="1">
            <a:spLocks/>
          </p:cNvSpPr>
          <p:nvPr/>
        </p:nvSpPr>
        <p:spPr bwMode="auto">
          <a:xfrm>
            <a:off x="1013460" y="4630881"/>
            <a:ext cx="952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object is passed to the callback function and then the values are accessible inside this function. Let’s see a practical example of using this method:</a:t>
            </a:r>
          </a:p>
        </p:txBody>
      </p:sp>
    </p:spTree>
    <p:extLst>
      <p:ext uri="{BB962C8B-B14F-4D97-AF65-F5344CB8AC3E}">
        <p14:creationId xmlns:p14="http://schemas.microsoft.com/office/powerpoint/2010/main" val="20313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GeoLocation API</a:t>
            </a:r>
          </a:p>
        </p:txBody>
      </p:sp>
      <p:sp>
        <p:nvSpPr>
          <p:cNvPr id="11" name="Title 1"/>
          <p:cNvSpPr txBox="1">
            <a:spLocks/>
          </p:cNvSpPr>
          <p:nvPr/>
        </p:nvSpPr>
        <p:spPr bwMode="auto">
          <a:xfrm>
            <a:off x="685800" y="1367642"/>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Finding your place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838200" y="1901042"/>
            <a:ext cx="982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getCurrentPosition(location, error)</a:t>
            </a:r>
          </a:p>
        </p:txBody>
      </p:sp>
      <p:sp>
        <p:nvSpPr>
          <p:cNvPr id="8" name="Title 1"/>
          <p:cNvSpPr txBox="1">
            <a:spLocks/>
          </p:cNvSpPr>
          <p:nvPr/>
        </p:nvSpPr>
        <p:spPr bwMode="auto">
          <a:xfrm>
            <a:off x="914400" y="2510642"/>
            <a:ext cx="990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what happen if you don’t allow the browser to access the information about your location? By adding a second attribute (another function), we are able to capture errors produced in the process, and one of those errors occurs when the user denies access.</a:t>
            </a:r>
          </a:p>
        </p:txBody>
      </p:sp>
      <p:sp>
        <p:nvSpPr>
          <p:cNvPr id="10" name="Title 1"/>
          <p:cNvSpPr txBox="1">
            <a:spLocks/>
          </p:cNvSpPr>
          <p:nvPr/>
        </p:nvSpPr>
        <p:spPr bwMode="auto">
          <a:xfrm>
            <a:off x="914400" y="3882242"/>
            <a:ext cx="9906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Along with the Position object, the getCurrentPosition() method returns the PositionError object if an error is detected. The object is sent to the second attribute of getCurrentPosition(), and has two attributes, error and message, to provide the value and description of the error. The four possible errors are represented by constants:</a:t>
            </a:r>
          </a:p>
        </p:txBody>
      </p:sp>
    </p:spTree>
    <p:extLst>
      <p:ext uri="{BB962C8B-B14F-4D97-AF65-F5344CB8AC3E}">
        <p14:creationId xmlns:p14="http://schemas.microsoft.com/office/powerpoint/2010/main" val="8993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GeoLocation API</a:t>
            </a:r>
          </a:p>
        </p:txBody>
      </p:sp>
      <p:sp>
        <p:nvSpPr>
          <p:cNvPr id="11" name="Title 1"/>
          <p:cNvSpPr txBox="1">
            <a:spLocks/>
          </p:cNvSpPr>
          <p:nvPr/>
        </p:nvSpPr>
        <p:spPr bwMode="auto">
          <a:xfrm>
            <a:off x="838200" y="1218705"/>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Finding your place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066800" y="1675905"/>
            <a:ext cx="9525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UNKNOWN_ERROR</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—value 0. When this is returned by PositionError it means than an error not covered by the definition occurs.</a:t>
            </a:r>
          </a:p>
          <a:p>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PERMISSION_DENIED</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—value 1. This error occurs when the user denies access for the Geolocation API to his or her location information.</a:t>
            </a:r>
          </a:p>
          <a:p>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POSITION_UNAVAILABLE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—value 2. This error occurs when the position of the device couldn’t be determined.</a:t>
            </a:r>
          </a:p>
          <a:p>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TIMEOUT—value 3</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This error occurs when the position couldn’t be determined in the period of time declared in the configuration.</a:t>
            </a:r>
          </a:p>
        </p:txBody>
      </p:sp>
    </p:spTree>
    <p:extLst>
      <p:ext uri="{BB962C8B-B14F-4D97-AF65-F5344CB8AC3E}">
        <p14:creationId xmlns:p14="http://schemas.microsoft.com/office/powerpoint/2010/main" val="380494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GeoLocation API</a:t>
            </a:r>
          </a:p>
        </p:txBody>
      </p:sp>
      <p:sp>
        <p:nvSpPr>
          <p:cNvPr id="11" name="Title 1"/>
          <p:cNvSpPr txBox="1">
            <a:spLocks/>
          </p:cNvSpPr>
          <p:nvPr/>
        </p:nvSpPr>
        <p:spPr bwMode="auto">
          <a:xfrm>
            <a:off x="822960" y="1143000"/>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Finding your place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051560" y="1676400"/>
            <a:ext cx="967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getCurrentPosition(location, error, configuration)</a:t>
            </a:r>
          </a:p>
        </p:txBody>
      </p:sp>
      <p:sp>
        <p:nvSpPr>
          <p:cNvPr id="5" name="Title 1"/>
          <p:cNvSpPr txBox="1">
            <a:spLocks/>
          </p:cNvSpPr>
          <p:nvPr/>
        </p:nvSpPr>
        <p:spPr bwMode="auto">
          <a:xfrm>
            <a:off x="1051560" y="2209800"/>
            <a:ext cx="9372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third possible value of the getCurrentPosition() method is an object containing up to three possible attributes:</a:t>
            </a:r>
          </a:p>
          <a:p>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enableHighAccuracy</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is a Boolean attribute to inform the system that the most accurate possible location is required. The browser will try to get information through systems like GPS, for example, to provide the exact location of the device. These are high resource-consuming systems and their use should be limited to specific circumstances. For this reason the default value of this attribute is false.</a:t>
            </a:r>
          </a:p>
          <a:p>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timeout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indicates the maximum time for the operation to take place. If the information is not acquired in the time limit, the TIMEOUT error is returned. Its value is in milliseconds.</a:t>
            </a:r>
          </a:p>
        </p:txBody>
      </p:sp>
    </p:spTree>
    <p:extLst>
      <p:ext uri="{BB962C8B-B14F-4D97-AF65-F5344CB8AC3E}">
        <p14:creationId xmlns:p14="http://schemas.microsoft.com/office/powerpoint/2010/main" val="213723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GeoLocation API</a:t>
            </a:r>
          </a:p>
        </p:txBody>
      </p:sp>
      <p:sp>
        <p:nvSpPr>
          <p:cNvPr id="11" name="Title 1"/>
          <p:cNvSpPr txBox="1">
            <a:spLocks/>
          </p:cNvSpPr>
          <p:nvPr/>
        </p:nvSpPr>
        <p:spPr bwMode="auto">
          <a:xfrm>
            <a:off x="685800" y="1405247"/>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Finding your place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914400" y="1938647"/>
            <a:ext cx="967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getCurrentPosition(location, error, configuration)</a:t>
            </a:r>
          </a:p>
        </p:txBody>
      </p:sp>
      <p:sp>
        <p:nvSpPr>
          <p:cNvPr id="5" name="Title 1"/>
          <p:cNvSpPr txBox="1">
            <a:spLocks/>
          </p:cNvSpPr>
          <p:nvPr/>
        </p:nvSpPr>
        <p:spPr bwMode="auto">
          <a:xfrm>
            <a:off x="914400" y="2624447"/>
            <a:ext cx="9677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maximumAge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previous positions are cached in the system. If we consider it appropriate to get the last information saved instead of retrieving a new location (to avoid resource consumption or for a quick response), this attribute can be set with a specific time limit. If the last cached location is older than the value of this attribute, then a new location will be retrieved</a:t>
            </a:r>
          </a:p>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from the system. Its value is in milliseconds.</a:t>
            </a:r>
          </a:p>
          <a:p>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914400" y="4529447"/>
            <a:ext cx="9677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code will try to get the most accurate location for the device in no more than 10 seconds, but only if there is no previous location in the cache captured less than 60 seconds ago (If there is, this will be the Position object returned.).</a:t>
            </a:r>
          </a:p>
        </p:txBody>
      </p:sp>
    </p:spTree>
    <p:extLst>
      <p:ext uri="{BB962C8B-B14F-4D97-AF65-F5344CB8AC3E}">
        <p14:creationId xmlns:p14="http://schemas.microsoft.com/office/powerpoint/2010/main" val="408757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GeoLocation API</a:t>
            </a:r>
          </a:p>
        </p:txBody>
      </p:sp>
      <p:sp>
        <p:nvSpPr>
          <p:cNvPr id="11" name="Title 1"/>
          <p:cNvSpPr txBox="1">
            <a:spLocks/>
          </p:cNvSpPr>
          <p:nvPr/>
        </p:nvSpPr>
        <p:spPr bwMode="auto">
          <a:xfrm>
            <a:off x="838200" y="1181100"/>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Finding your place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066800" y="1714500"/>
            <a:ext cx="975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most effective and useful features are oriented toward mobile devices. The value true for the enableHighAccuracy attribute, for example, will suggest the browser use systems like GPS to get the most accurate location.</a:t>
            </a:r>
          </a:p>
        </p:txBody>
      </p:sp>
      <p:sp>
        <p:nvSpPr>
          <p:cNvPr id="7" name="Title 1"/>
          <p:cNvSpPr txBox="1">
            <a:spLocks/>
          </p:cNvSpPr>
          <p:nvPr/>
        </p:nvSpPr>
        <p:spPr bwMode="auto">
          <a:xfrm>
            <a:off x="1066800" y="2933700"/>
            <a:ext cx="975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methods watchPosition() and clearWatch(), work over location updates, and this is only possible, of course, when the device accessing the application is mobile (and moving).</a:t>
            </a:r>
          </a:p>
        </p:txBody>
      </p:sp>
      <p:sp>
        <p:nvSpPr>
          <p:cNvPr id="10" name="Title 1"/>
          <p:cNvSpPr txBox="1">
            <a:spLocks/>
          </p:cNvSpPr>
          <p:nvPr/>
        </p:nvSpPr>
        <p:spPr bwMode="auto">
          <a:xfrm>
            <a:off x="1066800" y="4000500"/>
            <a:ext cx="9372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brings up two important subjects. First, most of our codes will have to be tested in a mobile device to know exactly how they will perform</a:t>
            </a:r>
          </a:p>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a real situation. And second, we have to be responsible with the use of this API. GPS and other location systems consume a lot of resources and in most cases devices will run out of battery if we are not careful enough.</a:t>
            </a:r>
          </a:p>
        </p:txBody>
      </p:sp>
    </p:spTree>
    <p:extLst>
      <p:ext uri="{BB962C8B-B14F-4D97-AF65-F5344CB8AC3E}">
        <p14:creationId xmlns:p14="http://schemas.microsoft.com/office/powerpoint/2010/main" val="359902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4584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GeoLocation API</a:t>
            </a:r>
          </a:p>
        </p:txBody>
      </p:sp>
      <p:sp>
        <p:nvSpPr>
          <p:cNvPr id="11" name="Title 1"/>
          <p:cNvSpPr txBox="1">
            <a:spLocks/>
          </p:cNvSpPr>
          <p:nvPr/>
        </p:nvSpPr>
        <p:spPr bwMode="auto">
          <a:xfrm>
            <a:off x="720041" y="1295400"/>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Finding your place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720041" y="1828800"/>
            <a:ext cx="952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watchPosition(location, error, configuration)</a:t>
            </a:r>
          </a:p>
        </p:txBody>
      </p:sp>
      <p:sp>
        <p:nvSpPr>
          <p:cNvPr id="7" name="Title 1"/>
          <p:cNvSpPr txBox="1">
            <a:spLocks/>
          </p:cNvSpPr>
          <p:nvPr/>
        </p:nvSpPr>
        <p:spPr bwMode="auto">
          <a:xfrm>
            <a:off x="948641" y="2438400"/>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Similar to getCurrentPosition(), the watchPosition() method takes three attributes and performs the same task: namely, the method gets the location of the device that is accessing to the application.</a:t>
            </a:r>
          </a:p>
        </p:txBody>
      </p:sp>
      <p:sp>
        <p:nvSpPr>
          <p:cNvPr id="8" name="Title 1"/>
          <p:cNvSpPr txBox="1">
            <a:spLocks/>
          </p:cNvSpPr>
          <p:nvPr/>
        </p:nvSpPr>
        <p:spPr bwMode="auto">
          <a:xfrm>
            <a:off x="948641" y="3505200"/>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only difference is that the first one is a one-time operation while watchPosition() offers new data automatically every time the location changes.</a:t>
            </a:r>
          </a:p>
        </p:txBody>
      </p:sp>
      <p:sp>
        <p:nvSpPr>
          <p:cNvPr id="12" name="Title 1"/>
          <p:cNvSpPr txBox="1">
            <a:spLocks/>
          </p:cNvSpPr>
          <p:nvPr/>
        </p:nvSpPr>
        <p:spPr bwMode="auto">
          <a:xfrm>
            <a:off x="948641" y="4572000"/>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method will be watching all the time and sending information to the callback function when there is a new location to show, unless we cancel the process with the clearWatch() method.</a:t>
            </a:r>
          </a:p>
        </p:txBody>
      </p:sp>
    </p:spTree>
    <p:extLst>
      <p:ext uri="{BB962C8B-B14F-4D97-AF65-F5344CB8AC3E}">
        <p14:creationId xmlns:p14="http://schemas.microsoft.com/office/powerpoint/2010/main" val="427977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4584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GeoLocation API</a:t>
            </a:r>
          </a:p>
        </p:txBody>
      </p:sp>
      <p:sp>
        <p:nvSpPr>
          <p:cNvPr id="11" name="Title 1"/>
          <p:cNvSpPr txBox="1">
            <a:spLocks/>
          </p:cNvSpPr>
          <p:nvPr/>
        </p:nvSpPr>
        <p:spPr bwMode="auto">
          <a:xfrm>
            <a:off x="685800" y="1537855"/>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Finding your place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685800" y="2071255"/>
            <a:ext cx="952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Practical Uses with Google Maps</a:t>
            </a:r>
          </a:p>
        </p:txBody>
      </p:sp>
      <p:sp>
        <p:nvSpPr>
          <p:cNvPr id="7" name="Title 1"/>
          <p:cNvSpPr txBox="1">
            <a:spLocks/>
          </p:cNvSpPr>
          <p:nvPr/>
        </p:nvSpPr>
        <p:spPr bwMode="auto">
          <a:xfrm>
            <a:off x="914400" y="2604655"/>
            <a:ext cx="9677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Google Maps API is an external JavaScript API provided by Google that has nothing to do with HTML5 but is widely used in modern websites</a:t>
            </a:r>
          </a:p>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applications these days. It offers a variety of alternatives to work with interactive maps and even real views of very specific locations through the StreetView technology.</a:t>
            </a:r>
          </a:p>
        </p:txBody>
      </p:sp>
    </p:spTree>
    <p:extLst>
      <p:ext uri="{BB962C8B-B14F-4D97-AF65-F5344CB8AC3E}">
        <p14:creationId xmlns:p14="http://schemas.microsoft.com/office/powerpoint/2010/main" val="21123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Workers API</a:t>
            </a:r>
          </a:p>
        </p:txBody>
      </p:sp>
      <p:sp>
        <p:nvSpPr>
          <p:cNvPr id="7" name="Title 1"/>
          <p:cNvSpPr txBox="1">
            <a:spLocks/>
          </p:cNvSpPr>
          <p:nvPr/>
        </p:nvSpPr>
        <p:spPr bwMode="auto">
          <a:xfrm>
            <a:off x="914400" y="1447800"/>
            <a:ext cx="9525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absence of multithreading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JavaScript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(processing of multiple codes at the same time) reduces efficiency, limits its scope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makes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some desktop applications impossible to emulate on the web.</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914400" y="2590800"/>
            <a:ext cx="952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Web Workers is an API designed with the specific purpose of turning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JavaScript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multithreading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language and solving this problem.</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914400" y="3352800"/>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hanks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HTML5, we are able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execute time-consuming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codes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background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while the main script continues running on the web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page, receiving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user’s input and keeping the document responsive.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762000" y="441960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Creating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 Worker</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90600" y="4953000"/>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way Web Workers works is simple: the worker is built in a separate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JavaScript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file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codes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communicate with each other through messages.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3186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Workers API</a:t>
            </a:r>
          </a:p>
        </p:txBody>
      </p:sp>
      <p:sp>
        <p:nvSpPr>
          <p:cNvPr id="10" name="Title 1"/>
          <p:cNvSpPr txBox="1">
            <a:spLocks/>
          </p:cNvSpPr>
          <p:nvPr/>
        </p:nvSpPr>
        <p:spPr bwMode="auto">
          <a:xfrm>
            <a:off x="685800" y="1402278"/>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Creating a Worker</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14400" y="2011878"/>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Usually, the message sent to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worker from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main code is the information we want to be processed, and the messages sent back by the</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worker represents the result of this processing.</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914400" y="3078678"/>
            <a:ext cx="9525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send and receive these messages, the API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takes advantage of techniques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implemented in other APIs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like Events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methods that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you already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know about are used to send and receive messages from one code to another: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14400" y="4450278"/>
            <a:ext cx="9525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Worker(</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scriptURL</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—Before communicating with the worker, we have to get an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 pointing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the file in which the code of the worker is located. This method returns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Worker object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scriptURL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the URL of the file with the code (worker) that will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 processed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background.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0539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22860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90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&lt;link&gt;</a:t>
            </a:r>
          </a:p>
        </p:txBody>
      </p:sp>
      <p:sp>
        <p:nvSpPr>
          <p:cNvPr id="15" name="Title 1"/>
          <p:cNvSpPr txBox="1">
            <a:spLocks/>
          </p:cNvSpPr>
          <p:nvPr/>
        </p:nvSpPr>
        <p:spPr bwMode="auto">
          <a:xfrm>
            <a:off x="1447800" y="2819400"/>
            <a:ext cx="9448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HTML5 example"&gt;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&lt;title&gt;This text is the title of the document&lt;/title&gt;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&lt;link rel=”stylesheet” href=”mystyles.css”&gt;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endParaRPr lang="en-US" sz="8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219200" y="1485900"/>
            <a:ext cx="9525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Another important element that goes in the head of the document is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&lt;link&gt;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This element is used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incorporate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styles, scripts, images or icons from external files within a document. One of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most common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uses of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&lt;link&gt;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to incorporate styles inserting an external CSS file:</a:t>
            </a:r>
          </a:p>
        </p:txBody>
      </p:sp>
    </p:spTree>
    <p:extLst>
      <p:ext uri="{BB962C8B-B14F-4D97-AF65-F5344CB8AC3E}">
        <p14:creationId xmlns:p14="http://schemas.microsoft.com/office/powerpoint/2010/main" val="61030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Workers API</a:t>
            </a:r>
          </a:p>
        </p:txBody>
      </p:sp>
      <p:sp>
        <p:nvSpPr>
          <p:cNvPr id="10" name="Title 1"/>
          <p:cNvSpPr txBox="1">
            <a:spLocks/>
          </p:cNvSpPr>
          <p:nvPr/>
        </p:nvSpPr>
        <p:spPr bwMode="auto">
          <a:xfrm>
            <a:off x="914400" y="1445821"/>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Creating a Worker</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143000" y="2055421"/>
            <a:ext cx="952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postMessage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(message</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sends a message toward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or from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worker code.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message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a string or a JSON object representing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message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be transmitted.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143000" y="3046021"/>
            <a:ext cx="952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message—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an event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already that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listens for messages sent to the code. 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with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postMessage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it can be applied in the worker or the main code. It uses 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property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retrieve the message sent.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188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Workers API</a:t>
            </a:r>
          </a:p>
        </p:txBody>
      </p:sp>
      <p:sp>
        <p:nvSpPr>
          <p:cNvPr id="10" name="Title 1"/>
          <p:cNvSpPr txBox="1">
            <a:spLocks/>
          </p:cNvSpPr>
          <p:nvPr/>
        </p:nvSpPr>
        <p:spPr bwMode="auto">
          <a:xfrm>
            <a:off x="685800" y="1292926"/>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Sending and Receiving Messages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14400" y="1902526"/>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learn how workers and the main code communicate with each other, we are going to use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simple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template to send our name as a message to the worker and print its answer.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914400" y="2969326"/>
            <a:ext cx="952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 a basic example of Web Workers requires at least three files: the main document,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main JavaScript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code and the file with the code for the worker.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914400" y="3959926"/>
            <a:ext cx="9525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worker is, of course, extremely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simple.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Nothing is really processed; the only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processing performed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the construction of a string from the message received that is immediately sent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back as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answer.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914400" y="5026726"/>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However, this example is useful for understanding how the codes communicate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with each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other and how to take advantage of this API.</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5812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Workers API</a:t>
            </a:r>
          </a:p>
        </p:txBody>
      </p:sp>
      <p:sp>
        <p:nvSpPr>
          <p:cNvPr id="10" name="Title 1"/>
          <p:cNvSpPr txBox="1">
            <a:spLocks/>
          </p:cNvSpPr>
          <p:nvPr/>
        </p:nvSpPr>
        <p:spPr bwMode="auto">
          <a:xfrm>
            <a:off x="699655" y="1248394"/>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Sending and Receiving Messages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28255" y="1857994"/>
            <a:ext cx="952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Despite their simplicity, there are a few important things you have to consider before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create your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workers.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385455" y="2619994"/>
            <a:ext cx="952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Messages are the only possible way to communicate directly with workers.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385455" y="3229594"/>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Messages have to be created using strings or JSON objects, because workers are not allowed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receive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other types of data.</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385455" y="3991594"/>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can’t access the document or even manipulate any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HTML element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and Javascript functions and variables from the main code are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not accessible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workers.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385455" y="5058394"/>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Workers are like canned codes that can only process information received through messages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send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back the result using the same mechanism.</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7733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Workers API</a:t>
            </a:r>
          </a:p>
        </p:txBody>
      </p:sp>
      <p:sp>
        <p:nvSpPr>
          <p:cNvPr id="10" name="Title 1"/>
          <p:cNvSpPr txBox="1">
            <a:spLocks/>
          </p:cNvSpPr>
          <p:nvPr/>
        </p:nvSpPr>
        <p:spPr bwMode="auto">
          <a:xfrm>
            <a:off x="838200" y="1255321"/>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Detecting Errors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066800" y="1864921"/>
            <a:ext cx="952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Despite all the limitations mentioned before, workers are still flexible and powerful.</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066800" y="2626921"/>
            <a:ext cx="952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can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 functions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predefined methods and entire APIs from inside a worker.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066800" y="3312721"/>
            <a:ext cx="952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Considering how complex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worker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may become, the Web Workers API incorporates a specific event to check for errors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return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much information as possible about the situation.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066800" y="4608121"/>
            <a:ext cx="9525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error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by the Worker object in the main code every time an error occurs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worker. It uses three properties to provide information: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message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filename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lineno</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message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represents the error message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10776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Workers API</a:t>
            </a:r>
          </a:p>
        </p:txBody>
      </p:sp>
      <p:sp>
        <p:nvSpPr>
          <p:cNvPr id="10" name="Title 1"/>
          <p:cNvSpPr txBox="1">
            <a:spLocks/>
          </p:cNvSpPr>
          <p:nvPr/>
        </p:nvSpPr>
        <p:spPr bwMode="auto">
          <a:xfrm>
            <a:off x="822960" y="1257300"/>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Detecting Errors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051560" y="1866900"/>
            <a:ext cx="9525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It’s a string that lets us know what went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wrong.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filename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shows the name of the file with the code that causes the error. This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useful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external files are loaded from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worker.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Finally, the </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lineno</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property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returns the line number in which the error occurred.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051560" y="3314700"/>
            <a:ext cx="937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Let’s create a code to show errors returned by a worker: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3655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Workers API</a:t>
            </a:r>
          </a:p>
        </p:txBody>
      </p:sp>
      <p:sp>
        <p:nvSpPr>
          <p:cNvPr id="10" name="Title 1"/>
          <p:cNvSpPr txBox="1">
            <a:spLocks/>
          </p:cNvSpPr>
          <p:nvPr/>
        </p:nvSpPr>
        <p:spPr bwMode="auto">
          <a:xfrm>
            <a:off x="762000" y="1234539"/>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Terminating Workers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1844139"/>
            <a:ext cx="92811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Workers are special units of codes that are always running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background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waiting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be processed.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990600" y="2682339"/>
            <a:ext cx="937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Workers will be, most of the time, required in specific circumstances</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for special purposes.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066800" y="3520539"/>
            <a:ext cx="9372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Usually their services won’t be necessary or required all the time, and it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a good practice to stop or terminate their processing if we don’t need them anymore.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066800" y="4511139"/>
            <a:ext cx="9372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this purpose the API provides two different methods: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371600" y="5082639"/>
            <a:ext cx="9220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terminate()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terminates the worker from the main code.</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close()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terminates the worker from inside the worker.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1313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Workers API</a:t>
            </a:r>
          </a:p>
        </p:txBody>
      </p:sp>
      <p:sp>
        <p:nvSpPr>
          <p:cNvPr id="10" name="Title 1"/>
          <p:cNvSpPr txBox="1">
            <a:spLocks/>
          </p:cNvSpPr>
          <p:nvPr/>
        </p:nvSpPr>
        <p:spPr bwMode="auto">
          <a:xfrm>
            <a:off x="914400" y="1222664"/>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Terminating Workers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143000" y="1756064"/>
            <a:ext cx="92811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a worker is terminated, any process running is aborted and any task in the event loop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discarded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5473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10" name="Title 1"/>
          <p:cNvSpPr txBox="1">
            <a:spLocks/>
          </p:cNvSpPr>
          <p:nvPr/>
        </p:nvSpPr>
        <p:spPr bwMode="auto">
          <a:xfrm>
            <a:off x="838200" y="1269175"/>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 and Drop for the Web</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066800" y="1954975"/>
            <a:ext cx="928116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Dragging an element from one place and then dropping it somewhere else is something that we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do all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time in desktop applications, but we don’t expect to do it on the web.</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082040" y="3021775"/>
            <a:ext cx="96621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not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because web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applications are different, but because developers never had a standard technology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available to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offer this feature.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066800" y="3783775"/>
            <a:ext cx="967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Drag and Drop API introduced by the HTML5 specification we finally have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opportunity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create software for the web that will behave exactly like desktop applications.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8846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10" name="Title 1"/>
          <p:cNvSpPr txBox="1">
            <a:spLocks/>
          </p:cNvSpPr>
          <p:nvPr/>
        </p:nvSpPr>
        <p:spPr bwMode="auto">
          <a:xfrm>
            <a:off x="800100" y="1277092"/>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New Events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043940" y="1810492"/>
            <a:ext cx="92811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One of the most important aspects of this API is a set of seven new specific events introduced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different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situations.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043940" y="2572492"/>
            <a:ext cx="966216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Some of these events are fired by the source (the element to be dragged)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other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events are fired by the target (the element into which the source will be dropped).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104900" y="3563092"/>
            <a:ext cx="960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example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when a user performs a drag and drop operation, the source fires these three events: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257300" y="4401292"/>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dragstart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the moment the drag operation starts. The data associated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with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source element is set at this moment in the system.</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257300" y="5315692"/>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similar to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mousemove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 except that it’s fired during a drag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operation by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source element.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496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10" name="Title 1"/>
          <p:cNvSpPr txBox="1">
            <a:spLocks/>
          </p:cNvSpPr>
          <p:nvPr/>
        </p:nvSpPr>
        <p:spPr bwMode="auto">
          <a:xfrm>
            <a:off x="669966" y="1237508"/>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New Events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127166" y="1770908"/>
            <a:ext cx="952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dragend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the drag operation is over, whether it was successful or not, this event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fired from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source.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898566" y="2532908"/>
            <a:ext cx="9525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here are the events fired by the target during the same operation: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279566" y="2990108"/>
            <a:ext cx="929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dragenter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the mouse’s pointer enters inside the area of a possible target element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during a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drag operation, this event is fired.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79566" y="3752108"/>
            <a:ext cx="929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dragover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similar to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mousemove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 except that it’s fired during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drag operation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by possible target elements.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279566" y="4514108"/>
            <a:ext cx="929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drop</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the drop occurs during a drag operation, this event is fired by the target.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279566" y="5276108"/>
            <a:ext cx="929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dragleave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the mouse leaves an element during a drag operation.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event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used along with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dragenter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provide feedback and help users identify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target element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1029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38100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906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Body Structure</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219200" y="1485900"/>
            <a:ext cx="9525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body structure (the code between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&lt;body&gt;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tags) will generate the visible part of our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document. That’s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code that will produce our web page.</a:t>
            </a:r>
          </a:p>
        </p:txBody>
      </p:sp>
      <p:sp>
        <p:nvSpPr>
          <p:cNvPr id="6" name="Title 1"/>
          <p:cNvSpPr txBox="1">
            <a:spLocks/>
          </p:cNvSpPr>
          <p:nvPr/>
        </p:nvSpPr>
        <p:spPr bwMode="auto">
          <a:xfrm>
            <a:off x="1219200" y="2438400"/>
            <a:ext cx="9525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div&gt;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as well as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&lt;table&gt;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doesn't provide much information</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about the parts of the body that the element is representing.</a:t>
            </a:r>
          </a:p>
        </p:txBody>
      </p:sp>
      <p:sp>
        <p:nvSpPr>
          <p:cNvPr id="7" name="Title 1"/>
          <p:cNvSpPr txBox="1">
            <a:spLocks/>
          </p:cNvSpPr>
          <p:nvPr/>
        </p:nvSpPr>
        <p:spPr bwMode="auto">
          <a:xfrm>
            <a:off x="1219200" y="3352800"/>
            <a:ext cx="9525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HTML5 incorporates new elements that help identify each part of the</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document and organize the body.</a:t>
            </a:r>
          </a:p>
        </p:txBody>
      </p:sp>
      <p:sp>
        <p:nvSpPr>
          <p:cNvPr id="8" name="Title 1"/>
          <p:cNvSpPr txBox="1">
            <a:spLocks/>
          </p:cNvSpPr>
          <p:nvPr/>
        </p:nvSpPr>
        <p:spPr bwMode="auto">
          <a:xfrm>
            <a:off x="1219200" y="4305300"/>
            <a:ext cx="9525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HTML5, the most important sections of a document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are differentiated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and the main structure no longer depends on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&lt;div&gt;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&lt;table&gt;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tags.</a:t>
            </a:r>
          </a:p>
        </p:txBody>
      </p:sp>
    </p:spTree>
    <p:extLst>
      <p:ext uri="{BB962C8B-B14F-4D97-AF65-F5344CB8AC3E}">
        <p14:creationId xmlns:p14="http://schemas.microsoft.com/office/powerpoint/2010/main" val="339788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62664"/>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8" name="Title 1"/>
          <p:cNvSpPr txBox="1">
            <a:spLocks/>
          </p:cNvSpPr>
          <p:nvPr/>
        </p:nvSpPr>
        <p:spPr bwMode="auto">
          <a:xfrm>
            <a:off x="818408" y="1549235"/>
            <a:ext cx="952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Before you work with this feature, there is an important aspect that has to be considered.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818408" y="2311235"/>
            <a:ext cx="952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Browsers perform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actions by default during a drag and drop operation.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818408" y="2768435"/>
            <a:ext cx="975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get the results you want,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you might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need to prevent the default behavior and customize actions.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894608" y="3530435"/>
            <a:ext cx="975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some events, like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dragenter</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dragover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drop</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prevention is necessary, even when a customized action was specified.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itle 1"/>
          <p:cNvSpPr txBox="1">
            <a:spLocks/>
          </p:cNvSpPr>
          <p:nvPr/>
        </p:nvSpPr>
        <p:spPr bwMode="auto">
          <a:xfrm>
            <a:off x="894608" y="4292435"/>
            <a:ext cx="975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a simple example, let’s see how we must proceed.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8397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21921"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8" name="Title 1"/>
          <p:cNvSpPr txBox="1">
            <a:spLocks/>
          </p:cNvSpPr>
          <p:nvPr/>
        </p:nvSpPr>
        <p:spPr bwMode="auto">
          <a:xfrm>
            <a:off x="914400" y="1066800"/>
            <a:ext cx="967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initiate()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adds the event listeners for this operation, and 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dragged()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dropped()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functions generate and receive the information that is transmitted in the process.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914400" y="2133600"/>
            <a:ext cx="967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a regular drag and drop operation to take place, we must prepare the information that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will be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shared between the source and the target elements.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14400" y="2895600"/>
            <a:ext cx="982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get this done, a listener for the </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dragstart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event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was added. This listener calls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dragged()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when the event is fired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prepared in this function using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914400" y="3962400"/>
            <a:ext cx="9829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drop action is usually not allowed in most elements of the document by default.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Therefore, to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make this operation available for our drop box, we must prevent against the default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behavior.</a:t>
            </a:r>
          </a:p>
        </p:txBody>
      </p:sp>
      <p:sp>
        <p:nvSpPr>
          <p:cNvPr id="15" name="Title 1"/>
          <p:cNvSpPr txBox="1">
            <a:spLocks/>
          </p:cNvSpPr>
          <p:nvPr/>
        </p:nvSpPr>
        <p:spPr bwMode="auto">
          <a:xfrm>
            <a:off x="914400" y="4953000"/>
            <a:ext cx="982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was done by adding a listener for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dragenter</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dragover</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events and executing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preventDefault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with an anonymous function.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914400" y="5715000"/>
            <a:ext cx="982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finally, a listener for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drop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 was added to call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dropped()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that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will receive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process the data sent by the source.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4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3692"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8" name="Title 1"/>
          <p:cNvSpPr txBox="1">
            <a:spLocks/>
          </p:cNvSpPr>
          <p:nvPr/>
        </p:nvSpPr>
        <p:spPr bwMode="auto">
          <a:xfrm>
            <a:off x="658685" y="1447800"/>
            <a:ext cx="9677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the drag starts,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dragstart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 is fired and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dragged()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is called.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function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we get the value of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src</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of the element being dragged, and set the data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 transferred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using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of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dataTransfer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658685" y="2743200"/>
            <a:ext cx="967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From the other side, when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 element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dropped over our drop box,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drop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 is fired and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dropped()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is called.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734885" y="3505200"/>
            <a:ext cx="967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function just modifies the content of the drop box with the information gotten with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734885" y="4267200"/>
            <a:ext cx="9677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Browsers also perform actions by default when this event takes place (for</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example, open a link or refresh the window to show the image that was dropped) so we have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prevent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behavior using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preventDefault()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as we did for the other events before.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130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17962"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8" name="Title 1"/>
          <p:cNvSpPr txBox="1">
            <a:spLocks/>
          </p:cNvSpPr>
          <p:nvPr/>
        </p:nvSpPr>
        <p:spPr bwMode="auto">
          <a:xfrm>
            <a:off x="819397" y="1524000"/>
            <a:ext cx="967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the object that will hold the information in a drag and drop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operation.</a:t>
            </a:r>
          </a:p>
        </p:txBody>
      </p:sp>
      <p:sp>
        <p:nvSpPr>
          <p:cNvPr id="7" name="Title 1"/>
          <p:cNvSpPr txBox="1">
            <a:spLocks/>
          </p:cNvSpPr>
          <p:nvPr/>
        </p:nvSpPr>
        <p:spPr bwMode="auto">
          <a:xfrm>
            <a:off x="838200" y="10668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dataTransfer</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838200" y="1934688"/>
            <a:ext cx="967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dataTransfer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has several methods and properties associated.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866899" y="2514600"/>
            <a:ext cx="975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already used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getData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our example.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Along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with </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clearData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these are the methods in charge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being transferred: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838200" y="3352800"/>
            <a:ext cx="9982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(type, data)</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is used to declare the data to be sent and its type.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method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receives regular data types (like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text/plain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text/html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text/</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uri</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-list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special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types(like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URL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Text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or even personalized types. A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must be called for every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type of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data that we want to send in the same operation</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getData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(type)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returns the data of the specified type sent by the source element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clearData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removes the data of the specified type.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5852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8" name="Title 1"/>
          <p:cNvSpPr txBox="1">
            <a:spLocks/>
          </p:cNvSpPr>
          <p:nvPr/>
        </p:nvSpPr>
        <p:spPr bwMode="auto">
          <a:xfrm>
            <a:off x="838200" y="1828800"/>
            <a:ext cx="967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dataTransfer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object has a few more methods and properties that sometimes might be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useful for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our applications: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762000" y="13716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dataTransfer</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838200" y="2743200"/>
            <a:ext cx="982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setDragImage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(element, x, 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—Some browsers show a thumbnail of the element that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being dragged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This method is used to customize that image and select a position relative to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mouse pointer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838200" y="3810000"/>
            <a:ext cx="982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types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an array containing the types that were set in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dragstart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event (by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code or the browser). You can save this array in a variable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list=</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dataTransfer.types</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then read it with a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loop.</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838200" y="4876800"/>
            <a:ext cx="982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files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an array containing information about the files that are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being dragged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4773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10046"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7" name="Title 1"/>
          <p:cNvSpPr txBox="1">
            <a:spLocks/>
          </p:cNvSpPr>
          <p:nvPr/>
        </p:nvSpPr>
        <p:spPr bwMode="auto">
          <a:xfrm>
            <a:off x="762000" y="1352550"/>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dragenter</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dragleave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and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dragend</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838200" y="1885950"/>
            <a:ext cx="982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These are important events that let us provide feedback that will guide users while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moving elements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all over the screen.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838200" y="2647950"/>
            <a:ext cx="982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functions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entering()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leaving()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will change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background color of our drop box every time the mouse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dragging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something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enters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leaves the area occupied by the element (These actions are firing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dragenter</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dragleave</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838200" y="4095750"/>
            <a:ext cx="9829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ending()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will be called by the listener for the </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dragend</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event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the element is dropped.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5614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Drag and Drop API</a:t>
            </a:r>
          </a:p>
        </p:txBody>
      </p:sp>
      <p:sp>
        <p:nvSpPr>
          <p:cNvPr id="7" name="Title 1"/>
          <p:cNvSpPr txBox="1">
            <a:spLocks/>
          </p:cNvSpPr>
          <p:nvPr/>
        </p:nvSpPr>
        <p:spPr bwMode="auto">
          <a:xfrm>
            <a:off x="838200" y="1458686"/>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setDragImage()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914400" y="2068286"/>
            <a:ext cx="990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setDragImage()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not only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lets us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change the image, but also takes two attributes,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to set the position of that image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relative to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mouse’s pointer.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914400" y="3135086"/>
            <a:ext cx="990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setDragImage()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lets us declare a specific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position that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be the same in every drag and drop operation.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478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History API</a:t>
            </a:r>
          </a:p>
        </p:txBody>
      </p:sp>
      <p:sp>
        <p:nvSpPr>
          <p:cNvPr id="7" name="Title 1"/>
          <p:cNvSpPr txBox="1">
            <a:spLocks/>
          </p:cNvSpPr>
          <p:nvPr/>
        </p:nvSpPr>
        <p:spPr bwMode="auto">
          <a:xfrm>
            <a:off x="838200" y="1371600"/>
            <a:ext cx="320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History Interface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838200" y="1981200"/>
            <a:ext cx="990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What in HTML5 we usually call History API is in fact just an improvement on an old API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that never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had an official implementation but was supported by browsers for years.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838200" y="3048000"/>
            <a:ext cx="975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old API was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fact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little group of methods and properties, part of which was the History object.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838200" y="3733800"/>
            <a:ext cx="10058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History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API is an improvement on this object and was included in the official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HTML5 specification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the History interface.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838200" y="4495800"/>
            <a:ext cx="10058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interface combines all the old methods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properties plus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few new ones to work and modify browser history according to our needs.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5496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4785"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History API</a:t>
            </a:r>
          </a:p>
        </p:txBody>
      </p:sp>
      <p:sp>
        <p:nvSpPr>
          <p:cNvPr id="7" name="Title 1"/>
          <p:cNvSpPr txBox="1">
            <a:spLocks/>
          </p:cNvSpPr>
          <p:nvPr/>
        </p:nvSpPr>
        <p:spPr bwMode="auto">
          <a:xfrm>
            <a:off x="870857" y="1250373"/>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Navigating the Web</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870857" y="1859973"/>
            <a:ext cx="975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browser history is a list of all the web pages (URLs) visited by the user in one single session.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870857" y="2621973"/>
            <a:ext cx="975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Using the navigation buttons at the left of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navigation bar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every browser we can go back and forward in this list and see previous documents.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947057" y="3460173"/>
            <a:ext cx="975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Despite the practicality of browser buttons, sometimes is useful to be able to navigate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through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history list from inside the document.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47057" y="4298373"/>
            <a:ext cx="975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emulate browser navigation arrows from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JavaScript, we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always had the following methods and properties available: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947057" y="5136573"/>
            <a:ext cx="975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back()</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takes the browser one step back in the session history (emulating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left arrow</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52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27858"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History API</a:t>
            </a:r>
          </a:p>
        </p:txBody>
      </p:sp>
      <p:sp>
        <p:nvSpPr>
          <p:cNvPr id="7" name="Title 1"/>
          <p:cNvSpPr txBox="1">
            <a:spLocks/>
          </p:cNvSpPr>
          <p:nvPr/>
        </p:nvSpPr>
        <p:spPr bwMode="auto">
          <a:xfrm>
            <a:off x="876300" y="1284019"/>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Navigating the Web</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876300" y="1893619"/>
            <a:ext cx="975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forward()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takes the browser one step forward in the session history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emulating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right arrow).</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876300" y="2655619"/>
            <a:ext cx="990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go(steps)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takes the browser back or forward the specified steps in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session history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steps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may be a negative or positive value according to the direction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choose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go.</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52500" y="3646219"/>
            <a:ext cx="990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length</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the number of entries in the session history (the total of URLs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on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list).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952500" y="4408219"/>
            <a:ext cx="982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These methods and properties have to be declared as part of the History object, with an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expression such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history.back</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028700" y="5246419"/>
            <a:ext cx="982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These methods and properties have to be declared as part of the History object, with an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expression such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history.back</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1263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228600" y="357765"/>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995548" y="1485900"/>
            <a:ext cx="952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Following figure represents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regular layout found in most websites at the moment.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209800"/>
            <a:ext cx="4183084" cy="4183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950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History API</a:t>
            </a:r>
          </a:p>
        </p:txBody>
      </p:sp>
      <p:sp>
        <p:nvSpPr>
          <p:cNvPr id="7" name="Title 1"/>
          <p:cNvSpPr txBox="1">
            <a:spLocks/>
          </p:cNvSpPr>
          <p:nvPr/>
        </p:nvSpPr>
        <p:spPr bwMode="auto">
          <a:xfrm>
            <a:off x="685800" y="10668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New Methods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762000" y="1676400"/>
            <a:ext cx="982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New methods and properties were incorporated to the existing history API with the intention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of manually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modifying the URL in the Location bar as well as the history list using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JavaScript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code.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838200" y="2743200"/>
            <a:ext cx="982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New methods and properties were incorporated to the existing history API with the intention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of manually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modifying the URL in the Location bar as well as the history list using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JavaScript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code.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914400" y="3733800"/>
            <a:ext cx="982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have the possibility of adding fake URLs to the history list and keeping an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eye 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user’s activity.</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914400" y="4495800"/>
            <a:ext cx="9829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pushState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(state, title,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creates a new entry in the session history. 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state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attribute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declares a value for the state of the entry. It is useful to identify the entry later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 may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 specified as a string or a JSON object.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title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the title of the entry,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the URL for the entry we are generating (This value will replace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current URL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Location bar.).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7376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History API</a:t>
            </a:r>
          </a:p>
        </p:txBody>
      </p:sp>
      <p:sp>
        <p:nvSpPr>
          <p:cNvPr id="7" name="Title 1"/>
          <p:cNvSpPr txBox="1">
            <a:spLocks/>
          </p:cNvSpPr>
          <p:nvPr/>
        </p:nvSpPr>
        <p:spPr bwMode="auto">
          <a:xfrm>
            <a:off x="838200" y="10668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New Methods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914400" y="1676400"/>
            <a:ext cx="982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replaceState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(state, title,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works exactly like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pushState(),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but it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doesn’t generate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new entry. Instead, it replaces the information for the current one.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990600" y="2743200"/>
            <a:ext cx="982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the value of the state for the current entry. This value will be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null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unless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 was declared by one of the previous methods through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990600" y="38862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Fake URLs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143000" y="4419600"/>
            <a:ext cx="982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URLs generated using methods such as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pushState()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are like fake URLs in the sense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that browsers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never check for the validity of these addresses and the existence of the document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that they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are pointing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143000" y="54864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 depends on us to make sure that these fake URLs are in fact valid and</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useful.</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3906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2"/>
          <p:cNvSpPr txBox="1">
            <a:spLocks/>
          </p:cNvSpPr>
          <p:nvPr/>
        </p:nvSpPr>
        <p:spPr bwMode="auto">
          <a:xfrm>
            <a:off x="444137"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History API</a:t>
            </a:r>
          </a:p>
        </p:txBody>
      </p:sp>
      <p:sp>
        <p:nvSpPr>
          <p:cNvPr id="11" name="Title 1"/>
          <p:cNvSpPr txBox="1">
            <a:spLocks/>
          </p:cNvSpPr>
          <p:nvPr/>
        </p:nvSpPr>
        <p:spPr bwMode="auto">
          <a:xfrm>
            <a:off x="752104" y="1179121"/>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Fake URLs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04504" y="1712521"/>
            <a:ext cx="982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create a new entry in the browser history and change the URL inside the Location bar,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have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use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pushState()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Let’s see an example of how it works: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04504" y="2703121"/>
            <a:ext cx="960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changepage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performs two tasks: it updates the content of the page with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it inserts a new URL in the history list.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904504" y="3465121"/>
            <a:ext cx="967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After the function is executed, 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databox</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shows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text ”the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is page2” and the URL of the main document is replaced in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Location bar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by the fake URL ”page2.html”.</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980704" y="4531921"/>
            <a:ext cx="9525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title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attributes for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pushState()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were declared as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null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time.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title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not used at this moment by any browser and will always be declared as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but we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apply and use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in the following examples.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08553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History API</a:t>
            </a:r>
          </a:p>
        </p:txBody>
      </p:sp>
      <p:sp>
        <p:nvSpPr>
          <p:cNvPr id="11" name="Title 1"/>
          <p:cNvSpPr txBox="1">
            <a:spLocks/>
          </p:cNvSpPr>
          <p:nvPr/>
        </p:nvSpPr>
        <p:spPr bwMode="auto">
          <a:xfrm>
            <a:off x="914400" y="1143000"/>
            <a:ext cx="434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Keeping Track</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66800" y="1676400"/>
            <a:ext cx="967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What we have done so far is just a manipulation of the session history.</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066800" y="2133600"/>
            <a:ext cx="960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made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browser believe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that the user visited a URL that, at this point, doesn’t even exist.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066800" y="2819400"/>
            <a:ext cx="982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After you clicked 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“page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2” link, the fake URL ”page2.html” was shown on the Location bar and new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content inserted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databox</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everything without refreshing or loading another page.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066800" y="3810000"/>
            <a:ext cx="982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It’s a nice trick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but not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complete. The browser doesn’t consider the new URL a real document yet.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066800" y="4610100"/>
            <a:ext cx="9601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If you go back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forward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session history using the navigation buttons, the URL changes from the new one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one of the main document, but the content of the document doesn’t change at all.</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143000" y="5562600"/>
            <a:ext cx="9601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need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detect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the fake URLs are revisited and perform the right modifications in the document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show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corresponding state.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4932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History API</a:t>
            </a:r>
          </a:p>
        </p:txBody>
      </p:sp>
      <p:sp>
        <p:nvSpPr>
          <p:cNvPr id="11" name="Title 1"/>
          <p:cNvSpPr txBox="1">
            <a:spLocks/>
          </p:cNvSpPr>
          <p:nvPr/>
        </p:nvSpPr>
        <p:spPr bwMode="auto">
          <a:xfrm>
            <a:off x="914400" y="1398319"/>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Keeping Track</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66800" y="1931719"/>
            <a:ext cx="967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mentioned before the existence of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143000" y="2465119"/>
            <a:ext cx="975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value of this property may be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during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generation of a new URL, and this is the way we can identify later what is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current web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address.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143000" y="3150919"/>
            <a:ext cx="967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work with this property, the API provides a new event: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219200" y="3684319"/>
            <a:ext cx="9525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popstate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in certain circumstances when a URL is revisited or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document 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loaded. It provides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with the value of the state declared when the URL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was generated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pushState()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replaceState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methods. This value is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null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URL 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real unless we changed it before using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replaceState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as we will see next.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4925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955964" y="1379517"/>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108364" y="1912917"/>
            <a:ext cx="967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API is one of the most powerful features of HTML5.</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108364" y="2446317"/>
            <a:ext cx="9372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Canvas lets you draw, render graphics, animate and process images and text,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 works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along with the rest of the specification to create full applications and even 2D and 3D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games for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web.</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108364" y="3513117"/>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&lt;canvas&gt;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184564" y="4122717"/>
            <a:ext cx="9372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element generates an empty rectangular space in the web page in which the results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methods provided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by the API will be shown. It produces just a white space, like an empty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&lt;div&gt;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element, but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an entirely different purpose.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1284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7754"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609600" y="9906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143000" y="2057400"/>
            <a:ext cx="9601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getContext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is the first method we have to call for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&lt;canvas&gt;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to be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ready to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work. It generates a drawing context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be assigned to the canvas. Through its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reference, we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be able to apply the rest of the API.</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838200" y="15240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getContext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19200" y="3581400"/>
            <a:ext cx="960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canvas drawing context will be a grid of pixels listed in rows and columns from top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bottom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left to right, with its origin (the pixel 0,0) located at the top-left of the square.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990600" y="46482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Drawing on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295400" y="5257800"/>
            <a:ext cx="952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list of tools provided by this API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drawing 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extensive, from simple</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shapes and drawing methods to text, shadows or complex transformations. </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9803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57546"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588818" y="1142505"/>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122218" y="2209305"/>
            <a:ext cx="9601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Usually the developer must prepare the figure to be drawn before sending it to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context but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there are a few methods that let us draw directly on the canvas.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817418" y="1675905"/>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Drawing Rectangles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122218" y="3276105"/>
            <a:ext cx="960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methods are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specific for a rectangular shape and they are the only ones that generate a primitive shape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get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other shapes, we will have to combine other drawing techniques and complex paths.).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methods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available are the following:</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122218" y="4571505"/>
            <a:ext cx="9601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fillRect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y, width, height)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draws a solid rectangle. The top-left corner will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 located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the position specified by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width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height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declares its size.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122218" y="5562105"/>
            <a:ext cx="960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strokeRect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y, width, height)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—Similar to the previous method, this will draw an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empty rectangle—in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other words, just the outlines.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3618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2"/>
          <p:cNvSpPr txBox="1">
            <a:spLocks/>
          </p:cNvSpPr>
          <p:nvPr/>
        </p:nvSpPr>
        <p:spPr bwMode="auto">
          <a:xfrm>
            <a:off x="548640" y="42209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478972" y="1148443"/>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12372" y="2215243"/>
            <a:ext cx="960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clearRect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y, width, height)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is used to subtract pixels from the area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specified by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its attributes. It’s like a rectangular eraser.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707572" y="1681843"/>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Drawing Rectangles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707570" y="305344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Colors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164770" y="3586843"/>
            <a:ext cx="960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So far we have been using the color by default, a solid black. We can specify the color we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want using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CSS syntax with the following properties: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240972" y="4348843"/>
            <a:ext cx="952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strokeStyle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declares the color for the lines of the shape.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itle 1"/>
          <p:cNvSpPr txBox="1">
            <a:spLocks/>
          </p:cNvSpPr>
          <p:nvPr/>
        </p:nvSpPr>
        <p:spPr bwMode="auto">
          <a:xfrm>
            <a:off x="1240972" y="4806043"/>
            <a:ext cx="952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fillStyle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declares the color for the interior of the shape.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Title 1"/>
          <p:cNvSpPr txBox="1">
            <a:spLocks/>
          </p:cNvSpPr>
          <p:nvPr/>
        </p:nvSpPr>
        <p:spPr bwMode="auto">
          <a:xfrm>
            <a:off x="1240972" y="5263243"/>
            <a:ext cx="952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globalAlpha</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is not for color but for transparency. It sets the transparency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all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shapes drawn on the canvas.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13943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571500" y="1204851"/>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800100" y="1814451"/>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Colors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Title 1"/>
          <p:cNvSpPr txBox="1">
            <a:spLocks/>
          </p:cNvSpPr>
          <p:nvPr/>
        </p:nvSpPr>
        <p:spPr bwMode="auto">
          <a:xfrm>
            <a:off x="1333500" y="2424051"/>
            <a:ext cx="952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colors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declared using hexadecimal numbers. We can also use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functions such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rgb</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even specify transparency for the shape by taking advantage of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rgba</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function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333500" y="3338451"/>
            <a:ext cx="952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value for these methods has to be always quoted—for example,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strokeStyle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rgba</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(255,165,0,1</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409700" y="4176651"/>
            <a:ext cx="944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a color is specified using these methods, it becomes the default color for the rest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drawings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5534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30480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219200" y="1295400"/>
            <a:ext cx="952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i="1" dirty="0">
                <a:solidFill>
                  <a:schemeClr val="tx1"/>
                </a:solidFill>
                <a:latin typeface="Verdana" panose="020B0604030504040204" pitchFamily="34" charset="0"/>
                <a:ea typeface="Verdana" panose="020B0604030504040204" pitchFamily="34" charset="0"/>
                <a:cs typeface="Verdana" panose="020B0604030504040204" pitchFamily="34" charset="0"/>
              </a:rPr>
              <a:t>visual representation of a typical blog layout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828800"/>
            <a:ext cx="44196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058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533400" y="1144484"/>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762000" y="1754084"/>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Gradients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Title 1"/>
          <p:cNvSpPr txBox="1">
            <a:spLocks/>
          </p:cNvSpPr>
          <p:nvPr/>
        </p:nvSpPr>
        <p:spPr bwMode="auto">
          <a:xfrm>
            <a:off x="1295400" y="2363684"/>
            <a:ext cx="929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Gradients are an essential part of every drawing program these days, and canvas is no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exception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gradients in canvas may be linear or radial, and we can provide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stop point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combine colors.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295400" y="3506684"/>
            <a:ext cx="944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createLinearGradient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(x1, y1, x2, y2)</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creates a gradient object to apply to the canvas.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295400" y="4268684"/>
            <a:ext cx="944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createRadialGradient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(x1, y1, r1, x2, y2, r2)</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creates a gradient object to apply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canvas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using two circles. The values represent the position of the center of each circle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its radius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295400" y="5335484"/>
            <a:ext cx="944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addColorStop</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(position, color)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specifies the colors to create the gradient. The position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a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value between 0.0 and 1.0 to determine where the degradation will start for that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particular color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335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609600" y="9906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838200" y="16002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Gradients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Title 1"/>
          <p:cNvSpPr txBox="1">
            <a:spLocks/>
          </p:cNvSpPr>
          <p:nvPr/>
        </p:nvSpPr>
        <p:spPr bwMode="auto">
          <a:xfrm>
            <a:off x="1371600" y="2209800"/>
            <a:ext cx="9220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Notice that the gradient positions are relative to the canvas, not to the shapes we want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affect.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result is that, if you move the rectangles at the end of the code to a new position on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screen, then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gradient for these rectangles will change.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35052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Creating Paths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47800" y="41910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methods studied so far draw directly on the canvas, but that’s not always the case. Usually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will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have to process shapes and images in the background, and once that work is done, the result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sent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the context and gets drawn. For this purpose, the Canvas API introduces several methods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generate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paths.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124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528452" y="9906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09452" y="15240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Creating Paths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366652" y="2057400"/>
            <a:ext cx="897636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path is like a map for a pen to follow.</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366652" y="2590800"/>
            <a:ext cx="922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Once we set a path, then it’s sent to the context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drawn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permanently on the canvas.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366652" y="32766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path may include different kinds of strokes such 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straight lines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arcs, rectangles, among others, to create complex shapes.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366652" y="4038600"/>
            <a:ext cx="922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There are two methods to start and close a path:</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442852" y="4495800"/>
            <a:ext cx="922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beginPath</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starts a new shape description. It’s called first, before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start creating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path.</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442852" y="5334000"/>
            <a:ext cx="922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closePath</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closes the path, generating a straight line from the last point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point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origin. It can be avoided when you want an open path or when you use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fill</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draw the path.</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279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10215"/>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609600" y="9906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15240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Creating Paths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47800" y="2057400"/>
            <a:ext cx="897636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also have three methods to draw the path on the canvas: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447800" y="2590800"/>
            <a:ext cx="922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stroke()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draws the path as an outline shape.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447800" y="3124200"/>
            <a:ext cx="929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fill()</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draws the path as a solid shape. When you use this method you don’t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need to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close the path with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closePath</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path is automatically closed with a straight line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from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last point to the first.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447800" y="4038600"/>
            <a:ext cx="9448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clip()</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sets a new clipping area for the context. When the context is initialized,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clipping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area is the entire area occupied by the canvas.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clip()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will change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clipping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area to a new shape thus creating a mask. Everything that falls outside that mask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won’t be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drawn.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54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609600" y="9906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15240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Creating Paths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47800" y="2057400"/>
            <a:ext cx="929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code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sample 3,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it’s just starting the path for the canvas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context and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drawing it with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stroke()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get later an outline shape on the screen. To set the path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create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real shape, we have several methods available: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447800" y="3200400"/>
            <a:ext cx="929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moveTo</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moves the pen to a specific position. This method lets us start 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continue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path from different points on the grid, avoiding continuous lines.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447800" y="4191000"/>
            <a:ext cx="929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lineTo</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generates a straight line from the current pen’s position to the new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one declared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by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447800" y="4953000"/>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rect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y, width, height)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generates a rectangle. Unlike the methods studied before,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will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generate a rectangle that is part of the path (not directly drawn onto the canvas).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8287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533400" y="1163287"/>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14400" y="1696687"/>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Creating Paths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371600" y="2230087"/>
            <a:ext cx="929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arc(x, y, radius,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startAngle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endAngle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direction)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generates an arc or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circle in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position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with the radius and from the angles declared in its attributes.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last value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Boolean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value for clockwise or anticlockwise direction.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447800" y="3601687"/>
            <a:ext cx="929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quadraticCurveTo</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cpx</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cpy</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x, 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generates a quadratic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Bézier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curve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starting from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current position of the pen and ending at the position declared by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attributes.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cpx</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cpy</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attributes are a control point that shapes the curve.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447800" y="4897087"/>
            <a:ext cx="929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bezierCurveTo</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(cp1x, cp1y, cp2x, cp2y, x, 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similar to the previous method but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adds two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more attributes to generate a cubic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Bézier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curve. Now we have two control points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grid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declared by the values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cp1x</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cp1y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cp2x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cp2y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shape the curve.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855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609600" y="9906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15240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Line Styles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47800" y="2057400"/>
            <a:ext cx="929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Until this moment we have been using the same style for every line drawn on the canvas.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width</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ending and other aspects of the line can be manipulated to get exactly the type of lines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need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our drawings.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447800" y="3124200"/>
            <a:ext cx="929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There are four properties specific for this purpose: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447800" y="3657600"/>
            <a:ext cx="929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lineWidth</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determines the line thickness. By default the value is 1.0 units.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447800" y="4343400"/>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lineCap</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determines the shape of the end of the lines. There are three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possible values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butt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round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square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447800" y="5105400"/>
            <a:ext cx="929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lineJoin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determines the shape of the connection between two lines.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possible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values are: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round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bevel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miter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3423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10215"/>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609600" y="9906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15240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Text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47800" y="2057400"/>
            <a:ext cx="929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Writing text on the canvas is as simple as defining a few properties and calling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appropriate method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There are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two widely used properties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configure text: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447800" y="3200400"/>
            <a:ext cx="929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font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has a similar syntax as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font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from CSS, and takes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same values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447800" y="3886200"/>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textAlign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—There are several possible values for this property. The alignment can be made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start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end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left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right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center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19200" y="4648200"/>
            <a:ext cx="952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One method is available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draw text onto the canvas: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600200" y="5181600"/>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fillText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(text, x, 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similar to the previous method except this one will draw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solid text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2116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57546"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577932" y="118011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58932" y="171351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Shadows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16132" y="2246910"/>
            <a:ext cx="929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shadows are also an important part of the Canvas API. We can generate shadows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every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path and even for texts. The API provides four properties to do it: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416132" y="3389910"/>
            <a:ext cx="929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shadowColor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declares the color for the shadow using CSS syntax.</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416132" y="4075710"/>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shadowOffsetX</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receives a number to determine how far the shadow will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 from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object in the horizontal direction.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416132" y="4837710"/>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shadowOffsetY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receives a number to determine how far the shadow will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 from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object in the vertical direction.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492332" y="5599710"/>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shadowBlur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produces a blurring effect for the shadow.</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700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10215"/>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585256" y="120683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66256" y="1740230"/>
            <a:ext cx="246274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Transformations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23456" y="2273630"/>
            <a:ext cx="929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Canvas allows complex operations over the graphics and the canvas itself. These operations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are made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using five different transformation methods, each one with a specific purpose.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423456" y="3416630"/>
            <a:ext cx="9067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translate(x, 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transformation method is used to move the origin of the canvas.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Every canvas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has the point 0,0 located at the top-left corner, and the values goes up in any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direction inside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canvas. Negative values will fall outside the canvas. Sometimes it is good to be </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ableto</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use negative values to create complex shapes.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translate()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lets us move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point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0,0 to a specific position to use the origin as a reference for our drawings.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3273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457200" y="362714"/>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992579" y="1418606"/>
            <a:ext cx="960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HTML5 considers this basic structure and layout, and it provides new elements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differentiate and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declare each one of them. Now we can say to browsers what every section is for: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14600"/>
            <a:ext cx="38862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30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64474"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609600" y="9906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152400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Transformations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47800" y="2057400"/>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rotate(angle)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transformation method will rotate the canvas around the origin 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many angles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specified.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524000" y="2819400"/>
            <a:ext cx="9296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scale(x, 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transformation method increases or decreases the units in the canvas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reduce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enlarge everything drawn on it. The scale can be changed independently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horizontal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vertical values using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values may be negative, producing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mirror effect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By default the values are 1.0.</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524000" y="4495800"/>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transform(m1, m2, m3, m4, dx,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dy</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canvas has a matrix of values that specify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its properties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transform()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applies a new matrix over the current one to modify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canvas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524000" y="5562600"/>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setTransform</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(m1, m2, m3, m4, dx,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dy</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resets the current transformation and sets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one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from the values provided by its attributes.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6618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565068" y="1184564"/>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46068" y="1717964"/>
            <a:ext cx="350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Restoring Status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03268" y="2251364"/>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accumulation of transformations makes it really difficult to return to previous states.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479468" y="3013364"/>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Considering this, the Canvas API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provides two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methods to save and retrieve the canvas state.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479468" y="3775364"/>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save()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saves the canvas state including transformations already applied, values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styling properties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the current clipping path (the area created by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clip()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if any).</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479468" y="4765964"/>
            <a:ext cx="9296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restore()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restores the last state saved.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0872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0724"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553588" y="1187038"/>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34588" y="1720438"/>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drawImage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391788" y="2253838"/>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drawImage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is the only one in charge of drawing images onto the canvas.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However, this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can take a number of values that produce different results.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391788" y="3320638"/>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drawImage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(image, x, 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syntax is for drawing an image on the canvas in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position declared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by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first value is a reference to the image.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391788" y="4387438"/>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drawImage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(image, x, y, width, height)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syntax lets us scale the image before drawing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 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canvas, changing its size by the values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width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height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587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Canvas API</a:t>
            </a:r>
          </a:p>
        </p:txBody>
      </p:sp>
      <p:sp>
        <p:nvSpPr>
          <p:cNvPr id="11" name="Title 1"/>
          <p:cNvSpPr txBox="1">
            <a:spLocks/>
          </p:cNvSpPr>
          <p:nvPr/>
        </p:nvSpPr>
        <p:spPr bwMode="auto">
          <a:xfrm>
            <a:off x="609600" y="9906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Preparing the Canvas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15240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drawImage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371600" y="1981200"/>
            <a:ext cx="929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drawImage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(image, x1, y1, width1, height1, x2, y2, width2, height2)</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most complex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syntax. There are two values for every parameter. The purpose is to be able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slice parts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an image and then draw them onto the canvas with a customized size and position.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values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x1</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y1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set the top-left corner of the part of the image that will be sliced. The values</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width1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height1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indicate the size of this piece of image. The rest of the values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x2</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y2</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width2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height2</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declare the place where the piece will be drawn on the canvas and its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size (which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can be different from the original).</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402278" y="4724400"/>
            <a:ext cx="9296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every case, the first attribute can be a reference to an image in the same document generated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 methods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such as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getElementById</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or by creating a new image object using regular </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Javascript’s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It’s not possible to use an URL or load files from external sources directly with this</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0633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Files</a:t>
            </a:r>
            <a:r>
              <a:rPr lang="en-US" sz="3600" dirty="0" smtClean="0">
                <a:latin typeface="Verdana" panose="020B0604030504040204" pitchFamily="34" charset="0"/>
                <a:ea typeface="Verdana" panose="020B0604030504040204" pitchFamily="34" charset="0"/>
                <a:cs typeface="Verdana" panose="020B0604030504040204" pitchFamily="34" charset="0"/>
              </a:rPr>
              <a:t> </a:t>
            </a:r>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API</a:t>
            </a:r>
            <a:endPar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609600" y="9906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Storage</a:t>
            </a:r>
          </a:p>
        </p:txBody>
      </p:sp>
      <p:sp>
        <p:nvSpPr>
          <p:cNvPr id="14" name="Title 1"/>
          <p:cNvSpPr txBox="1">
            <a:spLocks/>
          </p:cNvSpPr>
          <p:nvPr/>
        </p:nvSpPr>
        <p:spPr bwMode="auto">
          <a:xfrm>
            <a:off x="1066800" y="1524000"/>
            <a:ext cx="899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Files can store a large amount of data and be moved, duplicated or transmitted independently of the nature of their content.</a:t>
            </a:r>
          </a:p>
        </p:txBody>
      </p:sp>
      <p:sp>
        <p:nvSpPr>
          <p:cNvPr id="7" name="Title 1"/>
          <p:cNvSpPr txBox="1">
            <a:spLocks/>
          </p:cNvSpPr>
          <p:nvPr/>
        </p:nvSpPr>
        <p:spPr bwMode="auto">
          <a:xfrm>
            <a:off x="1143000" y="2362200"/>
            <a:ext cx="899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Files were always an essential part of every application, but up to now there was no possible way to work with them on the web.</a:t>
            </a:r>
          </a:p>
        </p:txBody>
      </p:sp>
      <p:sp>
        <p:nvSpPr>
          <p:cNvPr id="10" name="Title 1"/>
          <p:cNvSpPr txBox="1">
            <a:spLocks/>
          </p:cNvSpPr>
          <p:nvPr/>
        </p:nvSpPr>
        <p:spPr bwMode="auto">
          <a:xfrm>
            <a:off x="1219200" y="3200400"/>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There was no file creation, copying nor processing on the web until HTML5 arrived.</a:t>
            </a:r>
          </a:p>
        </p:txBody>
      </p:sp>
      <p:sp>
        <p:nvSpPr>
          <p:cNvPr id="12" name="Title 1"/>
          <p:cNvSpPr txBox="1">
            <a:spLocks/>
          </p:cNvSpPr>
          <p:nvPr/>
        </p:nvSpPr>
        <p:spPr bwMode="auto">
          <a:xfrm>
            <a:off x="1219200" y="3962400"/>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There was no file creation, copying nor processing on the web until HTML5 arrived.</a:t>
            </a:r>
          </a:p>
        </p:txBody>
      </p:sp>
      <p:sp>
        <p:nvSpPr>
          <p:cNvPr id="15" name="Title 1"/>
          <p:cNvSpPr txBox="1">
            <a:spLocks/>
          </p:cNvSpPr>
          <p:nvPr/>
        </p:nvSpPr>
        <p:spPr bwMode="auto">
          <a:xfrm>
            <a:off x="914400" y="4648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Processing User’s Files</a:t>
            </a:r>
          </a:p>
        </p:txBody>
      </p:sp>
      <p:sp>
        <p:nvSpPr>
          <p:cNvPr id="16" name="Title 1"/>
          <p:cNvSpPr txBox="1">
            <a:spLocks/>
          </p:cNvSpPr>
          <p:nvPr/>
        </p:nvSpPr>
        <p:spPr bwMode="auto">
          <a:xfrm>
            <a:off x="1295400" y="52578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Working with local files from a web application is dangerous. Browsers have to consider safety measures before even contemplating the possibility of letting applications have access to the user’s files.</a:t>
            </a:r>
          </a:p>
        </p:txBody>
      </p:sp>
    </p:spTree>
    <p:extLst>
      <p:ext uri="{BB962C8B-B14F-4D97-AF65-F5344CB8AC3E}">
        <p14:creationId xmlns:p14="http://schemas.microsoft.com/office/powerpoint/2010/main" val="122233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Files API</a:t>
            </a:r>
            <a:endPar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609600" y="9906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Storage</a:t>
            </a:r>
          </a:p>
        </p:txBody>
      </p:sp>
      <p:sp>
        <p:nvSpPr>
          <p:cNvPr id="14" name="Title 1"/>
          <p:cNvSpPr txBox="1">
            <a:spLocks/>
          </p:cNvSpPr>
          <p:nvPr/>
        </p:nvSpPr>
        <p:spPr bwMode="auto">
          <a:xfrm>
            <a:off x="1066800" y="15240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File API provides only loading method using the &lt;input&gt; tag</a:t>
            </a:r>
          </a:p>
        </p:txBody>
      </p:sp>
      <p:sp>
        <p:nvSpPr>
          <p:cNvPr id="13" name="Title 1"/>
          <p:cNvSpPr txBox="1">
            <a:spLocks/>
          </p:cNvSpPr>
          <p:nvPr/>
        </p:nvSpPr>
        <p:spPr bwMode="auto">
          <a:xfrm>
            <a:off x="762000" y="20574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Reading Files</a:t>
            </a:r>
          </a:p>
        </p:txBody>
      </p:sp>
      <p:sp>
        <p:nvSpPr>
          <p:cNvPr id="17" name="Title 1"/>
          <p:cNvSpPr txBox="1">
            <a:spLocks/>
          </p:cNvSpPr>
          <p:nvPr/>
        </p:nvSpPr>
        <p:spPr bwMode="auto">
          <a:xfrm>
            <a:off x="1219200" y="2590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read users’ files from their computer, we have to use the FileReader interface. This interface returns an object with several methods to get each file’s content:</a:t>
            </a:r>
          </a:p>
        </p:txBody>
      </p:sp>
      <p:sp>
        <p:nvSpPr>
          <p:cNvPr id="18" name="Title 1"/>
          <p:cNvSpPr txBox="1">
            <a:spLocks/>
          </p:cNvSpPr>
          <p:nvPr/>
        </p:nvSpPr>
        <p:spPr bwMode="auto">
          <a:xfrm>
            <a:off x="1295400" y="365760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readAsText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encoding)—To process the content as text, you can use this method. A load event is fired over the FileReader object when the file is loaded. The content is returned decoded as UTF-8 text unless the encoding attribute is specified. This method will try to interpret every byte or multi-byte sequences as text characters.</a:t>
            </a:r>
          </a:p>
        </p:txBody>
      </p:sp>
    </p:spTree>
    <p:extLst>
      <p:ext uri="{BB962C8B-B14F-4D97-AF65-F5344CB8AC3E}">
        <p14:creationId xmlns:p14="http://schemas.microsoft.com/office/powerpoint/2010/main" val="175550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Files API</a:t>
            </a:r>
            <a:endPar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609600" y="9906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Storage</a:t>
            </a:r>
          </a:p>
        </p:txBody>
      </p:sp>
      <p:sp>
        <p:nvSpPr>
          <p:cNvPr id="13" name="Title 1"/>
          <p:cNvSpPr txBox="1">
            <a:spLocks/>
          </p:cNvSpPr>
          <p:nvPr/>
        </p:nvSpPr>
        <p:spPr bwMode="auto">
          <a:xfrm>
            <a:off x="762000" y="15240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Reading Files</a:t>
            </a:r>
          </a:p>
        </p:txBody>
      </p:sp>
      <p:sp>
        <p:nvSpPr>
          <p:cNvPr id="18" name="Title 1"/>
          <p:cNvSpPr txBox="1">
            <a:spLocks/>
          </p:cNvSpPr>
          <p:nvPr/>
        </p:nvSpPr>
        <p:spPr bwMode="auto">
          <a:xfrm>
            <a:off x="1295400" y="205740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readAsBinaryString</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(file)—The information is read by this method as a succession of integers in the range of 0 to 255. This method assures that each byte is read as it is, without any attempt to interpret it. It’s useful to process binary content like images or videos.</a:t>
            </a:r>
          </a:p>
        </p:txBody>
      </p:sp>
      <p:sp>
        <p:nvSpPr>
          <p:cNvPr id="8" name="Title 1"/>
          <p:cNvSpPr txBox="1">
            <a:spLocks/>
          </p:cNvSpPr>
          <p:nvPr/>
        </p:nvSpPr>
        <p:spPr bwMode="auto">
          <a:xfrm>
            <a:off x="1371600" y="34290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readAsDataURL</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(file)—This method generates a base64 encoded </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data:url</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representing the file’s data.</a:t>
            </a:r>
          </a:p>
        </p:txBody>
      </p:sp>
      <p:sp>
        <p:nvSpPr>
          <p:cNvPr id="10" name="Title 1"/>
          <p:cNvSpPr txBox="1">
            <a:spLocks/>
          </p:cNvSpPr>
          <p:nvPr/>
        </p:nvSpPr>
        <p:spPr bwMode="auto">
          <a:xfrm>
            <a:off x="1371600" y="42672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readAsArrayBuffer</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(file)—This method generates data as an </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ArrayBuffer</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from the file’s data.</a:t>
            </a:r>
          </a:p>
        </p:txBody>
      </p:sp>
    </p:spTree>
    <p:extLst>
      <p:ext uri="{BB962C8B-B14F-4D97-AF65-F5344CB8AC3E}">
        <p14:creationId xmlns:p14="http://schemas.microsoft.com/office/powerpoint/2010/main" val="42888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Files API</a:t>
            </a:r>
            <a:endPar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609600" y="9906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Storage</a:t>
            </a:r>
          </a:p>
        </p:txBody>
      </p:sp>
      <p:sp>
        <p:nvSpPr>
          <p:cNvPr id="13" name="Title 1"/>
          <p:cNvSpPr txBox="1">
            <a:spLocks/>
          </p:cNvSpPr>
          <p:nvPr/>
        </p:nvSpPr>
        <p:spPr bwMode="auto">
          <a:xfrm>
            <a:off x="762000" y="15240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Properties</a:t>
            </a:r>
          </a:p>
        </p:txBody>
      </p:sp>
      <p:sp>
        <p:nvSpPr>
          <p:cNvPr id="18" name="Title 1"/>
          <p:cNvSpPr txBox="1">
            <a:spLocks/>
          </p:cNvSpPr>
          <p:nvPr/>
        </p:nvSpPr>
        <p:spPr bwMode="auto">
          <a:xfrm>
            <a:off x="1295400" y="2057400"/>
            <a:ext cx="9448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a real application, information such as the name of the file, its size or its type are necessary to inform the user about the files being processed or even to control the user’s input. The file object sent by the &lt;input&gt; tag provides several properties for this purpose:</a:t>
            </a:r>
          </a:p>
          <a:p>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name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the full name of the file (name and extension).</a:t>
            </a:r>
          </a:p>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size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the size of the file in bytes.</a:t>
            </a:r>
          </a:p>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type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the type of the file as a MIME type.</a:t>
            </a:r>
          </a:p>
        </p:txBody>
      </p:sp>
    </p:spTree>
    <p:extLst>
      <p:ext uri="{BB962C8B-B14F-4D97-AF65-F5344CB8AC3E}">
        <p14:creationId xmlns:p14="http://schemas.microsoft.com/office/powerpoint/2010/main" val="243233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Files API</a:t>
            </a:r>
            <a:endPar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609600" y="990600"/>
            <a:ext cx="792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Storage</a:t>
            </a:r>
          </a:p>
        </p:txBody>
      </p:sp>
      <p:sp>
        <p:nvSpPr>
          <p:cNvPr id="13" name="Title 1"/>
          <p:cNvSpPr txBox="1">
            <a:spLocks/>
          </p:cNvSpPr>
          <p:nvPr/>
        </p:nvSpPr>
        <p:spPr bwMode="auto">
          <a:xfrm>
            <a:off x="762000" y="1524000"/>
            <a:ext cx="685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Events</a:t>
            </a:r>
            <a:endParaRPr lang="en-US" sz="2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295400" y="20574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time it takes for a file to be loaded into memory depends on its size</a:t>
            </a:r>
            <a:r>
              <a:rPr lang="en-US" sz="2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24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371600" y="289560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small files, the process looks like an instant operation, but large files can take several minutes to load.</a:t>
            </a:r>
          </a:p>
        </p:txBody>
      </p:sp>
      <p:sp>
        <p:nvSpPr>
          <p:cNvPr id="7" name="Title 1"/>
          <p:cNvSpPr txBox="1">
            <a:spLocks/>
          </p:cNvSpPr>
          <p:nvPr/>
        </p:nvSpPr>
        <p:spPr bwMode="auto">
          <a:xfrm>
            <a:off x="1371600" y="3962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Besides the load event already studied, the API provides special events to inform every instance of the process.</a:t>
            </a:r>
          </a:p>
        </p:txBody>
      </p:sp>
      <p:sp>
        <p:nvSpPr>
          <p:cNvPr id="8" name="Title 1"/>
          <p:cNvSpPr txBox="1">
            <a:spLocks/>
          </p:cNvSpPr>
          <p:nvPr/>
        </p:nvSpPr>
        <p:spPr bwMode="auto">
          <a:xfrm>
            <a:off x="1371600" y="3962400"/>
            <a:ext cx="9448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2443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659285"/>
            <a:ext cx="9906000" cy="2585323"/>
          </a:xfrm>
          <a:prstGeom prst="rect">
            <a:avLst/>
          </a:prstGeom>
        </p:spPr>
        <p:txBody>
          <a:bodyPr wrap="square">
            <a:spAutoFit/>
          </a:bodyPr>
          <a:lstStyle/>
          <a:p>
            <a:r>
              <a:rPr lang="en-US" sz="1800" dirty="0" err="1">
                <a:latin typeface="Verdana" panose="020B0604030504040204" pitchFamily="34" charset="0"/>
                <a:ea typeface="Verdana" panose="020B0604030504040204" pitchFamily="34" charset="0"/>
                <a:cs typeface="Verdana" panose="020B0604030504040204" pitchFamily="34" charset="0"/>
              </a:rPr>
              <a:t>loadstart</a:t>
            </a:r>
            <a:r>
              <a:rPr lang="en-US" sz="1800" dirty="0">
                <a:latin typeface="Verdana" panose="020B0604030504040204" pitchFamily="34" charset="0"/>
                <a:ea typeface="Verdana" panose="020B0604030504040204" pitchFamily="34" charset="0"/>
                <a:cs typeface="Verdana" panose="020B0604030504040204" pitchFamily="34" charset="0"/>
              </a:rPr>
              <a:t>—This event is fired from the </a:t>
            </a:r>
            <a:r>
              <a:rPr lang="en-US" sz="1800" dirty="0" err="1">
                <a:latin typeface="Verdana" panose="020B0604030504040204" pitchFamily="34" charset="0"/>
                <a:ea typeface="Verdana" panose="020B0604030504040204" pitchFamily="34" charset="0"/>
                <a:cs typeface="Verdana" panose="020B0604030504040204" pitchFamily="34" charset="0"/>
              </a:rPr>
              <a:t>FileReader</a:t>
            </a:r>
            <a:r>
              <a:rPr lang="en-US" sz="1800" dirty="0">
                <a:latin typeface="Verdana" panose="020B0604030504040204" pitchFamily="34" charset="0"/>
                <a:ea typeface="Verdana" panose="020B0604030504040204" pitchFamily="34" charset="0"/>
                <a:cs typeface="Verdana" panose="020B0604030504040204" pitchFamily="34" charset="0"/>
              </a:rPr>
              <a:t> object when the reading starts.</a:t>
            </a:r>
          </a:p>
          <a:p>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progress—This event is fired periodically while the file or blob is being read.</a:t>
            </a:r>
          </a:p>
          <a:p>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abort—This event is fired in case the process is aborted.</a:t>
            </a:r>
          </a:p>
          <a:p>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a:latin typeface="Verdana" panose="020B0604030504040204" pitchFamily="34" charset="0"/>
                <a:ea typeface="Verdana" panose="020B0604030504040204" pitchFamily="34" charset="0"/>
                <a:cs typeface="Verdana" panose="020B0604030504040204" pitchFamily="34" charset="0"/>
              </a:rPr>
              <a:t>error—This event is fired when the reading has failed.</a:t>
            </a:r>
          </a:p>
          <a:p>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err="1">
                <a:latin typeface="Verdana" panose="020B0604030504040204" pitchFamily="34" charset="0"/>
                <a:ea typeface="Verdana" panose="020B0604030504040204" pitchFamily="34" charset="0"/>
                <a:cs typeface="Verdana" panose="020B0604030504040204" pitchFamily="34" charset="0"/>
              </a:rPr>
              <a:t>loadend</a:t>
            </a:r>
            <a:r>
              <a:rPr lang="en-US" sz="1800" dirty="0">
                <a:latin typeface="Verdana" panose="020B0604030504040204" pitchFamily="34" charset="0"/>
                <a:ea typeface="Verdana" panose="020B0604030504040204" pitchFamily="34" charset="0"/>
                <a:cs typeface="Verdana" panose="020B0604030504040204" pitchFamily="34" charset="0"/>
              </a:rPr>
              <a:t>—This event is similar to load, but is fired either in success or failure.</a:t>
            </a:r>
          </a:p>
        </p:txBody>
      </p:sp>
    </p:spTree>
    <p:extLst>
      <p:ext uri="{BB962C8B-B14F-4D97-AF65-F5344CB8AC3E}">
        <p14:creationId xmlns:p14="http://schemas.microsoft.com/office/powerpoint/2010/main" val="587151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57765"/>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676400" y="14478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One of the new elements incorporated in HTML5 is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6" name="Title 1"/>
          <p:cNvSpPr txBox="1">
            <a:spLocks/>
          </p:cNvSpPr>
          <p:nvPr/>
        </p:nvSpPr>
        <p:spPr bwMode="auto">
          <a:xfrm>
            <a:off x="1485900" y="1828800"/>
            <a:ext cx="8839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HTML5 example"&gt;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&lt;title&gt;This text is the title of the document&lt;/title&gt;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&lt;link rel="stylesheet" href="mystyles.css"&gt;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pPr lvl="2"/>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&lt;h1&gt;This is the main title of the website&lt;/h1&gt;</a:t>
            </a:r>
          </a:p>
          <a:p>
            <a:pPr lvl="2"/>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22961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8" name="Title 1"/>
          <p:cNvSpPr txBox="1">
            <a:spLocks/>
          </p:cNvSpPr>
          <p:nvPr/>
        </p:nvSpPr>
        <p:spPr bwMode="auto">
          <a:xfrm>
            <a:off x="838200" y="1143000"/>
            <a:ext cx="9372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Storage API studied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previous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session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useful for storing small amounts of data,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but when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 comes to large amounts of structured data, we must resort to a database system.</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838200" y="2133600"/>
            <a:ext cx="9372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IndexedDB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API is the solution provided by HTML5 for this matter.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838200" y="2705100"/>
            <a:ext cx="10210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IndexedDB is a database system to store indexed information in the user’s computer.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838200" y="3467100"/>
            <a:ext cx="998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structure proposed by IndexedDB is also different from SQL or other popular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database systems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that developers are used to.</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838200" y="4305300"/>
            <a:ext cx="998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information is stored in the database as objects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records) inside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what is called Object Stores (tables).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914400" y="5143500"/>
            <a:ext cx="998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Object Stores have no specific structure, just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indexes to be able to find the objects inside.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4297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8" name="Title 1"/>
          <p:cNvSpPr txBox="1">
            <a:spLocks/>
          </p:cNvSpPr>
          <p:nvPr/>
        </p:nvSpPr>
        <p:spPr bwMode="auto">
          <a:xfrm>
            <a:off x="838200" y="1143000"/>
            <a:ext cx="937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These objects don’t have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predefined structure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either; they can be different from one to another and as complex as we want.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838200" y="1828800"/>
            <a:ext cx="9677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only condition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objects is that they have at least one property declared as the index in order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Object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Store to be able to find them.</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685800" y="26670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Database</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3124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interface declared by the API provides the attribute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indexedDB</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the method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open()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create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database.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990600" y="3886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returns an object over which two events will be fired to indicate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 error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a success in creating the database.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itle 1"/>
          <p:cNvSpPr txBox="1">
            <a:spLocks/>
          </p:cNvSpPr>
          <p:nvPr/>
        </p:nvSpPr>
        <p:spPr bwMode="auto">
          <a:xfrm>
            <a:off x="990600" y="4648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second aspect we have to consider in order to create or open a database is the version.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Title 1"/>
          <p:cNvSpPr txBox="1">
            <a:spLocks/>
          </p:cNvSpPr>
          <p:nvPr/>
        </p:nvSpPr>
        <p:spPr bwMode="auto">
          <a:xfrm>
            <a:off x="1066800" y="5410200"/>
            <a:ext cx="967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API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requires a version to be assigned to the database.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1954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1" name="Title 1"/>
          <p:cNvSpPr txBox="1">
            <a:spLocks/>
          </p:cNvSpPr>
          <p:nvPr/>
        </p:nvSpPr>
        <p:spPr bwMode="auto">
          <a:xfrm>
            <a:off x="685800" y="9906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Database</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1447800"/>
            <a:ext cx="967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to make the system ready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future migrations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90600" y="1981200"/>
            <a:ext cx="982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you have to update the structure of a database on the server side to add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more tables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indexes, you usually turn off the server, migrate the information to the new structure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then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turn the server back 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990600" y="2971800"/>
            <a:ext cx="982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However, you can’t turn off the user’s computer to do this process in</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browser.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990600" y="3733800"/>
            <a:ext cx="982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a result, the version of the database has to be changed and then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migrated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from the old version to the new one.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990600" y="4495800"/>
            <a:ext cx="9677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work with database versions, the API provides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version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and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setVersion</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property returns the current version value and the method assigns a new version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value to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database in use. This value can be a number or any string you want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3160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1" name="Title 1"/>
          <p:cNvSpPr txBox="1">
            <a:spLocks/>
          </p:cNvSpPr>
          <p:nvPr/>
        </p:nvSpPr>
        <p:spPr bwMode="auto">
          <a:xfrm>
            <a:off x="685800" y="9906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Objects and Object Stores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1524000"/>
            <a:ext cx="967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What we used to call records are called objects in IndexedDB.</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990600" y="1981200"/>
            <a:ext cx="967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These objects include properties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store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identify values.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990600" y="2438400"/>
            <a:ext cx="967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number of properties and how the objects are structured is irrelevant.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066800" y="2971800"/>
            <a:ext cx="967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They just must include at least one property declared as index for the Object Store to be able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find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them.</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itle 1"/>
          <p:cNvSpPr txBox="1">
            <a:spLocks/>
          </p:cNvSpPr>
          <p:nvPr/>
        </p:nvSpPr>
        <p:spPr bwMode="auto">
          <a:xfrm>
            <a:off x="1066800" y="3657600"/>
            <a:ext cx="967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Object Stores (tables) don’t have a specific structure either.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Title 1"/>
          <p:cNvSpPr txBox="1">
            <a:spLocks/>
          </p:cNvSpPr>
          <p:nvPr/>
        </p:nvSpPr>
        <p:spPr bwMode="auto">
          <a:xfrm>
            <a:off x="1066800" y="4191000"/>
            <a:ext cx="967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Only the name and one 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more indexes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must be declared at the time they are created in order to be able to find objects inside.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8692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1" name="Title 1"/>
          <p:cNvSpPr txBox="1">
            <a:spLocks/>
          </p:cNvSpPr>
          <p:nvPr/>
        </p:nvSpPr>
        <p:spPr bwMode="auto">
          <a:xfrm>
            <a:off x="685800" y="990600"/>
            <a:ext cx="6553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Objects and Object Stores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6776720" cy="4587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143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1" name="Title 1"/>
          <p:cNvSpPr txBox="1">
            <a:spLocks/>
          </p:cNvSpPr>
          <p:nvPr/>
        </p:nvSpPr>
        <p:spPr bwMode="auto">
          <a:xfrm>
            <a:off x="685800" y="990600"/>
            <a:ext cx="624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Objects and Object Stores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914400" y="1524000"/>
            <a:ext cx="967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work with objects and Object Stores, we just need to create the Object Store, declare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properties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that will be used as indexes and then start storing objects in it.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990600" y="2476500"/>
            <a:ext cx="960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API provides several methods to manipulate Object Stores: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066800" y="2933700"/>
            <a:ext cx="97536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createObjectStore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keyPath, autoIncrement)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creates a new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 Store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the name and configuration sets by its attributes. The attribute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mandatory.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keyPath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declare a common index for every object. 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autoIncrement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boolean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value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that determines if the Object Store will have a key generator.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143000" y="4762500"/>
            <a:ext cx="9677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objectStore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access the objects in an Object Store, a transaction must be started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Object Store opened for that transaction. This method will open the Object Store with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declared by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537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632618"/>
            <a:ext cx="987552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1" name="Title 1"/>
          <p:cNvSpPr txBox="1">
            <a:spLocks/>
          </p:cNvSpPr>
          <p:nvPr/>
        </p:nvSpPr>
        <p:spPr bwMode="auto">
          <a:xfrm>
            <a:off x="685800" y="990600"/>
            <a:ext cx="647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Objects and Object Stores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914400" y="15240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deleteObjectStore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will destroy the Object Store with the name declared by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762000" y="2362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Indexes </a:t>
            </a:r>
          </a:p>
        </p:txBody>
      </p:sp>
      <p:sp>
        <p:nvSpPr>
          <p:cNvPr id="12" name="Title 1"/>
          <p:cNvSpPr txBox="1">
            <a:spLocks/>
          </p:cNvSpPr>
          <p:nvPr/>
        </p:nvSpPr>
        <p:spPr bwMode="auto">
          <a:xfrm>
            <a:off x="1066800" y="29718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find objects in an Object Store, we need to set some properties of these objects as indexes.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066800" y="37338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 easy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way to do it is to declare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keyPath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createObjectStore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066800" y="4495800"/>
            <a:ext cx="975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property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declared as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keyPath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be a common index for every object stored in that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particular Object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Store.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066800" y="5334000"/>
            <a:ext cx="967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we set a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keyPath,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must be present in every object.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9176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0" name="Title 1"/>
          <p:cNvSpPr txBox="1">
            <a:spLocks/>
          </p:cNvSpPr>
          <p:nvPr/>
        </p:nvSpPr>
        <p:spPr bwMode="auto">
          <a:xfrm>
            <a:off x="762000" y="10668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Indexes </a:t>
            </a:r>
          </a:p>
        </p:txBody>
      </p:sp>
      <p:sp>
        <p:nvSpPr>
          <p:cNvPr id="12" name="Title 1"/>
          <p:cNvSpPr txBox="1">
            <a:spLocks/>
          </p:cNvSpPr>
          <p:nvPr/>
        </p:nvSpPr>
        <p:spPr bwMode="auto">
          <a:xfrm>
            <a:off x="1066800" y="16764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Besides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keyPath</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we can set all the indexes we want for an Object Store using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special methods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provided for this purpose: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066800" y="2514600"/>
            <a:ext cx="9677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createIndex</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property, unique)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creates an index for a specific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a name to identify the index,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property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the object’s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property used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the index 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unique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a boolean value to indicate the possibility of two 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more objects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sharing the same index’s value.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143000" y="4114800"/>
            <a:ext cx="982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index(name)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use an index we have to create a reference to the index first and then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assign this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reference to the transaction.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index()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creates a reference to the index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declared by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143000" y="5181600"/>
            <a:ext cx="960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deleteIndex</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—If we don’t need an index anymore, we can delete it using this method.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8506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0" name="Title 1"/>
          <p:cNvSpPr txBox="1">
            <a:spLocks/>
          </p:cNvSpPr>
          <p:nvPr/>
        </p:nvSpPr>
        <p:spPr bwMode="auto">
          <a:xfrm>
            <a:off x="762000" y="10668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Transactions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66800" y="1600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database system working on a browser must contemplate some unique circumstances that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are not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present in other platforms.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066800" y="2362200"/>
            <a:ext cx="975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browser could fail, it could be closed abruptly,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process could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 stopped by the user, or just another website could be loaded in the same window,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example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066800" y="34290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There are many situations in which working directly with the database can cause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malfunction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even data corruption.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066800" y="41910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prevent this from happening, every action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performed through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transactions.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143000" y="49530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method for generating a transaction is called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transaction(),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several attributes set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type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the transaction.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22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0" name="Title 1"/>
          <p:cNvSpPr txBox="1">
            <a:spLocks/>
          </p:cNvSpPr>
          <p:nvPr/>
        </p:nvSpPr>
        <p:spPr bwMode="auto">
          <a:xfrm>
            <a:off x="762000" y="10668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Transactions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66800" y="1600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READ_ONLY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attribute sets a read-only transaction. Modifications are not allowed.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066800" y="2362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READ_WRITE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—Using this type of transaction, we can read and write. Modifications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are allowed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066800" y="3124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VERSION_CHANGE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type of transaction is only used for updating the version of the database.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143000" y="3886200"/>
            <a:ext cx="9601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most common are read-and-write transactions. However, to prevent misuse, the read-only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type 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set by default, so when we just need to get some information from the database, the only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thing we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need to do is to specify the scope of the transaction (usually the name of the Object Store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are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going to get the information from).</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2374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3400" y="3508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676400" y="14478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&lt;nav&gt;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1981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next section of our example is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Navigational Bar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This bar is generated in HTML5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with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&lt;nav&gt;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tag.</a:t>
            </a:r>
          </a:p>
        </p:txBody>
      </p:sp>
      <p:sp>
        <p:nvSpPr>
          <p:cNvPr id="7" name="Title 1"/>
          <p:cNvSpPr txBox="1">
            <a:spLocks/>
          </p:cNvSpPr>
          <p:nvPr/>
        </p:nvSpPr>
        <p:spPr bwMode="auto">
          <a:xfrm>
            <a:off x="1600200" y="2667000"/>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HTML5 example"&gt;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&lt;title&gt;This text is the title of the document&lt;/title&gt;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&lt;link rel="stylesheet" href="mystyles.css"&gt;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4994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0" name="Title 1"/>
          <p:cNvSpPr txBox="1">
            <a:spLocks/>
          </p:cNvSpPr>
          <p:nvPr/>
        </p:nvSpPr>
        <p:spPr bwMode="auto">
          <a:xfrm>
            <a:off x="762000" y="10668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Object Stores Methods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66800" y="1600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interact with Object Stores, read and store information, the API provides several methods: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066800" y="2362200"/>
            <a:ext cx="9829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add(object)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method receives a keyword/value pair or an object containing several keyword/value pairs, and it adds an object to the selected Object Store with this information. If an object with the same index already exist, 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add()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 returns an error.</a:t>
            </a:r>
          </a:p>
        </p:txBody>
      </p:sp>
      <p:sp>
        <p:nvSpPr>
          <p:cNvPr id="8" name="Title 1"/>
          <p:cNvSpPr txBox="1">
            <a:spLocks/>
          </p:cNvSpPr>
          <p:nvPr/>
        </p:nvSpPr>
        <p:spPr bwMode="auto">
          <a:xfrm>
            <a:off x="1066800" y="3657600"/>
            <a:ext cx="967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put(object)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is similar to the previous one, except it overwrites an existing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 with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same index. This method is useful to modify an object already stored in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selected Object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Store.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066800" y="4724400"/>
            <a:ext cx="967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get(key)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can retrieve a specific object from an Object Store using this method. 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key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attribute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the value of the index of the object we want to read.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066800" y="5638800"/>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delete(key)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delete an object from the selected Object Store, we just have to call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method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the value of the index as attribute.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9270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0" name="Title 1"/>
          <p:cNvSpPr txBox="1">
            <a:spLocks/>
          </p:cNvSpPr>
          <p:nvPr/>
        </p:nvSpPr>
        <p:spPr bwMode="auto">
          <a:xfrm>
            <a:off x="762000" y="106680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Implementing IndexedDB</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66800" y="1600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Let’s create our first database and apply some of the methods mentioned</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already in this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session.</a:t>
            </a:r>
          </a:p>
        </p:txBody>
      </p:sp>
      <p:sp>
        <p:nvSpPr>
          <p:cNvPr id="15" name="Title 1"/>
          <p:cNvSpPr txBox="1">
            <a:spLocks/>
          </p:cNvSpPr>
          <p:nvPr/>
        </p:nvSpPr>
        <p:spPr bwMode="auto">
          <a:xfrm>
            <a:off x="1066800" y="2362200"/>
            <a:ext cx="944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are going to simulate an application to store information about movies.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143000" y="2819400"/>
            <a:ext cx="9601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tt0068646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Godfather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1972</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tt0086567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WarGames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1983</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tt0111161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Shawshank</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Redemption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1994</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tt1285016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name: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Social Network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2010</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5563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10" name="Title 1"/>
          <p:cNvSpPr txBox="1">
            <a:spLocks/>
          </p:cNvSpPr>
          <p:nvPr/>
        </p:nvSpPr>
        <p:spPr bwMode="auto">
          <a:xfrm>
            <a:off x="762000" y="106680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Listing Data</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66800" y="16002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get()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implemented in the code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only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returns one object at a time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last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movie inserted).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143000" y="28956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Cursors are the alternative provided by the API to retrieve and navigate through a group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objects returned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by the database in a transaction.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2438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Cursors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143000" y="36576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cursor gets a specific list of objects from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 Store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starts a pointer that points to one object of the list at a time.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219200" y="4419600"/>
            <a:ext cx="967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API provides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openCursor()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 to generate a cursor. This method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extracts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from the selected Object Store and returns an IDBCursor object that has its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own attributes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methods to manipulate the cursor: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1807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7" name="Title 1"/>
          <p:cNvSpPr txBox="1">
            <a:spLocks/>
          </p:cNvSpPr>
          <p:nvPr/>
        </p:nvSpPr>
        <p:spPr bwMode="auto">
          <a:xfrm>
            <a:off x="1143000" y="1524000"/>
            <a:ext cx="9677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continue()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moves the pointer of the cursor one position and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success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of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cursor is fired again. When the pointer reaches the end of the list,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success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also fired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but the object returned is empty. The pointer can be moved to a specific position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 providing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 index value within the parentheses.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066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Cursors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219200" y="3124200"/>
            <a:ext cx="967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delete()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deletes the object in the current cursor position.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19200" y="36576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update(value)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is similar to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put()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but updates the value of the object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current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cursor position.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219200" y="44958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read the information, the object returned by the operation provides several attributes: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295400" y="5257800"/>
            <a:ext cx="960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attribute returns the value of the key for the object in the current cursor position.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2534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7" name="Title 1"/>
          <p:cNvSpPr txBox="1">
            <a:spLocks/>
          </p:cNvSpPr>
          <p:nvPr/>
        </p:nvSpPr>
        <p:spPr bwMode="auto">
          <a:xfrm>
            <a:off x="1143000" y="1524000"/>
            <a:ext cx="967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value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attribute returns the value of any property of the object in the current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cursor position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name of the property must be specified as a property of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attribute—for example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value.year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066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Cursors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143000" y="25908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direction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objects can be read in ascending or descending order; this attribute returns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current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condition.</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143000" y="33528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count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returns the approximate number of objects in the cursor.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90600" y="41148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Deleting Data</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295400" y="4686300"/>
            <a:ext cx="9525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API provides a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delete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 which</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receives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value and deletes the object with the keyword corresponding to that value.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0394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7" name="Title 1"/>
          <p:cNvSpPr txBox="1">
            <a:spLocks/>
          </p:cNvSpPr>
          <p:nvPr/>
        </p:nvSpPr>
        <p:spPr bwMode="auto">
          <a:xfrm>
            <a:off x="1143000" y="1524000"/>
            <a:ext cx="967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most important operation performed in a database system is search</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066800"/>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Searching Data</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143000" y="20574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order to get a specific list of objects from an Object Store, we have to pass a range as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first argument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openCursor()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143000" y="28194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API provides the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IDBKeyRange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interface with several</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methods and properties to declare a range and limit the objects returned: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19200" y="3581400"/>
            <a:ext cx="960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only(value)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—Only the objects with the keyword corresponding to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value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are returned.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example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if we search movies by year using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only(“1972”)</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only the movie </a:t>
            </a:r>
            <a:r>
              <a:rPr lang="en-US" sz="1800" b="0" i="1" dirty="0">
                <a:solidFill>
                  <a:schemeClr val="tx1"/>
                </a:solidFill>
                <a:latin typeface="Verdana" panose="020B0604030504040204" pitchFamily="34" charset="0"/>
                <a:ea typeface="Verdana" panose="020B0604030504040204" pitchFamily="34" charset="0"/>
                <a:cs typeface="Verdana" panose="020B0604030504040204" pitchFamily="34" charset="0"/>
              </a:rPr>
              <a:t>The Godfather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will be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returned from our list.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219200" y="4724400"/>
            <a:ext cx="960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bound(lower, upper,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lowerOpen</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upperOpen</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really create a range, we must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have starting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ending values and must specify whether those values will be included or not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list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272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7" name="Title 1"/>
          <p:cNvSpPr txBox="1">
            <a:spLocks/>
          </p:cNvSpPr>
          <p:nvPr/>
        </p:nvSpPr>
        <p:spPr bwMode="auto">
          <a:xfrm>
            <a:off x="1143000" y="1524000"/>
            <a:ext cx="9601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value of the attribute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lower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this method specifies the starting point of the list.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upper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for the ending point. And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lowerOpen</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upperOpen</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are boolean values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declared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if the objects that matches exactly the values of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lower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upper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attributes will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 ignored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For example,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bound(“1972”,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2010”, false, true)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return the list of movies</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made from the year 1972 to the year 2010, but not including those made in 2010 (because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boolean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value is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the ending point and the movies made that year are not included).</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066800"/>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Searching Data</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219200" y="4267200"/>
            <a:ext cx="975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lowerBound</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(value, open)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creates an open range that will start from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value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go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up to the end of the list.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example, </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lowerBound</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(“1983”, true)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return all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movies made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after 1983 not including the ones made that year.</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2801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7" name="Title 1"/>
          <p:cNvSpPr txBox="1">
            <a:spLocks/>
          </p:cNvSpPr>
          <p:nvPr/>
        </p:nvSpPr>
        <p:spPr bwMode="auto">
          <a:xfrm>
            <a:off x="1143000" y="1524000"/>
            <a:ext cx="9525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upperBound</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(value, open)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the opposite of the previous method. It will create an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open range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but the objects returned will be from the beginning of the list to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value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example, </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upperBound</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(“1983”, false)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return the movies made before 1983 including those made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that year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066800"/>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Searching Data</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143000" y="2895600"/>
            <a:ext cx="952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IMPORTANT: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full-text search feature is under consideration at this moment but it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hasn’t been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developed or even included in the official specification yet. </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3355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p:txBody>
          <a:bodyPr/>
          <a:lstStyle/>
          <a:p>
            <a:r>
              <a:rPr lang="en-US" dirty="0" smtClean="0"/>
              <a:t>Thanks</a:t>
            </a:r>
            <a:endParaRPr lang="en-US" dirty="0"/>
          </a:p>
        </p:txBody>
      </p:sp>
      <p:sp>
        <p:nvSpPr>
          <p:cNvPr id="2" name="Title 1"/>
          <p:cNvSpPr>
            <a:spLocks noGrp="1"/>
          </p:cNvSpPr>
          <p:nvPr>
            <p:ph type="ctrTitle" idx="4294967295"/>
          </p:nvPr>
        </p:nvSpPr>
        <p:spPr>
          <a:xfrm>
            <a:off x="1005840" y="2130428"/>
            <a:ext cx="9326880" cy="1470025"/>
          </a:xfrm>
          <a:prstGeom prst="rect">
            <a:avLst/>
          </a:prstGeom>
        </p:spPr>
        <p:txBody>
          <a:bodyPr/>
          <a:lstStyle/>
          <a:p>
            <a:r>
              <a:rPr lang="en-US" smtClean="0">
                <a:solidFill>
                  <a:schemeClr val="bg1"/>
                </a:solidFill>
              </a:rPr>
              <a:t>HTML5</a:t>
            </a:r>
            <a:endParaRPr lang="en-US" dirty="0">
              <a:solidFill>
                <a:schemeClr val="bg1"/>
              </a:solidFill>
            </a:endParaRPr>
          </a:p>
        </p:txBody>
      </p:sp>
    </p:spTree>
    <p:extLst>
      <p:ext uri="{BB962C8B-B14F-4D97-AF65-F5344CB8AC3E}">
        <p14:creationId xmlns:p14="http://schemas.microsoft.com/office/powerpoint/2010/main" val="416539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208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676400" y="14478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&lt;nav&gt;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1828800"/>
            <a:ext cx="8991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&lt;h1&gt;This is the main title of the website&lt;/h1&gt;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pPr lvl="8"/>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&lt;li&gt;home&lt;/li&gt;</a:t>
            </a:r>
          </a:p>
          <a:p>
            <a:pPr lvl="8"/>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&lt;li&gt;photos&lt;/li&gt;</a:t>
            </a:r>
          </a:p>
          <a:p>
            <a:pPr lvl="8"/>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&lt;li&gt;videos&lt;/li&gt;</a:t>
            </a:r>
          </a:p>
          <a:p>
            <a:pPr lvl="8"/>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&lt;li&gt;contact&lt;/li&gt;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413981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387928"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676400" y="14478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18288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Next in our standard design are what we called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Main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bar and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Side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Bar</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676400" y="2819400"/>
            <a:ext cx="906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we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have discussed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before,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Main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bar contains the most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relevant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the document and can be found in different forms—for example, divided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into several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blocks or more columns.</a:t>
            </a:r>
          </a:p>
        </p:txBody>
      </p:sp>
      <p:sp>
        <p:nvSpPr>
          <p:cNvPr id="8" name="Title 1"/>
          <p:cNvSpPr txBox="1">
            <a:spLocks/>
          </p:cNvSpPr>
          <p:nvPr/>
        </p:nvSpPr>
        <p:spPr bwMode="auto">
          <a:xfrm>
            <a:off x="1676400" y="4267200"/>
            <a:ext cx="906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Because the purpose of these columns and blocks is more general,</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HTML5 element that specifies these sections is simply called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4875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1143000" y="11620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HTML5 Documents</a:t>
            </a:r>
          </a:p>
        </p:txBody>
      </p:sp>
      <p:sp>
        <p:nvSpPr>
          <p:cNvPr id="9" name="Title 2"/>
          <p:cNvSpPr txBox="1">
            <a:spLocks/>
          </p:cNvSpPr>
          <p:nvPr/>
        </p:nvSpPr>
        <p:spPr bwMode="auto">
          <a:xfrm>
            <a:off x="243840" y="46855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What will be covered?</a:t>
            </a:r>
          </a:p>
        </p:txBody>
      </p:sp>
      <p:sp>
        <p:nvSpPr>
          <p:cNvPr id="10" name="Title 1"/>
          <p:cNvSpPr txBox="1">
            <a:spLocks/>
          </p:cNvSpPr>
          <p:nvPr/>
        </p:nvSpPr>
        <p:spPr bwMode="auto">
          <a:xfrm>
            <a:off x="1143000" y="16192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Audio and Video</a:t>
            </a:r>
          </a:p>
        </p:txBody>
      </p:sp>
      <p:sp>
        <p:nvSpPr>
          <p:cNvPr id="11" name="Title 1"/>
          <p:cNvSpPr txBox="1">
            <a:spLocks/>
          </p:cNvSpPr>
          <p:nvPr/>
        </p:nvSpPr>
        <p:spPr bwMode="auto">
          <a:xfrm>
            <a:off x="1143000" y="20764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Forms and Forms API</a:t>
            </a:r>
          </a:p>
        </p:txBody>
      </p:sp>
      <p:sp>
        <p:nvSpPr>
          <p:cNvPr id="13" name="Title 1"/>
          <p:cNvSpPr txBox="1">
            <a:spLocks/>
          </p:cNvSpPr>
          <p:nvPr/>
        </p:nvSpPr>
        <p:spPr bwMode="auto">
          <a:xfrm>
            <a:off x="1143000" y="25336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Canvas API</a:t>
            </a:r>
          </a:p>
        </p:txBody>
      </p:sp>
      <p:sp>
        <p:nvSpPr>
          <p:cNvPr id="15" name="Title 1"/>
          <p:cNvSpPr txBox="1">
            <a:spLocks/>
          </p:cNvSpPr>
          <p:nvPr/>
        </p:nvSpPr>
        <p:spPr bwMode="auto">
          <a:xfrm>
            <a:off x="1143000" y="29908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Drag and Drop API</a:t>
            </a:r>
          </a:p>
        </p:txBody>
      </p:sp>
      <p:sp>
        <p:nvSpPr>
          <p:cNvPr id="17" name="Title 1"/>
          <p:cNvSpPr txBox="1">
            <a:spLocks/>
          </p:cNvSpPr>
          <p:nvPr/>
        </p:nvSpPr>
        <p:spPr bwMode="auto">
          <a:xfrm>
            <a:off x="1143000" y="342900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Geolocation API</a:t>
            </a:r>
          </a:p>
        </p:txBody>
      </p:sp>
      <p:sp>
        <p:nvSpPr>
          <p:cNvPr id="18" name="Title 1"/>
          <p:cNvSpPr txBox="1">
            <a:spLocks/>
          </p:cNvSpPr>
          <p:nvPr/>
        </p:nvSpPr>
        <p:spPr bwMode="auto">
          <a:xfrm>
            <a:off x="1143000" y="388620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Web Storage API</a:t>
            </a:r>
          </a:p>
        </p:txBody>
      </p:sp>
      <p:sp>
        <p:nvSpPr>
          <p:cNvPr id="19" name="Title 1"/>
          <p:cNvSpPr txBox="1">
            <a:spLocks/>
          </p:cNvSpPr>
          <p:nvPr/>
        </p:nvSpPr>
        <p:spPr bwMode="auto">
          <a:xfrm>
            <a:off x="1143000" y="43624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IndexedDB API</a:t>
            </a:r>
          </a:p>
        </p:txBody>
      </p:sp>
      <p:sp>
        <p:nvSpPr>
          <p:cNvPr id="20" name="Title 1"/>
          <p:cNvSpPr txBox="1">
            <a:spLocks/>
          </p:cNvSpPr>
          <p:nvPr/>
        </p:nvSpPr>
        <p:spPr bwMode="auto">
          <a:xfrm>
            <a:off x="1143000" y="48196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API</a:t>
            </a:r>
          </a:p>
        </p:txBody>
      </p:sp>
      <p:sp>
        <p:nvSpPr>
          <p:cNvPr id="21" name="Title 1"/>
          <p:cNvSpPr txBox="1">
            <a:spLocks/>
          </p:cNvSpPr>
          <p:nvPr/>
        </p:nvSpPr>
        <p:spPr bwMode="auto">
          <a:xfrm>
            <a:off x="1143000" y="52006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Communication API</a:t>
            </a:r>
          </a:p>
        </p:txBody>
      </p:sp>
      <p:sp>
        <p:nvSpPr>
          <p:cNvPr id="22" name="Title 1"/>
          <p:cNvSpPr txBox="1">
            <a:spLocks/>
          </p:cNvSpPr>
          <p:nvPr/>
        </p:nvSpPr>
        <p:spPr bwMode="auto">
          <a:xfrm>
            <a:off x="6019800" y="11620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Web Workers API</a:t>
            </a:r>
          </a:p>
        </p:txBody>
      </p:sp>
      <p:sp>
        <p:nvSpPr>
          <p:cNvPr id="23" name="Title 1"/>
          <p:cNvSpPr txBox="1">
            <a:spLocks/>
          </p:cNvSpPr>
          <p:nvPr/>
        </p:nvSpPr>
        <p:spPr bwMode="auto">
          <a:xfrm>
            <a:off x="6019800" y="161925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History API</a:t>
            </a:r>
          </a:p>
        </p:txBody>
      </p:sp>
      <p:sp>
        <p:nvSpPr>
          <p:cNvPr id="25" name="Title 1"/>
          <p:cNvSpPr txBox="1">
            <a:spLocks/>
          </p:cNvSpPr>
          <p:nvPr/>
        </p:nvSpPr>
        <p:spPr bwMode="auto">
          <a:xfrm>
            <a:off x="6019800" y="2057400"/>
            <a:ext cx="403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Offline API</a:t>
            </a:r>
          </a:p>
        </p:txBody>
      </p:sp>
    </p:spTree>
    <p:extLst>
      <p:ext uri="{BB962C8B-B14F-4D97-AF65-F5344CB8AC3E}">
        <p14:creationId xmlns:p14="http://schemas.microsoft.com/office/powerpoint/2010/main" val="355062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38100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1295400" y="116205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1524000"/>
            <a:ext cx="8915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HTML5 example"&gt;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&lt;title&gt;This text is the title of the document&lt;/title&gt;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&lt;link rel="stylesheet" href="mystyles.css"&gt;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&lt;h1&gt;This is the main title of the website&lt;/h1&gt;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p:txBody>
      </p:sp>
    </p:spTree>
    <p:extLst>
      <p:ext uri="{BB962C8B-B14F-4D97-AF65-F5344CB8AC3E}">
        <p14:creationId xmlns:p14="http://schemas.microsoft.com/office/powerpoint/2010/main" val="281419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38100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1014352" y="1146711"/>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1524000"/>
            <a:ext cx="8915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&lt;li&gt;home&lt;/li&gt;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&lt;li&gt;photos&lt;/li&gt;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&lt;li&gt;videos&lt;/li&gt;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&lt;li&gt;contact&lt;/li&gt;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298165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381000" y="405267"/>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1981200"/>
            <a:ext cx="874776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typical website layout (Figure 1-1), a bar called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Side Bar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sits beside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Main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bar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This is a column or section that usually contains data related to the main information but not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relevant or not as important.</a:t>
            </a:r>
          </a:p>
        </p:txBody>
      </p:sp>
      <p:sp>
        <p:nvSpPr>
          <p:cNvPr id="5" name="Title 1"/>
          <p:cNvSpPr txBox="1">
            <a:spLocks/>
          </p:cNvSpPr>
          <p:nvPr/>
        </p:nvSpPr>
        <p:spPr bwMode="auto">
          <a:xfrm>
            <a:off x="1371600" y="15240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&lt;aside&gt;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676400" y="3429000"/>
            <a:ext cx="874776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example of a standard blog layout (Figure 1-2),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Side Bar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contains a list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links (number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4). In that example, the links were pointing to every blog entry and providing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additional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about the author of the blog. The information inside this bar is related to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main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but is not relevant by itself.</a:t>
            </a:r>
          </a:p>
        </p:txBody>
      </p:sp>
      <p:sp>
        <p:nvSpPr>
          <p:cNvPr id="8" name="Title 1"/>
          <p:cNvSpPr txBox="1">
            <a:spLocks/>
          </p:cNvSpPr>
          <p:nvPr/>
        </p:nvSpPr>
        <p:spPr bwMode="auto">
          <a:xfrm>
            <a:off x="1676400" y="5181600"/>
            <a:ext cx="874776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HTML5, we are able to differentiate this secondary kind of information with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aside&gt;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element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45388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4785"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1981200"/>
            <a:ext cx="9067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HTML5 example"&gt;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&lt;title&gt;This text is the title of the document&lt;/title&gt;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&lt;link rel="stylesheet" href="mystyles.css"&gt;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&lt;h1&gt;This is the main title of the website&lt;/h1&gt;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371600" y="15240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&lt;aside&gt;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3673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16972" y="417142"/>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1879270"/>
            <a:ext cx="9067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&lt;li&gt;home&lt;/li&gt;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&lt;li&gt;photos&lt;/li&gt;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&lt;li&gt;videos&lt;/li&gt;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&lt;li&gt;contact&lt;/li&gt;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&lt;aside&gt;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&lt;blockquote&gt;Article number one&lt;/blockquote&gt;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&lt;blockquote&gt;Article number two&lt;/blockquote&gt;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aside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
        <p:nvSpPr>
          <p:cNvPr id="5" name="Title 1"/>
          <p:cNvSpPr txBox="1">
            <a:spLocks/>
          </p:cNvSpPr>
          <p:nvPr/>
        </p:nvSpPr>
        <p:spPr bwMode="auto">
          <a:xfrm>
            <a:off x="1371600" y="15240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&lt;aside&gt;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2415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15983"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1020762"/>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2362200"/>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&lt;aside&gt;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could be located at the right or left side in our sample page; the tag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doesn’t really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have a predefined position.</a:t>
            </a:r>
          </a:p>
        </p:txBody>
      </p:sp>
      <p:sp>
        <p:nvSpPr>
          <p:cNvPr id="5" name="Title 1"/>
          <p:cNvSpPr txBox="1">
            <a:spLocks/>
          </p:cNvSpPr>
          <p:nvPr/>
        </p:nvSpPr>
        <p:spPr bwMode="auto">
          <a:xfrm>
            <a:off x="1371600" y="1731323"/>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&lt;aside&gt;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686296" y="3352800"/>
            <a:ext cx="9067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&lt;aside&gt;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may be located in any part of the</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layout, and it may be used as long as its content is not considered the main content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document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For instance, we can use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&lt;aside&gt;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inside a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even within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relevant information—for example, for a quotation in a text.</a:t>
            </a:r>
          </a:p>
        </p:txBody>
      </p:sp>
    </p:spTree>
    <p:extLst>
      <p:ext uri="{BB962C8B-B14F-4D97-AF65-F5344CB8AC3E}">
        <p14:creationId xmlns:p14="http://schemas.microsoft.com/office/powerpoint/2010/main" val="31513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45720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1020762"/>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2362200"/>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finish the construction of the template or elemental structure of our HTML5 document, we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only need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one more element</a:t>
            </a:r>
          </a:p>
        </p:txBody>
      </p:sp>
      <p:sp>
        <p:nvSpPr>
          <p:cNvPr id="5" name="Title 1"/>
          <p:cNvSpPr txBox="1">
            <a:spLocks/>
          </p:cNvSpPr>
          <p:nvPr/>
        </p:nvSpPr>
        <p:spPr bwMode="auto">
          <a:xfrm>
            <a:off x="1371600" y="1755074"/>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&lt;Footer&gt;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676400" y="3164279"/>
            <a:ext cx="87477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only thing left is to close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design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give an end to the document’s body.</a:t>
            </a:r>
          </a:p>
        </p:txBody>
      </p:sp>
      <p:sp>
        <p:nvSpPr>
          <p:cNvPr id="8" name="Title 1"/>
          <p:cNvSpPr txBox="1">
            <a:spLocks/>
          </p:cNvSpPr>
          <p:nvPr/>
        </p:nvSpPr>
        <p:spPr bwMode="auto">
          <a:xfrm>
            <a:off x="1752600" y="4191000"/>
            <a:ext cx="87477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HTML5 provides a specific element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purpose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called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&lt;footer&gt;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58759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7650" y="405267"/>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144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20574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HTML5 example"&gt;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&lt;title&gt;This text is the title of the document&lt;/title&gt;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&lt;link rel="stylesheet" href="mystyles.css"&gt;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&lt;h1&gt;This is the main title of the website&lt;/h1&gt;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p:txBody>
      </p:sp>
      <p:sp>
        <p:nvSpPr>
          <p:cNvPr id="5" name="Title 1"/>
          <p:cNvSpPr txBox="1">
            <a:spLocks/>
          </p:cNvSpPr>
          <p:nvPr/>
        </p:nvSpPr>
        <p:spPr bwMode="auto">
          <a:xfrm>
            <a:off x="1371600" y="15240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&lt;Footer&gt;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54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71776"/>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2286000" y="2057400"/>
            <a:ext cx="6019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a:p>
            <a:pPr lvl="1"/>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&lt;li&gt;home&lt;/li&gt;</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&lt;li&gt;photos&lt;/li&gt;</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&lt;li&gt;videos&lt;/li&gt;</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&lt;li&gt;contact&lt;/li&gt;</a:t>
            </a:r>
          </a:p>
          <a:p>
            <a:pPr lvl="1"/>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&lt;aside&gt;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&lt;blockquote&gt;Article number one&lt;/blockquote&gt;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&lt;blockquote&gt;Article number two&lt;/blockquote&gt;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&lt;/aside&gt;</a:t>
            </a:r>
          </a:p>
          <a:p>
            <a:pPr lvl="1"/>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&lt;footer&gt;</a:t>
            </a:r>
          </a:p>
          <a:p>
            <a:pPr lvl="1"/>
            <a:r>
              <a:rPr lang="en-US" sz="16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Copyright </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&amp;copy; 2010-2011</a:t>
            </a:r>
          </a:p>
          <a:p>
            <a:pPr lvl="1"/>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footer</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
        <p:nvSpPr>
          <p:cNvPr id="5" name="Title 1"/>
          <p:cNvSpPr txBox="1">
            <a:spLocks/>
          </p:cNvSpPr>
          <p:nvPr/>
        </p:nvSpPr>
        <p:spPr bwMode="auto">
          <a:xfrm>
            <a:off x="1371600" y="13716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&lt;Footer&gt;</a:t>
            </a:r>
            <a:endPar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4148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899556" y="1286988"/>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585356" y="2429988"/>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HTML5 elements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have discussed so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far help us identify every section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layout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assign an intrinsic purpose for each one of them, but what is really important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our website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what is inside those sections.</a:t>
            </a:r>
          </a:p>
        </p:txBody>
      </p:sp>
      <p:sp>
        <p:nvSpPr>
          <p:cNvPr id="5" name="Title 1"/>
          <p:cNvSpPr txBox="1">
            <a:spLocks/>
          </p:cNvSpPr>
          <p:nvPr/>
        </p:nvSpPr>
        <p:spPr bwMode="auto">
          <a:xfrm>
            <a:off x="1280556" y="1820388"/>
            <a:ext cx="3429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Deep Inside the Body</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585356" y="3801588"/>
            <a:ext cx="9067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further inside the document we go, the closer we get to defining the content.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be composed of different visual elements such as titles, texts, images, videos,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interactive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applications among others. We need to be able to differentiate these elements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establish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relationships between them.</a:t>
            </a:r>
          </a:p>
        </p:txBody>
      </p:sp>
    </p:spTree>
    <p:extLst>
      <p:ext uri="{BB962C8B-B14F-4D97-AF65-F5344CB8AC3E}">
        <p14:creationId xmlns:p14="http://schemas.microsoft.com/office/powerpoint/2010/main" val="146996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1236023" y="1143000"/>
            <a:ext cx="944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HTML5 provides basically three features: structure, style and functionality.</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itle 2"/>
          <p:cNvSpPr txBox="1">
            <a:spLocks/>
          </p:cNvSpPr>
          <p:nvPr/>
        </p:nvSpPr>
        <p:spPr bwMode="auto">
          <a:xfrm>
            <a:off x="205740" y="44584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2" name="Title 1"/>
          <p:cNvSpPr txBox="1">
            <a:spLocks/>
          </p:cNvSpPr>
          <p:nvPr/>
        </p:nvSpPr>
        <p:spPr bwMode="auto">
          <a:xfrm>
            <a:off x="1371600" y="4694238"/>
            <a:ext cx="94488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endParaRPr kumimoji="0" lang="en-US" sz="18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219200" y="1828800"/>
            <a:ext cx="944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HTML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charge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the structure, CSS presents that structure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its content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 the screen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JavaScript does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267691" y="2590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structure is still the essential part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document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236023" y="3124200"/>
            <a:ext cx="92049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Structure provides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elements necessary to allocate static or dynamic content, and it is also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basic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platform for applications.</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19200" y="4038600"/>
            <a:ext cx="94488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the variety of devices to access the Internet and the diversity</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interfaces used to interact with the web, a basic aspect, the structure, turns into a vital part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document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204356" y="5242719"/>
            <a:ext cx="944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work and create websites and applications with HTML5, we need to know first how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that structure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constructed.</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735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0724"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43099" y="1071006"/>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28899" y="2214006"/>
            <a:ext cx="929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same way that blogs are divided into entries, websites usually present relevant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divided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into parts that share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similar characteristics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&lt;article&gt;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let us identify each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of these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parts.</a:t>
            </a:r>
          </a:p>
        </p:txBody>
      </p:sp>
      <p:sp>
        <p:nvSpPr>
          <p:cNvPr id="5" name="Title 1"/>
          <p:cNvSpPr txBox="1">
            <a:spLocks/>
          </p:cNvSpPr>
          <p:nvPr/>
        </p:nvSpPr>
        <p:spPr bwMode="auto">
          <a:xfrm>
            <a:off x="1324099" y="1604406"/>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&lt;article&gt;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628899" y="3509406"/>
            <a:ext cx="9220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HTML5 example"&gt;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&lt;title&gt;This text is the title of the document&lt;/title&gt;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&lt;link rel="stylesheet" href="mystyles.css"&gt;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p:txBody>
      </p:sp>
    </p:spTree>
    <p:extLst>
      <p:ext uri="{BB962C8B-B14F-4D97-AF65-F5344CB8AC3E}">
        <p14:creationId xmlns:p14="http://schemas.microsoft.com/office/powerpoint/2010/main" val="233109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838200" y="12192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219200" y="17526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&lt;article&gt;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524000" y="2286000"/>
            <a:ext cx="9220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&lt;h1&gt;This is the main title of the website&lt;/h1&gt;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&lt;/header&gt;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&lt;li&gt;home&lt;/li&gt;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&lt;li&gt;photos&lt;/li&gt;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&lt;li&gt;videos&lt;/li&gt;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&lt;li&gt;contact&lt;/li&gt;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&lt;/ul&gt;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&lt;/nav&gt;</a:t>
            </a:r>
          </a:p>
        </p:txBody>
      </p:sp>
    </p:spTree>
    <p:extLst>
      <p:ext uri="{BB962C8B-B14F-4D97-AF65-F5344CB8AC3E}">
        <p14:creationId xmlns:p14="http://schemas.microsoft.com/office/powerpoint/2010/main" val="397781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960396"/>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371600" y="1493796"/>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&lt;article&gt;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676400" y="2027196"/>
            <a:ext cx="9220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&lt;article&gt;</a:t>
            </a:r>
          </a:p>
          <a:p>
            <a:pPr lvl="1"/>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This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the text of my first post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&lt;/article&gt;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&lt;article&gt;</a:t>
            </a:r>
          </a:p>
          <a:p>
            <a:pPr lvl="1"/>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This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the text of my second post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&lt;/article&gt;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&lt;aside&gt;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&lt;blockquote&gt;Article number one&lt;/blockquote&gt;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&lt;blockquote&gt;Article number two&lt;/blockquote&gt;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&lt;/aside&gt;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&lt;footer&gt;</a:t>
            </a:r>
          </a:p>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Copyright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&amp;copy; 2010-2011</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&lt;/footer&gt;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135958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0600" y="838201"/>
            <a:ext cx="2667000" cy="8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371600" y="1712025"/>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&lt;article&gt;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133599"/>
            <a:ext cx="4648200" cy="4114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807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99287"/>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999506" y="1014309"/>
            <a:ext cx="2667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Organization</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371600" y="1723901"/>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&lt;article&gt;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76400" y="243840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&lt;article&gt;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is not limited by its name—so not limited to news articles,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example.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&lt;article&gt;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is intended to contain an independent item of content so can include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a:t>
            </a:r>
            <a:r>
              <a:rPr lang="fr-FR"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forum </a:t>
            </a:r>
            <a:r>
              <a:rPr lang="fr-FR" sz="1800" b="0" dirty="0">
                <a:solidFill>
                  <a:schemeClr val="tx1"/>
                </a:solidFill>
                <a:latin typeface="Verdana" panose="020B0604030504040204" pitchFamily="34" charset="0"/>
                <a:ea typeface="Verdana" panose="020B0604030504040204" pitchFamily="34" charset="0"/>
                <a:cs typeface="Verdana" panose="020B0604030504040204" pitchFamily="34" charset="0"/>
              </a:rPr>
              <a:t>post, a magazine article, a blog's entry, user's comment, etc.</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676400" y="38100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element will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group portions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information that are related to each other regardless of the nature of that information.</a:t>
            </a:r>
          </a:p>
        </p:txBody>
      </p:sp>
    </p:spTree>
    <p:extLst>
      <p:ext uri="{BB962C8B-B14F-4D97-AF65-F5344CB8AC3E}">
        <p14:creationId xmlns:p14="http://schemas.microsoft.com/office/powerpoint/2010/main" val="273510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5" name="Title 1"/>
          <p:cNvSpPr txBox="1">
            <a:spLocks/>
          </p:cNvSpPr>
          <p:nvPr/>
        </p:nvSpPr>
        <p:spPr bwMode="auto">
          <a:xfrm>
            <a:off x="1257300" y="1502229"/>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Playing Video with HTML5</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562100" y="2035629"/>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One of the most mentioned features of HTML5 was video processing.</a:t>
            </a:r>
          </a:p>
        </p:txBody>
      </p:sp>
      <p:sp>
        <p:nvSpPr>
          <p:cNvPr id="8" name="Title 1"/>
          <p:cNvSpPr txBox="1">
            <a:spLocks/>
          </p:cNvSpPr>
          <p:nvPr/>
        </p:nvSpPr>
        <p:spPr bwMode="auto">
          <a:xfrm>
            <a:off x="1562100" y="2645229"/>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HTML5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introduced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 element to insert and play video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files in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 HTML document.</a:t>
            </a:r>
          </a:p>
        </p:txBody>
      </p:sp>
      <p:sp>
        <p:nvSpPr>
          <p:cNvPr id="10" name="Title 1"/>
          <p:cNvSpPr txBox="1">
            <a:spLocks/>
          </p:cNvSpPr>
          <p:nvPr/>
        </p:nvSpPr>
        <p:spPr bwMode="auto">
          <a:xfrm>
            <a:off x="1562100" y="3483429"/>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&lt;video&gt;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uses opening and closing tags and just a few</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parameters to accomplish its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function.</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562100" y="4245429"/>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syntax is extremely simple and only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src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mandatory</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0594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1714"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5" name="Title 1"/>
          <p:cNvSpPr txBox="1">
            <a:spLocks/>
          </p:cNvSpPr>
          <p:nvPr/>
        </p:nvSpPr>
        <p:spPr bwMode="auto">
          <a:xfrm>
            <a:off x="1143000" y="1447800"/>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Playing Video with HTML5</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447800" y="1981200"/>
            <a:ext cx="9296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title&gt;Video Player&lt;/title&gt;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 id="player"&gt;</a:t>
            </a:r>
          </a:p>
          <a:p>
            <a:pPr lvl="2"/>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&lt;video src=”http://minkbooks.com/content/trailer.mp4” controls&gt;</a:t>
            </a:r>
          </a:p>
          <a:p>
            <a:pPr lvl="2"/>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&lt;/video&gt;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227610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5" name="Title 1"/>
          <p:cNvSpPr txBox="1">
            <a:spLocks/>
          </p:cNvSpPr>
          <p:nvPr/>
        </p:nvSpPr>
        <p:spPr bwMode="auto">
          <a:xfrm>
            <a:off x="952500" y="1371600"/>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Playing Video with HTML5</a:t>
            </a:r>
            <a:endParaRPr lang="en-US"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257300" y="1905000"/>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we have to </a:t>
            </a:r>
            <a:r>
              <a:rPr lang="en-US"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provide at </a:t>
            </a:r>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least two files for different video formats: OGG and MP4.</a:t>
            </a:r>
          </a:p>
        </p:txBody>
      </p:sp>
      <p:sp>
        <p:nvSpPr>
          <p:cNvPr id="7" name="Title 1"/>
          <p:cNvSpPr txBox="1">
            <a:spLocks/>
          </p:cNvSpPr>
          <p:nvPr/>
        </p:nvSpPr>
        <p:spPr bwMode="auto">
          <a:xfrm>
            <a:off x="1333500" y="25908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This is because even when </a:t>
            </a:r>
            <a:r>
              <a:rPr lang="en-US"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&lt;video</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&gt; </a:t>
            </a:r>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element and its attributes are standard, there is no standard video format.</a:t>
            </a:r>
          </a:p>
        </p:txBody>
      </p:sp>
      <p:sp>
        <p:nvSpPr>
          <p:cNvPr id="8" name="Title 1"/>
          <p:cNvSpPr txBox="1">
            <a:spLocks/>
          </p:cNvSpPr>
          <p:nvPr/>
        </p:nvSpPr>
        <p:spPr bwMode="auto">
          <a:xfrm>
            <a:off x="1333500" y="35052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First, </a:t>
            </a:r>
            <a:r>
              <a:rPr lang="en-US"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some browsers </a:t>
            </a:r>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support a group of codecs that others don’t, and the other way around.</a:t>
            </a:r>
          </a:p>
        </p:txBody>
      </p:sp>
      <p:sp>
        <p:nvSpPr>
          <p:cNvPr id="10" name="Title 1"/>
          <p:cNvSpPr txBox="1">
            <a:spLocks/>
          </p:cNvSpPr>
          <p:nvPr/>
        </p:nvSpPr>
        <p:spPr bwMode="auto">
          <a:xfrm>
            <a:off x="1333500" y="4267200"/>
            <a:ext cx="9220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And second, </a:t>
            </a:r>
            <a:r>
              <a:rPr lang="en-US"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codec </a:t>
            </a:r>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used in the MP4 format (the only one supported by important browsers such as Safari </a:t>
            </a:r>
            <a:r>
              <a:rPr lang="en-US"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Internet </a:t>
            </a:r>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Explorer) has a commercial license.</a:t>
            </a:r>
          </a:p>
        </p:txBody>
      </p:sp>
      <p:sp>
        <p:nvSpPr>
          <p:cNvPr id="11" name="Title 1"/>
          <p:cNvSpPr txBox="1">
            <a:spLocks/>
          </p:cNvSpPr>
          <p:nvPr/>
        </p:nvSpPr>
        <p:spPr bwMode="auto">
          <a:xfrm>
            <a:off x="1333500" y="5410200"/>
            <a:ext cx="891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The formats OGG and MP4 are containers for video and audio.</a:t>
            </a:r>
          </a:p>
        </p:txBody>
      </p:sp>
    </p:spTree>
    <p:extLst>
      <p:ext uri="{BB962C8B-B14F-4D97-AF65-F5344CB8AC3E}">
        <p14:creationId xmlns:p14="http://schemas.microsoft.com/office/powerpoint/2010/main" val="387556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5" name="Title 1"/>
          <p:cNvSpPr txBox="1">
            <a:spLocks/>
          </p:cNvSpPr>
          <p:nvPr/>
        </p:nvSpPr>
        <p:spPr bwMode="auto">
          <a:xfrm>
            <a:off x="934786" y="1346365"/>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Playing Video with HTML5</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239586" y="1879765"/>
            <a:ext cx="906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OGG contains Theora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video and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Vorbis audio codecs, and the ones for the MP4 container are H.264 for video and AAC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audio</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2" name="Title 1"/>
          <p:cNvSpPr txBox="1">
            <a:spLocks/>
          </p:cNvSpPr>
          <p:nvPr/>
        </p:nvSpPr>
        <p:spPr bwMode="auto">
          <a:xfrm>
            <a:off x="1239586" y="2717965"/>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this moment OGG is supported by Firefox, Google Chrome and Opera; in contrast,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MP4 works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 Safari, Internet Explorer and Google Chrome.</a:t>
            </a:r>
          </a:p>
        </p:txBody>
      </p:sp>
      <p:sp>
        <p:nvSpPr>
          <p:cNvPr id="13" name="Title 1"/>
          <p:cNvSpPr txBox="1">
            <a:spLocks/>
          </p:cNvSpPr>
          <p:nvPr/>
        </p:nvSpPr>
        <p:spPr bwMode="auto">
          <a:xfrm>
            <a:off x="1087186" y="3937165"/>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&lt;video&gt;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391986" y="4470565"/>
            <a:ext cx="906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Video element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has several attributes to set its properties and default configuration.</a:t>
            </a:r>
          </a:p>
        </p:txBody>
      </p:sp>
      <p:sp>
        <p:nvSpPr>
          <p:cNvPr id="15" name="Title 1"/>
          <p:cNvSpPr txBox="1">
            <a:spLocks/>
          </p:cNvSpPr>
          <p:nvPr/>
        </p:nvSpPr>
        <p:spPr bwMode="auto">
          <a:xfrm>
            <a:off x="1391986" y="5384965"/>
            <a:ext cx="906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attributes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width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height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like any other known HTML element, declare the dimensions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element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window’s player.</a:t>
            </a:r>
          </a:p>
        </p:txBody>
      </p:sp>
    </p:spTree>
    <p:extLst>
      <p:ext uri="{BB962C8B-B14F-4D97-AF65-F5344CB8AC3E}">
        <p14:creationId xmlns:p14="http://schemas.microsoft.com/office/powerpoint/2010/main" val="116880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5671"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524000" y="99060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The &lt;video&gt; Element</a:t>
            </a:r>
            <a:endPar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828800" y="1524000"/>
            <a:ext cx="899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The attribute </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src</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 as we said before, specifies the source for the video.</a:t>
            </a:r>
          </a:p>
        </p:txBody>
      </p:sp>
      <p:sp>
        <p:nvSpPr>
          <p:cNvPr id="15" name="Title 1"/>
          <p:cNvSpPr txBox="1">
            <a:spLocks/>
          </p:cNvSpPr>
          <p:nvPr/>
        </p:nvSpPr>
        <p:spPr bwMode="auto">
          <a:xfrm>
            <a:off x="1905000" y="19050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This </a:t>
            </a:r>
            <a:r>
              <a:rPr lang="en-US" sz="16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attribute can </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be replaced by the </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&lt;source&gt; </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and its own </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src </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in order to declare </a:t>
            </a:r>
            <a:r>
              <a:rPr lang="en-US" sz="16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several sources </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for different video formats (as in the following example).</a:t>
            </a:r>
          </a:p>
        </p:txBody>
      </p:sp>
      <p:sp>
        <p:nvSpPr>
          <p:cNvPr id="10" name="Title 1"/>
          <p:cNvSpPr txBox="1">
            <a:spLocks/>
          </p:cNvSpPr>
          <p:nvPr/>
        </p:nvSpPr>
        <p:spPr bwMode="auto">
          <a:xfrm>
            <a:off x="1828800" y="3352800"/>
            <a:ext cx="8915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1"/>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3"/>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3"/>
            <a:r>
              <a:rPr lang="en-US" sz="16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title&gt;Video Player&lt;/title&gt;</a:t>
            </a:r>
          </a:p>
          <a:p>
            <a:pPr lvl="3"/>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3"/>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3"/>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 id="player</a:t>
            </a:r>
            <a:r>
              <a:rPr lang="en-US" sz="16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p>
          <a:p>
            <a:pPr lvl="3"/>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&lt;video id="media" width="720" height="400" controls&gt;</a:t>
            </a:r>
          </a:p>
          <a:p>
            <a:pPr lvl="4"/>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&lt;source src="http://minkbooks.com/content/trailer.mp4"&gt;</a:t>
            </a:r>
          </a:p>
          <a:p>
            <a:pPr lvl="4"/>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&lt;source src="http://minkbooks.com/content/trailer.ogg"&gt;</a:t>
            </a:r>
          </a:p>
          <a:p>
            <a:pPr lvl="3"/>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video&gt;</a:t>
            </a:r>
          </a:p>
          <a:p>
            <a:pPr lvl="3"/>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pPr lvl="3"/>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302989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1219200" y="990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Doctype</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itle 2"/>
          <p:cNvSpPr txBox="1">
            <a:spLocks/>
          </p:cNvSpPr>
          <p:nvPr/>
        </p:nvSpPr>
        <p:spPr bwMode="auto">
          <a:xfrm>
            <a:off x="228600" y="455737"/>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2" name="Title 1"/>
          <p:cNvSpPr txBox="1">
            <a:spLocks/>
          </p:cNvSpPr>
          <p:nvPr/>
        </p:nvSpPr>
        <p:spPr bwMode="auto">
          <a:xfrm>
            <a:off x="1371600" y="4694238"/>
            <a:ext cx="94488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endParaRPr kumimoji="0" lang="en-US" sz="18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219200" y="1524000"/>
            <a:ext cx="944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219200" y="2133600"/>
            <a:ext cx="944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IMPORTANT: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line must be the first line of your file, without any space or line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before. This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a way to activate the standard mode and force browsers to interpret HTML5 when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it's possible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ignore it otherwise.</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itle 1"/>
          <p:cNvSpPr txBox="1">
            <a:spLocks/>
          </p:cNvSpPr>
          <p:nvPr/>
        </p:nvSpPr>
        <p:spPr bwMode="auto">
          <a:xfrm>
            <a:off x="1295400" y="3429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Title 1"/>
          <p:cNvSpPr txBox="1">
            <a:spLocks/>
          </p:cNvSpPr>
          <p:nvPr/>
        </p:nvSpPr>
        <p:spPr bwMode="auto">
          <a:xfrm>
            <a:off x="1447800" y="5181600"/>
            <a:ext cx="9448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Title 1"/>
          <p:cNvSpPr txBox="1">
            <a:spLocks/>
          </p:cNvSpPr>
          <p:nvPr/>
        </p:nvSpPr>
        <p:spPr bwMode="auto">
          <a:xfrm>
            <a:off x="1222169" y="3880262"/>
            <a:ext cx="944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After declaring the type of document, we have to build the HTML tree structure. As always,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root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for this tree is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&lt;html&gt;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This element will enclose all our HTML code.</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350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232560" y="1183079"/>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&lt;video&gt;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537360" y="1716479"/>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There is an attribute in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&lt;video&gt;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tag used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our previous examples that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probably caught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your attention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8" name="Title 1"/>
          <p:cNvSpPr txBox="1">
            <a:spLocks/>
          </p:cNvSpPr>
          <p:nvPr/>
        </p:nvSpPr>
        <p:spPr bwMode="auto">
          <a:xfrm>
            <a:off x="1537360" y="2554679"/>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controls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one of several specific attributes available for this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element. </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613560" y="3392879"/>
            <a:ext cx="906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Along with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controls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you can also use the following:</a:t>
            </a:r>
          </a:p>
        </p:txBody>
      </p:sp>
      <p:sp>
        <p:nvSpPr>
          <p:cNvPr id="16" name="Title 1"/>
          <p:cNvSpPr txBox="1">
            <a:spLocks/>
          </p:cNvSpPr>
          <p:nvPr/>
        </p:nvSpPr>
        <p:spPr bwMode="auto">
          <a:xfrm>
            <a:off x="1689760" y="3926279"/>
            <a:ext cx="8686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autoplay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this attribute is present, the browser will automatically play the video 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soon as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 can</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loop</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—If this attribute is specified, the browser will restart the video upon reaching the end</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poster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attribute provides a URL of an image that will be shown while waiting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video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be played.</a:t>
            </a:r>
          </a:p>
        </p:txBody>
      </p:sp>
    </p:spTree>
    <p:extLst>
      <p:ext uri="{BB962C8B-B14F-4D97-AF65-F5344CB8AC3E}">
        <p14:creationId xmlns:p14="http://schemas.microsoft.com/office/powerpoint/2010/main" val="291063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2489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371600" y="129540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&lt;video&gt;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676400" y="1828800"/>
            <a:ext cx="9067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preload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attribute can take three values: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none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metadata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auto</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first one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indicates that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video shouldn’t be cached, usually with the purpose of minimizing unnecessary traffic</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second value,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metadata</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will recommend that the browser fetch some information about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resource—for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example, dimensions, duration, first frame. </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third value,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auto</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is the value set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by default and will prompt the browser to download the file as soon as possible.</a:t>
            </a:r>
          </a:p>
        </p:txBody>
      </p:sp>
    </p:spTree>
    <p:extLst>
      <p:ext uri="{BB962C8B-B14F-4D97-AF65-F5344CB8AC3E}">
        <p14:creationId xmlns:p14="http://schemas.microsoft.com/office/powerpoint/2010/main" val="426629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7754"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486396" y="1185058"/>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&lt;video&gt;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791196" y="1718458"/>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title&gt;Video Player&lt;/title&gt;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 id="player"&gt;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&lt;video id="media" width="720" height="400" preload controls loop</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poster="http://minkbooks.com/content/poster.jpg"&gt;</a:t>
            </a:r>
          </a:p>
          <a:p>
            <a:pPr lvl="1"/>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&lt;source src="http://minkbooks.com/content/trailer.mp4"&gt;</a:t>
            </a:r>
          </a:p>
          <a:p>
            <a:pPr lvl="1"/>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&lt;source src="http://minkbooks.com/content/trailer.ogg"&gt;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&lt;/video&gt;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172328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305890" y="1293668"/>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&lt;video&gt;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610690" y="1827068"/>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video and audio processing,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events were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incorporated to inform the media situation—such as the downloading progress, whether the</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video has reached the end, or whether the video is paused or playing, among others.</a:t>
            </a:r>
          </a:p>
        </p:txBody>
      </p:sp>
      <p:sp>
        <p:nvSpPr>
          <p:cNvPr id="5" name="Title 1"/>
          <p:cNvSpPr txBox="1">
            <a:spLocks/>
          </p:cNvSpPr>
          <p:nvPr/>
        </p:nvSpPr>
        <p:spPr bwMode="auto">
          <a:xfrm>
            <a:off x="1610690" y="3198668"/>
            <a:ext cx="859536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Following are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most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common events: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610690" y="3732068"/>
            <a:ext cx="859536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progress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periodically to update about the progress in downloading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media</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information will be accessible through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buffered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as we will see later.</a:t>
            </a:r>
          </a:p>
        </p:txBody>
      </p:sp>
      <p:sp>
        <p:nvSpPr>
          <p:cNvPr id="7" name="Title 1"/>
          <p:cNvSpPr txBox="1">
            <a:spLocks/>
          </p:cNvSpPr>
          <p:nvPr/>
        </p:nvSpPr>
        <p:spPr bwMode="auto">
          <a:xfrm>
            <a:off x="1610690" y="4798868"/>
            <a:ext cx="861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ended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—It’s fired when the media reaches the end.</a:t>
            </a:r>
          </a:p>
        </p:txBody>
      </p:sp>
      <p:sp>
        <p:nvSpPr>
          <p:cNvPr id="8" name="Title 1"/>
          <p:cNvSpPr txBox="1">
            <a:spLocks/>
          </p:cNvSpPr>
          <p:nvPr/>
        </p:nvSpPr>
        <p:spPr bwMode="auto">
          <a:xfrm>
            <a:off x="1625930" y="5294168"/>
            <a:ext cx="859536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pause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—It’s fired when the playback is paused.</a:t>
            </a:r>
          </a:p>
        </p:txBody>
      </p:sp>
      <p:sp>
        <p:nvSpPr>
          <p:cNvPr id="10" name="Title 1"/>
          <p:cNvSpPr txBox="1">
            <a:spLocks/>
          </p:cNvSpPr>
          <p:nvPr/>
        </p:nvSpPr>
        <p:spPr bwMode="auto">
          <a:xfrm>
            <a:off x="1610690" y="5751368"/>
            <a:ext cx="859536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—It’s fired when the media starts playing.</a:t>
            </a:r>
          </a:p>
        </p:txBody>
      </p:sp>
    </p:spTree>
    <p:extLst>
      <p:ext uri="{BB962C8B-B14F-4D97-AF65-F5344CB8AC3E}">
        <p14:creationId xmlns:p14="http://schemas.microsoft.com/office/powerpoint/2010/main" val="70327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219200" y="1168235"/>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&lt;video&gt;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524000" y="1701635"/>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error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an error occurs. It’s delivered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&lt;source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element corresponding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the media source that produces the error.</a:t>
            </a:r>
          </a:p>
        </p:txBody>
      </p:sp>
      <p:sp>
        <p:nvSpPr>
          <p:cNvPr id="11" name="Title 1"/>
          <p:cNvSpPr txBox="1">
            <a:spLocks/>
          </p:cNvSpPr>
          <p:nvPr/>
        </p:nvSpPr>
        <p:spPr bwMode="auto">
          <a:xfrm>
            <a:off x="1524000" y="2768435"/>
            <a:ext cx="859536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Following are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most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common methods: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524000" y="3301835"/>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will play the media file from the beginning unless the media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was previously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paused.</a:t>
            </a:r>
          </a:p>
        </p:txBody>
      </p:sp>
      <p:sp>
        <p:nvSpPr>
          <p:cNvPr id="15" name="Title 1"/>
          <p:cNvSpPr txBox="1">
            <a:spLocks/>
          </p:cNvSpPr>
          <p:nvPr/>
        </p:nvSpPr>
        <p:spPr bwMode="auto">
          <a:xfrm>
            <a:off x="1524000" y="4063835"/>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pause()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will pause playback.</a:t>
            </a:r>
          </a:p>
        </p:txBody>
      </p:sp>
      <p:sp>
        <p:nvSpPr>
          <p:cNvPr id="16" name="Title 1"/>
          <p:cNvSpPr txBox="1">
            <a:spLocks/>
          </p:cNvSpPr>
          <p:nvPr/>
        </p:nvSpPr>
        <p:spPr bwMode="auto">
          <a:xfrm>
            <a:off x="1600200" y="4597235"/>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load()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loads the media file. It’s useful to load the media in advance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dynamic applications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7" name="Title 1"/>
          <p:cNvSpPr txBox="1">
            <a:spLocks/>
          </p:cNvSpPr>
          <p:nvPr/>
        </p:nvSpPr>
        <p:spPr bwMode="auto">
          <a:xfrm>
            <a:off x="1524000" y="5435435"/>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canPlayType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(type)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this method, we are able to know whether a file format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supported by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browser or not.</a:t>
            </a:r>
          </a:p>
        </p:txBody>
      </p:sp>
    </p:spTree>
    <p:extLst>
      <p:ext uri="{BB962C8B-B14F-4D97-AF65-F5344CB8AC3E}">
        <p14:creationId xmlns:p14="http://schemas.microsoft.com/office/powerpoint/2010/main" val="115866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0724" y="42209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159427" y="137160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&lt;video&gt;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464227" y="1981200"/>
            <a:ext cx="859536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Following are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most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common methods: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464227" y="25146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will play the media file from the beginning unless the media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was previously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paused.</a:t>
            </a:r>
          </a:p>
        </p:txBody>
      </p:sp>
      <p:sp>
        <p:nvSpPr>
          <p:cNvPr id="15" name="Title 1"/>
          <p:cNvSpPr txBox="1">
            <a:spLocks/>
          </p:cNvSpPr>
          <p:nvPr/>
        </p:nvSpPr>
        <p:spPr bwMode="auto">
          <a:xfrm>
            <a:off x="1464227" y="32766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pause()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will pause playback.</a:t>
            </a:r>
          </a:p>
        </p:txBody>
      </p:sp>
      <p:sp>
        <p:nvSpPr>
          <p:cNvPr id="16" name="Title 1"/>
          <p:cNvSpPr txBox="1">
            <a:spLocks/>
          </p:cNvSpPr>
          <p:nvPr/>
        </p:nvSpPr>
        <p:spPr bwMode="auto">
          <a:xfrm>
            <a:off x="1540427" y="38100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load()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loads the media file. It’s useful to load the media in advance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dynamic applications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7" name="Title 1"/>
          <p:cNvSpPr txBox="1">
            <a:spLocks/>
          </p:cNvSpPr>
          <p:nvPr/>
        </p:nvSpPr>
        <p:spPr bwMode="auto">
          <a:xfrm>
            <a:off x="1464227" y="4648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canPlayType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(type)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this method, we are able to know whether a file format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supported by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browser or not.</a:t>
            </a:r>
          </a:p>
        </p:txBody>
      </p:sp>
    </p:spTree>
    <p:extLst>
      <p:ext uri="{BB962C8B-B14F-4D97-AF65-F5344CB8AC3E}">
        <p14:creationId xmlns:p14="http://schemas.microsoft.com/office/powerpoint/2010/main" val="383447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066800" y="993074"/>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&lt;video&gt;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371600" y="1602674"/>
            <a:ext cx="859536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Following are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most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common properties: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371600" y="2136074"/>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paused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if the media is currently paused or it hasn’t started playing.</a:t>
            </a:r>
          </a:p>
        </p:txBody>
      </p:sp>
      <p:sp>
        <p:nvSpPr>
          <p:cNvPr id="15" name="Title 1"/>
          <p:cNvSpPr txBox="1">
            <a:spLocks/>
          </p:cNvSpPr>
          <p:nvPr/>
        </p:nvSpPr>
        <p:spPr bwMode="auto">
          <a:xfrm>
            <a:off x="1371600" y="2898074"/>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ended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if the media has finished playing.</a:t>
            </a:r>
          </a:p>
        </p:txBody>
      </p:sp>
      <p:sp>
        <p:nvSpPr>
          <p:cNvPr id="16" name="Title 1"/>
          <p:cNvSpPr txBox="1">
            <a:spLocks/>
          </p:cNvSpPr>
          <p:nvPr/>
        </p:nvSpPr>
        <p:spPr bwMode="auto">
          <a:xfrm>
            <a:off x="1371600" y="3431474"/>
            <a:ext cx="876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duration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the duration of the media in seconds.</a:t>
            </a:r>
          </a:p>
        </p:txBody>
      </p:sp>
      <p:sp>
        <p:nvSpPr>
          <p:cNvPr id="17" name="Title 1"/>
          <p:cNvSpPr txBox="1">
            <a:spLocks/>
          </p:cNvSpPr>
          <p:nvPr/>
        </p:nvSpPr>
        <p:spPr bwMode="auto">
          <a:xfrm>
            <a:off x="1371600" y="3964874"/>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currentTime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a property that can return and receive a value to inform the position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which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media is being played or it sets a new position to start playing.</a:t>
            </a:r>
          </a:p>
        </p:txBody>
      </p:sp>
      <p:sp>
        <p:nvSpPr>
          <p:cNvPr id="10" name="Title 1"/>
          <p:cNvSpPr txBox="1">
            <a:spLocks/>
          </p:cNvSpPr>
          <p:nvPr/>
        </p:nvSpPr>
        <p:spPr bwMode="auto">
          <a:xfrm>
            <a:off x="1447800" y="5031674"/>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buffered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offers information about how much the file has loaded so far into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buffer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It let us create an indicator to show the downloading progress.</a:t>
            </a:r>
          </a:p>
        </p:txBody>
      </p:sp>
      <p:sp>
        <p:nvSpPr>
          <p:cNvPr id="14" name="Title 1"/>
          <p:cNvSpPr txBox="1">
            <a:spLocks/>
          </p:cNvSpPr>
          <p:nvPr/>
        </p:nvSpPr>
        <p:spPr bwMode="auto">
          <a:xfrm>
            <a:off x="1524000" y="5869874"/>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error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returns the error value if an error has occurred.</a:t>
            </a:r>
          </a:p>
        </p:txBody>
      </p:sp>
    </p:spTree>
    <p:extLst>
      <p:ext uri="{BB962C8B-B14F-4D97-AF65-F5344CB8AC3E}">
        <p14:creationId xmlns:p14="http://schemas.microsoft.com/office/powerpoint/2010/main" val="325313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47244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024247" y="907473"/>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Playing Audio with HTML5</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633847" y="1364673"/>
            <a:ext cx="859536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Audio is not as popular as video on the Internet.</a:t>
            </a:r>
          </a:p>
        </p:txBody>
      </p:sp>
      <p:sp>
        <p:nvSpPr>
          <p:cNvPr id="12" name="Title 1"/>
          <p:cNvSpPr txBox="1">
            <a:spLocks/>
          </p:cNvSpPr>
          <p:nvPr/>
        </p:nvSpPr>
        <p:spPr bwMode="auto">
          <a:xfrm>
            <a:off x="1710047" y="1745673"/>
            <a:ext cx="883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HTML5 provides a new element to play audio in an HTML document. The element,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course, is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&lt;audio&gt;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it shares almost the same characteristics of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&lt;video&gt;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a:t>
            </a:r>
          </a:p>
        </p:txBody>
      </p:sp>
      <p:sp>
        <p:nvSpPr>
          <p:cNvPr id="18" name="Title 1"/>
          <p:cNvSpPr txBox="1">
            <a:spLocks/>
          </p:cNvSpPr>
          <p:nvPr/>
        </p:nvSpPr>
        <p:spPr bwMode="auto">
          <a:xfrm>
            <a:off x="1756559" y="2895600"/>
            <a:ext cx="8915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&lt;title&gt;Audio Player&lt;/title&gt;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 id="player"&gt;</a:t>
            </a:r>
          </a:p>
          <a:p>
            <a:pPr lvl="3"/>
            <a:r>
              <a:rPr lang="it-IT" sz="1800" dirty="0">
                <a:solidFill>
                  <a:schemeClr val="tx1"/>
                </a:solidFill>
                <a:latin typeface="Verdana" panose="020B0604030504040204" pitchFamily="34" charset="0"/>
                <a:ea typeface="Verdana" panose="020B0604030504040204" pitchFamily="34" charset="0"/>
                <a:cs typeface="Verdana" panose="020B0604030504040204" pitchFamily="34" charset="0"/>
              </a:rPr>
              <a:t>&lt;audio src=”http://minkbooks.com/content/beach.mp3” controls&gt;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&lt;/audio&gt;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427306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20931" y="36964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960912" y="1243940"/>
            <a:ext cx="411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Playing Audio with HTML5</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570512" y="1701140"/>
            <a:ext cx="859536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&lt;audio&gt;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646712" y="218308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&lt;audio&gt;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works in the same way and shares several attributes with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video&gt;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element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8" name="Title 1"/>
          <p:cNvSpPr txBox="1">
            <a:spLocks/>
          </p:cNvSpPr>
          <p:nvPr/>
        </p:nvSpPr>
        <p:spPr bwMode="auto">
          <a:xfrm>
            <a:off x="1701142" y="2971800"/>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src</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specifies the URL of the file to be played. This attribute, as well as in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video&gt;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element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will usually be replaced by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&lt;source&gt;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to provide different audio formats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browser to choose from.</a:t>
            </a:r>
          </a:p>
        </p:txBody>
      </p:sp>
      <p:sp>
        <p:nvSpPr>
          <p:cNvPr id="7" name="Title 1"/>
          <p:cNvSpPr txBox="1">
            <a:spLocks/>
          </p:cNvSpPr>
          <p:nvPr/>
        </p:nvSpPr>
        <p:spPr bwMode="auto">
          <a:xfrm>
            <a:off x="1722912" y="4079174"/>
            <a:ext cx="876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controls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activates the interface provided by default for every browser.</a:t>
            </a:r>
          </a:p>
        </p:txBody>
      </p:sp>
      <p:sp>
        <p:nvSpPr>
          <p:cNvPr id="8" name="Title 1"/>
          <p:cNvSpPr txBox="1">
            <a:spLocks/>
          </p:cNvSpPr>
          <p:nvPr/>
        </p:nvSpPr>
        <p:spPr bwMode="auto">
          <a:xfrm>
            <a:off x="1735777" y="4495800"/>
            <a:ext cx="8915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autoplay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this attribute is present, the browser will automatically play the audio as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soon as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 can.</a:t>
            </a:r>
          </a:p>
        </p:txBody>
      </p:sp>
      <p:sp>
        <p:nvSpPr>
          <p:cNvPr id="10" name="Title 1"/>
          <p:cNvSpPr txBox="1">
            <a:spLocks/>
          </p:cNvSpPr>
          <p:nvPr/>
        </p:nvSpPr>
        <p:spPr bwMode="auto">
          <a:xfrm>
            <a:off x="1664525" y="5300600"/>
            <a:ext cx="8915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loop</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—If this attribute is specified, the browser will restart the audio upon reaching the end.</a:t>
            </a:r>
          </a:p>
        </p:txBody>
      </p:sp>
      <p:sp>
        <p:nvSpPr>
          <p:cNvPr id="14" name="Title 1"/>
          <p:cNvSpPr txBox="1">
            <a:spLocks/>
          </p:cNvSpPr>
          <p:nvPr/>
        </p:nvSpPr>
        <p:spPr bwMode="auto">
          <a:xfrm>
            <a:off x="1722912" y="593024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preload</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Same as video’s preload attribute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3632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9339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990600" y="1367642"/>
            <a:ext cx="411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Playing Audio with HTML5</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600200" y="1824842"/>
            <a:ext cx="859536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&lt;audio&gt;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676400" y="2282042"/>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MP3 is under commercial license, therefore it is not supported by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browsers such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Firefox or Opera.</a:t>
            </a:r>
          </a:p>
        </p:txBody>
      </p:sp>
      <p:sp>
        <p:nvSpPr>
          <p:cNvPr id="15" name="Title 1"/>
          <p:cNvSpPr txBox="1">
            <a:spLocks/>
          </p:cNvSpPr>
          <p:nvPr/>
        </p:nvSpPr>
        <p:spPr bwMode="auto">
          <a:xfrm>
            <a:off x="1676400" y="3044042"/>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Vorbis (the audio codec in the OGG container) is supported by those</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browsers, but not by Safari and Internet Explorer.</a:t>
            </a:r>
          </a:p>
        </p:txBody>
      </p:sp>
      <p:sp>
        <p:nvSpPr>
          <p:cNvPr id="16" name="Title 1"/>
          <p:cNvSpPr txBox="1">
            <a:spLocks/>
          </p:cNvSpPr>
          <p:nvPr/>
        </p:nvSpPr>
        <p:spPr bwMode="auto">
          <a:xfrm>
            <a:off x="1752600" y="3729842"/>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So, once again, we have to use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source&gt;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element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provide at least two formats for the browser to choose from:</a:t>
            </a:r>
          </a:p>
        </p:txBody>
      </p:sp>
    </p:spTree>
    <p:extLst>
      <p:ext uri="{BB962C8B-B14F-4D97-AF65-F5344CB8AC3E}">
        <p14:creationId xmlns:p14="http://schemas.microsoft.com/office/powerpoint/2010/main" val="182213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22860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4" name="Title 1"/>
          <p:cNvSpPr txBox="1">
            <a:spLocks/>
          </p:cNvSpPr>
          <p:nvPr/>
        </p:nvSpPr>
        <p:spPr bwMode="auto">
          <a:xfrm>
            <a:off x="1219200" y="1219200"/>
            <a:ext cx="944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find other languages for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lang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you can follow this link:</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www.w3schools.com/tags/ref_language_codes.asp</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219200" y="2133600"/>
            <a:ext cx="944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IMPORTANT: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HTML5 is extremely flexible regarding the structure and the elements used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build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&lt;html&gt;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may be included without any attributes or even ignored at all.</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295400" y="3429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head&gt;</a:t>
            </a:r>
          </a:p>
        </p:txBody>
      </p:sp>
      <p:sp>
        <p:nvSpPr>
          <p:cNvPr id="13" name="Title 1"/>
          <p:cNvSpPr txBox="1">
            <a:spLocks/>
          </p:cNvSpPr>
          <p:nvPr/>
        </p:nvSpPr>
        <p:spPr bwMode="auto">
          <a:xfrm>
            <a:off x="1279072" y="4027714"/>
            <a:ext cx="944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HTML code inserted between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&lt;html&gt;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tags has to be</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divided into two main sections. As it happened in previous HTML versions, the first section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head</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the second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body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371600" y="5105400"/>
            <a:ext cx="9448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4"/>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4"/>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575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26870" y="36964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Video and Audio</a:t>
            </a:r>
          </a:p>
        </p:txBody>
      </p:sp>
      <p:sp>
        <p:nvSpPr>
          <p:cNvPr id="13" name="Title 1"/>
          <p:cNvSpPr txBox="1">
            <a:spLocks/>
          </p:cNvSpPr>
          <p:nvPr/>
        </p:nvSpPr>
        <p:spPr bwMode="auto">
          <a:xfrm>
            <a:off x="1066800" y="1087582"/>
            <a:ext cx="411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Playing Audio with HTML5</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676400" y="1544782"/>
            <a:ext cx="859536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&lt;audio&gt;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752600" y="2001982"/>
            <a:ext cx="8915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&lt;title&gt;Audio Player&lt;/title&gt;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 id="player"&gt;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&lt;audio id="media" controls&gt;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&lt;source src="http://minkbooks.com/content/beach.mp3"&gt;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&lt;source src="http://minkbooks.com/content/beach.ogg"&gt;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&lt;/audio&gt;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216656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2588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914400" y="990600"/>
            <a:ext cx="830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&lt;form&gt;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295400" y="1447800"/>
            <a:ext cx="937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Forms haven’t changed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much in HTML5.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structure is still the same but HTML5 has added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elements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input types and attributes to expand them as far as necessary to provide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features currently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implemented in web applications.</a:t>
            </a:r>
          </a:p>
        </p:txBody>
      </p:sp>
      <p:sp>
        <p:nvSpPr>
          <p:cNvPr id="6" name="Title 1"/>
          <p:cNvSpPr txBox="1">
            <a:spLocks/>
          </p:cNvSpPr>
          <p:nvPr/>
        </p:nvSpPr>
        <p:spPr bwMode="auto">
          <a:xfrm>
            <a:off x="1258784" y="2971800"/>
            <a:ext cx="9525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&lt;title&gt;Forms&lt;/title&gt;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 id="form"&gt;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&lt;form name="myform" id="myform" method="get"&gt;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type="text" name="name" id="name"&gt;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type="submit" value="Send"&gt;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&lt;/form&gt;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255799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914400" y="990600"/>
            <a:ext cx="830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&lt;form&gt;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295400" y="144780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structure of the form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attributes hasn’t changed from previous specifications. However, there are new attributes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can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use for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&lt;form&gt;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a:t>
            </a:r>
          </a:p>
        </p:txBody>
      </p:sp>
      <p:sp>
        <p:nvSpPr>
          <p:cNvPr id="6" name="Title 1"/>
          <p:cNvSpPr txBox="1">
            <a:spLocks/>
          </p:cNvSpPr>
          <p:nvPr/>
        </p:nvSpPr>
        <p:spPr bwMode="auto">
          <a:xfrm>
            <a:off x="1295400" y="2438400"/>
            <a:ext cx="9372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autocomplete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an old attribute that has become a standard. The attribute can take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two values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off</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value by default is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When it is set to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off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&lt;input&gt;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elements belonging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the form will have the autocomplete feature disabled, not showing texts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from previous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entries as possible values. It can be implemented in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&lt;form&gt;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or in any</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&lt;input&gt;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independently.</a:t>
            </a:r>
          </a:p>
        </p:txBody>
      </p:sp>
      <p:sp>
        <p:nvSpPr>
          <p:cNvPr id="7" name="Title 1"/>
          <p:cNvSpPr txBox="1">
            <a:spLocks/>
          </p:cNvSpPr>
          <p:nvPr/>
        </p:nvSpPr>
        <p:spPr bwMode="auto">
          <a:xfrm>
            <a:off x="1295400" y="4419600"/>
            <a:ext cx="9372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novalidate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—One of the characteristics of forms in HTML5 is the built-in capability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validation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forms are automatically validated. To avoid this behavior, you can use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attribute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novalidate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To achieve the same in a specific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&lt;input&gt;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there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another attribute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called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formnovalidate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Both attributes are boolean; no value has to be specified.</a:t>
            </a:r>
          </a:p>
        </p:txBody>
      </p:sp>
    </p:spTree>
    <p:extLst>
      <p:ext uri="{BB962C8B-B14F-4D97-AF65-F5344CB8AC3E}">
        <p14:creationId xmlns:p14="http://schemas.microsoft.com/office/powerpoint/2010/main" val="339211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638299" y="1295400"/>
            <a:ext cx="881050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&lt;input&gt;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19299" y="17526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most important element in a form is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&lt;input&gt;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6" name="Title 1"/>
          <p:cNvSpPr txBox="1">
            <a:spLocks/>
          </p:cNvSpPr>
          <p:nvPr/>
        </p:nvSpPr>
        <p:spPr bwMode="auto">
          <a:xfrm>
            <a:off x="1019299" y="2286000"/>
            <a:ext cx="937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element can change its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characteristics thanks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the attribute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type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8" name="Title 1"/>
          <p:cNvSpPr txBox="1">
            <a:spLocks/>
          </p:cNvSpPr>
          <p:nvPr/>
        </p:nvSpPr>
        <p:spPr bwMode="auto">
          <a:xfrm>
            <a:off x="1019299" y="2817916"/>
            <a:ext cx="937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attribute determines what kind of input is expected from users.</a:t>
            </a:r>
          </a:p>
        </p:txBody>
      </p:sp>
      <p:sp>
        <p:nvSpPr>
          <p:cNvPr id="10" name="Title 1"/>
          <p:cNvSpPr txBox="1">
            <a:spLocks/>
          </p:cNvSpPr>
          <p:nvPr/>
        </p:nvSpPr>
        <p:spPr bwMode="auto">
          <a:xfrm>
            <a:off x="1019299" y="3429000"/>
            <a:ext cx="944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HTML5 has expanded the number of options available thus increasing the possibilities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this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a:t>
            </a:r>
          </a:p>
        </p:txBody>
      </p:sp>
      <p:sp>
        <p:nvSpPr>
          <p:cNvPr id="13" name="Title 1"/>
          <p:cNvSpPr txBox="1">
            <a:spLocks/>
          </p:cNvSpPr>
          <p:nvPr/>
        </p:nvSpPr>
        <p:spPr bwMode="auto">
          <a:xfrm>
            <a:off x="1019299" y="4038600"/>
            <a:ext cx="967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HTML5 these new types are not only specifying what kind of input is expected, but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also telling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browser what to do with the information received.</a:t>
            </a:r>
          </a:p>
        </p:txBody>
      </p:sp>
      <p:sp>
        <p:nvSpPr>
          <p:cNvPr id="14" name="Title 1"/>
          <p:cNvSpPr txBox="1">
            <a:spLocks/>
          </p:cNvSpPr>
          <p:nvPr/>
        </p:nvSpPr>
        <p:spPr bwMode="auto">
          <a:xfrm>
            <a:off x="1019299" y="5181600"/>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browser will process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input data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according to the value of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type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and validate the entry or not.</a:t>
            </a:r>
          </a:p>
        </p:txBody>
      </p:sp>
    </p:spTree>
    <p:extLst>
      <p:ext uri="{BB962C8B-B14F-4D97-AF65-F5344CB8AC3E}">
        <p14:creationId xmlns:p14="http://schemas.microsoft.com/office/powerpoint/2010/main" val="330930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209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653143" y="1359230"/>
            <a:ext cx="864325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&lt;input&gt;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034143" y="181643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Email Type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034143" y="2349830"/>
            <a:ext cx="937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type="email" name="myemail" id="myemail"&gt;</a:t>
            </a:r>
          </a:p>
        </p:txBody>
      </p:sp>
      <p:sp>
        <p:nvSpPr>
          <p:cNvPr id="10" name="Title 1"/>
          <p:cNvSpPr txBox="1">
            <a:spLocks/>
          </p:cNvSpPr>
          <p:nvPr/>
        </p:nvSpPr>
        <p:spPr bwMode="auto">
          <a:xfrm>
            <a:off x="1034143" y="2807030"/>
            <a:ext cx="9448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text inserted in the field generated by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above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code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 checked by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browser and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validated as an email. If the validation fails, the form won’t be sent.</a:t>
            </a:r>
          </a:p>
        </p:txBody>
      </p:sp>
      <p:sp>
        <p:nvSpPr>
          <p:cNvPr id="13" name="Title 1"/>
          <p:cNvSpPr txBox="1">
            <a:spLocks/>
          </p:cNvSpPr>
          <p:nvPr/>
        </p:nvSpPr>
        <p:spPr bwMode="auto">
          <a:xfrm>
            <a:off x="1034143" y="3950030"/>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How every browser will respond to an invalid input is not determined by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HTML5 specification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5" name="Title 1"/>
          <p:cNvSpPr txBox="1">
            <a:spLocks/>
          </p:cNvSpPr>
          <p:nvPr/>
        </p:nvSpPr>
        <p:spPr bwMode="auto">
          <a:xfrm>
            <a:off x="1110343" y="478823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earch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Type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186543" y="5359730"/>
            <a:ext cx="937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type="search" name="mysearch" id="mysearch"&gt;</a:t>
            </a:r>
          </a:p>
        </p:txBody>
      </p:sp>
    </p:spTree>
    <p:extLst>
      <p:ext uri="{BB962C8B-B14F-4D97-AF65-F5344CB8AC3E}">
        <p14:creationId xmlns:p14="http://schemas.microsoft.com/office/powerpoint/2010/main" val="263895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38200" y="138446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&lt;input&gt;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143000" y="1841665"/>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earch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Type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371600" y="2451265"/>
            <a:ext cx="944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search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type doesn’t control the entry; it’s just an indication for browsers. Some browsers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will change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design of this element by default to provide a hint to the user about the purpose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field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7" name="Title 1"/>
          <p:cNvSpPr txBox="1">
            <a:spLocks/>
          </p:cNvSpPr>
          <p:nvPr/>
        </p:nvSpPr>
        <p:spPr bwMode="auto">
          <a:xfrm>
            <a:off x="1295400" y="3518065"/>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URL Type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524000" y="4127665"/>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type works exactly like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email</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but for web addresses. It’s destined to receive only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absolute URLs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return an error if the value is invalid.</a:t>
            </a:r>
          </a:p>
        </p:txBody>
      </p:sp>
      <p:sp>
        <p:nvSpPr>
          <p:cNvPr id="19" name="Title 1"/>
          <p:cNvSpPr txBox="1">
            <a:spLocks/>
          </p:cNvSpPr>
          <p:nvPr/>
        </p:nvSpPr>
        <p:spPr bwMode="auto">
          <a:xfrm>
            <a:off x="1219200" y="5003965"/>
            <a:ext cx="937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type="url" name="myurl" id="myurl"&gt;</a:t>
            </a:r>
          </a:p>
        </p:txBody>
      </p:sp>
    </p:spTree>
    <p:extLst>
      <p:ext uri="{BB962C8B-B14F-4D97-AF65-F5344CB8AC3E}">
        <p14:creationId xmlns:p14="http://schemas.microsoft.com/office/powerpoint/2010/main" val="88082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911431" y="1152401"/>
            <a:ext cx="815636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&lt;input&gt;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16231" y="1609601"/>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Tel Type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44831" y="2219201"/>
            <a:ext cx="944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type is for telephone numbers. Unlike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email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url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types,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tel</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type doesn’t force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any particular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syntax. It’s an indication for the browser in case the application needs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make adjustments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according to the device in which it’s being executed.</a:t>
            </a:r>
          </a:p>
        </p:txBody>
      </p:sp>
      <p:sp>
        <p:nvSpPr>
          <p:cNvPr id="10" name="Title 1"/>
          <p:cNvSpPr txBox="1">
            <a:spLocks/>
          </p:cNvSpPr>
          <p:nvPr/>
        </p:nvSpPr>
        <p:spPr bwMode="auto">
          <a:xfrm>
            <a:off x="1521031" y="3705101"/>
            <a:ext cx="937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tel</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name="myphone" id="myphone"&gt;</a:t>
            </a:r>
          </a:p>
        </p:txBody>
      </p:sp>
      <p:sp>
        <p:nvSpPr>
          <p:cNvPr id="12" name="Title 1"/>
          <p:cNvSpPr txBox="1">
            <a:spLocks/>
          </p:cNvSpPr>
          <p:nvPr/>
        </p:nvSpPr>
        <p:spPr bwMode="auto">
          <a:xfrm>
            <a:off x="1292431" y="4276601"/>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Number Type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521031" y="4886201"/>
            <a:ext cx="929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number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type is only valid when it receives a numeric input. There are</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few new attributes that might be useful for this field:</a:t>
            </a:r>
          </a:p>
        </p:txBody>
      </p:sp>
    </p:spTree>
    <p:extLst>
      <p:ext uri="{BB962C8B-B14F-4D97-AF65-F5344CB8AC3E}">
        <p14:creationId xmlns:p14="http://schemas.microsoft.com/office/powerpoint/2010/main" val="374761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2687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914400" y="9906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&lt;input&gt;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447800" y="1524000"/>
            <a:ext cx="9296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min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value of this attribute determines the minimum acceptable value for the field</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max</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value of this attribute determines the maximum acceptable value for the field</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step</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value of this attribute determines the size of the steps by which the value of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field will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 increased or decreased. For example, if you set a step of 5, with a minimum value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0 and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maximum of 10, the browser won’t let you specify a value between 0 and 5 or 5 and 10.</a:t>
            </a:r>
          </a:p>
        </p:txBody>
      </p:sp>
      <p:sp>
        <p:nvSpPr>
          <p:cNvPr id="16" name="Title 1"/>
          <p:cNvSpPr txBox="1">
            <a:spLocks/>
          </p:cNvSpPr>
          <p:nvPr/>
        </p:nvSpPr>
        <p:spPr bwMode="auto">
          <a:xfrm>
            <a:off x="914400" y="4876800"/>
            <a:ext cx="9906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type="number" name="</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mynumber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mynumber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min=”0” max=”10” step=”5”&gt;</a:t>
            </a:r>
          </a:p>
        </p:txBody>
      </p:sp>
      <p:sp>
        <p:nvSpPr>
          <p:cNvPr id="17" name="Title 1"/>
          <p:cNvSpPr txBox="1">
            <a:spLocks/>
          </p:cNvSpPr>
          <p:nvPr/>
        </p:nvSpPr>
        <p:spPr bwMode="auto">
          <a:xfrm>
            <a:off x="990600" y="5676900"/>
            <a:ext cx="9906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It’s not necessary to specify both,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min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max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attributes, and the default value for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step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1.</a:t>
            </a:r>
          </a:p>
        </p:txBody>
      </p:sp>
    </p:spTree>
    <p:extLst>
      <p:ext uri="{BB962C8B-B14F-4D97-AF65-F5344CB8AC3E}">
        <p14:creationId xmlns:p14="http://schemas.microsoft.com/office/powerpoint/2010/main" val="26743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10215"/>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552598" y="1369126"/>
            <a:ext cx="889620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&lt;input&gt;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933598" y="2054926"/>
            <a:ext cx="2057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Range Type</a:t>
            </a:r>
          </a:p>
        </p:txBody>
      </p:sp>
      <p:sp>
        <p:nvSpPr>
          <p:cNvPr id="16" name="Title 1"/>
          <p:cNvSpPr txBox="1">
            <a:spLocks/>
          </p:cNvSpPr>
          <p:nvPr/>
        </p:nvSpPr>
        <p:spPr bwMode="auto">
          <a:xfrm>
            <a:off x="628798" y="2435926"/>
            <a:ext cx="1005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type makes the browser build a new kind of control that didn’t exist before. As its name indicates, this new control lets users pick a value from a range of numbers. Usually it is rendered with a slider or arrows to move the value up and down, but there is no standard design so far.</a:t>
            </a:r>
          </a:p>
        </p:txBody>
      </p:sp>
      <p:sp>
        <p:nvSpPr>
          <p:cNvPr id="17" name="Title 1"/>
          <p:cNvSpPr txBox="1">
            <a:spLocks/>
          </p:cNvSpPr>
          <p:nvPr/>
        </p:nvSpPr>
        <p:spPr bwMode="auto">
          <a:xfrm>
            <a:off x="704998" y="4036126"/>
            <a:ext cx="960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range type uses the attributes min and max to set the limits of the range. As well, it can have the attribute step to declare the set value by which it should be increased or decreased in each step.</a:t>
            </a:r>
          </a:p>
        </p:txBody>
      </p:sp>
      <p:sp>
        <p:nvSpPr>
          <p:cNvPr id="7" name="Title 1"/>
          <p:cNvSpPr txBox="1">
            <a:spLocks/>
          </p:cNvSpPr>
          <p:nvPr/>
        </p:nvSpPr>
        <p:spPr bwMode="auto">
          <a:xfrm>
            <a:off x="628798" y="5179126"/>
            <a:ext cx="9906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type="range"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mynumbers</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mynumbers</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min=”0” max=”10” step=”5”&gt;</a:t>
            </a:r>
          </a:p>
        </p:txBody>
      </p:sp>
    </p:spTree>
    <p:extLst>
      <p:ext uri="{BB962C8B-B14F-4D97-AF65-F5344CB8AC3E}">
        <p14:creationId xmlns:p14="http://schemas.microsoft.com/office/powerpoint/2010/main" val="26743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209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38200" y="1142505"/>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&lt;input&gt;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219200" y="1828305"/>
            <a:ext cx="2057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Date Type</a:t>
            </a:r>
          </a:p>
        </p:txBody>
      </p:sp>
      <p:sp>
        <p:nvSpPr>
          <p:cNvPr id="16" name="Title 1"/>
          <p:cNvSpPr txBox="1">
            <a:spLocks/>
          </p:cNvSpPr>
          <p:nvPr/>
        </p:nvSpPr>
        <p:spPr bwMode="auto">
          <a:xfrm>
            <a:off x="914400" y="2209305"/>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calendar lets users select a day that will be inserted in the input field along with the rest of the date.</a:t>
            </a:r>
          </a:p>
        </p:txBody>
      </p:sp>
      <p:sp>
        <p:nvSpPr>
          <p:cNvPr id="17" name="Title 1"/>
          <p:cNvSpPr txBox="1">
            <a:spLocks/>
          </p:cNvSpPr>
          <p:nvPr/>
        </p:nvSpPr>
        <p:spPr bwMode="auto">
          <a:xfrm>
            <a:off x="990600" y="3047505"/>
            <a:ext cx="952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 example of usage is when a user tries to pick a date for a flight or a ticket; in this case, with the date type, the browser will build the calendar for us and we just have to insert the &lt;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input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 element in the document to make it available for our users.</a:t>
            </a:r>
          </a:p>
        </p:txBody>
      </p:sp>
      <p:sp>
        <p:nvSpPr>
          <p:cNvPr id="7" name="Title 1"/>
          <p:cNvSpPr txBox="1">
            <a:spLocks/>
          </p:cNvSpPr>
          <p:nvPr/>
        </p:nvSpPr>
        <p:spPr bwMode="auto">
          <a:xfrm>
            <a:off x="914400" y="4342905"/>
            <a:ext cx="9906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type="date"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mydate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mydate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p>
        </p:txBody>
      </p:sp>
      <p:sp>
        <p:nvSpPr>
          <p:cNvPr id="8" name="Title 1"/>
          <p:cNvSpPr txBox="1">
            <a:spLocks/>
          </p:cNvSpPr>
          <p:nvPr/>
        </p:nvSpPr>
        <p:spPr bwMode="auto">
          <a:xfrm>
            <a:off x="1295400" y="5028705"/>
            <a:ext cx="2057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Week Type</a:t>
            </a:r>
          </a:p>
        </p:txBody>
      </p:sp>
      <p:sp>
        <p:nvSpPr>
          <p:cNvPr id="12" name="Title 1"/>
          <p:cNvSpPr txBox="1">
            <a:spLocks/>
          </p:cNvSpPr>
          <p:nvPr/>
        </p:nvSpPr>
        <p:spPr bwMode="auto">
          <a:xfrm>
            <a:off x="990600" y="5409705"/>
            <a:ext cx="967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type provides a similar interface to date, but only for picking entire weeks. Usually the value expected has the syntax 2011-W50, where 2011 is the year and 50 is the number of the week.</a:t>
            </a:r>
          </a:p>
        </p:txBody>
      </p:sp>
    </p:spTree>
    <p:extLst>
      <p:ext uri="{BB962C8B-B14F-4D97-AF65-F5344CB8AC3E}">
        <p14:creationId xmlns:p14="http://schemas.microsoft.com/office/powerpoint/2010/main" val="26743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22860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1295400" y="1066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&lt;body&gt;</a:t>
            </a:r>
          </a:p>
        </p:txBody>
      </p:sp>
      <p:sp>
        <p:nvSpPr>
          <p:cNvPr id="13" name="Title 1"/>
          <p:cNvSpPr txBox="1">
            <a:spLocks/>
          </p:cNvSpPr>
          <p:nvPr/>
        </p:nvSpPr>
        <p:spPr bwMode="auto">
          <a:xfrm>
            <a:off x="1248394" y="1676400"/>
            <a:ext cx="960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body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the visible part of the document and is specified with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&lt;body&gt;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tag. This tag didn’t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change from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previous versions of HTML:</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303318" y="2971800"/>
            <a:ext cx="9525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4"/>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head&gt;</a:t>
            </a:r>
          </a:p>
          <a:p>
            <a:pPr lvl="4"/>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head&gt;</a:t>
            </a:r>
          </a:p>
          <a:p>
            <a:pPr lvl="4"/>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body&gt;</a:t>
            </a:r>
          </a:p>
          <a:p>
            <a:pPr lvl="4"/>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body&gt;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1178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38200" y="990600"/>
            <a:ext cx="487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&lt;input&gt;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914400" y="1676400"/>
            <a:ext cx="990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type="week"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myweek</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myweek</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p>
        </p:txBody>
      </p:sp>
      <p:sp>
        <p:nvSpPr>
          <p:cNvPr id="8" name="Title 1"/>
          <p:cNvSpPr txBox="1">
            <a:spLocks/>
          </p:cNvSpPr>
          <p:nvPr/>
        </p:nvSpPr>
        <p:spPr bwMode="auto">
          <a:xfrm>
            <a:off x="1295400" y="2362200"/>
            <a:ext cx="2057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Month Type</a:t>
            </a:r>
          </a:p>
        </p:txBody>
      </p:sp>
      <p:sp>
        <p:nvSpPr>
          <p:cNvPr id="12" name="Title 1"/>
          <p:cNvSpPr txBox="1">
            <a:spLocks/>
          </p:cNvSpPr>
          <p:nvPr/>
        </p:nvSpPr>
        <p:spPr bwMode="auto">
          <a:xfrm>
            <a:off x="990600" y="2819400"/>
            <a:ext cx="967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Similar to the previous type, this one is for an entire month. Usually, the value expected has the syntax year-month.</a:t>
            </a:r>
          </a:p>
        </p:txBody>
      </p:sp>
      <p:sp>
        <p:nvSpPr>
          <p:cNvPr id="10" name="Title 1"/>
          <p:cNvSpPr txBox="1">
            <a:spLocks/>
          </p:cNvSpPr>
          <p:nvPr/>
        </p:nvSpPr>
        <p:spPr bwMode="auto">
          <a:xfrm>
            <a:off x="1066800" y="3733800"/>
            <a:ext cx="990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type="month"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mymonth</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mymonth</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p>
        </p:txBody>
      </p:sp>
      <p:sp>
        <p:nvSpPr>
          <p:cNvPr id="13" name="Title 1"/>
          <p:cNvSpPr txBox="1">
            <a:spLocks/>
          </p:cNvSpPr>
          <p:nvPr/>
        </p:nvSpPr>
        <p:spPr bwMode="auto">
          <a:xfrm>
            <a:off x="1447800" y="4419600"/>
            <a:ext cx="2057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Time Type</a:t>
            </a:r>
          </a:p>
        </p:txBody>
      </p:sp>
      <p:sp>
        <p:nvSpPr>
          <p:cNvPr id="15" name="Title 1"/>
          <p:cNvSpPr txBox="1">
            <a:spLocks/>
          </p:cNvSpPr>
          <p:nvPr/>
        </p:nvSpPr>
        <p:spPr bwMode="auto">
          <a:xfrm>
            <a:off x="1143000" y="4876800"/>
            <a:ext cx="967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time type is similar to date, but only for the time. It takes the format of hours and minutes, but its behavior also depends on each browser at this moment. Usually, the value expected has the syntax </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hour:minutes:seconds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itle 1"/>
          <p:cNvSpPr txBox="1">
            <a:spLocks/>
          </p:cNvSpPr>
          <p:nvPr/>
        </p:nvSpPr>
        <p:spPr bwMode="auto">
          <a:xfrm>
            <a:off x="1066800" y="5791200"/>
            <a:ext cx="990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type="time"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mytime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mytime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p>
        </p:txBody>
      </p:sp>
    </p:spTree>
    <p:extLst>
      <p:ext uri="{BB962C8B-B14F-4D97-AF65-F5344CB8AC3E}">
        <p14:creationId xmlns:p14="http://schemas.microsoft.com/office/powerpoint/2010/main" val="26743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0827"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38200" y="1198913"/>
            <a:ext cx="365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input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295400" y="1808513"/>
            <a:ext cx="2057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Color Type</a:t>
            </a:r>
          </a:p>
        </p:txBody>
      </p:sp>
      <p:sp>
        <p:nvSpPr>
          <p:cNvPr id="12" name="Title 1"/>
          <p:cNvSpPr txBox="1">
            <a:spLocks/>
          </p:cNvSpPr>
          <p:nvPr/>
        </p:nvSpPr>
        <p:spPr bwMode="auto">
          <a:xfrm>
            <a:off x="990600" y="2265713"/>
            <a:ext cx="952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 addition to types for dates and times, there is also a type that provides a predefined interface so that users can pick a color. Usually, the value expected for this field is a hexadecimal number, such as #00FF00.</a:t>
            </a:r>
          </a:p>
        </p:txBody>
      </p:sp>
      <p:sp>
        <p:nvSpPr>
          <p:cNvPr id="14" name="Title 1"/>
          <p:cNvSpPr txBox="1">
            <a:spLocks/>
          </p:cNvSpPr>
          <p:nvPr/>
        </p:nvSpPr>
        <p:spPr bwMode="auto">
          <a:xfrm>
            <a:off x="1066800" y="3484913"/>
            <a:ext cx="990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type="color"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mycolor</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mycolor</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p>
        </p:txBody>
      </p:sp>
      <p:sp>
        <p:nvSpPr>
          <p:cNvPr id="16" name="Title 1"/>
          <p:cNvSpPr txBox="1">
            <a:spLocks/>
          </p:cNvSpPr>
          <p:nvPr/>
        </p:nvSpPr>
        <p:spPr bwMode="auto">
          <a:xfrm>
            <a:off x="1371600" y="424691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Attributes</a:t>
            </a:r>
          </a:p>
        </p:txBody>
      </p:sp>
      <p:sp>
        <p:nvSpPr>
          <p:cNvPr id="17" name="Title 1"/>
          <p:cNvSpPr txBox="1">
            <a:spLocks/>
          </p:cNvSpPr>
          <p:nvPr/>
        </p:nvSpPr>
        <p:spPr bwMode="auto">
          <a:xfrm>
            <a:off x="1143000" y="4704113"/>
            <a:ext cx="982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Let us look at the rest of the attributes incorporated by HTML5.</a:t>
            </a:r>
          </a:p>
        </p:txBody>
      </p:sp>
    </p:spTree>
    <p:extLst>
      <p:ext uri="{BB962C8B-B14F-4D97-AF65-F5344CB8AC3E}">
        <p14:creationId xmlns:p14="http://schemas.microsoft.com/office/powerpoint/2010/main" val="26743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762000" y="1008908"/>
            <a:ext cx="441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input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60020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placeholder Attribute</a:t>
            </a:r>
          </a:p>
        </p:txBody>
      </p:sp>
      <p:sp>
        <p:nvSpPr>
          <p:cNvPr id="12" name="Title 1"/>
          <p:cNvSpPr txBox="1">
            <a:spLocks/>
          </p:cNvSpPr>
          <p:nvPr/>
        </p:nvSpPr>
        <p:spPr bwMode="auto">
          <a:xfrm>
            <a:off x="990600" y="2057400"/>
            <a:ext cx="9601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placeholder attribute represents a short hint, a word or phrase, provided to help the user produce the right entry. The value of this attribute is rendered by browsers inside the field, like preview text that disappears when the element is focused.</a:t>
            </a:r>
          </a:p>
        </p:txBody>
      </p:sp>
      <p:sp>
        <p:nvSpPr>
          <p:cNvPr id="10" name="Title 1"/>
          <p:cNvSpPr txBox="1">
            <a:spLocks/>
          </p:cNvSpPr>
          <p:nvPr/>
        </p:nvSpPr>
        <p:spPr bwMode="auto">
          <a:xfrm>
            <a:off x="1066800" y="3505200"/>
            <a:ext cx="990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type="search"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mysearch</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mysearch</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placeholder="type your </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seach</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p>
        </p:txBody>
      </p:sp>
      <p:sp>
        <p:nvSpPr>
          <p:cNvPr id="13" name="Title 1"/>
          <p:cNvSpPr txBox="1">
            <a:spLocks/>
          </p:cNvSpPr>
          <p:nvPr/>
        </p:nvSpPr>
        <p:spPr bwMode="auto">
          <a:xfrm>
            <a:off x="990600" y="4191000"/>
            <a:ext cx="365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Required Attribute</a:t>
            </a:r>
          </a:p>
        </p:txBody>
      </p:sp>
      <p:sp>
        <p:nvSpPr>
          <p:cNvPr id="15" name="Title 1"/>
          <p:cNvSpPr txBox="1">
            <a:spLocks/>
          </p:cNvSpPr>
          <p:nvPr/>
        </p:nvSpPr>
        <p:spPr bwMode="auto">
          <a:xfrm>
            <a:off x="1143000" y="4724400"/>
            <a:ext cx="952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Boolean attribute won’t let the form be submitted if the field is empty. When the required attribute is included, the input will be valid if the field is filled in and if it complies with the requisites of its type.</a:t>
            </a:r>
          </a:p>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8" name="Title 1"/>
          <p:cNvSpPr txBox="1">
            <a:spLocks/>
          </p:cNvSpPr>
          <p:nvPr/>
        </p:nvSpPr>
        <p:spPr bwMode="auto">
          <a:xfrm>
            <a:off x="1219200" y="5867400"/>
            <a:ext cx="990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type="email"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myemail</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myemail</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required&gt;</a:t>
            </a:r>
          </a:p>
        </p:txBody>
      </p:sp>
    </p:spTree>
    <p:extLst>
      <p:ext uri="{BB962C8B-B14F-4D97-AF65-F5344CB8AC3E}">
        <p14:creationId xmlns:p14="http://schemas.microsoft.com/office/powerpoint/2010/main" val="26743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06532" y="991097"/>
            <a:ext cx="396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input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60020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multiple Attribute</a:t>
            </a:r>
          </a:p>
        </p:txBody>
      </p:sp>
      <p:sp>
        <p:nvSpPr>
          <p:cNvPr id="12" name="Title 1"/>
          <p:cNvSpPr txBox="1">
            <a:spLocks/>
          </p:cNvSpPr>
          <p:nvPr/>
        </p:nvSpPr>
        <p:spPr bwMode="auto">
          <a:xfrm>
            <a:off x="990600" y="2057400"/>
            <a:ext cx="960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multiple attribute is another </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boolean</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attribute that can be used in some input types (</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forexample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email or file) to allow multiple entries in the same field. The inserted values must be separated by a comma to be valid.</a:t>
            </a:r>
          </a:p>
        </p:txBody>
      </p:sp>
      <p:sp>
        <p:nvSpPr>
          <p:cNvPr id="10" name="Title 1"/>
          <p:cNvSpPr txBox="1">
            <a:spLocks/>
          </p:cNvSpPr>
          <p:nvPr/>
        </p:nvSpPr>
        <p:spPr bwMode="auto">
          <a:xfrm>
            <a:off x="1066800" y="3200400"/>
            <a:ext cx="990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type="email"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myemail</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myemail</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multiple&gt;</a:t>
            </a:r>
          </a:p>
        </p:txBody>
      </p:sp>
      <p:sp>
        <p:nvSpPr>
          <p:cNvPr id="13" name="Title 1"/>
          <p:cNvSpPr txBox="1">
            <a:spLocks/>
          </p:cNvSpPr>
          <p:nvPr/>
        </p:nvSpPr>
        <p:spPr bwMode="auto">
          <a:xfrm>
            <a:off x="990600" y="3886200"/>
            <a:ext cx="365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autofocus Attribute</a:t>
            </a:r>
          </a:p>
        </p:txBody>
      </p:sp>
      <p:sp>
        <p:nvSpPr>
          <p:cNvPr id="15" name="Title 1"/>
          <p:cNvSpPr txBox="1">
            <a:spLocks/>
          </p:cNvSpPr>
          <p:nvPr/>
        </p:nvSpPr>
        <p:spPr bwMode="auto">
          <a:xfrm>
            <a:off x="1143000" y="4419600"/>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autofocus attribute will focus the input box.</a:t>
            </a:r>
          </a:p>
        </p:txBody>
      </p:sp>
      <p:sp>
        <p:nvSpPr>
          <p:cNvPr id="18" name="Title 1"/>
          <p:cNvSpPr txBox="1">
            <a:spLocks/>
          </p:cNvSpPr>
          <p:nvPr/>
        </p:nvSpPr>
        <p:spPr bwMode="auto">
          <a:xfrm>
            <a:off x="1219200" y="5029200"/>
            <a:ext cx="990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&lt;input type="email" name="</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myemail</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myemail</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required&gt;</a:t>
            </a:r>
          </a:p>
        </p:txBody>
      </p:sp>
    </p:spTree>
    <p:extLst>
      <p:ext uri="{BB962C8B-B14F-4D97-AF65-F5344CB8AC3E}">
        <p14:creationId xmlns:p14="http://schemas.microsoft.com/office/powerpoint/2010/main" val="26743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38200" y="10668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input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60020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pattern Attribute</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90600" y="2057400"/>
            <a:ext cx="94335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pattern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for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validation purposes.</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990600" y="2628900"/>
            <a:ext cx="9829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 uses regular expressions to customize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validation rules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990600" y="3086100"/>
            <a:ext cx="9829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Suppose that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you want to validate a zip code that consists of 5 numbers. There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no predetermined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input type for this kind of entry.</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990600" y="3848100"/>
            <a:ext cx="9906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pattern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will let you create your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own to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check values like that.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990600" y="4400550"/>
            <a:ext cx="9906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You can also include a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title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to customize the error message.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itle 1"/>
          <p:cNvSpPr txBox="1">
            <a:spLocks/>
          </p:cNvSpPr>
          <p:nvPr/>
        </p:nvSpPr>
        <p:spPr bwMode="auto">
          <a:xfrm>
            <a:off x="990600" y="4781550"/>
            <a:ext cx="9906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pattern=”[0-9]{5}"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name="pcode" id="pcode” title=”insert the 5 numbers of your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postal code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34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2702"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38200" y="1020288"/>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input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60020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Form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Attribute</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90600" y="2209800"/>
            <a:ext cx="960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form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is a useful addition that lets us declare elements for a form outside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form&gt;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tags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90600" y="3048000"/>
            <a:ext cx="975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HTML5, we can insert the elements any place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want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document and then reference the form they belong to by its name using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form</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a:t>
            </a:r>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066800" y="4191000"/>
            <a:ext cx="9753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lang</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="en"&gt;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&lt;title&gt;Forms&lt;/title&gt;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2272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3796"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14450" y="10668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input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838200" y="1750621"/>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Form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Attribute</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914400" y="2133600"/>
            <a:ext cx="990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nav</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type="search" name="</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mysearch</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mysearch</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form="</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myform</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nav</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 id="form"&gt;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&lt;form name="</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myform</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myform</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method="get"&gt;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type="text" name="name" id="name"&gt;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type="submit" value="Send"&gt;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&lt;/form&gt;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41779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54578"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38200" y="996538"/>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Form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914400" y="1676400"/>
            <a:ext cx="990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Let us see the new form elements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that are intended to improve or expand the possibilities of forms.</a:t>
            </a:r>
          </a:p>
        </p:txBody>
      </p:sp>
      <p:sp>
        <p:nvSpPr>
          <p:cNvPr id="6" name="Title 1"/>
          <p:cNvSpPr txBox="1">
            <a:spLocks/>
          </p:cNvSpPr>
          <p:nvPr/>
        </p:nvSpPr>
        <p:spPr bwMode="auto">
          <a:xfrm>
            <a:off x="1447800" y="236220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&lt;</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datalist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Element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914400" y="2971800"/>
            <a:ext cx="990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element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datalist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a form-specific element that prebuilds a list of items that, with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help of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list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will be used as a suggestion by an input field later.</a:t>
            </a:r>
          </a:p>
        </p:txBody>
      </p:sp>
      <p:sp>
        <p:nvSpPr>
          <p:cNvPr id="10" name="Title 1"/>
          <p:cNvSpPr txBox="1">
            <a:spLocks/>
          </p:cNvSpPr>
          <p:nvPr/>
        </p:nvSpPr>
        <p:spPr bwMode="auto">
          <a:xfrm>
            <a:off x="990600" y="4114800"/>
            <a:ext cx="990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datalist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mydata</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&lt;option value=”123123123” label=”Phone 1”&gt;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&lt;option value=”456456456” label=”Phone 2”&gt;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datalist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p:txBody>
      </p:sp>
      <p:sp>
        <p:nvSpPr>
          <p:cNvPr id="12" name="Title 1"/>
          <p:cNvSpPr txBox="1">
            <a:spLocks/>
          </p:cNvSpPr>
          <p:nvPr/>
        </p:nvSpPr>
        <p:spPr bwMode="auto">
          <a:xfrm>
            <a:off x="990600" y="5486400"/>
            <a:ext cx="990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datalist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already declared, the only thing left to do is to reference the list of items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from an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&lt;input&gt;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using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list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a:t>
            </a:r>
          </a:p>
        </p:txBody>
      </p:sp>
    </p:spTree>
    <p:extLst>
      <p:ext uri="{BB962C8B-B14F-4D97-AF65-F5344CB8AC3E}">
        <p14:creationId xmlns:p14="http://schemas.microsoft.com/office/powerpoint/2010/main" val="322907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762000" y="1576449"/>
            <a:ext cx="358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Form Elements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914400" y="2186049"/>
            <a:ext cx="952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tel</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name="</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myphone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myphone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list="</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mydata</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p:txBody>
      </p:sp>
      <p:sp>
        <p:nvSpPr>
          <p:cNvPr id="14" name="Title 1"/>
          <p:cNvSpPr txBox="1">
            <a:spLocks/>
          </p:cNvSpPr>
          <p:nvPr/>
        </p:nvSpPr>
        <p:spPr bwMode="auto">
          <a:xfrm>
            <a:off x="1066800" y="2871849"/>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setCustomValidity</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990600" y="3329049"/>
            <a:ext cx="9601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Browsers that support HTML5 show an error message when the user tries to submit a form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that has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 invalid field. We can create messages for our own validation requirements using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setCustomValidity</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(message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a:t>
            </a:r>
          </a:p>
        </p:txBody>
      </p:sp>
      <p:sp>
        <p:nvSpPr>
          <p:cNvPr id="17" name="Title 1"/>
          <p:cNvSpPr txBox="1">
            <a:spLocks/>
          </p:cNvSpPr>
          <p:nvPr/>
        </p:nvSpPr>
        <p:spPr bwMode="auto">
          <a:xfrm>
            <a:off x="990600" y="4472049"/>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this method, we set a custom error that will display a message when the form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submitted. When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null message is provided, the error is cleared.</a:t>
            </a:r>
          </a:p>
        </p:txBody>
      </p:sp>
    </p:spTree>
    <p:extLst>
      <p:ext uri="{BB962C8B-B14F-4D97-AF65-F5344CB8AC3E}">
        <p14:creationId xmlns:p14="http://schemas.microsoft.com/office/powerpoint/2010/main" val="4259554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2588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38200" y="990600"/>
            <a:ext cx="541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Form</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Elements</a:t>
            </a:r>
            <a:endParaRPr lang="en-US"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143000" y="1371600"/>
            <a:ext cx="571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setCustomValidity</a:t>
            </a:r>
            <a:r>
              <a:rPr lang="en-US" dirty="0">
                <a:solidFill>
                  <a:schemeClr val="tx1"/>
                </a:solidFill>
              </a:rPr>
              <a:t>()</a:t>
            </a:r>
            <a:endParaRPr lang="en-US" b="0" dirty="0">
              <a:solidFill>
                <a:schemeClr val="tx1"/>
              </a:solidFill>
            </a:endParaRPr>
          </a:p>
        </p:txBody>
      </p:sp>
      <p:sp>
        <p:nvSpPr>
          <p:cNvPr id="17" name="Title 1"/>
          <p:cNvSpPr txBox="1">
            <a:spLocks/>
          </p:cNvSpPr>
          <p:nvPr/>
        </p:nvSpPr>
        <p:spPr bwMode="auto">
          <a:xfrm>
            <a:off x="1143000" y="2133600"/>
            <a:ext cx="9601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a:t>
            </a:r>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lang</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="en"&gt;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&lt;title&gt;Forms&lt;/title&gt;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&lt;script&gt;</a:t>
            </a:r>
          </a:p>
          <a:p>
            <a:pPr lvl="1"/>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initiate(){</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name1=</a:t>
            </a:r>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document.getElementById</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firstname</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name2=</a:t>
            </a:r>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document.getElementById</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lastname</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name1.addEventListener("input", validation, false);</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name2.addEventListener("input", validation, false</a:t>
            </a:r>
            <a:r>
              <a:rPr lang="en-US" sz="16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validation();</a:t>
            </a:r>
          </a:p>
          <a:p>
            <a:pPr lvl="1"/>
            <a:r>
              <a:rPr lang="en-US" sz="16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pPr lvl="1"/>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validation(){</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if(name1.value=='' &amp;&amp; name2.value==''){</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name1.setCustomValidity('insert at least one name');</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name1.style.background='#FFDDDD';</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}else{</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name1.setCustomValidity('');</a:t>
            </a:r>
          </a:p>
          <a:p>
            <a:pPr lvl="2"/>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name1.style.background='#FFFFFF';</a:t>
            </a:r>
          </a:p>
          <a:p>
            <a:pPr lvl="1"/>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73298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22860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1295400" y="990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&lt;meta&gt;</a:t>
            </a:r>
          </a:p>
        </p:txBody>
      </p:sp>
      <p:sp>
        <p:nvSpPr>
          <p:cNvPr id="13" name="Title 1"/>
          <p:cNvSpPr txBox="1">
            <a:spLocks/>
          </p:cNvSpPr>
          <p:nvPr/>
        </p:nvSpPr>
        <p:spPr bwMode="auto">
          <a:xfrm>
            <a:off x="1257300" y="15240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There are a few changes and innovations inside the head, and one of them is the tag that defines the character encoding of the document. This is a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meta</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tag and it specifies how the text has to be presented on the screen.</a:t>
            </a:r>
          </a:p>
        </p:txBody>
      </p:sp>
      <p:sp>
        <p:nvSpPr>
          <p:cNvPr id="15" name="Title 1"/>
          <p:cNvSpPr txBox="1">
            <a:spLocks/>
          </p:cNvSpPr>
          <p:nvPr/>
        </p:nvSpPr>
        <p:spPr bwMode="auto">
          <a:xfrm>
            <a:off x="1371600" y="2819400"/>
            <a:ext cx="9372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4"/>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524000" y="5638800"/>
            <a:ext cx="9372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meta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tag for the character encoding is shorter and simpler</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other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meta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tags like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description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keywords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may be added</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9013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Forms and Forms API</a:t>
            </a:r>
          </a:p>
        </p:txBody>
      </p:sp>
      <p:sp>
        <p:nvSpPr>
          <p:cNvPr id="11" name="Title 1"/>
          <p:cNvSpPr txBox="1">
            <a:spLocks/>
          </p:cNvSpPr>
          <p:nvPr/>
        </p:nvSpPr>
        <p:spPr bwMode="auto">
          <a:xfrm>
            <a:off x="838200" y="990600"/>
            <a:ext cx="434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New Form Elements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143000" y="1524000"/>
            <a:ext cx="434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setCustomValidity</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itle 1"/>
          <p:cNvSpPr txBox="1">
            <a:spLocks/>
          </p:cNvSpPr>
          <p:nvPr/>
        </p:nvSpPr>
        <p:spPr bwMode="auto">
          <a:xfrm>
            <a:off x="1143000" y="1981200"/>
            <a:ext cx="9601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window.addEventListener("load", initiate, false);</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&lt;/script&gt;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 id="form"&gt;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&lt;form name="registration" method="get"&gt;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First Name:</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type="text" name="</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firstname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firstname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Last Name:</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type="text" name="</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lastname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id="</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lastname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&lt;input type="submit" id="send" value="sign up"&gt;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&lt;/form&gt;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p>
        </p:txBody>
      </p:sp>
    </p:spTree>
    <p:extLst>
      <p:ext uri="{BB962C8B-B14F-4D97-AF65-F5344CB8AC3E}">
        <p14:creationId xmlns:p14="http://schemas.microsoft.com/office/powerpoint/2010/main" val="4246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1" name="Title 1"/>
          <p:cNvSpPr txBox="1">
            <a:spLocks/>
          </p:cNvSpPr>
          <p:nvPr/>
        </p:nvSpPr>
        <p:spPr bwMode="auto">
          <a:xfrm>
            <a:off x="838200" y="1408216"/>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Two Storage Systems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990600" y="2017816"/>
            <a:ext cx="952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Web Storage API is basically an improvement on cookies.</a:t>
            </a:r>
          </a:p>
        </p:txBody>
      </p:sp>
      <p:sp>
        <p:nvSpPr>
          <p:cNvPr id="7" name="Title 1"/>
          <p:cNvSpPr txBox="1">
            <a:spLocks/>
          </p:cNvSpPr>
          <p:nvPr/>
        </p:nvSpPr>
        <p:spPr bwMode="auto">
          <a:xfrm>
            <a:off x="990600" y="2703616"/>
            <a:ext cx="952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API lets us save data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user’s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hard drive and use it later as a desktop application would do.</a:t>
            </a:r>
          </a:p>
        </p:txBody>
      </p:sp>
      <p:sp>
        <p:nvSpPr>
          <p:cNvPr id="8" name="Title 1"/>
          <p:cNvSpPr txBox="1">
            <a:spLocks/>
          </p:cNvSpPr>
          <p:nvPr/>
        </p:nvSpPr>
        <p:spPr bwMode="auto">
          <a:xfrm>
            <a:off x="990600" y="3541816"/>
            <a:ext cx="943356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storage process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provided by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API may be used in two particular situations: when the information has to be available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only during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session and when it has to be preserved as long as is determined by the user.</a:t>
            </a:r>
          </a:p>
        </p:txBody>
      </p:sp>
      <p:sp>
        <p:nvSpPr>
          <p:cNvPr id="10" name="Title 1"/>
          <p:cNvSpPr txBox="1">
            <a:spLocks/>
          </p:cNvSpPr>
          <p:nvPr/>
        </p:nvSpPr>
        <p:spPr bwMode="auto">
          <a:xfrm>
            <a:off x="990600" y="4761016"/>
            <a:ext cx="94335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make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clear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you,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API was divided into two parts called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sessionStorage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0309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1" name="Title 1"/>
          <p:cNvSpPr txBox="1">
            <a:spLocks/>
          </p:cNvSpPr>
          <p:nvPr/>
        </p:nvSpPr>
        <p:spPr bwMode="auto">
          <a:xfrm>
            <a:off x="609600" y="1418112"/>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Two Storage Systems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905000" y="2637312"/>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a storage mechanism that will keep data available only for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duration of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page session.</a:t>
            </a:r>
          </a:p>
        </p:txBody>
      </p:sp>
      <p:sp>
        <p:nvSpPr>
          <p:cNvPr id="12" name="Title 1"/>
          <p:cNvSpPr txBox="1">
            <a:spLocks/>
          </p:cNvSpPr>
          <p:nvPr/>
        </p:nvSpPr>
        <p:spPr bwMode="auto">
          <a:xfrm>
            <a:off x="1219200" y="1963388"/>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sessionStorage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905000" y="3551712"/>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Actually, unlike real sessions, the information stored through this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mechanism 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only accessible from a single window or tab and it lasts until the window is closed.</a:t>
            </a:r>
          </a:p>
        </p:txBody>
      </p:sp>
      <p:sp>
        <p:nvSpPr>
          <p:cNvPr id="14" name="Title 1"/>
          <p:cNvSpPr txBox="1">
            <a:spLocks/>
          </p:cNvSpPr>
          <p:nvPr/>
        </p:nvSpPr>
        <p:spPr bwMode="auto">
          <a:xfrm>
            <a:off x="1905000" y="4542312"/>
            <a:ext cx="861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specification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still talking about “sessions” because the information is preserved even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when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window is refreshed or a new page from the same website is loaded.</a:t>
            </a:r>
          </a:p>
        </p:txBody>
      </p:sp>
    </p:spTree>
    <p:extLst>
      <p:ext uri="{BB962C8B-B14F-4D97-AF65-F5344CB8AC3E}">
        <p14:creationId xmlns:p14="http://schemas.microsoft.com/office/powerpoint/2010/main" val="206501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1" name="Title 1"/>
          <p:cNvSpPr txBox="1">
            <a:spLocks/>
          </p:cNvSpPr>
          <p:nvPr/>
        </p:nvSpPr>
        <p:spPr bwMode="auto">
          <a:xfrm>
            <a:off x="838200" y="1184069"/>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Two Storage Systems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990600" y="2479469"/>
            <a:ext cx="975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mechanism works similar to a storage system for a desktop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application.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data saved is permanently preserved and always available from the application that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created it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2" name="Title 1"/>
          <p:cNvSpPr txBox="1">
            <a:spLocks/>
          </p:cNvSpPr>
          <p:nvPr/>
        </p:nvSpPr>
        <p:spPr bwMode="auto">
          <a:xfrm>
            <a:off x="1447800" y="1869869"/>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990600" y="3622469"/>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Both mechanisms work through a similar interface, sharing the same methods and properties.</a:t>
            </a:r>
          </a:p>
        </p:txBody>
      </p:sp>
      <p:sp>
        <p:nvSpPr>
          <p:cNvPr id="10" name="Title 1"/>
          <p:cNvSpPr txBox="1">
            <a:spLocks/>
          </p:cNvSpPr>
          <p:nvPr/>
        </p:nvSpPr>
        <p:spPr bwMode="auto">
          <a:xfrm>
            <a:off x="990600" y="4308269"/>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are origin dependent, which means the information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available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only through the website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that created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a:t>
            </a:r>
          </a:p>
        </p:txBody>
      </p:sp>
      <p:sp>
        <p:nvSpPr>
          <p:cNvPr id="15" name="Title 1"/>
          <p:cNvSpPr txBox="1">
            <a:spLocks/>
          </p:cNvSpPr>
          <p:nvPr/>
        </p:nvSpPr>
        <p:spPr bwMode="auto">
          <a:xfrm>
            <a:off x="990600" y="5146469"/>
            <a:ext cx="906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Every website will have its own storage space that will last until the window is closed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or will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 permanent, according to the mechanism used.</a:t>
            </a:r>
          </a:p>
        </p:txBody>
      </p:sp>
    </p:spTree>
    <p:extLst>
      <p:ext uri="{BB962C8B-B14F-4D97-AF65-F5344CB8AC3E}">
        <p14:creationId xmlns:p14="http://schemas.microsoft.com/office/powerpoint/2010/main" val="17073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1" name="Title 1"/>
          <p:cNvSpPr txBox="1">
            <a:spLocks/>
          </p:cNvSpPr>
          <p:nvPr/>
        </p:nvSpPr>
        <p:spPr bwMode="auto">
          <a:xfrm>
            <a:off x="838200" y="990600"/>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Two Storage Systems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066800" y="1600200"/>
            <a:ext cx="967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IMPORTANT: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Most browsers only work properly with this API when the source is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real server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To test the following codes, we recommend that you first upload the files to your server.</a:t>
            </a:r>
          </a:p>
        </p:txBody>
      </p:sp>
      <p:sp>
        <p:nvSpPr>
          <p:cNvPr id="13" name="Title 1"/>
          <p:cNvSpPr txBox="1">
            <a:spLocks/>
          </p:cNvSpPr>
          <p:nvPr/>
        </p:nvSpPr>
        <p:spPr bwMode="auto">
          <a:xfrm>
            <a:off x="990600" y="2819400"/>
            <a:ext cx="320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sessionStorage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371600" y="3352800"/>
            <a:ext cx="861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sessionStorage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is like a replacement for session cookies</a:t>
            </a:r>
          </a:p>
        </p:txBody>
      </p:sp>
      <p:sp>
        <p:nvSpPr>
          <p:cNvPr id="16" name="Title 1"/>
          <p:cNvSpPr txBox="1">
            <a:spLocks/>
          </p:cNvSpPr>
          <p:nvPr/>
        </p:nvSpPr>
        <p:spPr bwMode="auto">
          <a:xfrm>
            <a:off x="1371600" y="3810000"/>
            <a:ext cx="876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Cookies, as well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as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sessionStorage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keep the data available during a specific period of time, but while cookies use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browser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reference,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sessionStorage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uses a single window or tab.</a:t>
            </a:r>
          </a:p>
        </p:txBody>
      </p:sp>
      <p:sp>
        <p:nvSpPr>
          <p:cNvPr id="17" name="Title 1"/>
          <p:cNvSpPr txBox="1">
            <a:spLocks/>
          </p:cNvSpPr>
          <p:nvPr/>
        </p:nvSpPr>
        <p:spPr bwMode="auto">
          <a:xfrm>
            <a:off x="1401288" y="4876800"/>
            <a:ext cx="897636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means that cookies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created for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session are available as long as any browser’s window is still open, but the data created by</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sessionStorage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only available until the window is closed (and only for that particular window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or tab</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74729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4" name="Title 1"/>
          <p:cNvSpPr txBox="1">
            <a:spLocks/>
          </p:cNvSpPr>
          <p:nvPr/>
        </p:nvSpPr>
        <p:spPr bwMode="auto">
          <a:xfrm>
            <a:off x="838200" y="1676400"/>
            <a:ext cx="861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Because both systems,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sessionStorage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work with the same interface, we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are going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need only one HTML document and a simple form to test the codes and experiment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with this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API:</a:t>
            </a:r>
          </a:p>
        </p:txBody>
      </p:sp>
      <p:sp>
        <p:nvSpPr>
          <p:cNvPr id="10" name="Title 1"/>
          <p:cNvSpPr txBox="1">
            <a:spLocks/>
          </p:cNvSpPr>
          <p:nvPr/>
        </p:nvSpPr>
        <p:spPr bwMode="auto">
          <a:xfrm>
            <a:off x="762000" y="1143000"/>
            <a:ext cx="407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 Storage Implementation</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447800" y="28194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Creating Data</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2133600" y="3429000"/>
            <a:ext cx="8458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Either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sessionStorage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store data as items. The items are formed by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keyword/value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pair, and every value will be converted to a string before being stored. Think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of items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variables each with a name and a value that can be created, modified or deleted.</a:t>
            </a:r>
          </a:p>
        </p:txBody>
      </p:sp>
      <p:sp>
        <p:nvSpPr>
          <p:cNvPr id="19" name="Title 1"/>
          <p:cNvSpPr txBox="1">
            <a:spLocks/>
          </p:cNvSpPr>
          <p:nvPr/>
        </p:nvSpPr>
        <p:spPr bwMode="auto">
          <a:xfrm>
            <a:off x="2133600" y="5181600"/>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There are two new API specific methods to create and get an item from the storage space:</a:t>
            </a:r>
          </a:p>
        </p:txBody>
      </p:sp>
    </p:spTree>
    <p:extLst>
      <p:ext uri="{BB962C8B-B14F-4D97-AF65-F5344CB8AC3E}">
        <p14:creationId xmlns:p14="http://schemas.microsoft.com/office/powerpoint/2010/main" val="294741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0724"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0" name="Title 1"/>
          <p:cNvSpPr txBox="1">
            <a:spLocks/>
          </p:cNvSpPr>
          <p:nvPr/>
        </p:nvSpPr>
        <p:spPr bwMode="auto">
          <a:xfrm>
            <a:off x="872935" y="1428008"/>
            <a:ext cx="407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 Storage Implementation</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749235" y="2418608"/>
            <a:ext cx="8610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setItem</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 value)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the method we have to call to create an item. The item will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 created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a keyword and a value according to the specified attributes. If there is already an</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item with the same keyword, it will be updated with the new value, so this method may be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also used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modify data.</a:t>
            </a:r>
          </a:p>
        </p:txBody>
      </p:sp>
      <p:sp>
        <p:nvSpPr>
          <p:cNvPr id="11" name="Title 1"/>
          <p:cNvSpPr txBox="1">
            <a:spLocks/>
          </p:cNvSpPr>
          <p:nvPr/>
        </p:nvSpPr>
        <p:spPr bwMode="auto">
          <a:xfrm>
            <a:off x="1215835" y="1885208"/>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Creating Data</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825435" y="4247408"/>
            <a:ext cx="861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getItem</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retrieve the value of an item, we must call this method by specifying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keyword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the item we want. The keyword in this case is the same as the keyword declared</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when the item was created by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setItem</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08586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24890" y="42209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0" name="Title 1"/>
          <p:cNvSpPr txBox="1">
            <a:spLocks/>
          </p:cNvSpPr>
          <p:nvPr/>
        </p:nvSpPr>
        <p:spPr bwMode="auto">
          <a:xfrm>
            <a:off x="913510" y="1137062"/>
            <a:ext cx="407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 Storage Implementation</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789810" y="2127662"/>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previous example only retrieves the last item saved. We are going to improve the code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to make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 more useful by taking advantage of more methods and properties provided by the API to</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manipulate items:</a:t>
            </a:r>
          </a:p>
        </p:txBody>
      </p:sp>
      <p:sp>
        <p:nvSpPr>
          <p:cNvPr id="11" name="Title 1"/>
          <p:cNvSpPr txBox="1">
            <a:spLocks/>
          </p:cNvSpPr>
          <p:nvPr/>
        </p:nvSpPr>
        <p:spPr bwMode="auto">
          <a:xfrm>
            <a:off x="1256410" y="1594262"/>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Reading Data</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866010" y="3499262"/>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length</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returns the number of items accumulated in the storage space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application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It works exactly like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length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used regularly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JavaScript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for arrays,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it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useful for sequential readings.</a:t>
            </a:r>
          </a:p>
        </p:txBody>
      </p:sp>
      <p:sp>
        <p:nvSpPr>
          <p:cNvPr id="7" name="Title 1"/>
          <p:cNvSpPr txBox="1">
            <a:spLocks/>
          </p:cNvSpPr>
          <p:nvPr/>
        </p:nvSpPr>
        <p:spPr bwMode="auto">
          <a:xfrm>
            <a:off x="1866010" y="4947062"/>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key(index)</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items are stored sequentially, enumerated with an automatic index that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starts from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0. With this method, we can retrieve a specific item or create a loop to retrieve all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information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stored.</a:t>
            </a:r>
          </a:p>
        </p:txBody>
      </p:sp>
    </p:spTree>
    <p:extLst>
      <p:ext uri="{BB962C8B-B14F-4D97-AF65-F5344CB8AC3E}">
        <p14:creationId xmlns:p14="http://schemas.microsoft.com/office/powerpoint/2010/main" val="352634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0" name="Title 1"/>
          <p:cNvSpPr txBox="1">
            <a:spLocks/>
          </p:cNvSpPr>
          <p:nvPr/>
        </p:nvSpPr>
        <p:spPr bwMode="auto">
          <a:xfrm>
            <a:off x="1000991" y="1409700"/>
            <a:ext cx="407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 Storage Implementation</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877291" y="24003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items can be created, read, and of course, deleted. There are two methods incorporated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purpose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1" name="Title 1"/>
          <p:cNvSpPr txBox="1">
            <a:spLocks/>
          </p:cNvSpPr>
          <p:nvPr/>
        </p:nvSpPr>
        <p:spPr bwMode="auto">
          <a:xfrm>
            <a:off x="1343891" y="1866900"/>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Deleting Data</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877291" y="32385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removeItem</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(key)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will delete one single item. The keyword to identify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item must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 the same declared when it was created with the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setItem</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method.</a:t>
            </a:r>
          </a:p>
        </p:txBody>
      </p:sp>
      <p:sp>
        <p:nvSpPr>
          <p:cNvPr id="12" name="Title 1"/>
          <p:cNvSpPr txBox="1">
            <a:spLocks/>
          </p:cNvSpPr>
          <p:nvPr/>
        </p:nvSpPr>
        <p:spPr bwMode="auto">
          <a:xfrm>
            <a:off x="1877291" y="4381500"/>
            <a:ext cx="86868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clear()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method will simply empty the storage space. Every item will be erased.</a:t>
            </a:r>
          </a:p>
        </p:txBody>
      </p:sp>
    </p:spTree>
    <p:extLst>
      <p:ext uri="{BB962C8B-B14F-4D97-AF65-F5344CB8AC3E}">
        <p14:creationId xmlns:p14="http://schemas.microsoft.com/office/powerpoint/2010/main" val="26643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2806" y="410215"/>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0" name="Title 1"/>
          <p:cNvSpPr txBox="1">
            <a:spLocks/>
          </p:cNvSpPr>
          <p:nvPr/>
        </p:nvSpPr>
        <p:spPr bwMode="auto">
          <a:xfrm>
            <a:off x="845226" y="1156855"/>
            <a:ext cx="407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 Storage Implementation</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txBox="1">
            <a:spLocks/>
          </p:cNvSpPr>
          <p:nvPr/>
        </p:nvSpPr>
        <p:spPr bwMode="auto">
          <a:xfrm>
            <a:off x="1721526" y="2071255"/>
            <a:ext cx="876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Having a reliable system to store data during a window session may be extremely useful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some circumstances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but when you try to emulate powerful desktop applications on the web, a temporary</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data storage system is not enough.</a:t>
            </a:r>
          </a:p>
        </p:txBody>
      </p:sp>
      <p:sp>
        <p:nvSpPr>
          <p:cNvPr id="11" name="Title 1"/>
          <p:cNvSpPr txBox="1">
            <a:spLocks/>
          </p:cNvSpPr>
          <p:nvPr/>
        </p:nvSpPr>
        <p:spPr bwMode="auto">
          <a:xfrm>
            <a:off x="1188126" y="153785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721526" y="3519055"/>
            <a:ext cx="876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HTML5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Storage API provides a second system that will reserve a storage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space for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every origin and keep the information permanently available.</a:t>
            </a:r>
          </a:p>
        </p:txBody>
      </p:sp>
      <p:sp>
        <p:nvSpPr>
          <p:cNvPr id="14" name="Title 1"/>
          <p:cNvSpPr txBox="1">
            <a:spLocks/>
          </p:cNvSpPr>
          <p:nvPr/>
        </p:nvSpPr>
        <p:spPr bwMode="auto">
          <a:xfrm>
            <a:off x="1721526" y="4509655"/>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With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localStorage,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can finally save large amounts of data and let the user decide whether the information is still useful and must be preserved or not..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721526" y="5500255"/>
            <a:ext cx="868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system uses the same interface as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sessionStorage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therefore every method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property we have seen so far 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available for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well</a:t>
            </a:r>
          </a:p>
        </p:txBody>
      </p:sp>
    </p:spTree>
    <p:extLst>
      <p:ext uri="{BB962C8B-B14F-4D97-AF65-F5344CB8AC3E}">
        <p14:creationId xmlns:p14="http://schemas.microsoft.com/office/powerpoint/2010/main" val="134073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22860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1295400" y="990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&lt;meta&gt;</a:t>
            </a:r>
          </a:p>
        </p:txBody>
      </p:sp>
      <p:sp>
        <p:nvSpPr>
          <p:cNvPr id="15" name="Title 1"/>
          <p:cNvSpPr txBox="1">
            <a:spLocks/>
          </p:cNvSpPr>
          <p:nvPr/>
        </p:nvSpPr>
        <p:spPr bwMode="auto">
          <a:xfrm>
            <a:off x="1371600" y="1676400"/>
            <a:ext cx="9448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HTML5 example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pPr lvl="3"/>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&gt;</a:t>
            </a:r>
          </a:p>
          <a:p>
            <a:pPr lvl="3"/>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066800" y="5181600"/>
            <a:ext cx="9372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HTML5, it is not necessary to self-close tags with a slash at the end, but we recommend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self enclosing</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compatibility reasons. You might write the last code this way:</a:t>
            </a:r>
            <a:endPar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822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0" name="Title 1"/>
          <p:cNvSpPr txBox="1">
            <a:spLocks/>
          </p:cNvSpPr>
          <p:nvPr/>
        </p:nvSpPr>
        <p:spPr bwMode="auto">
          <a:xfrm>
            <a:off x="952500" y="1268681"/>
            <a:ext cx="407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 Storage Implementation</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295400" y="1649681"/>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828800" y="2640281"/>
            <a:ext cx="876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Because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makes the information available in every window where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same application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is loaded, at least two problems arise: how these windows will communicate and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how we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update the information in a window that is not active or focused. To solve both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problems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 was included in the specification.</a:t>
            </a:r>
          </a:p>
        </p:txBody>
      </p:sp>
      <p:sp>
        <p:nvSpPr>
          <p:cNvPr id="12" name="Title 1"/>
          <p:cNvSpPr txBox="1">
            <a:spLocks/>
          </p:cNvSpPr>
          <p:nvPr/>
        </p:nvSpPr>
        <p:spPr bwMode="auto">
          <a:xfrm>
            <a:off x="1676400" y="2106881"/>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storage Event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828800" y="4392881"/>
            <a:ext cx="876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storage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will be fired by the window every time a change occurs in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storage space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It can be used to inform every window opened with the same application that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something has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changed in the storage space and that something needs to be done about it.</a:t>
            </a:r>
          </a:p>
        </p:txBody>
      </p:sp>
    </p:spTree>
    <p:extLst>
      <p:ext uri="{BB962C8B-B14F-4D97-AF65-F5344CB8AC3E}">
        <p14:creationId xmlns:p14="http://schemas.microsoft.com/office/powerpoint/2010/main" val="94228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Web Storage API</a:t>
            </a:r>
          </a:p>
        </p:txBody>
      </p:sp>
      <p:sp>
        <p:nvSpPr>
          <p:cNvPr id="10" name="Title 1"/>
          <p:cNvSpPr txBox="1">
            <a:spLocks/>
          </p:cNvSpPr>
          <p:nvPr/>
        </p:nvSpPr>
        <p:spPr bwMode="auto">
          <a:xfrm>
            <a:off x="1013460" y="1092530"/>
            <a:ext cx="407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 Storage Implementation</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356360" y="1473530"/>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889760" y="2464130"/>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information stored by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localStorage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will be permanent unless the user decides that is no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longer necessary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2" name="Title 1"/>
          <p:cNvSpPr txBox="1">
            <a:spLocks/>
          </p:cNvSpPr>
          <p:nvPr/>
        </p:nvSpPr>
        <p:spPr bwMode="auto">
          <a:xfrm>
            <a:off x="1737360" y="1930730"/>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Storage Space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889760" y="322613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means that the physical space in the hard drive occupied by this information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will probably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grow every time the application is used.</a:t>
            </a:r>
          </a:p>
        </p:txBody>
      </p:sp>
      <p:sp>
        <p:nvSpPr>
          <p:cNvPr id="14" name="Title 1"/>
          <p:cNvSpPr txBox="1">
            <a:spLocks/>
          </p:cNvSpPr>
          <p:nvPr/>
        </p:nvSpPr>
        <p:spPr bwMode="auto">
          <a:xfrm>
            <a:off x="1889760" y="421673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HTML5 specification recommends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browser vendors to reserve a minimum of 5 megabytes for every origin (website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or application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5" name="Title 1"/>
          <p:cNvSpPr txBox="1">
            <a:spLocks/>
          </p:cNvSpPr>
          <p:nvPr/>
        </p:nvSpPr>
        <p:spPr bwMode="auto">
          <a:xfrm>
            <a:off x="1889760" y="490253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just a recommendation and will probably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change dramatically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coming years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7" name="Title 1"/>
          <p:cNvSpPr txBox="1">
            <a:spLocks/>
          </p:cNvSpPr>
          <p:nvPr/>
        </p:nvSpPr>
        <p:spPr bwMode="auto">
          <a:xfrm>
            <a:off x="1889760" y="566453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just a recommendation and will probably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change dramatically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coming years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99568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0" name="Title 1"/>
          <p:cNvSpPr txBox="1">
            <a:spLocks/>
          </p:cNvSpPr>
          <p:nvPr/>
        </p:nvSpPr>
        <p:spPr bwMode="auto">
          <a:xfrm>
            <a:off x="1104900" y="1542803"/>
            <a:ext cx="240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 Manifest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447800" y="2076203"/>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Offline API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provides the alternative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saving applications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and web files in the user’s computer for future use.</a:t>
            </a:r>
          </a:p>
        </p:txBody>
      </p:sp>
      <p:sp>
        <p:nvSpPr>
          <p:cNvPr id="16" name="Title 1"/>
          <p:cNvSpPr txBox="1">
            <a:spLocks/>
          </p:cNvSpPr>
          <p:nvPr/>
        </p:nvSpPr>
        <p:spPr bwMode="auto">
          <a:xfrm>
            <a:off x="1447800" y="2838203"/>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One access is enough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download all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files required to run the application and use it with or without being connected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network</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8" name="Title 1"/>
          <p:cNvSpPr txBox="1">
            <a:spLocks/>
          </p:cNvSpPr>
          <p:nvPr/>
        </p:nvSpPr>
        <p:spPr bwMode="auto">
          <a:xfrm>
            <a:off x="1447800" y="3828803"/>
            <a:ext cx="89763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Once the files are downloaded, the application runs in the browser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these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files, like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desktop application would do, independently of what happens with the server 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connection</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39491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0" name="Title 1"/>
          <p:cNvSpPr txBox="1">
            <a:spLocks/>
          </p:cNvSpPr>
          <p:nvPr/>
        </p:nvSpPr>
        <p:spPr bwMode="auto">
          <a:xfrm>
            <a:off x="952500" y="1387434"/>
            <a:ext cx="240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Manifest File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295400" y="1920834"/>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web application or a sophisticated website will consist of several files, but not all of them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are necessary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run the application and not all of them need to be stored in the user’s computer.</a:t>
            </a:r>
          </a:p>
        </p:txBody>
      </p:sp>
      <p:sp>
        <p:nvSpPr>
          <p:cNvPr id="7" name="Title 1"/>
          <p:cNvSpPr txBox="1">
            <a:spLocks/>
          </p:cNvSpPr>
          <p:nvPr/>
        </p:nvSpPr>
        <p:spPr bwMode="auto">
          <a:xfrm>
            <a:off x="1295400" y="2911434"/>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offline API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assigns a specific file to declare the list of files that are needed to work offline.</a:t>
            </a:r>
          </a:p>
        </p:txBody>
      </p:sp>
      <p:sp>
        <p:nvSpPr>
          <p:cNvPr id="8" name="Title 1"/>
          <p:cNvSpPr txBox="1">
            <a:spLocks/>
          </p:cNvSpPr>
          <p:nvPr/>
        </p:nvSpPr>
        <p:spPr bwMode="auto">
          <a:xfrm>
            <a:off x="1295400" y="3673434"/>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just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 text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file called a “manifest”, with a list of URLs pointing to the location of the requested files.</a:t>
            </a:r>
          </a:p>
        </p:txBody>
      </p:sp>
      <p:sp>
        <p:nvSpPr>
          <p:cNvPr id="11" name="Title 1"/>
          <p:cNvSpPr txBox="1">
            <a:spLocks/>
          </p:cNvSpPr>
          <p:nvPr/>
        </p:nvSpPr>
        <p:spPr bwMode="auto">
          <a:xfrm>
            <a:off x="1295400" y="4435434"/>
            <a:ext cx="876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The“manifest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may be created with any text editor.</a:t>
            </a:r>
          </a:p>
        </p:txBody>
      </p:sp>
      <p:sp>
        <p:nvSpPr>
          <p:cNvPr id="12" name="Title 1"/>
          <p:cNvSpPr txBox="1">
            <a:spLocks/>
          </p:cNvSpPr>
          <p:nvPr/>
        </p:nvSpPr>
        <p:spPr bwMode="auto">
          <a:xfrm>
            <a:off x="1295400" y="4892634"/>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It has to be saved with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.manifest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extension and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start with the line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 MANIFEST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as in the following example:</a:t>
            </a:r>
          </a:p>
        </p:txBody>
      </p:sp>
    </p:spTree>
    <p:extLst>
      <p:ext uri="{BB962C8B-B14F-4D97-AF65-F5344CB8AC3E}">
        <p14:creationId xmlns:p14="http://schemas.microsoft.com/office/powerpoint/2010/main" val="289984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0" name="Title 1"/>
          <p:cNvSpPr txBox="1">
            <a:spLocks/>
          </p:cNvSpPr>
          <p:nvPr/>
        </p:nvSpPr>
        <p:spPr bwMode="auto">
          <a:xfrm>
            <a:off x="1048096" y="1219200"/>
            <a:ext cx="240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The Manifest File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390996" y="1752600"/>
            <a:ext cx="5867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 MANIFEST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cache.html</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cache.css</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cache.js</a:t>
            </a:r>
          </a:p>
        </p:txBody>
      </p:sp>
      <p:sp>
        <p:nvSpPr>
          <p:cNvPr id="14" name="Title 1"/>
          <p:cNvSpPr txBox="1">
            <a:spLocks/>
          </p:cNvSpPr>
          <p:nvPr/>
        </p:nvSpPr>
        <p:spPr bwMode="auto">
          <a:xfrm>
            <a:off x="1390996" y="32766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files listed under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 MANIFEST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are all the files the application needs to run from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user’s computer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without requesting any external resources. In our example, we have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cache.html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as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main document for the application,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cache.css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file with CSS styles and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cache.js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for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JavaScript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codes.</a:t>
            </a:r>
          </a:p>
        </p:txBody>
      </p:sp>
    </p:spTree>
    <p:extLst>
      <p:ext uri="{BB962C8B-B14F-4D97-AF65-F5344CB8AC3E}">
        <p14:creationId xmlns:p14="http://schemas.microsoft.com/office/powerpoint/2010/main" val="40556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0" name="Title 1"/>
          <p:cNvSpPr txBox="1">
            <a:spLocks/>
          </p:cNvSpPr>
          <p:nvPr/>
        </p:nvSpPr>
        <p:spPr bwMode="auto">
          <a:xfrm>
            <a:off x="952500" y="1378527"/>
            <a:ext cx="240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Categories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295400" y="1911927"/>
            <a:ext cx="929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 the same way that we need to specify the files required for the application to run offline,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we could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also need to declare specific files only available online. This could be the case for part of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application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only useful when connected—for example, a chat room.</a:t>
            </a:r>
          </a:p>
        </p:txBody>
      </p:sp>
      <p:sp>
        <p:nvSpPr>
          <p:cNvPr id="6" name="Title 1"/>
          <p:cNvSpPr txBox="1">
            <a:spLocks/>
          </p:cNvSpPr>
          <p:nvPr/>
        </p:nvSpPr>
        <p:spPr bwMode="auto">
          <a:xfrm>
            <a:off x="1295400" y="3359727"/>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identify the type of files listed in the manifest file, the API introduces three categories:</a:t>
            </a:r>
          </a:p>
        </p:txBody>
      </p:sp>
      <p:sp>
        <p:nvSpPr>
          <p:cNvPr id="7" name="Title 1"/>
          <p:cNvSpPr txBox="1">
            <a:spLocks/>
          </p:cNvSpPr>
          <p:nvPr/>
        </p:nvSpPr>
        <p:spPr bwMode="auto">
          <a:xfrm>
            <a:off x="1295400" y="4197927"/>
            <a:ext cx="929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is the category by default. All the files under this category will be saved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user’s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computer for future use.</a:t>
            </a:r>
          </a:p>
        </p:txBody>
      </p:sp>
      <p:sp>
        <p:nvSpPr>
          <p:cNvPr id="8" name="Title 1"/>
          <p:cNvSpPr txBox="1">
            <a:spLocks/>
          </p:cNvSpPr>
          <p:nvPr/>
        </p:nvSpPr>
        <p:spPr bwMode="auto">
          <a:xfrm>
            <a:off x="1295400" y="5036127"/>
            <a:ext cx="929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NETWORK</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category is considered a whitelist; all the files under it are only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available online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2305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0" name="Title 1"/>
          <p:cNvSpPr txBox="1">
            <a:spLocks/>
          </p:cNvSpPr>
          <p:nvPr/>
        </p:nvSpPr>
        <p:spPr bwMode="auto">
          <a:xfrm>
            <a:off x="952500" y="1202377"/>
            <a:ext cx="240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Categories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295400" y="1735777"/>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FALLBACK</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category is for files that might be useful to get from the server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while online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but they may be replaced by an offline version. If the browser detects a connection,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it will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try to use the original file. Otherwise, the replacement will be loaded from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user’s computer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1" name="Title 1"/>
          <p:cNvSpPr txBox="1">
            <a:spLocks/>
          </p:cNvSpPr>
          <p:nvPr/>
        </p:nvSpPr>
        <p:spPr bwMode="auto">
          <a:xfrm>
            <a:off x="1295400" y="3183577"/>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Using categories, our manifest file could be something like this:</a:t>
            </a:r>
          </a:p>
        </p:txBody>
      </p:sp>
      <p:sp>
        <p:nvSpPr>
          <p:cNvPr id="12" name="Title 1"/>
          <p:cNvSpPr txBox="1">
            <a:spLocks/>
          </p:cNvSpPr>
          <p:nvPr/>
        </p:nvSpPr>
        <p:spPr bwMode="auto">
          <a:xfrm>
            <a:off x="1295400" y="3564577"/>
            <a:ext cx="897636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 MANIFEST</a:t>
            </a:r>
          </a:p>
          <a:p>
            <a:pPr lvl="2"/>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cache.html</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cache.css</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cache.js</a:t>
            </a:r>
          </a:p>
          <a:p>
            <a:pPr lvl="2"/>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NETWORK:</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chat.html</a:t>
            </a:r>
          </a:p>
          <a:p>
            <a:pPr lvl="2"/>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FALLBACK:</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newslist.html nonews.html</a:t>
            </a:r>
          </a:p>
        </p:txBody>
      </p:sp>
    </p:spTree>
    <p:extLst>
      <p:ext uri="{BB962C8B-B14F-4D97-AF65-F5344CB8AC3E}">
        <p14:creationId xmlns:p14="http://schemas.microsoft.com/office/powerpoint/2010/main" val="252158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78328"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0" name="Title 1"/>
          <p:cNvSpPr txBox="1">
            <a:spLocks/>
          </p:cNvSpPr>
          <p:nvPr/>
        </p:nvSpPr>
        <p:spPr bwMode="auto">
          <a:xfrm>
            <a:off x="1028700" y="1215242"/>
            <a:ext cx="240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Comments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371600" y="1748642"/>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Comments may be added in a manifest file using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symbol (one per line). Because files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are ordered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by category, comments might look useless but are important for updates.</a:t>
            </a:r>
          </a:p>
        </p:txBody>
      </p:sp>
      <p:sp>
        <p:nvSpPr>
          <p:cNvPr id="7" name="Title 1"/>
          <p:cNvSpPr txBox="1">
            <a:spLocks/>
          </p:cNvSpPr>
          <p:nvPr/>
        </p:nvSpPr>
        <p:spPr bwMode="auto">
          <a:xfrm>
            <a:off x="1447800" y="2739242"/>
            <a:ext cx="929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manifest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file not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only declares which files must be cached, but when.</a:t>
            </a:r>
          </a:p>
        </p:txBody>
      </p:sp>
      <p:sp>
        <p:nvSpPr>
          <p:cNvPr id="8" name="Title 1"/>
          <p:cNvSpPr txBox="1">
            <a:spLocks/>
          </p:cNvSpPr>
          <p:nvPr/>
        </p:nvSpPr>
        <p:spPr bwMode="auto">
          <a:xfrm>
            <a:off x="1524000" y="3196442"/>
            <a:ext cx="937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Every time the application files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are updated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there is no way for the browser to know this except through the manifest file.</a:t>
            </a:r>
          </a:p>
        </p:txBody>
      </p:sp>
      <p:sp>
        <p:nvSpPr>
          <p:cNvPr id="14" name="Title 1"/>
          <p:cNvSpPr txBox="1">
            <a:spLocks/>
          </p:cNvSpPr>
          <p:nvPr/>
        </p:nvSpPr>
        <p:spPr bwMode="auto">
          <a:xfrm>
            <a:off x="1524000" y="3958442"/>
            <a:ext cx="937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Every time the application files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are updated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there is no way for the browser to know this except through the manifest file.</a:t>
            </a:r>
          </a:p>
        </p:txBody>
      </p:sp>
      <p:sp>
        <p:nvSpPr>
          <p:cNvPr id="15" name="Title 1"/>
          <p:cNvSpPr txBox="1">
            <a:spLocks/>
          </p:cNvSpPr>
          <p:nvPr/>
        </p:nvSpPr>
        <p:spPr bwMode="auto">
          <a:xfrm>
            <a:off x="1524000" y="4720442"/>
            <a:ext cx="937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can indicate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update using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comments in manifest file.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txBox="1">
            <a:spLocks/>
          </p:cNvSpPr>
          <p:nvPr/>
        </p:nvSpPr>
        <p:spPr bwMode="auto">
          <a:xfrm>
            <a:off x="1447800" y="5215742"/>
            <a:ext cx="9296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Usually one comment with the date of the last update will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 enough</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as shown in the following example:</a:t>
            </a:r>
          </a:p>
        </p:txBody>
      </p:sp>
    </p:spTree>
    <p:extLst>
      <p:ext uri="{BB962C8B-B14F-4D97-AF65-F5344CB8AC3E}">
        <p14:creationId xmlns:p14="http://schemas.microsoft.com/office/powerpoint/2010/main" val="220808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0" name="Title 1"/>
          <p:cNvSpPr txBox="1">
            <a:spLocks/>
          </p:cNvSpPr>
          <p:nvPr/>
        </p:nvSpPr>
        <p:spPr bwMode="auto">
          <a:xfrm>
            <a:off x="952500" y="1345870"/>
            <a:ext cx="240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Comments</a:t>
            </a:r>
            <a:endParaRPr lang="en-US"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295400" y="1879270"/>
            <a:ext cx="9525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CACHE MANIFEST</a:t>
            </a:r>
          </a:p>
          <a:p>
            <a:pPr lvl="2"/>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CACHE:</a:t>
            </a:r>
          </a:p>
          <a:p>
            <a:pPr lvl="2"/>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cache.html</a:t>
            </a:r>
          </a:p>
          <a:p>
            <a:pPr lvl="2"/>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cache.css</a:t>
            </a:r>
          </a:p>
          <a:p>
            <a:pPr lvl="2"/>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cache.js</a:t>
            </a:r>
          </a:p>
          <a:p>
            <a:pPr lvl="2"/>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NETWORK:</a:t>
            </a:r>
          </a:p>
          <a:p>
            <a:pPr lvl="2"/>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chat.html</a:t>
            </a:r>
          </a:p>
          <a:p>
            <a:pPr lvl="2"/>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FALLBACK:</a:t>
            </a:r>
          </a:p>
          <a:p>
            <a:pPr lvl="2"/>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newslist.html nonews.html</a:t>
            </a:r>
          </a:p>
          <a:p>
            <a:pPr lvl="2"/>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 date 2011/08/10</a:t>
            </a:r>
          </a:p>
        </p:txBody>
      </p:sp>
    </p:spTree>
    <p:extLst>
      <p:ext uri="{BB962C8B-B14F-4D97-AF65-F5344CB8AC3E}">
        <p14:creationId xmlns:p14="http://schemas.microsoft.com/office/powerpoint/2010/main" val="383421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8744"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0" name="Title 1"/>
          <p:cNvSpPr txBox="1">
            <a:spLocks/>
          </p:cNvSpPr>
          <p:nvPr/>
        </p:nvSpPr>
        <p:spPr bwMode="auto">
          <a:xfrm>
            <a:off x="1104900" y="1073727"/>
            <a:ext cx="331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Using the Manifest File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371600" y="1524000"/>
            <a:ext cx="897636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algn="just"/>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After selecting all the files necessary to run the application offline and preparing the full list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of URLs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pointing to those files, we have to include the manifest file in our documents.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API provides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 new attribute for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&lt;html&gt;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element to indicate the location of this file:</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447800" y="2978727"/>
            <a:ext cx="9296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1"/>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pPr lvl="2"/>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&lt;html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lang</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="en" manifest="</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mycache.manifest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&lt;title&gt;Offline API&lt;/title&gt;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&lt;link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rel</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stylesheet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href</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="cache.css"&gt;</a:t>
            </a:r>
          </a:p>
          <a:p>
            <a:pPr lvl="4"/>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&lt;script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src</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="cache.js"&gt;&lt;/script&gt;</a:t>
            </a:r>
          </a:p>
          <a:p>
            <a:pPr lvl="3"/>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 id="databox"&gt;</a:t>
            </a:r>
          </a:p>
          <a:p>
            <a:pPr lvl="2"/>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Offline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Application</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&lt;/section&gt;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pPr lvl="2"/>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785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30480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HTML5 Documents</a:t>
            </a:r>
          </a:p>
        </p:txBody>
      </p:sp>
      <p:sp>
        <p:nvSpPr>
          <p:cNvPr id="11" name="Title 1"/>
          <p:cNvSpPr txBox="1">
            <a:spLocks/>
          </p:cNvSpPr>
          <p:nvPr/>
        </p:nvSpPr>
        <p:spPr bwMode="auto">
          <a:xfrm>
            <a:off x="1295400" y="990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&lt;meta&gt;</a:t>
            </a:r>
          </a:p>
        </p:txBody>
      </p:sp>
      <p:sp>
        <p:nvSpPr>
          <p:cNvPr id="15" name="Title 1"/>
          <p:cNvSpPr txBox="1">
            <a:spLocks/>
          </p:cNvSpPr>
          <p:nvPr/>
        </p:nvSpPr>
        <p:spPr bwMode="auto">
          <a:xfrm>
            <a:off x="1371600" y="1676400"/>
            <a:ext cx="9448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&lt;!DOCTYPE html&gt;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 lang="en"&gt;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&lt;meta charset="utf-8" /&gt;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name="description" content="This is an example" /&gt;</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&lt;meta name="keywords" content="HTML5, CSS3, JavaScript" /&gt;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&lt;/head&gt;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436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0" name="Title 1"/>
          <p:cNvSpPr txBox="1">
            <a:spLocks/>
          </p:cNvSpPr>
          <p:nvPr/>
        </p:nvSpPr>
        <p:spPr bwMode="auto">
          <a:xfrm>
            <a:off x="762000" y="1199408"/>
            <a:ext cx="331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Using the Manifest File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104900" y="1732808"/>
            <a:ext cx="89763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manifest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must be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included in every HTML document that has to be part of the cache for the application.</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104900" y="2494808"/>
            <a:ext cx="922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manifest file must be served by servers with the proper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MIME type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104900" y="2952008"/>
            <a:ext cx="944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Every file has a MIME type associated to indicate the format of its content. For instance,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MIME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type for an HTML file is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text/html</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 manifest file must be served using the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text/</a:t>
            </a:r>
            <a:r>
              <a:rPr lang="en-US" sz="18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cachemanifest</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MIME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type or the browser will return an error.</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104900" y="4399808"/>
            <a:ext cx="9372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IMPORTANT: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text/cache-manifest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MIME type is not part of the configuration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 default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any server at this moment. You must add it to your server manually. How to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include this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new file type depends on which kind of server you have. For some versions of Apache,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for example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the addition of the following line in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httpd.conf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file is enough to start serving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these files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the proper type: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AddType</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text/cache-manifest .manifest</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1229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3" name="Title 1"/>
          <p:cNvSpPr txBox="1">
            <a:spLocks/>
          </p:cNvSpPr>
          <p:nvPr/>
        </p:nvSpPr>
        <p:spPr bwMode="auto">
          <a:xfrm>
            <a:off x="818804" y="1398814"/>
            <a:ext cx="96621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manifest file by itself should be enough to generate a cache for small websites 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simple codes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but complex applications demands more control.</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803564" y="2160814"/>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manifest file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will not tell you if there is any error while downloading the file, how many files are downloaded etc..</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879764" y="2922814"/>
            <a:ext cx="967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API provides the new ApplicationCache object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with methods</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properties and events to manage the whole process.</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p:cNvSpPr txBox="1">
            <a:spLocks/>
          </p:cNvSpPr>
          <p:nvPr/>
        </p:nvSpPr>
        <p:spPr bwMode="auto">
          <a:xfrm>
            <a:off x="1375064" y="3761014"/>
            <a:ext cx="1181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Errors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794164" y="4370614"/>
            <a:ext cx="868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most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important event of the ApplicationCache object is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error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If an error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occurs during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process of reading files on the server, the application won’t be cached or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cache won’t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be updated.</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1684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4" name="Title 1"/>
          <p:cNvSpPr txBox="1">
            <a:spLocks/>
          </p:cNvSpPr>
          <p:nvPr/>
        </p:nvSpPr>
        <p:spPr bwMode="auto">
          <a:xfrm>
            <a:off x="1485900" y="1143000"/>
            <a:ext cx="1181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Errors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905000" y="1676400"/>
            <a:ext cx="8839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initiate(){</a:t>
            </a:r>
          </a:p>
          <a:p>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var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cache=</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window.applicationCache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cache.addEventListener</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('error', </a:t>
            </a:r>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showerror</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 false);</a:t>
            </a:r>
          </a:p>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a:t>
            </a:r>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showerror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alert('error');</a:t>
            </a:r>
          </a:p>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b="0" dirty="0" err="1">
                <a:solidFill>
                  <a:schemeClr val="tx1"/>
                </a:solidFill>
                <a:latin typeface="Verdana" panose="020B0604030504040204" pitchFamily="34" charset="0"/>
                <a:ea typeface="Verdana" panose="020B0604030504040204" pitchFamily="34" charset="0"/>
                <a:cs typeface="Verdana" panose="020B0604030504040204" pitchFamily="34" charset="0"/>
              </a:rPr>
              <a:t>window.addEventListener</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('load', initiate, false);</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524000" y="4572000"/>
            <a:ext cx="89001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applicationCache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attribute for the window used in the code in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above returns the ApplicationCache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object for this document.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89714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4" name="Title 1"/>
          <p:cNvSpPr txBox="1">
            <a:spLocks/>
          </p:cNvSpPr>
          <p:nvPr/>
        </p:nvSpPr>
        <p:spPr bwMode="auto">
          <a:xfrm>
            <a:off x="990600" y="1164277"/>
            <a:ext cx="255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Online and Offline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95400" y="1850077"/>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There is a new property for the Navigator object called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onLine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that indicates the current status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of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connection.</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1295400" y="2612077"/>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property has two events associated that will be fired when its value changes.</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bwMode="auto">
          <a:xfrm>
            <a:off x="1295400" y="3297877"/>
            <a:ext cx="922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property and the events are not part of the ApplicationCache object, but are useful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API</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295400" y="4212277"/>
            <a:ext cx="952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online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the value of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onLine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changes to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true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offline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the value of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onLine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changes to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false</a:t>
            </a:r>
          </a:p>
        </p:txBody>
      </p:sp>
    </p:spTree>
    <p:extLst>
      <p:ext uri="{BB962C8B-B14F-4D97-AF65-F5344CB8AC3E}">
        <p14:creationId xmlns:p14="http://schemas.microsoft.com/office/powerpoint/2010/main" val="264816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4" name="Title 1"/>
          <p:cNvSpPr txBox="1">
            <a:spLocks/>
          </p:cNvSpPr>
          <p:nvPr/>
        </p:nvSpPr>
        <p:spPr bwMode="auto">
          <a:xfrm>
            <a:off x="975360" y="1147453"/>
            <a:ext cx="255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 Process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80160" y="1833253"/>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create or update a cache could take from a few seconds to several minutes, depending on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size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of the files that must to be downloaded.</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bwMode="auto">
          <a:xfrm>
            <a:off x="1280160" y="2595253"/>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entire process goes through different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stages according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what the browser is able to do at each moment.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itle 1"/>
          <p:cNvSpPr txBox="1">
            <a:spLocks/>
          </p:cNvSpPr>
          <p:nvPr/>
        </p:nvSpPr>
        <p:spPr bwMode="auto">
          <a:xfrm>
            <a:off x="1280160" y="3281053"/>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To inform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current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step in the process, the API offers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status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This property may take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following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values:</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1280160" y="4119253"/>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UNCACHED (value 0)</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value indicates that no cache was created yet for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application.</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IDLE (value 1)</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value indicates the cache for the application is the newest and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not obsolete.</a:t>
            </a:r>
          </a:p>
          <a:p>
            <a:endPar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CHECKING (value 2)</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value indicates the browser is checking for new updates</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539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4" name="Title 1"/>
          <p:cNvSpPr txBox="1">
            <a:spLocks/>
          </p:cNvSpPr>
          <p:nvPr/>
        </p:nvSpPr>
        <p:spPr bwMode="auto">
          <a:xfrm>
            <a:off x="990600" y="1333500"/>
            <a:ext cx="255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 Process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295400" y="2019300"/>
            <a:ext cx="922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UPDATEREADY (value 4)</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value indicates the cache for the application is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available and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not obsolete, but it is not the newest; an update is ready to replace it</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OBSOLETE (value 5)</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value indicates the current cache is obsolete.</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bwMode="auto">
          <a:xfrm>
            <a:off x="1295400" y="3771900"/>
            <a:ext cx="922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You can check the value of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status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 any time you want, but it’s better to use the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events provided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by the ApplicationCache object to check for the state of the process and the cache.</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bwMode="auto">
          <a:xfrm>
            <a:off x="1371600" y="48387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The following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events are usually fired in sequence and some of them are associated with a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specific application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cache status:</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3009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4" name="Title 1"/>
          <p:cNvSpPr txBox="1">
            <a:spLocks/>
          </p:cNvSpPr>
          <p:nvPr/>
        </p:nvSpPr>
        <p:spPr bwMode="auto">
          <a:xfrm>
            <a:off x="838200" y="1160318"/>
            <a:ext cx="255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 Process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838200" y="1693718"/>
            <a:ext cx="9829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checking</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the browser is checking for updates</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noupdate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no changes were found in the manifest file.</a:t>
            </a: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downloading</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the browser finds a new update and starts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downloading the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files</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the cache is ready</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updateready</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the downloading process for an update is complete</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obsolete</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—This event is fired when the manifest file is not available anymore and the cache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being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deleted.</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7305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Offline API</a:t>
            </a:r>
          </a:p>
        </p:txBody>
      </p:sp>
      <p:sp>
        <p:nvSpPr>
          <p:cNvPr id="14" name="Title 1"/>
          <p:cNvSpPr txBox="1">
            <a:spLocks/>
          </p:cNvSpPr>
          <p:nvPr/>
        </p:nvSpPr>
        <p:spPr bwMode="auto">
          <a:xfrm>
            <a:off x="1143000" y="990600"/>
            <a:ext cx="255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Cache Process</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itle 1"/>
          <p:cNvSpPr txBox="1">
            <a:spLocks/>
          </p:cNvSpPr>
          <p:nvPr/>
        </p:nvSpPr>
        <p:spPr bwMode="auto">
          <a:xfrm>
            <a:off x="1143000" y="1524000"/>
            <a:ext cx="960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The following example will help you to understand the process. In this code, every time an event </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is fired</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 a message is added to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databox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with the value of the event and the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status </a:t>
            </a:r>
            <a:r>
              <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rPr>
              <a:t>property:</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bwMode="auto">
          <a:xfrm>
            <a:off x="1219200" y="2667000"/>
            <a:ext cx="9525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initiate(){</a:t>
            </a:r>
          </a:p>
          <a:p>
            <a:pPr lvl="1"/>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databox=</a:t>
            </a:r>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document.getElementById</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('databox');</a:t>
            </a:r>
          </a:p>
          <a:p>
            <a:pPr lvl="1"/>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cache=</a:t>
            </a:r>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window.applicationCache</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lvl="1"/>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cache.addEventListener</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checking</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 function(){ show(1); }, false);</a:t>
            </a:r>
          </a:p>
          <a:p>
            <a:pPr lvl="1"/>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cache.addEventListener</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downloading</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 function(){ show(2); }, false);</a:t>
            </a:r>
          </a:p>
          <a:p>
            <a:pPr lvl="1"/>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cache.addEventListener</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cached</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 function(){ show(3); }, false);</a:t>
            </a:r>
          </a:p>
          <a:p>
            <a:pPr lvl="1"/>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cache.addEventListener</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600" dirty="0" err="1">
                <a:solidFill>
                  <a:schemeClr val="tx1"/>
                </a:solidFill>
                <a:latin typeface="Verdana" panose="020B0604030504040204" pitchFamily="34" charset="0"/>
                <a:ea typeface="Verdana" panose="020B0604030504040204" pitchFamily="34" charset="0"/>
                <a:cs typeface="Verdana" panose="020B0604030504040204" pitchFamily="34" charset="0"/>
              </a:rPr>
              <a:t>updateready</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 function(){ show(4); }, false);</a:t>
            </a:r>
          </a:p>
          <a:p>
            <a:pPr lvl="1"/>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cache.addEventListener</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obsolete</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 function(){ show(5); }, false);</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function show(value){</a:t>
            </a:r>
          </a:p>
          <a:p>
            <a:pPr lvl="1"/>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databox.innerHTML</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a:t>
            </a:r>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br</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&gt;Status: '+</a:t>
            </a:r>
            <a:r>
              <a:rPr lang="en-US" sz="1600" dirty="0" err="1">
                <a:solidFill>
                  <a:schemeClr val="tx1"/>
                </a:solidFill>
                <a:latin typeface="Verdana" panose="020B0604030504040204" pitchFamily="34" charset="0"/>
                <a:ea typeface="Verdana" panose="020B0604030504040204" pitchFamily="34" charset="0"/>
                <a:cs typeface="Verdana" panose="020B0604030504040204" pitchFamily="34" charset="0"/>
              </a:rPr>
              <a:t>cache.status</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lvl="1"/>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databox.innerHTML</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 | Event: '+value;</a:t>
            </a:r>
          </a:p>
          <a:p>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US"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window.addEventListener</a:t>
            </a: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('load', initiate, false);</a:t>
            </a:r>
            <a:endPar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916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2746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3600" dirty="0" smtClean="0"/>
              <a:t>GeoLocation API</a:t>
            </a:r>
            <a:endParaRPr lang="en-US" sz="3600" dirty="0"/>
          </a:p>
        </p:txBody>
      </p:sp>
      <p:sp>
        <p:nvSpPr>
          <p:cNvPr id="11" name="Title 1"/>
          <p:cNvSpPr txBox="1">
            <a:spLocks/>
          </p:cNvSpPr>
          <p:nvPr/>
        </p:nvSpPr>
        <p:spPr bwMode="auto">
          <a:xfrm>
            <a:off x="838200" y="990600"/>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smtClean="0"/>
              <a:t>Finding your place</a:t>
            </a:r>
            <a:endParaRPr lang="en-US" b="0" dirty="0"/>
          </a:p>
        </p:txBody>
      </p:sp>
      <p:sp>
        <p:nvSpPr>
          <p:cNvPr id="12" name="Title 1"/>
          <p:cNvSpPr txBox="1">
            <a:spLocks/>
          </p:cNvSpPr>
          <p:nvPr/>
        </p:nvSpPr>
        <p:spPr bwMode="auto">
          <a:xfrm>
            <a:off x="990600" y="1600200"/>
            <a:ext cx="967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t>The Geolocation API was designed for browsers to provide a detection mechanism by default that will let developers determine the user’s physical location</a:t>
            </a:r>
          </a:p>
        </p:txBody>
      </p:sp>
      <p:sp>
        <p:nvSpPr>
          <p:cNvPr id="14" name="Title 1"/>
          <p:cNvSpPr txBox="1">
            <a:spLocks/>
          </p:cNvSpPr>
          <p:nvPr/>
        </p:nvSpPr>
        <p:spPr bwMode="auto">
          <a:xfrm>
            <a:off x="990600" y="2667000"/>
            <a:ext cx="967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t>This API takes advantage of new systems, such as network triangulation or GPS, to return an accurate location of the device running the application.</a:t>
            </a:r>
          </a:p>
        </p:txBody>
      </p:sp>
      <p:sp>
        <p:nvSpPr>
          <p:cNvPr id="16" name="Title 1"/>
          <p:cNvSpPr txBox="1">
            <a:spLocks/>
          </p:cNvSpPr>
          <p:nvPr/>
        </p:nvSpPr>
        <p:spPr bwMode="auto">
          <a:xfrm>
            <a:off x="990600" y="3429000"/>
            <a:ext cx="9601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t>The valuable information returned will let us create applications that adapt themselves according to the user’s particular needs or provide localized information automatically.</a:t>
            </a:r>
          </a:p>
        </p:txBody>
      </p:sp>
      <p:sp>
        <p:nvSpPr>
          <p:cNvPr id="17" name="Title 1"/>
          <p:cNvSpPr txBox="1">
            <a:spLocks/>
          </p:cNvSpPr>
          <p:nvPr/>
        </p:nvSpPr>
        <p:spPr bwMode="auto">
          <a:xfrm>
            <a:off x="990600" y="4495800"/>
            <a:ext cx="9677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b="0" dirty="0" smtClean="0"/>
              <a:t>Three specific methods are provided to use the API:</a:t>
            </a:r>
          </a:p>
        </p:txBody>
      </p:sp>
      <p:sp>
        <p:nvSpPr>
          <p:cNvPr id="19" name="Title 1"/>
          <p:cNvSpPr txBox="1">
            <a:spLocks/>
          </p:cNvSpPr>
          <p:nvPr/>
        </p:nvSpPr>
        <p:spPr bwMode="auto">
          <a:xfrm>
            <a:off x="990600" y="4953000"/>
            <a:ext cx="952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dirty="0" smtClean="0"/>
              <a:t>getCurrentPosition</a:t>
            </a:r>
            <a:r>
              <a:rPr lang="en-US" b="0" dirty="0" smtClean="0"/>
              <a:t>(location, error, configuration)—This is the method used for single requests. It can take three attributes: a function to process the location returned, a function to process the errors returned and an object to configure how the information will be acquired. Only the first attribute is required for the method to work properly.</a:t>
            </a:r>
          </a:p>
        </p:txBody>
      </p:sp>
    </p:spTree>
    <p:extLst>
      <p:ext uri="{BB962C8B-B14F-4D97-AF65-F5344CB8AC3E}">
        <p14:creationId xmlns:p14="http://schemas.microsoft.com/office/powerpoint/2010/main" val="172036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27038"/>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GeoLocation API</a:t>
            </a:r>
          </a:p>
        </p:txBody>
      </p:sp>
      <p:sp>
        <p:nvSpPr>
          <p:cNvPr id="11" name="Title 1"/>
          <p:cNvSpPr txBox="1">
            <a:spLocks/>
          </p:cNvSpPr>
          <p:nvPr/>
        </p:nvSpPr>
        <p:spPr bwMode="auto">
          <a:xfrm>
            <a:off x="763979" y="1066800"/>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Finding your place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bwMode="auto">
          <a:xfrm>
            <a:off x="916379" y="1600200"/>
            <a:ext cx="9753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watchPosition</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(location, error, configuration)—This is similar to the previous method, except that it will start a watch process for the detection of new locations. It works in a way similar to the setInterval() JavaScript method, repeating the process automatically throughout a period of time according to the configuration by default or the value of its attributes.</a:t>
            </a:r>
          </a:p>
        </p:txBody>
      </p:sp>
      <p:sp>
        <p:nvSpPr>
          <p:cNvPr id="10" name="Title 1"/>
          <p:cNvSpPr txBox="1">
            <a:spLocks/>
          </p:cNvSpPr>
          <p:nvPr/>
        </p:nvSpPr>
        <p:spPr bwMode="auto">
          <a:xfrm>
            <a:off x="916379" y="3352800"/>
            <a:ext cx="982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clearWatch</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(id)—The watchPosition() method returns a value that can be saved in a variable and then used as an id by the clearWatch() method to stop the watch. This is similar to the clearInterval() method used to stop the process started by setInterval().</a:t>
            </a:r>
          </a:p>
        </p:txBody>
      </p:sp>
      <p:sp>
        <p:nvSpPr>
          <p:cNvPr id="13" name="Title 1"/>
          <p:cNvSpPr txBox="1">
            <a:spLocks/>
          </p:cNvSpPr>
          <p:nvPr/>
        </p:nvSpPr>
        <p:spPr bwMode="auto">
          <a:xfrm>
            <a:off x="1525978" y="4663044"/>
            <a:ext cx="655122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getCurrentPosition(location)</a:t>
            </a:r>
          </a:p>
        </p:txBody>
      </p:sp>
      <p:sp>
        <p:nvSpPr>
          <p:cNvPr id="15" name="Title 1"/>
          <p:cNvSpPr txBox="1">
            <a:spLocks/>
          </p:cNvSpPr>
          <p:nvPr/>
        </p:nvSpPr>
        <p:spPr bwMode="auto">
          <a:xfrm>
            <a:off x="916379" y="5257800"/>
            <a:ext cx="967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As we have seen earlier, only the first attribute is required for the getCurrentPosition() method to work properly. This attribute is a callback function that will receive an object called Position that holds all the information retrieved by the geolocation systems.</a:t>
            </a:r>
          </a:p>
        </p:txBody>
      </p:sp>
    </p:spTree>
    <p:extLst>
      <p:ext uri="{BB962C8B-B14F-4D97-AF65-F5344CB8AC3E}">
        <p14:creationId xmlns:p14="http://schemas.microsoft.com/office/powerpoint/2010/main" val="273282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 Master Template - July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gnizant_Corporate_Template Final">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gnizant_Corporate_Template Final">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I Master Template - July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0D9941F7DE154ABB7432C2CB5B20D0" ma:contentTypeVersion="1" ma:contentTypeDescription="Create a new document." ma:contentTypeScope="" ma:versionID="a9de2b3c7a20eb515f372ab79776af13">
  <xsd:schema xmlns:xsd="http://www.w3.org/2001/XMLSchema" xmlns:p="http://schemas.microsoft.com/office/2006/metadata/properties" xmlns:ns2="4c0ebd1f-8cbf-48c1-8a5e-8706b9f45e3d" targetNamespace="http://schemas.microsoft.com/office/2006/metadata/properties" ma:root="true" ma:fieldsID="362d96aeef6fb8e42e32e03a6032ccda" ns2:_="">
    <xsd:import namespace="4c0ebd1f-8cbf-48c1-8a5e-8706b9f45e3d"/>
    <xsd:element name="properties">
      <xsd:complexType>
        <xsd:sequence>
          <xsd:element name="documentManagement">
            <xsd:complexType>
              <xsd:all>
                <xsd:element ref="ns2:Designer_x002f_Developer" minOccurs="0"/>
              </xsd:all>
            </xsd:complexType>
          </xsd:element>
        </xsd:sequence>
      </xsd:complexType>
    </xsd:element>
  </xsd:schema>
  <xsd:schema xmlns:xsd="http://www.w3.org/2001/XMLSchema" xmlns:dms="http://schemas.microsoft.com/office/2006/documentManagement/types" targetNamespace="4c0ebd1f-8cbf-48c1-8a5e-8706b9f45e3d" elementFormDefault="qualified">
    <xsd:import namespace="http://schemas.microsoft.com/office/2006/documentManagement/types"/>
    <xsd:element name="Designer_x002f_Developer" ma:index="8" nillable="true" ma:displayName="Designer/Developer" ma:internalName="Designer_x002f_Develop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igner_x002f_Developer xmlns="4c0ebd1f-8cbf-48c1-8a5e-8706b9f45e3d"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4F60D6-BD53-464A-887F-E557E4E42BF9}">
  <ds:schemaRefs>
    <ds:schemaRef ds:uri="http://schemas.microsoft.com/office/2006/metadata/longProperties"/>
  </ds:schemaRefs>
</ds:datastoreItem>
</file>

<file path=customXml/itemProps2.xml><?xml version="1.0" encoding="utf-8"?>
<ds:datastoreItem xmlns:ds="http://schemas.openxmlformats.org/officeDocument/2006/customXml" ds:itemID="{519A7639-BF60-447C-AEB4-0563486B1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ebd1f-8cbf-48c1-8a5e-8706b9f45e3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B488A41-2F1D-44ED-ABC5-A29869656AB4}">
  <ds:schemaRefs>
    <ds:schemaRef ds:uri="http://purl.org/dc/elements/1.1/"/>
    <ds:schemaRef ds:uri="http://schemas.microsoft.com/office/2006/documentManagement/types"/>
    <ds:schemaRef ds:uri="http://purl.org/dc/dcmitype/"/>
    <ds:schemaRef ds:uri="http://purl.org/dc/terms/"/>
    <ds:schemaRef ds:uri="4c0ebd1f-8cbf-48c1-8a5e-8706b9f45e3d"/>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s>
</ds:datastoreItem>
</file>

<file path=customXml/itemProps4.xml><?xml version="1.0" encoding="utf-8"?>
<ds:datastoreItem xmlns:ds="http://schemas.openxmlformats.org/officeDocument/2006/customXml" ds:itemID="{2B5EF8AC-942A-4A7B-9AA2-5C6F72D2F4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25174</TotalTime>
  <Words>18803</Words>
  <Application>Microsoft Office PowerPoint</Application>
  <PresentationFormat>Custom</PresentationFormat>
  <Paragraphs>1506</Paragraphs>
  <Slides>178</Slides>
  <Notes>1</Notes>
  <HiddenSlides>0</HiddenSlides>
  <MMClips>0</MMClips>
  <ScaleCrop>false</ScaleCrop>
  <HeadingPairs>
    <vt:vector size="4" baseType="variant">
      <vt:variant>
        <vt:lpstr>Theme</vt:lpstr>
      </vt:variant>
      <vt:variant>
        <vt:i4>4</vt:i4>
      </vt:variant>
      <vt:variant>
        <vt:lpstr>Slide Titles</vt:lpstr>
      </vt:variant>
      <vt:variant>
        <vt:i4>178</vt:i4>
      </vt:variant>
    </vt:vector>
  </HeadingPairs>
  <TitlesOfParts>
    <vt:vector size="182" baseType="lpstr">
      <vt:lpstr>CI Master Template - July 2012</vt:lpstr>
      <vt:lpstr>Cognizant_Corporate_Template Final</vt:lpstr>
      <vt:lpstr>1_Cognizant_Corporate_Template Final</vt:lpstr>
      <vt:lpstr>1_CI Master Template - July 2012</vt:lpstr>
      <vt:lpstr>HTML5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Cognizant Interactive</dc:creator>
  <cp:lastModifiedBy>P, Praveen Kumar (Cognizant)</cp:lastModifiedBy>
  <cp:revision>3113</cp:revision>
  <dcterms:created xsi:type="dcterms:W3CDTF">2006-08-16T00:00:00Z</dcterms:created>
  <dcterms:modified xsi:type="dcterms:W3CDTF">2014-12-30T12:41:26Z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