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8" r:id="rId5"/>
    <p:sldMasterId id="2147486257" r:id="rId6"/>
  </p:sldMasterIdLst>
  <p:notesMasterIdLst>
    <p:notesMasterId r:id="rId198"/>
  </p:notesMasterIdLst>
  <p:handoutMasterIdLst>
    <p:handoutMasterId r:id="rId199"/>
  </p:handoutMasterIdLst>
  <p:sldIdLst>
    <p:sldId id="647" r:id="rId7"/>
    <p:sldId id="454" r:id="rId8"/>
    <p:sldId id="455" r:id="rId9"/>
    <p:sldId id="456" r:id="rId10"/>
    <p:sldId id="457" r:id="rId11"/>
    <p:sldId id="458" r:id="rId12"/>
    <p:sldId id="459" r:id="rId13"/>
    <p:sldId id="460" r:id="rId14"/>
    <p:sldId id="461" r:id="rId15"/>
    <p:sldId id="462" r:id="rId16"/>
    <p:sldId id="465" r:id="rId17"/>
    <p:sldId id="466" r:id="rId18"/>
    <p:sldId id="467" r:id="rId19"/>
    <p:sldId id="468" r:id="rId20"/>
    <p:sldId id="469" r:id="rId21"/>
    <p:sldId id="470" r:id="rId22"/>
    <p:sldId id="471" r:id="rId23"/>
    <p:sldId id="472" r:id="rId24"/>
    <p:sldId id="473" r:id="rId25"/>
    <p:sldId id="474" r:id="rId26"/>
    <p:sldId id="475" r:id="rId27"/>
    <p:sldId id="476" r:id="rId28"/>
    <p:sldId id="477" r:id="rId29"/>
    <p:sldId id="478" r:id="rId30"/>
    <p:sldId id="479" r:id="rId31"/>
    <p:sldId id="480" r:id="rId32"/>
    <p:sldId id="481" r:id="rId33"/>
    <p:sldId id="482" r:id="rId34"/>
    <p:sldId id="483" r:id="rId35"/>
    <p:sldId id="484" r:id="rId36"/>
    <p:sldId id="485" r:id="rId37"/>
    <p:sldId id="486" r:id="rId38"/>
    <p:sldId id="487" r:id="rId39"/>
    <p:sldId id="488" r:id="rId40"/>
    <p:sldId id="489" r:id="rId41"/>
    <p:sldId id="490" r:id="rId42"/>
    <p:sldId id="491" r:id="rId43"/>
    <p:sldId id="492" r:id="rId44"/>
    <p:sldId id="494" r:id="rId45"/>
    <p:sldId id="493" r:id="rId46"/>
    <p:sldId id="495" r:id="rId47"/>
    <p:sldId id="496" r:id="rId48"/>
    <p:sldId id="497" r:id="rId49"/>
    <p:sldId id="498" r:id="rId50"/>
    <p:sldId id="499" r:id="rId51"/>
    <p:sldId id="500" r:id="rId52"/>
    <p:sldId id="501" r:id="rId53"/>
    <p:sldId id="502" r:id="rId54"/>
    <p:sldId id="503" r:id="rId55"/>
    <p:sldId id="504" r:id="rId56"/>
    <p:sldId id="505" r:id="rId57"/>
    <p:sldId id="506" r:id="rId58"/>
    <p:sldId id="507" r:id="rId59"/>
    <p:sldId id="508" r:id="rId60"/>
    <p:sldId id="509" r:id="rId61"/>
    <p:sldId id="510" r:id="rId62"/>
    <p:sldId id="511" r:id="rId63"/>
    <p:sldId id="512" r:id="rId64"/>
    <p:sldId id="513" r:id="rId65"/>
    <p:sldId id="514" r:id="rId66"/>
    <p:sldId id="515" r:id="rId67"/>
    <p:sldId id="516" r:id="rId68"/>
    <p:sldId id="517" r:id="rId69"/>
    <p:sldId id="518" r:id="rId70"/>
    <p:sldId id="519" r:id="rId71"/>
    <p:sldId id="520" r:id="rId72"/>
    <p:sldId id="521" r:id="rId73"/>
    <p:sldId id="522" r:id="rId74"/>
    <p:sldId id="523" r:id="rId75"/>
    <p:sldId id="524" r:id="rId76"/>
    <p:sldId id="525" r:id="rId77"/>
    <p:sldId id="526" r:id="rId78"/>
    <p:sldId id="527" r:id="rId79"/>
    <p:sldId id="528" r:id="rId80"/>
    <p:sldId id="536" r:id="rId81"/>
    <p:sldId id="537" r:id="rId82"/>
    <p:sldId id="538" r:id="rId83"/>
    <p:sldId id="539" r:id="rId84"/>
    <p:sldId id="540" r:id="rId85"/>
    <p:sldId id="541" r:id="rId86"/>
    <p:sldId id="542" r:id="rId87"/>
    <p:sldId id="529" r:id="rId88"/>
    <p:sldId id="530" r:id="rId89"/>
    <p:sldId id="531" r:id="rId90"/>
    <p:sldId id="532" r:id="rId91"/>
    <p:sldId id="533" r:id="rId92"/>
    <p:sldId id="534" r:id="rId93"/>
    <p:sldId id="535" r:id="rId94"/>
    <p:sldId id="543" r:id="rId95"/>
    <p:sldId id="544" r:id="rId96"/>
    <p:sldId id="545" r:id="rId97"/>
    <p:sldId id="546" r:id="rId98"/>
    <p:sldId id="548" r:id="rId99"/>
    <p:sldId id="547" r:id="rId100"/>
    <p:sldId id="549" r:id="rId101"/>
    <p:sldId id="550" r:id="rId102"/>
    <p:sldId id="554" r:id="rId103"/>
    <p:sldId id="551" r:id="rId104"/>
    <p:sldId id="552" r:id="rId105"/>
    <p:sldId id="553" r:id="rId106"/>
    <p:sldId id="555" r:id="rId107"/>
    <p:sldId id="556" r:id="rId108"/>
    <p:sldId id="557" r:id="rId109"/>
    <p:sldId id="558" r:id="rId110"/>
    <p:sldId id="559" r:id="rId111"/>
    <p:sldId id="560" r:id="rId112"/>
    <p:sldId id="561" r:id="rId113"/>
    <p:sldId id="562" r:id="rId114"/>
    <p:sldId id="563" r:id="rId115"/>
    <p:sldId id="564" r:id="rId116"/>
    <p:sldId id="565" r:id="rId117"/>
    <p:sldId id="648" r:id="rId118"/>
    <p:sldId id="649" r:id="rId119"/>
    <p:sldId id="650" r:id="rId120"/>
    <p:sldId id="656" r:id="rId121"/>
    <p:sldId id="657" r:id="rId122"/>
    <p:sldId id="658" r:id="rId123"/>
    <p:sldId id="659" r:id="rId124"/>
    <p:sldId id="660" r:id="rId125"/>
    <p:sldId id="661" r:id="rId126"/>
    <p:sldId id="662" r:id="rId127"/>
    <p:sldId id="663" r:id="rId128"/>
    <p:sldId id="664" r:id="rId129"/>
    <p:sldId id="665" r:id="rId130"/>
    <p:sldId id="666" r:id="rId131"/>
    <p:sldId id="667" r:id="rId132"/>
    <p:sldId id="668" r:id="rId133"/>
    <p:sldId id="669" r:id="rId134"/>
    <p:sldId id="670" r:id="rId135"/>
    <p:sldId id="671" r:id="rId136"/>
    <p:sldId id="672" r:id="rId137"/>
    <p:sldId id="673" r:id="rId138"/>
    <p:sldId id="674" r:id="rId139"/>
    <p:sldId id="675" r:id="rId140"/>
    <p:sldId id="676" r:id="rId141"/>
    <p:sldId id="677" r:id="rId142"/>
    <p:sldId id="678" r:id="rId143"/>
    <p:sldId id="679" r:id="rId144"/>
    <p:sldId id="680" r:id="rId145"/>
    <p:sldId id="681" r:id="rId146"/>
    <p:sldId id="682" r:id="rId147"/>
    <p:sldId id="683" r:id="rId148"/>
    <p:sldId id="684" r:id="rId149"/>
    <p:sldId id="711" r:id="rId150"/>
    <p:sldId id="712" r:id="rId151"/>
    <p:sldId id="713" r:id="rId152"/>
    <p:sldId id="714" r:id="rId153"/>
    <p:sldId id="715" r:id="rId154"/>
    <p:sldId id="716" r:id="rId155"/>
    <p:sldId id="717" r:id="rId156"/>
    <p:sldId id="718" r:id="rId157"/>
    <p:sldId id="719" r:id="rId158"/>
    <p:sldId id="720" r:id="rId159"/>
    <p:sldId id="721" r:id="rId160"/>
    <p:sldId id="722" r:id="rId161"/>
    <p:sldId id="723" r:id="rId162"/>
    <p:sldId id="724" r:id="rId163"/>
    <p:sldId id="725" r:id="rId164"/>
    <p:sldId id="726" r:id="rId165"/>
    <p:sldId id="727" r:id="rId166"/>
    <p:sldId id="728" r:id="rId167"/>
    <p:sldId id="729" r:id="rId168"/>
    <p:sldId id="730" r:id="rId169"/>
    <p:sldId id="731" r:id="rId170"/>
    <p:sldId id="732" r:id="rId171"/>
    <p:sldId id="685" r:id="rId172"/>
    <p:sldId id="686" r:id="rId173"/>
    <p:sldId id="687" r:id="rId174"/>
    <p:sldId id="688" r:id="rId175"/>
    <p:sldId id="689" r:id="rId176"/>
    <p:sldId id="690" r:id="rId177"/>
    <p:sldId id="691" r:id="rId178"/>
    <p:sldId id="692" r:id="rId179"/>
    <p:sldId id="693" r:id="rId180"/>
    <p:sldId id="694" r:id="rId181"/>
    <p:sldId id="695" r:id="rId182"/>
    <p:sldId id="696" r:id="rId183"/>
    <p:sldId id="697" r:id="rId184"/>
    <p:sldId id="698" r:id="rId185"/>
    <p:sldId id="699" r:id="rId186"/>
    <p:sldId id="700" r:id="rId187"/>
    <p:sldId id="701" r:id="rId188"/>
    <p:sldId id="702" r:id="rId189"/>
    <p:sldId id="703" r:id="rId190"/>
    <p:sldId id="704" r:id="rId191"/>
    <p:sldId id="705" r:id="rId192"/>
    <p:sldId id="706" r:id="rId193"/>
    <p:sldId id="707" r:id="rId194"/>
    <p:sldId id="708" r:id="rId195"/>
    <p:sldId id="709" r:id="rId196"/>
    <p:sldId id="710" r:id="rId197"/>
  </p:sldIdLst>
  <p:sldSz cx="10972800" cy="6858000"/>
  <p:notesSz cx="6858000" cy="9144000"/>
  <p:defaultTextStyle>
    <a:defPPr>
      <a:defRPr lang="en-US"/>
    </a:defPPr>
    <a:lvl1pPr algn="l" defTabSz="912813" rtl="0" fontAlgn="base">
      <a:spcBef>
        <a:spcPct val="0"/>
      </a:spcBef>
      <a:spcAft>
        <a:spcPct val="0"/>
      </a:spcAft>
      <a:defRPr sz="1700" kern="1200">
        <a:solidFill>
          <a:schemeClr val="tx1"/>
        </a:solidFill>
        <a:latin typeface="Arial" charset="0"/>
        <a:ea typeface="+mn-ea"/>
        <a:cs typeface="Arial" charset="0"/>
      </a:defRPr>
    </a:lvl1pPr>
    <a:lvl2pPr marL="455613" indent="1588" algn="l" defTabSz="912813" rtl="0" fontAlgn="base">
      <a:spcBef>
        <a:spcPct val="0"/>
      </a:spcBef>
      <a:spcAft>
        <a:spcPct val="0"/>
      </a:spcAft>
      <a:defRPr sz="1700" kern="1200">
        <a:solidFill>
          <a:schemeClr val="tx1"/>
        </a:solidFill>
        <a:latin typeface="Arial" charset="0"/>
        <a:ea typeface="+mn-ea"/>
        <a:cs typeface="Arial" charset="0"/>
      </a:defRPr>
    </a:lvl2pPr>
    <a:lvl3pPr marL="912813" indent="1588" algn="l" defTabSz="912813" rtl="0" fontAlgn="base">
      <a:spcBef>
        <a:spcPct val="0"/>
      </a:spcBef>
      <a:spcAft>
        <a:spcPct val="0"/>
      </a:spcAft>
      <a:defRPr sz="1700" kern="1200">
        <a:solidFill>
          <a:schemeClr val="tx1"/>
        </a:solidFill>
        <a:latin typeface="Arial" charset="0"/>
        <a:ea typeface="+mn-ea"/>
        <a:cs typeface="Arial" charset="0"/>
      </a:defRPr>
    </a:lvl3pPr>
    <a:lvl4pPr marL="1370013" indent="1588" algn="l" defTabSz="912813" rtl="0" fontAlgn="base">
      <a:spcBef>
        <a:spcPct val="0"/>
      </a:spcBef>
      <a:spcAft>
        <a:spcPct val="0"/>
      </a:spcAft>
      <a:defRPr sz="1700" kern="1200">
        <a:solidFill>
          <a:schemeClr val="tx1"/>
        </a:solidFill>
        <a:latin typeface="Arial" charset="0"/>
        <a:ea typeface="+mn-ea"/>
        <a:cs typeface="Arial" charset="0"/>
      </a:defRPr>
    </a:lvl4pPr>
    <a:lvl5pPr marL="1827213" indent="1588" algn="l" defTabSz="912813" rtl="0" fontAlgn="base">
      <a:spcBef>
        <a:spcPct val="0"/>
      </a:spcBef>
      <a:spcAft>
        <a:spcPct val="0"/>
      </a:spcAft>
      <a:defRPr sz="1700" kern="1200">
        <a:solidFill>
          <a:schemeClr val="tx1"/>
        </a:solidFill>
        <a:latin typeface="Arial" charset="0"/>
        <a:ea typeface="+mn-ea"/>
        <a:cs typeface="Arial" charset="0"/>
      </a:defRPr>
    </a:lvl5pPr>
    <a:lvl6pPr marL="2286000" algn="l" defTabSz="914400" rtl="0" eaLnBrk="1" latinLnBrk="0" hangingPunct="1">
      <a:defRPr sz="1700" kern="1200">
        <a:solidFill>
          <a:schemeClr val="tx1"/>
        </a:solidFill>
        <a:latin typeface="Arial" charset="0"/>
        <a:ea typeface="+mn-ea"/>
        <a:cs typeface="Arial" charset="0"/>
      </a:defRPr>
    </a:lvl6pPr>
    <a:lvl7pPr marL="2743200" algn="l" defTabSz="914400" rtl="0" eaLnBrk="1" latinLnBrk="0" hangingPunct="1">
      <a:defRPr sz="1700" kern="1200">
        <a:solidFill>
          <a:schemeClr val="tx1"/>
        </a:solidFill>
        <a:latin typeface="Arial" charset="0"/>
        <a:ea typeface="+mn-ea"/>
        <a:cs typeface="Arial" charset="0"/>
      </a:defRPr>
    </a:lvl7pPr>
    <a:lvl8pPr marL="3200400" algn="l" defTabSz="914400" rtl="0" eaLnBrk="1" latinLnBrk="0" hangingPunct="1">
      <a:defRPr sz="1700" kern="1200">
        <a:solidFill>
          <a:schemeClr val="tx1"/>
        </a:solidFill>
        <a:latin typeface="Arial" charset="0"/>
        <a:ea typeface="+mn-ea"/>
        <a:cs typeface="Arial" charset="0"/>
      </a:defRPr>
    </a:lvl8pPr>
    <a:lvl9pPr marL="3657600" algn="l" defTabSz="914400" rtl="0" eaLnBrk="1" latinLnBrk="0" hangingPunct="1">
      <a:defRPr sz="17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7F7F"/>
    <a:srgbClr val="A5C26A"/>
    <a:srgbClr val="CC0000"/>
    <a:srgbClr val="88A945"/>
    <a:srgbClr val="9BBC5A"/>
    <a:srgbClr val="ECECEC"/>
    <a:srgbClr val="EAEAEA"/>
    <a:srgbClr val="21254F"/>
    <a:srgbClr val="FFFFF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3" autoAdjust="0"/>
    <p:restoredTop sz="69256" autoAdjust="0"/>
  </p:normalViewPr>
  <p:slideViewPr>
    <p:cSldViewPr>
      <p:cViewPr>
        <p:scale>
          <a:sx n="82" d="100"/>
          <a:sy n="82" d="100"/>
        </p:scale>
        <p:origin x="-594" y="-72"/>
      </p:cViewPr>
      <p:guideLst>
        <p:guide orient="horz" pos="624"/>
        <p:guide pos="16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openxmlformats.org/officeDocument/2006/relationships/slide" Target="slides/slide164.xml"/><Relationship Id="rId191" Type="http://schemas.openxmlformats.org/officeDocument/2006/relationships/slide" Target="slides/slide185.xml"/><Relationship Id="rId196" Type="http://schemas.openxmlformats.org/officeDocument/2006/relationships/slide" Target="slides/slide190.xml"/><Relationship Id="rId200" Type="http://schemas.openxmlformats.org/officeDocument/2006/relationships/presProps" Target="presProps.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144" Type="http://schemas.openxmlformats.org/officeDocument/2006/relationships/slide" Target="slides/slide138.xml"/><Relationship Id="rId149" Type="http://schemas.openxmlformats.org/officeDocument/2006/relationships/slide" Target="slides/slide143.xml"/><Relationship Id="rId5" Type="http://schemas.openxmlformats.org/officeDocument/2006/relationships/slideMaster" Target="slideMasters/slideMaster1.xml"/><Relationship Id="rId90" Type="http://schemas.openxmlformats.org/officeDocument/2006/relationships/slide" Target="slides/slide84.xml"/><Relationship Id="rId95" Type="http://schemas.openxmlformats.org/officeDocument/2006/relationships/slide" Target="slides/slide89.xml"/><Relationship Id="rId160" Type="http://schemas.openxmlformats.org/officeDocument/2006/relationships/slide" Target="slides/slide154.xml"/><Relationship Id="rId165" Type="http://schemas.openxmlformats.org/officeDocument/2006/relationships/slide" Target="slides/slide159.xml"/><Relationship Id="rId181" Type="http://schemas.openxmlformats.org/officeDocument/2006/relationships/slide" Target="slides/slide175.xml"/><Relationship Id="rId186" Type="http://schemas.openxmlformats.org/officeDocument/2006/relationships/slide" Target="slides/slide180.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slide" Target="slides/slide133.xml"/><Relationship Id="rId80" Type="http://schemas.openxmlformats.org/officeDocument/2006/relationships/slide" Target="slides/slide74.xml"/><Relationship Id="rId85" Type="http://schemas.openxmlformats.org/officeDocument/2006/relationships/slide" Target="slides/slide79.xml"/><Relationship Id="rId150" Type="http://schemas.openxmlformats.org/officeDocument/2006/relationships/slide" Target="slides/slide144.xml"/><Relationship Id="rId155" Type="http://schemas.openxmlformats.org/officeDocument/2006/relationships/slide" Target="slides/slide149.xml"/><Relationship Id="rId171" Type="http://schemas.openxmlformats.org/officeDocument/2006/relationships/slide" Target="slides/slide165.xml"/><Relationship Id="rId176" Type="http://schemas.openxmlformats.org/officeDocument/2006/relationships/slide" Target="slides/slide170.xml"/><Relationship Id="rId192" Type="http://schemas.openxmlformats.org/officeDocument/2006/relationships/slide" Target="slides/slide186.xml"/><Relationship Id="rId197" Type="http://schemas.openxmlformats.org/officeDocument/2006/relationships/slide" Target="slides/slide191.xml"/><Relationship Id="rId201" Type="http://schemas.openxmlformats.org/officeDocument/2006/relationships/viewProps" Target="viewProps.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slide" Target="slides/slide139.xml"/><Relationship Id="rId161" Type="http://schemas.openxmlformats.org/officeDocument/2006/relationships/slide" Target="slides/slide155.xml"/><Relationship Id="rId166" Type="http://schemas.openxmlformats.org/officeDocument/2006/relationships/slide" Target="slides/slide160.xml"/><Relationship Id="rId182" Type="http://schemas.openxmlformats.org/officeDocument/2006/relationships/slide" Target="slides/slide176.xml"/><Relationship Id="rId187" Type="http://schemas.openxmlformats.org/officeDocument/2006/relationships/slide" Target="slides/slide181.xml"/><Relationship Id="rId1" Type="http://schemas.openxmlformats.org/officeDocument/2006/relationships/customXml" Target="../customXml/item1.xml"/><Relationship Id="rId6" Type="http://schemas.openxmlformats.org/officeDocument/2006/relationships/slideMaster" Target="slideMasters/slideMaster2.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77" Type="http://schemas.openxmlformats.org/officeDocument/2006/relationships/slide" Target="slides/slide171.xml"/><Relationship Id="rId198" Type="http://schemas.openxmlformats.org/officeDocument/2006/relationships/notesMaster" Target="notesMasters/notesMaster1.xml"/><Relationship Id="rId172" Type="http://schemas.openxmlformats.org/officeDocument/2006/relationships/slide" Target="slides/slide166.xml"/><Relationship Id="rId193" Type="http://schemas.openxmlformats.org/officeDocument/2006/relationships/slide" Target="slides/slide187.xml"/><Relationship Id="rId202" Type="http://schemas.openxmlformats.org/officeDocument/2006/relationships/theme" Target="theme/theme1.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slide" Target="slides/slide161.xml"/><Relationship Id="rId188" Type="http://schemas.openxmlformats.org/officeDocument/2006/relationships/slide" Target="slides/slide182.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183" Type="http://schemas.openxmlformats.org/officeDocument/2006/relationships/slide" Target="slides/slide177.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178" Type="http://schemas.openxmlformats.org/officeDocument/2006/relationships/slide" Target="slides/slide172.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openxmlformats.org/officeDocument/2006/relationships/slide" Target="slides/slide167.xml"/><Relationship Id="rId194" Type="http://schemas.openxmlformats.org/officeDocument/2006/relationships/slide" Target="slides/slide188.xml"/><Relationship Id="rId199" Type="http://schemas.openxmlformats.org/officeDocument/2006/relationships/handoutMaster" Target="handoutMasters/handoutMaster1.xml"/><Relationship Id="rId203"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slide" Target="slides/slide16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184" Type="http://schemas.openxmlformats.org/officeDocument/2006/relationships/slide" Target="slides/slide178.xml"/><Relationship Id="rId189" Type="http://schemas.openxmlformats.org/officeDocument/2006/relationships/slide" Target="slides/slide183.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74" Type="http://schemas.openxmlformats.org/officeDocument/2006/relationships/slide" Target="slides/slide168.xml"/><Relationship Id="rId179" Type="http://schemas.openxmlformats.org/officeDocument/2006/relationships/slide" Target="slides/slide173.xml"/><Relationship Id="rId195" Type="http://schemas.openxmlformats.org/officeDocument/2006/relationships/slide" Target="slides/slide189.xml"/><Relationship Id="rId190" Type="http://schemas.openxmlformats.org/officeDocument/2006/relationships/slide" Target="slides/slide184.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slide" Target="slides/slide158.xml"/><Relationship Id="rId169" Type="http://schemas.openxmlformats.org/officeDocument/2006/relationships/slide" Target="slides/slide163.xml"/><Relationship Id="rId185" Type="http://schemas.openxmlformats.org/officeDocument/2006/relationships/slide" Target="slides/slide179.xml"/><Relationship Id="rId4" Type="http://schemas.openxmlformats.org/officeDocument/2006/relationships/customXml" Target="../customXml/item4.xml"/><Relationship Id="rId9" Type="http://schemas.openxmlformats.org/officeDocument/2006/relationships/slide" Target="slides/slide3.xml"/><Relationship Id="rId180" Type="http://schemas.openxmlformats.org/officeDocument/2006/relationships/slide" Target="slides/slide174.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75" Type="http://schemas.openxmlformats.org/officeDocument/2006/relationships/slide" Target="slides/slide16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22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226" fontAlgn="auto">
              <a:spcBef>
                <a:spcPts val="0"/>
              </a:spcBef>
              <a:spcAft>
                <a:spcPts val="0"/>
              </a:spcAft>
              <a:defRPr sz="1200">
                <a:latin typeface="+mn-lt"/>
                <a:cs typeface="+mn-cs"/>
              </a:defRPr>
            </a:lvl1pPr>
          </a:lstStyle>
          <a:p>
            <a:pPr>
              <a:defRPr/>
            </a:pPr>
            <a:fld id="{62E64F24-A8D8-40F3-B84C-BD42C4EB3D19}" type="datetimeFigureOut">
              <a:rPr lang="en-US"/>
              <a:pPr>
                <a:defRPr/>
              </a:pPr>
              <a:t>12/30/2014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914226"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914226" fontAlgn="auto">
              <a:spcBef>
                <a:spcPts val="0"/>
              </a:spcBef>
              <a:spcAft>
                <a:spcPts val="0"/>
              </a:spcAft>
              <a:defRPr sz="1200">
                <a:latin typeface="+mn-lt"/>
                <a:cs typeface="+mn-cs"/>
              </a:defRPr>
            </a:lvl1pPr>
          </a:lstStyle>
          <a:p>
            <a:pPr>
              <a:defRPr/>
            </a:pPr>
            <a:fld id="{EBB1A49B-81AD-4CBD-9CDE-88A10FA873C1}" type="slidenum">
              <a:rPr lang="en-US"/>
              <a:pPr>
                <a:defRPr/>
              </a:pPr>
              <a:t>‹#›</a:t>
            </a:fld>
            <a:endParaRPr lang="en-US" dirty="0"/>
          </a:p>
        </p:txBody>
      </p:sp>
    </p:spTree>
    <p:extLst>
      <p:ext uri="{BB962C8B-B14F-4D97-AF65-F5344CB8AC3E}">
        <p14:creationId xmlns:p14="http://schemas.microsoft.com/office/powerpoint/2010/main" val="4490541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22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226" fontAlgn="auto">
              <a:spcBef>
                <a:spcPts val="0"/>
              </a:spcBef>
              <a:spcAft>
                <a:spcPts val="0"/>
              </a:spcAft>
              <a:defRPr sz="1200">
                <a:latin typeface="+mn-lt"/>
                <a:cs typeface="+mn-cs"/>
              </a:defRPr>
            </a:lvl1pPr>
          </a:lstStyle>
          <a:p>
            <a:pPr>
              <a:defRPr/>
            </a:pPr>
            <a:fld id="{77F3887C-0B27-4D21-8822-213AB5FB040B}" type="datetimeFigureOut">
              <a:rPr lang="en-US"/>
              <a:pPr>
                <a:defRPr/>
              </a:pPr>
              <a:t>12/30/2014</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422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914226" fontAlgn="auto">
              <a:spcBef>
                <a:spcPts val="0"/>
              </a:spcBef>
              <a:spcAft>
                <a:spcPts val="0"/>
              </a:spcAft>
              <a:defRPr sz="1200">
                <a:latin typeface="+mn-lt"/>
                <a:cs typeface="+mn-cs"/>
              </a:defRPr>
            </a:lvl1pPr>
          </a:lstStyle>
          <a:p>
            <a:pPr>
              <a:defRPr/>
            </a:pPr>
            <a:fld id="{2B9F9F06-B78B-44FE-BA8E-446AA9837BFC}" type="slidenum">
              <a:rPr lang="en-US"/>
              <a:pPr>
                <a:defRPr/>
              </a:pPr>
              <a:t>‹#›</a:t>
            </a:fld>
            <a:endParaRPr lang="en-US" dirty="0"/>
          </a:p>
        </p:txBody>
      </p:sp>
    </p:spTree>
    <p:extLst>
      <p:ext uri="{BB962C8B-B14F-4D97-AF65-F5344CB8AC3E}">
        <p14:creationId xmlns:p14="http://schemas.microsoft.com/office/powerpoint/2010/main" val="421969791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E11A20-E19E-42F5-9B42-52FCF00E777D}" type="slidenum">
              <a:rPr lang="en-IN" smtClean="0"/>
              <a:pPr/>
              <a:t>1</a:t>
            </a:fld>
            <a:endParaRPr lang="en-IN" dirty="0"/>
          </a:p>
        </p:txBody>
      </p:sp>
    </p:spTree>
    <p:extLst>
      <p:ext uri="{BB962C8B-B14F-4D97-AF65-F5344CB8AC3E}">
        <p14:creationId xmlns:p14="http://schemas.microsoft.com/office/powerpoint/2010/main" val="3202717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822960" y="1143001"/>
            <a:ext cx="9326880" cy="1219200"/>
          </a:xfrm>
          <a:prstGeom prst="rect">
            <a:avLst/>
          </a:prstGeom>
        </p:spPr>
        <p:txBody>
          <a:bodyPr anchor="b"/>
          <a:lstStyle>
            <a:lvl1pPr>
              <a:defRPr>
                <a:solidFill>
                  <a:schemeClr val="bg1">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822960" y="2552700"/>
            <a:ext cx="9326880" cy="1181100"/>
          </a:xfrm>
          <a:prstGeom prst="rect">
            <a:avLst/>
          </a:prstGeom>
        </p:spPr>
        <p:txBody>
          <a:bodyPr>
            <a:normAutofit/>
          </a:bodyPr>
          <a:lstStyle>
            <a:lvl1pPr marL="0" indent="0" algn="l">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3867204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822960" y="2438400"/>
            <a:ext cx="9326880" cy="1219200"/>
          </a:xfrm>
          <a:prstGeom prst="rect">
            <a:avLst/>
          </a:prstGeom>
        </p:spPr>
        <p:txBody>
          <a:bodyPr anchor="b"/>
          <a:lstStyle>
            <a:lvl1pPr>
              <a:defRPr>
                <a:solidFill>
                  <a:schemeClr val="bg1">
                    <a:lumMod val="50000"/>
                  </a:schemeClr>
                </a:solidFill>
              </a:defRPr>
            </a:lvl1pPr>
          </a:lstStyle>
          <a:p>
            <a:r>
              <a:rPr lang="en-US" smtClean="0"/>
              <a:t>Click to edit Master title style</a:t>
            </a:r>
            <a:endParaRPr lang="en-US"/>
          </a:p>
        </p:txBody>
      </p:sp>
      <p:pic>
        <p:nvPicPr>
          <p:cNvPr id="6"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10152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lvl1pPr>
              <a:defRPr sz="2800">
                <a:solidFill>
                  <a:schemeClr val="tx2">
                    <a:lumMod val="60000"/>
                    <a:lumOff val="4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48640" y="1066808"/>
            <a:ext cx="9875520" cy="50593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458904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08448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Tree>
    <p:extLst>
      <p:ext uri="{BB962C8B-B14F-4D97-AF65-F5344CB8AC3E}">
        <p14:creationId xmlns:p14="http://schemas.microsoft.com/office/powerpoint/2010/main" val="74052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182880" y="1143000"/>
            <a:ext cx="10332720" cy="4876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2"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63717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5669280" y="1143000"/>
            <a:ext cx="484632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1" name="Text Placeholder 9"/>
          <p:cNvSpPr>
            <a:spLocks noGrp="1"/>
          </p:cNvSpPr>
          <p:nvPr>
            <p:ph type="body" sz="quarter" idx="12"/>
          </p:nvPr>
        </p:nvSpPr>
        <p:spPr>
          <a:xfrm>
            <a:off x="274320" y="1143000"/>
            <a:ext cx="484632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4"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684091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3" name="Rectangle 2"/>
          <p:cNvSpPr>
            <a:spLocks noChangeArrowheads="1"/>
          </p:cNvSpPr>
          <p:nvPr userDrawn="1"/>
        </p:nvSpPr>
        <p:spPr bwMode="auto">
          <a:xfrm>
            <a:off x="0" y="5562600"/>
            <a:ext cx="109728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2012,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sp>
        <p:nvSpPr>
          <p:cNvPr id="6" name="Round Same Side Corner Rectangle 5"/>
          <p:cNvSpPr/>
          <p:nvPr userDrawn="1"/>
        </p:nvSpPr>
        <p:spPr bwMode="auto">
          <a:xfrm rot="5400000">
            <a:off x="3253740" y="-1120140"/>
            <a:ext cx="2362200" cy="8869680"/>
          </a:xfrm>
          <a:prstGeom prst="round2SameRect">
            <a:avLst/>
          </a:prstGeom>
          <a:solidFill>
            <a:srgbClr val="55B738"/>
          </a:solidFill>
          <a:ln w="9525" cap="flat" cmpd="sng" algn="ctr">
            <a:noFill/>
            <a:prstDash val="solid"/>
            <a:round/>
            <a:headEnd type="none" w="med" len="med"/>
            <a:tailEnd type="none" w="med" len="med"/>
          </a:ln>
          <a:effectLst/>
        </p:spPr>
        <p:txBody>
          <a:bodyPr/>
          <a:lstStyle/>
          <a:p>
            <a:pPr defTabSz="914400" eaLnBrk="0" fontAlgn="auto" hangingPunct="0">
              <a:spcBef>
                <a:spcPts val="0"/>
              </a:spcBef>
              <a:spcAft>
                <a:spcPts val="0"/>
              </a:spcAft>
              <a:defRPr/>
            </a:pPr>
            <a:endParaRPr lang="en-US" sz="1800">
              <a:solidFill>
                <a:srgbClr val="000000"/>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2" cstate="print"/>
          <a:srcRect r="53333"/>
          <a:stretch>
            <a:fillRect/>
          </a:stretch>
        </p:blipFill>
        <p:spPr bwMode="auto">
          <a:xfrm>
            <a:off x="10658476" y="1981200"/>
            <a:ext cx="314324"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B26B71E4-EFD0-444B-AEC8-BAD16925C5B2}" type="slidenum">
              <a:rPr lang="en-US"/>
              <a:pPr>
                <a:defRPr/>
              </a:pPr>
              <a:t>‹#›</a:t>
            </a:fld>
            <a:endParaRPr lang="en-US"/>
          </a:p>
        </p:txBody>
      </p:sp>
      <p:sp>
        <p:nvSpPr>
          <p:cNvPr id="10" name="Text Placeholder 9"/>
          <p:cNvSpPr>
            <a:spLocks noGrp="1"/>
          </p:cNvSpPr>
          <p:nvPr>
            <p:ph type="body" sz="quarter" idx="11"/>
          </p:nvPr>
        </p:nvSpPr>
        <p:spPr>
          <a:xfrm>
            <a:off x="1005840" y="2590800"/>
            <a:ext cx="7589520" cy="1600200"/>
          </a:xfrm>
        </p:spPr>
        <p:txBody>
          <a:bodyPr/>
          <a:lstStyle>
            <a:lvl1pPr>
              <a:defRPr sz="3200">
                <a:solidFill>
                  <a:schemeClr val="bg1"/>
                </a:solidFill>
              </a:defRPr>
            </a:lvl1pPr>
          </a:lstStyle>
          <a:p>
            <a:pPr lvl="0"/>
            <a:r>
              <a:rPr lang="en-US" smtClean="0"/>
              <a:t>Click to edit Master text styles</a:t>
            </a:r>
          </a:p>
        </p:txBody>
      </p:sp>
      <p:pic>
        <p:nvPicPr>
          <p:cNvPr id="11"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Tree>
    <p:extLst>
      <p:ext uri="{BB962C8B-B14F-4D97-AF65-F5344CB8AC3E}">
        <p14:creationId xmlns:p14="http://schemas.microsoft.com/office/powerpoint/2010/main" val="33388477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109728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4"/>
          <p:cNvSpPr>
            <a:spLocks noChangeArrowheads="1"/>
          </p:cNvSpPr>
          <p:nvPr userDrawn="1"/>
        </p:nvSpPr>
        <p:spPr bwMode="auto">
          <a:xfrm>
            <a:off x="0" y="5257800"/>
            <a:ext cx="109728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6" name="Text Box 1042"/>
          <p:cNvSpPr txBox="1">
            <a:spLocks noChangeArrowheads="1"/>
          </p:cNvSpPr>
          <p:nvPr/>
        </p:nvSpPr>
        <p:spPr bwMode="auto">
          <a:xfrm>
            <a:off x="457200" y="6172201"/>
            <a:ext cx="7315200" cy="323165"/>
          </a:xfrm>
          <a:prstGeom prst="rect">
            <a:avLst/>
          </a:prstGeom>
          <a:noFill/>
          <a:ln w="9525">
            <a:noFill/>
            <a:miter lim="800000"/>
            <a:headEnd/>
            <a:tailEnd/>
          </a:ln>
        </p:spPr>
        <p:txBody>
          <a:bodyPr>
            <a:spAutoFit/>
          </a:bodyPr>
          <a:lstStyle/>
          <a:p>
            <a:pPr defTabSz="914400" fontAlgn="auto">
              <a:lnSpc>
                <a:spcPct val="150000"/>
              </a:lnSpc>
              <a:spcBef>
                <a:spcPct val="50000"/>
              </a:spcBef>
              <a:spcAft>
                <a:spcPts val="0"/>
              </a:spcAft>
              <a:defRPr/>
            </a:pPr>
            <a:r>
              <a:rPr lang="en-US" sz="1000" dirty="0">
                <a:solidFill>
                  <a:srgbClr val="808388"/>
                </a:solidFill>
                <a:latin typeface="Verdana" pitchFamily="34" charset="0"/>
              </a:rPr>
              <a:t>©</a:t>
            </a:r>
            <a:r>
              <a:rPr lang="en-US" sz="1000" dirty="0" smtClean="0">
                <a:solidFill>
                  <a:srgbClr val="808388"/>
                </a:solidFill>
                <a:latin typeface="Verdana" pitchFamily="34" charset="0"/>
              </a:rPr>
              <a:t>2011, </a:t>
            </a:r>
            <a:r>
              <a:rPr lang="en-US" sz="100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223761" y="5715001"/>
            <a:ext cx="3547110"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222886" y="0"/>
            <a:ext cx="691514" cy="3614738"/>
          </a:xfrm>
          <a:prstGeom prst="rect">
            <a:avLst/>
          </a:prstGeom>
          <a:noFill/>
          <a:ln w="9525">
            <a:noFill/>
            <a:miter lim="800000"/>
            <a:headEnd/>
            <a:tailEnd/>
          </a:ln>
        </p:spPr>
      </p:pic>
      <p:sp>
        <p:nvSpPr>
          <p:cNvPr id="9" name="Rectangle 8"/>
          <p:cNvSpPr/>
          <p:nvPr userDrawn="1"/>
        </p:nvSpPr>
        <p:spPr bwMode="auto">
          <a:xfrm>
            <a:off x="8138160" y="2286000"/>
            <a:ext cx="2377440" cy="2057400"/>
          </a:xfrm>
          <a:prstGeom prst="rect">
            <a:avLst/>
          </a:prstGeom>
          <a:solidFill>
            <a:schemeClr val="bg2"/>
          </a:solidFill>
          <a:ln w="9525" cap="flat" cmpd="sng" algn="ctr">
            <a:noFill/>
            <a:prstDash val="solid"/>
            <a:round/>
            <a:headEnd type="none" w="med" len="med"/>
            <a:tailEnd type="none" w="med" len="med"/>
          </a:ln>
          <a:effectLst/>
        </p:spPr>
        <p:txBody>
          <a:bodyPr/>
          <a:lstStyle/>
          <a:p>
            <a:pPr defTabSz="914400" eaLnBrk="0" fontAlgn="auto" hangingPunct="0">
              <a:spcBef>
                <a:spcPts val="0"/>
              </a:spcBef>
              <a:spcAft>
                <a:spcPts val="0"/>
              </a:spcAft>
              <a:defRPr/>
            </a:pPr>
            <a:endParaRPr lang="en-US" sz="1800">
              <a:solidFill>
                <a:srgbClr val="000000"/>
              </a:solidFill>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8229600" y="2743201"/>
            <a:ext cx="2194560" cy="1077913"/>
          </a:xfrm>
          <a:prstGeom prst="rect">
            <a:avLst/>
          </a:prstGeom>
          <a:noFill/>
          <a:ln w="9525">
            <a:noFill/>
            <a:miter lim="800000"/>
            <a:headEnd/>
            <a:tailEnd/>
          </a:ln>
        </p:spPr>
        <p:txBody>
          <a:bodyPr>
            <a:spAutoFit/>
          </a:bodyPr>
          <a:lstStyle/>
          <a:p>
            <a:pPr defTabSz="914400" eaLnBrk="0" fontAlgn="auto" hangingPunct="0">
              <a:spcBef>
                <a:spcPts val="0"/>
              </a:spcBef>
              <a:spcAft>
                <a:spcPts val="0"/>
              </a:spcAft>
              <a:defRPr/>
            </a:pPr>
            <a:r>
              <a:rPr lang="en-US" sz="3200" dirty="0">
                <a:solidFill>
                  <a:srgbClr val="FFFFFF"/>
                </a:solidFill>
                <a:latin typeface="Verdana" charset="0"/>
                <a:ea typeface="ＭＳ Ｐゴシック" charset="-128"/>
                <a:cs typeface="ＭＳ Ｐゴシック" charset="-128"/>
              </a:rPr>
              <a:t>Image Area</a:t>
            </a:r>
          </a:p>
        </p:txBody>
      </p:sp>
      <p:sp>
        <p:nvSpPr>
          <p:cNvPr id="36870" name="Rectangle 3"/>
          <p:cNvSpPr>
            <a:spLocks noGrp="1" noChangeArrowheads="1"/>
          </p:cNvSpPr>
          <p:nvPr>
            <p:ph type="subTitle" idx="1"/>
          </p:nvPr>
        </p:nvSpPr>
        <p:spPr>
          <a:xfrm>
            <a:off x="1554480" y="3352800"/>
            <a:ext cx="621792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554480" y="1414464"/>
            <a:ext cx="621792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7488108"/>
      </p:ext>
    </p:extLst>
  </p:cSld>
  <p:clrMapOvr>
    <a:masterClrMapping/>
  </p:clrMapOvr>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109728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4"/>
          <p:cNvSpPr>
            <a:spLocks noChangeArrowheads="1"/>
          </p:cNvSpPr>
          <p:nvPr userDrawn="1"/>
        </p:nvSpPr>
        <p:spPr bwMode="auto">
          <a:xfrm>
            <a:off x="0" y="5257800"/>
            <a:ext cx="109728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6" name="Text Box 1042"/>
          <p:cNvSpPr txBox="1">
            <a:spLocks noChangeArrowheads="1"/>
          </p:cNvSpPr>
          <p:nvPr/>
        </p:nvSpPr>
        <p:spPr bwMode="auto">
          <a:xfrm>
            <a:off x="457200" y="6172201"/>
            <a:ext cx="7315200" cy="323165"/>
          </a:xfrm>
          <a:prstGeom prst="rect">
            <a:avLst/>
          </a:prstGeom>
          <a:noFill/>
          <a:ln w="9525">
            <a:noFill/>
            <a:miter lim="800000"/>
            <a:headEnd/>
            <a:tailEnd/>
          </a:ln>
        </p:spPr>
        <p:txBody>
          <a:bodyPr>
            <a:spAutoFit/>
          </a:bodyPr>
          <a:lstStyle/>
          <a:p>
            <a:pPr defTabSz="914400" fontAlgn="auto">
              <a:lnSpc>
                <a:spcPct val="150000"/>
              </a:lnSpc>
              <a:spcBef>
                <a:spcPct val="50000"/>
              </a:spcBef>
              <a:spcAft>
                <a:spcPts val="0"/>
              </a:spcAft>
              <a:defRPr/>
            </a:pPr>
            <a:r>
              <a:rPr lang="en-US" sz="1000" dirty="0">
                <a:solidFill>
                  <a:srgbClr val="808388"/>
                </a:solidFill>
                <a:latin typeface="Verdana" pitchFamily="34" charset="0"/>
              </a:rPr>
              <a:t>©</a:t>
            </a:r>
            <a:r>
              <a:rPr lang="en-US" sz="1000" dirty="0" smtClean="0">
                <a:solidFill>
                  <a:srgbClr val="808388"/>
                </a:solidFill>
                <a:latin typeface="Verdana" pitchFamily="34" charset="0"/>
              </a:rPr>
              <a:t>2012, </a:t>
            </a:r>
            <a:r>
              <a:rPr lang="en-US" sz="100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223761" y="5715001"/>
            <a:ext cx="3547110"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222886" y="0"/>
            <a:ext cx="691514"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10658476" y="1981200"/>
            <a:ext cx="314324"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737360" y="3352800"/>
            <a:ext cx="768096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737360" y="1414464"/>
            <a:ext cx="768096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3071252"/>
      </p:ext>
    </p:extLst>
  </p:cSld>
  <p:clrMapOvr>
    <a:masterClrMapping/>
  </p:clrMapOvr>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txBox="1">
            <a:spLocks/>
          </p:cNvSpPr>
          <p:nvPr userDrawn="1"/>
        </p:nvSpPr>
        <p:spPr>
          <a:xfrm>
            <a:off x="3017521"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Tree>
    <p:extLst>
      <p:ext uri="{BB962C8B-B14F-4D97-AF65-F5344CB8AC3E}">
        <p14:creationId xmlns:p14="http://schemas.microsoft.com/office/powerpoint/2010/main" val="34706606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2466" y="1120776"/>
            <a:ext cx="4928234"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83580" y="1120776"/>
            <a:ext cx="493014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474721" y="6424613"/>
            <a:ext cx="6214110" cy="368300"/>
          </a:xfrm>
          <a:prstGeom prst="rect">
            <a:avLst/>
          </a:prstGeom>
        </p:spPr>
        <p:txBody>
          <a:bodyPr/>
          <a:lstStyle>
            <a:lvl1pPr>
              <a:defRPr/>
            </a:lvl1pPr>
          </a:lstStyle>
          <a:p>
            <a:pPr defTabSz="914400" fontAlgn="auto">
              <a:spcBef>
                <a:spcPts val="0"/>
              </a:spcBef>
              <a:spcAft>
                <a:spcPts val="0"/>
              </a:spcAft>
              <a:defRPr/>
            </a:pPr>
            <a:r>
              <a:rPr lang="en-US" sz="1800">
                <a:solidFill>
                  <a:srgbClr val="000000"/>
                </a:solidFill>
                <a:latin typeface="Verdana"/>
              </a:rPr>
              <a:t>© 2009, Cognizant Technology Solutions.                                             Confidential</a:t>
            </a:r>
            <a:r>
              <a:rPr lang="en-US" sz="900">
                <a:solidFill>
                  <a:srgbClr val="000000"/>
                </a:solidFill>
                <a:latin typeface="Verdana"/>
              </a:rPr>
              <a:t> </a:t>
            </a:r>
          </a:p>
        </p:txBody>
      </p:sp>
      <p:sp>
        <p:nvSpPr>
          <p:cNvPr id="6" name="Slide Number Placeholder 5"/>
          <p:cNvSpPr>
            <a:spLocks noGrp="1"/>
          </p:cNvSpPr>
          <p:nvPr>
            <p:ph type="sldNum" sz="quarter" idx="11"/>
          </p:nvPr>
        </p:nvSpPr>
        <p:spPr/>
        <p:txBody>
          <a:bodyPr/>
          <a:lstStyle>
            <a:lvl1pPr>
              <a:defRPr/>
            </a:lvl1pPr>
          </a:lstStyle>
          <a:p>
            <a:pPr>
              <a:defRPr/>
            </a:pPr>
            <a:fld id="{B4EE4F5D-694E-476E-9B1D-CEB23DE19E31}" type="slidenum">
              <a:rPr lang="en-US">
                <a:solidFill>
                  <a:srgbClr val="FFFFFF"/>
                </a:solidFill>
              </a:rPr>
              <a:pPr>
                <a:defRPr/>
              </a:pPr>
              <a:t>‹#›</a:t>
            </a:fld>
            <a:endParaRPr lang="en-US">
              <a:solidFill>
                <a:srgbClr val="FFFFFF"/>
              </a:solidFill>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523640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ooter Placeholder 2"/>
          <p:cNvSpPr txBox="1">
            <a:spLocks/>
          </p:cNvSpPr>
          <p:nvPr userDrawn="1"/>
        </p:nvSpPr>
        <p:spPr>
          <a:xfrm>
            <a:off x="3017521"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
        <p:nvSpPr>
          <p:cNvPr id="3" name="Content Placeholder 2"/>
          <p:cNvSpPr>
            <a:spLocks noGrp="1"/>
          </p:cNvSpPr>
          <p:nvPr>
            <p:ph idx="1"/>
          </p:nvPr>
        </p:nvSpPr>
        <p:spPr/>
        <p:txBody>
          <a:bodyPr/>
          <a:lstStyle>
            <a:lvl1pPr>
              <a:defRPr sz="1600"/>
            </a:lvl1pPr>
            <a:lvl2pPr>
              <a:defRPr sz="20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noChangeArrowheads="1"/>
          </p:cNvSpPr>
          <p:nvPr>
            <p:ph type="sldNum" sz="quarter" idx="11"/>
          </p:nvPr>
        </p:nvSpPr>
        <p:spPr>
          <a:xfrm>
            <a:off x="10475596" y="6564313"/>
            <a:ext cx="441960" cy="228600"/>
          </a:xfrm>
          <a:prstGeom prst="rect">
            <a:avLst/>
          </a:prstGeom>
          <a:ln/>
        </p:spPr>
        <p:txBody>
          <a:bodyPr/>
          <a:lstStyle>
            <a:lvl1pPr>
              <a:defRPr/>
            </a:lvl1pPr>
          </a:lstStyle>
          <a:p>
            <a:pPr algn="ctr" fontAlgn="base">
              <a:spcBef>
                <a:spcPct val="0"/>
              </a:spcBef>
              <a:spcAft>
                <a:spcPct val="0"/>
              </a:spcAft>
              <a:defRPr/>
            </a:pPr>
            <a:fld id="{CF9FE26E-E9FB-4FFB-A426-42CA90E5EA10}" type="slidenum">
              <a:rPr lang="en-US" sz="900">
                <a:solidFill>
                  <a:srgbClr val="DF7A1C"/>
                </a:solidFill>
                <a:latin typeface="Verdana"/>
              </a:rPr>
              <a:pPr algn="ctr" fontAlgn="base">
                <a:spcBef>
                  <a:spcPct val="0"/>
                </a:spcBef>
                <a:spcAft>
                  <a:spcPct val="0"/>
                </a:spcAft>
                <a:defRPr/>
              </a:pPr>
              <a:t>‹#›</a:t>
            </a:fld>
            <a:endParaRPr lang="en-US" sz="900">
              <a:solidFill>
                <a:srgbClr val="DF7A1C"/>
              </a:solidFill>
              <a:latin typeface="Verdana"/>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3274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9053768" y="0"/>
            <a:ext cx="1907603" cy="1612900"/>
          </a:xfrm>
          <a:prstGeom prst="rect">
            <a:avLst/>
          </a:prstGeom>
          <a:noFill/>
          <a:ln w="9525">
            <a:noFill/>
            <a:miter lim="800000"/>
            <a:headEnd/>
            <a:tailEnd/>
          </a:ln>
        </p:spPr>
      </p:pic>
      <p:cxnSp>
        <p:nvCxnSpPr>
          <p:cNvPr id="4" name="Straight Connector 3"/>
          <p:cNvCxnSpPr/>
          <p:nvPr userDrawn="1"/>
        </p:nvCxnSpPr>
        <p:spPr bwMode="auto">
          <a:xfrm>
            <a:off x="609600" y="1066800"/>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Tree>
    <p:extLst>
      <p:ext uri="{BB962C8B-B14F-4D97-AF65-F5344CB8AC3E}">
        <p14:creationId xmlns:p14="http://schemas.microsoft.com/office/powerpoint/2010/main" val="72411470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5" name="Footer Placeholder 2"/>
          <p:cNvSpPr txBox="1">
            <a:spLocks/>
          </p:cNvSpPr>
          <p:nvPr userDrawn="1"/>
        </p:nvSpPr>
        <p:spPr>
          <a:xfrm>
            <a:off x="3017521"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
        <p:nvSpPr>
          <p:cNvPr id="3" name="Text Placeholder 2"/>
          <p:cNvSpPr>
            <a:spLocks noGrp="1"/>
          </p:cNvSpPr>
          <p:nvPr>
            <p:ph type="body" sz="half" idx="1"/>
          </p:nvPr>
        </p:nvSpPr>
        <p:spPr>
          <a:xfrm>
            <a:off x="822960" y="1219200"/>
            <a:ext cx="457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219200"/>
            <a:ext cx="457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11"/>
          </p:nvPr>
        </p:nvSpPr>
        <p:spPr>
          <a:xfrm>
            <a:off x="10475596" y="6564313"/>
            <a:ext cx="441960" cy="228600"/>
          </a:xfrm>
          <a:prstGeom prst="rect">
            <a:avLst/>
          </a:prstGeom>
          <a:ln/>
        </p:spPr>
        <p:txBody>
          <a:bodyPr/>
          <a:lstStyle>
            <a:lvl1pPr>
              <a:defRPr/>
            </a:lvl1pPr>
          </a:lstStyle>
          <a:p>
            <a:pPr algn="ctr" fontAlgn="base">
              <a:spcBef>
                <a:spcPct val="0"/>
              </a:spcBef>
              <a:spcAft>
                <a:spcPct val="0"/>
              </a:spcAft>
              <a:defRPr/>
            </a:pPr>
            <a:fld id="{CF9FE26E-E9FB-4FFB-A426-42CA90E5EA10}" type="slidenum">
              <a:rPr lang="en-US" sz="900">
                <a:solidFill>
                  <a:srgbClr val="DF7A1C"/>
                </a:solidFill>
                <a:latin typeface="Verdana"/>
              </a:rPr>
              <a:pPr algn="ctr" fontAlgn="base">
                <a:spcBef>
                  <a:spcPct val="0"/>
                </a:spcBef>
                <a:spcAft>
                  <a:spcPct val="0"/>
                </a:spcAft>
                <a:defRPr/>
              </a:pPr>
              <a:t>‹#›</a:t>
            </a:fld>
            <a:endParaRPr lang="en-US" sz="900">
              <a:solidFill>
                <a:srgbClr val="DF7A1C"/>
              </a:solidFill>
              <a:latin typeface="Verdana"/>
            </a:endParaRPr>
          </a:p>
        </p:txBody>
      </p:sp>
      <p:sp>
        <p:nvSpPr>
          <p:cNvPr id="10"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15316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9783135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01736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5349970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355511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5519562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6629400" y="1854200"/>
            <a:ext cx="0" cy="10668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16"/>
          <p:cNvSpPr txBox="1">
            <a:spLocks noChangeArrowheads="1"/>
          </p:cNvSpPr>
          <p:nvPr userDrawn="1"/>
        </p:nvSpPr>
        <p:spPr bwMode="auto">
          <a:xfrm>
            <a:off x="6934200" y="2509837"/>
            <a:ext cx="2286000" cy="461963"/>
          </a:xfrm>
          <a:prstGeom prst="rect">
            <a:avLst/>
          </a:prstGeom>
          <a:noFill/>
          <a:ln>
            <a:noFill/>
          </a:ln>
          <a:extLst/>
        </p:spPr>
        <p:txBody>
          <a:bodyPr>
            <a:spAutoFit/>
          </a:bodyPr>
          <a:lstStyle>
            <a:lvl1pPr eaLnBrk="0" hangingPunct="0">
              <a:defRPr sz="1700">
                <a:solidFill>
                  <a:schemeClr val="tx1"/>
                </a:solidFill>
                <a:latin typeface="Arial" charset="0"/>
                <a:cs typeface="Arial" charset="0"/>
              </a:defRPr>
            </a:lvl1pPr>
            <a:lvl2pPr marL="742950" indent="-285750" eaLnBrk="0" hangingPunct="0">
              <a:defRPr sz="1700">
                <a:solidFill>
                  <a:schemeClr val="tx1"/>
                </a:solidFill>
                <a:latin typeface="Arial" charset="0"/>
                <a:cs typeface="Arial" charset="0"/>
              </a:defRPr>
            </a:lvl2pPr>
            <a:lvl3pPr marL="1143000" indent="-228600" eaLnBrk="0" hangingPunct="0">
              <a:defRPr sz="1700">
                <a:solidFill>
                  <a:schemeClr val="tx1"/>
                </a:solidFill>
                <a:latin typeface="Arial" charset="0"/>
                <a:cs typeface="Arial" charset="0"/>
              </a:defRPr>
            </a:lvl3pPr>
            <a:lvl4pPr marL="1600200" indent="-228600" eaLnBrk="0" hangingPunct="0">
              <a:defRPr sz="1700">
                <a:solidFill>
                  <a:schemeClr val="tx1"/>
                </a:solidFill>
                <a:latin typeface="Arial" charset="0"/>
                <a:cs typeface="Arial" charset="0"/>
              </a:defRPr>
            </a:lvl4pPr>
            <a:lvl5pPr marL="2057400" indent="-228600" eaLnBrk="0" hangingPunct="0">
              <a:defRPr sz="1700">
                <a:solidFill>
                  <a:schemeClr val="tx1"/>
                </a:solidFill>
                <a:latin typeface="Arial" charset="0"/>
                <a:cs typeface="Arial" charset="0"/>
              </a:defRPr>
            </a:lvl5pPr>
            <a:lvl6pPr marL="2514600" indent="-228600" eaLnBrk="0" fontAlgn="base" hangingPunct="0">
              <a:spcBef>
                <a:spcPct val="0"/>
              </a:spcBef>
              <a:spcAft>
                <a:spcPct val="0"/>
              </a:spcAft>
              <a:defRPr sz="1700">
                <a:solidFill>
                  <a:schemeClr val="tx1"/>
                </a:solidFill>
                <a:latin typeface="Arial" charset="0"/>
                <a:cs typeface="Arial" charset="0"/>
              </a:defRPr>
            </a:lvl6pPr>
            <a:lvl7pPr marL="2971800" indent="-228600" eaLnBrk="0" fontAlgn="base" hangingPunct="0">
              <a:spcBef>
                <a:spcPct val="0"/>
              </a:spcBef>
              <a:spcAft>
                <a:spcPct val="0"/>
              </a:spcAft>
              <a:defRPr sz="1700">
                <a:solidFill>
                  <a:schemeClr val="tx1"/>
                </a:solidFill>
                <a:latin typeface="Arial" charset="0"/>
                <a:cs typeface="Arial" charset="0"/>
              </a:defRPr>
            </a:lvl7pPr>
            <a:lvl8pPr marL="3429000" indent="-228600" eaLnBrk="0" fontAlgn="base" hangingPunct="0">
              <a:spcBef>
                <a:spcPct val="0"/>
              </a:spcBef>
              <a:spcAft>
                <a:spcPct val="0"/>
              </a:spcAft>
              <a:defRPr sz="1700">
                <a:solidFill>
                  <a:schemeClr val="tx1"/>
                </a:solidFill>
                <a:latin typeface="Arial" charset="0"/>
                <a:cs typeface="Arial" charset="0"/>
              </a:defRPr>
            </a:lvl8pPr>
            <a:lvl9pPr marL="3886200" indent="-228600" eaLnBrk="0" fontAlgn="base" hangingPunct="0">
              <a:spcBef>
                <a:spcPct val="0"/>
              </a:spcBef>
              <a:spcAft>
                <a:spcPct val="0"/>
              </a:spcAft>
              <a:defRPr sz="1700">
                <a:solidFill>
                  <a:schemeClr val="tx1"/>
                </a:solidFill>
                <a:latin typeface="Arial" charset="0"/>
                <a:cs typeface="Arial" charset="0"/>
              </a:defRPr>
            </a:lvl9pPr>
          </a:lstStyle>
          <a:p>
            <a:pPr defTabSz="914400" eaLnBrk="1" hangingPunct="1">
              <a:defRPr/>
            </a:pPr>
            <a:r>
              <a:rPr lang="en-US" sz="2400" dirty="0" smtClean="0">
                <a:solidFill>
                  <a:srgbClr val="595959"/>
                </a:solidFill>
                <a:latin typeface="Century Gothic" pitchFamily="34" charset="0"/>
              </a:rPr>
              <a:t>Thank You</a:t>
            </a:r>
          </a:p>
        </p:txBody>
      </p:sp>
      <p:pic>
        <p:nvPicPr>
          <p:cNvPr id="7"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088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3" name="Rectangle 2"/>
          <p:cNvSpPr>
            <a:spLocks noChangeArrowheads="1"/>
          </p:cNvSpPr>
          <p:nvPr userDrawn="1"/>
        </p:nvSpPr>
        <p:spPr bwMode="auto">
          <a:xfrm>
            <a:off x="0" y="5562600"/>
            <a:ext cx="109728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2012,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sp>
        <p:nvSpPr>
          <p:cNvPr id="6" name="Round Same Side Corner Rectangle 5"/>
          <p:cNvSpPr/>
          <p:nvPr userDrawn="1"/>
        </p:nvSpPr>
        <p:spPr bwMode="auto">
          <a:xfrm rot="5400000">
            <a:off x="3253740" y="-1120140"/>
            <a:ext cx="2362200" cy="886968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2" cstate="print"/>
          <a:srcRect r="53333"/>
          <a:stretch>
            <a:fillRect/>
          </a:stretch>
        </p:blipFill>
        <p:spPr bwMode="auto">
          <a:xfrm>
            <a:off x="10658476" y="1981200"/>
            <a:ext cx="314324"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91440" y="6324600"/>
            <a:ext cx="548640" cy="457200"/>
          </a:xfrm>
          <a:prstGeom prst="rect">
            <a:avLst/>
          </a:prstGeom>
        </p:spPr>
        <p:txBody>
          <a:bodyPr/>
          <a:lstStyle>
            <a:lvl1pPr>
              <a:defRPr sz="1200" smtClean="0">
                <a:solidFill>
                  <a:srgbClr val="6DB23F"/>
                </a:solidFill>
              </a:defRPr>
            </a:lvl1pPr>
          </a:lstStyle>
          <a:p>
            <a:pPr>
              <a:defRPr/>
            </a:pPr>
            <a:fld id="{B26B71E4-EFD0-444B-AEC8-BAD16925C5B2}" type="slidenum">
              <a:rPr lang="en-US"/>
              <a:pPr>
                <a:defRPr/>
              </a:pPr>
              <a:t>‹#›</a:t>
            </a:fld>
            <a:endParaRPr lang="en-US"/>
          </a:p>
        </p:txBody>
      </p:sp>
      <p:sp>
        <p:nvSpPr>
          <p:cNvPr id="10" name="Text Placeholder 9"/>
          <p:cNvSpPr>
            <a:spLocks noGrp="1"/>
          </p:cNvSpPr>
          <p:nvPr>
            <p:ph type="body" sz="quarter" idx="11"/>
          </p:nvPr>
        </p:nvSpPr>
        <p:spPr>
          <a:xfrm>
            <a:off x="1005840" y="2590800"/>
            <a:ext cx="7589520" cy="1600200"/>
          </a:xfrm>
        </p:spPr>
        <p:txBody>
          <a:bodyPr/>
          <a:lstStyle>
            <a:lvl1pPr>
              <a:defRPr sz="3200">
                <a:solidFill>
                  <a:schemeClr val="bg1"/>
                </a:solidFill>
              </a:defRPr>
            </a:lvl1pPr>
          </a:lstStyle>
          <a:p>
            <a:pPr lvl="0"/>
            <a:r>
              <a:rPr lang="en-US" smtClean="0"/>
              <a:t>Click to edit Master text styles</a:t>
            </a:r>
          </a:p>
        </p:txBody>
      </p:sp>
      <p:pic>
        <p:nvPicPr>
          <p:cNvPr id="11"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Tree>
    <p:extLst>
      <p:ext uri="{BB962C8B-B14F-4D97-AF65-F5344CB8AC3E}">
        <p14:creationId xmlns:p14="http://schemas.microsoft.com/office/powerpoint/2010/main" val="187949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3083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6" Type="http://schemas.openxmlformats.org/officeDocument/2006/relationships/theme" Target="../theme/theme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Inside.jpg"/>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96"/>
          <p:cNvSpPr txBox="1">
            <a:spLocks/>
          </p:cNvSpPr>
          <p:nvPr/>
        </p:nvSpPr>
        <p:spPr bwMode="auto">
          <a:xfrm>
            <a:off x="274638" y="6416675"/>
            <a:ext cx="487362" cy="365125"/>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defTabSz="914400" fontAlgn="auto">
              <a:spcBef>
                <a:spcPts val="0"/>
              </a:spcBef>
              <a:spcAft>
                <a:spcPts val="0"/>
              </a:spcAft>
              <a:defRPr/>
            </a:pPr>
            <a:fld id="{755F634D-C28A-4A29-BC6B-CDA3E1893C9E}" type="slidenum">
              <a:rPr lang="en-US" sz="1200" b="1" smtClean="0">
                <a:solidFill>
                  <a:srgbClr val="3A545A"/>
                </a:solidFill>
                <a:latin typeface="Arial Black" pitchFamily="34" charset="0"/>
                <a:cs typeface="+mn-cs"/>
              </a:rPr>
              <a:pPr algn="ctr" defTabSz="914400" fontAlgn="auto">
                <a:spcBef>
                  <a:spcPts val="0"/>
                </a:spcBef>
                <a:spcAft>
                  <a:spcPts val="0"/>
                </a:spcAft>
                <a:defRPr/>
              </a:pPr>
              <a:t>‹#›</a:t>
            </a:fld>
            <a:endParaRPr lang="en-US" sz="1200" b="1" dirty="0" smtClean="0">
              <a:solidFill>
                <a:srgbClr val="3A545A"/>
              </a:solidFill>
              <a:latin typeface="Arial Black" pitchFamily="34" charset="0"/>
              <a:cs typeface="+mn-cs"/>
            </a:endParaRPr>
          </a:p>
        </p:txBody>
      </p:sp>
      <p:sp>
        <p:nvSpPr>
          <p:cNvPr id="9" name="Footer Placeholder 97"/>
          <p:cNvSpPr txBox="1">
            <a:spLocks/>
          </p:cNvSpPr>
          <p:nvPr/>
        </p:nvSpPr>
        <p:spPr bwMode="auto">
          <a:xfrm>
            <a:off x="731838" y="6416675"/>
            <a:ext cx="3475037" cy="365125"/>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fontAlgn="auto">
              <a:spcBef>
                <a:spcPts val="0"/>
              </a:spcBef>
              <a:spcAft>
                <a:spcPts val="0"/>
              </a:spcAft>
              <a:defRPr/>
            </a:pPr>
            <a:r>
              <a:rPr lang="en-US" sz="900" dirty="0" smtClean="0">
                <a:solidFill>
                  <a:srgbClr val="3A545A"/>
                </a:solidFill>
                <a:cs typeface="+mn-cs"/>
              </a:rPr>
              <a:t>© 2013, Cognizant Technology Solutions</a:t>
            </a:r>
          </a:p>
        </p:txBody>
      </p:sp>
      <p:sp>
        <p:nvSpPr>
          <p:cNvPr id="1029" name="Title Placeholder 12"/>
          <p:cNvSpPr>
            <a:spLocks noGrp="1"/>
          </p:cNvSpPr>
          <p:nvPr>
            <p:ph type="title"/>
          </p:nvPr>
        </p:nvSpPr>
        <p:spPr bwMode="auto">
          <a:xfrm>
            <a:off x="549275" y="274638"/>
            <a:ext cx="98742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13"/>
          <p:cNvSpPr>
            <a:spLocks noGrp="1"/>
          </p:cNvSpPr>
          <p:nvPr>
            <p:ph type="body" idx="1"/>
          </p:nvPr>
        </p:nvSpPr>
        <p:spPr bwMode="auto">
          <a:xfrm>
            <a:off x="549275" y="1066800"/>
            <a:ext cx="98742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031" name="Picture 14"/>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7962900" y="6248400"/>
            <a:ext cx="2428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254" r:id="rId1"/>
    <p:sldLayoutId id="2147486255" r:id="rId2"/>
    <p:sldLayoutId id="2147486246" r:id="rId3"/>
    <p:sldLayoutId id="2147486247" r:id="rId4"/>
    <p:sldLayoutId id="2147486248" r:id="rId5"/>
    <p:sldLayoutId id="2147486256" r:id="rId6"/>
    <p:sldLayoutId id="2147486273" r:id="rId7"/>
    <p:sldLayoutId id="2147486274" r:id="rId8"/>
    <p:sldLayoutId id="2147486275" r:id="rId9"/>
    <p:sldLayoutId id="2147486276" r:id="rId10"/>
    <p:sldLayoutId id="2147486277" r:id="rId11"/>
    <p:sldLayoutId id="2147486278" r:id="rId12"/>
    <p:sldLayoutId id="2147486279" r:id="rId13"/>
    <p:sldLayoutId id="2147486280" r:id="rId14"/>
    <p:sldLayoutId id="2147486281" r:id="rId15"/>
    <p:sldLayoutId id="2147486282" r:id="rId16"/>
    <p:sldLayoutId id="2147486283" r:id="rId17"/>
    <p:sldLayoutId id="2147486284" r:id="rId18"/>
    <p:sldLayoutId id="2147486285" r:id="rId19"/>
    <p:sldLayoutId id="2147486286" r:id="rId20"/>
    <p:sldLayoutId id="2147486287" r:id="rId21"/>
    <p:sldLayoutId id="2147486288" r:id="rId22"/>
    <p:sldLayoutId id="2147486289" r:id="rId23"/>
    <p:sldLayoutId id="2147486290" r:id="rId24"/>
    <p:sldLayoutId id="2147486291" r:id="rId25"/>
    <p:sldLayoutId id="2147486292" r:id="rId26"/>
    <p:sldLayoutId id="2147486293" r:id="rId27"/>
    <p:sldLayoutId id="2147486294" r:id="rId28"/>
    <p:sldLayoutId id="2147486295" r:id="rId29"/>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kern="1200">
          <a:solidFill>
            <a:srgbClr val="7F7F7F"/>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kern="1200">
          <a:solidFill>
            <a:srgbClr val="7F7F7F"/>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1600" kern="1200">
          <a:solidFill>
            <a:srgbClr val="7F7F7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rgbClr val="7F7F7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182880" y="1600200"/>
            <a:ext cx="1060704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42"/>
          <p:cNvSpPr>
            <a:spLocks noGrp="1" noChangeArrowheads="1"/>
          </p:cNvSpPr>
          <p:nvPr>
            <p:ph type="sldNum" sz="quarter" idx="4"/>
          </p:nvPr>
        </p:nvSpPr>
        <p:spPr bwMode="auto">
          <a:xfrm>
            <a:off x="0" y="6553200"/>
            <a:ext cx="54864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chemeClr val="bg1"/>
                </a:solidFill>
                <a:latin typeface="Arial Black" pitchFamily="34" charset="0"/>
              </a:defRPr>
            </a:lvl1pPr>
          </a:lstStyle>
          <a:p>
            <a:pPr defTabSz="914400" fontAlgn="auto">
              <a:spcBef>
                <a:spcPts val="0"/>
              </a:spcBef>
              <a:spcAft>
                <a:spcPts val="0"/>
              </a:spcAft>
              <a:defRPr/>
            </a:pPr>
            <a:fld id="{D65C96D7-1CD6-47E3-9FA9-60CD48A62302}" type="slidenum">
              <a:rPr lang="en-US">
                <a:solidFill>
                  <a:srgbClr val="FFFFFF"/>
                </a:solidFill>
              </a:rPr>
              <a:pPr defTabSz="914400" fontAlgn="auto">
                <a:spcBef>
                  <a:spcPts val="0"/>
                </a:spcBef>
                <a:spcAft>
                  <a:spcPts val="0"/>
                </a:spcAft>
                <a:defRPr/>
              </a:pPr>
              <a:t>‹#›</a:t>
            </a:fld>
            <a:endParaRPr lang="en-US">
              <a:solidFill>
                <a:srgbClr val="FFFFFF"/>
              </a:solidFill>
            </a:endParaRPr>
          </a:p>
        </p:txBody>
      </p:sp>
    </p:spTree>
    <p:extLst>
      <p:ext uri="{BB962C8B-B14F-4D97-AF65-F5344CB8AC3E}">
        <p14:creationId xmlns:p14="http://schemas.microsoft.com/office/powerpoint/2010/main" val="84642245"/>
      </p:ext>
    </p:extLst>
  </p:cSld>
  <p:clrMap bg1="lt1" tx1="dk1" bg2="lt2" tx2="dk2" accent1="accent1" accent2="accent2" accent3="accent3" accent4="accent4" accent5="accent5" accent6="accent6" hlink="hlink" folHlink="folHlink"/>
  <p:sldLayoutIdLst>
    <p:sldLayoutId id="2147486258" r:id="rId1"/>
    <p:sldLayoutId id="2147486259" r:id="rId2"/>
    <p:sldLayoutId id="2147486260" r:id="rId3"/>
    <p:sldLayoutId id="2147486261" r:id="rId4"/>
    <p:sldLayoutId id="2147486262" r:id="rId5"/>
    <p:sldLayoutId id="2147486263" r:id="rId6"/>
    <p:sldLayoutId id="2147486264" r:id="rId7"/>
    <p:sldLayoutId id="2147486265" r:id="rId8"/>
    <p:sldLayoutId id="2147486266" r:id="rId9"/>
    <p:sldLayoutId id="2147486267" r:id="rId10"/>
    <p:sldLayoutId id="2147486268" r:id="rId11"/>
    <p:sldLayoutId id="2147486269" r:id="rId12"/>
    <p:sldLayoutId id="2147486270" r:id="rId13"/>
    <p:sldLayoutId id="2147486271" r:id="rId14"/>
    <p:sldLayoutId id="2147486272" r:id="rId15"/>
  </p:sldLayoutIdLst>
  <p:hf hdr="0" ftr="0" dt="0"/>
  <p:txStyles>
    <p:titleStyle>
      <a:lvl1pPr algn="l" rtl="0" eaLnBrk="1" fontAlgn="base" hangingPunct="1">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000">
          <a:solidFill>
            <a:schemeClr val="tx1"/>
          </a:solidFill>
          <a:latin typeface="Calibri" pitchFamily="34" charset="0"/>
          <a:ea typeface="ＭＳ Ｐゴシック" charset="-128"/>
          <a:cs typeface="Calibri" pitchFamily="34" charset="0"/>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Calibri" pitchFamily="34" charset="0"/>
          <a:ea typeface="ＭＳ Ｐゴシック" charset="-128"/>
          <a:cs typeface="Calibri" pitchFamily="34" charset="0"/>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1800">
          <a:solidFill>
            <a:schemeClr val="tx1"/>
          </a:solidFill>
          <a:latin typeface="Calibri" pitchFamily="34" charset="0"/>
          <a:ea typeface="ＭＳ Ｐゴシック" charset="-128"/>
          <a:cs typeface="Calibri" pitchFamily="34" charset="0"/>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hyperlink" Target="http://search.phpied.com:8080/search?p=javascript#results" TargetMode="Externa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Javascript</a:t>
            </a:r>
            <a:endParaRPr lang="en-IN" dirty="0"/>
          </a:p>
        </p:txBody>
      </p:sp>
    </p:spTree>
    <p:extLst>
      <p:ext uri="{BB962C8B-B14F-4D97-AF65-F5344CB8AC3E}">
        <p14:creationId xmlns:p14="http://schemas.microsoft.com/office/powerpoint/2010/main" val="3230713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00B0F0"/>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1295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VARIABLES</a:t>
            </a:r>
            <a:endParaRPr lang="en-US" sz="1800" dirty="0" smtClean="0">
              <a:solidFill>
                <a:schemeClr val="tx1"/>
              </a:solidFill>
            </a:endParaRPr>
          </a:p>
        </p:txBody>
      </p:sp>
      <p:sp>
        <p:nvSpPr>
          <p:cNvPr id="11" name="Title 1"/>
          <p:cNvSpPr txBox="1">
            <a:spLocks/>
          </p:cNvSpPr>
          <p:nvPr/>
        </p:nvSpPr>
        <p:spPr bwMode="auto">
          <a:xfrm>
            <a:off x="1371600" y="1524000"/>
            <a:ext cx="90525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ECMAScript variables are loosely typed, meaning that a variable can hold any type of data.</a:t>
            </a:r>
            <a:endParaRPr lang="en-US" sz="1800" b="0" dirty="0" smtClean="0">
              <a:solidFill>
                <a:schemeClr val="tx1"/>
              </a:solidFill>
            </a:endParaRPr>
          </a:p>
        </p:txBody>
      </p:sp>
      <p:sp>
        <p:nvSpPr>
          <p:cNvPr id="16" name="Title 1"/>
          <p:cNvSpPr txBox="1">
            <a:spLocks/>
          </p:cNvSpPr>
          <p:nvPr/>
        </p:nvSpPr>
        <p:spPr bwMode="auto">
          <a:xfrm>
            <a:off x="1447800" y="22860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Every variable </a:t>
            </a:r>
            <a:r>
              <a:rPr lang="en-US" sz="1800" b="0" dirty="0">
                <a:solidFill>
                  <a:schemeClr val="tx1"/>
                </a:solidFill>
              </a:rPr>
              <a:t>is simply a named placeholder for a value.</a:t>
            </a:r>
          </a:p>
        </p:txBody>
      </p:sp>
      <p:sp>
        <p:nvSpPr>
          <p:cNvPr id="10" name="Title 1"/>
          <p:cNvSpPr txBox="1">
            <a:spLocks/>
          </p:cNvSpPr>
          <p:nvPr/>
        </p:nvSpPr>
        <p:spPr bwMode="auto">
          <a:xfrm>
            <a:off x="1524000" y="2895600"/>
            <a:ext cx="906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To </a:t>
            </a:r>
            <a:r>
              <a:rPr lang="en-US" sz="1800" b="0" dirty="0" smtClean="0">
                <a:solidFill>
                  <a:schemeClr val="tx1"/>
                </a:solidFill>
              </a:rPr>
              <a:t>define </a:t>
            </a:r>
            <a:r>
              <a:rPr lang="en-US" sz="1800" b="0" dirty="0">
                <a:solidFill>
                  <a:schemeClr val="tx1"/>
                </a:solidFill>
              </a:rPr>
              <a:t>a variable, use the var operator </a:t>
            </a:r>
            <a:r>
              <a:rPr lang="en-US" sz="1800" b="0" dirty="0" smtClean="0">
                <a:solidFill>
                  <a:schemeClr val="tx1"/>
                </a:solidFill>
              </a:rPr>
              <a:t>followed </a:t>
            </a:r>
            <a:r>
              <a:rPr lang="en-US" sz="1800" b="0" dirty="0">
                <a:solidFill>
                  <a:schemeClr val="tx1"/>
                </a:solidFill>
              </a:rPr>
              <a:t>by the variable </a:t>
            </a:r>
            <a:r>
              <a:rPr lang="en-US" sz="1800" b="0" dirty="0" smtClean="0">
                <a:solidFill>
                  <a:schemeClr val="tx1"/>
                </a:solidFill>
              </a:rPr>
              <a:t>name</a:t>
            </a:r>
            <a:endParaRPr lang="en-US" sz="1800" b="0" dirty="0">
              <a:solidFill>
                <a:schemeClr val="tx1"/>
              </a:solidFill>
            </a:endParaRPr>
          </a:p>
        </p:txBody>
      </p:sp>
      <p:sp>
        <p:nvSpPr>
          <p:cNvPr id="12" name="Title 1"/>
          <p:cNvSpPr txBox="1">
            <a:spLocks/>
          </p:cNvSpPr>
          <p:nvPr/>
        </p:nvSpPr>
        <p:spPr bwMode="auto">
          <a:xfrm>
            <a:off x="3276600" y="37338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t>
            </a:r>
            <a:r>
              <a:rPr lang="en-US" sz="1800" b="0" dirty="0" smtClean="0">
                <a:solidFill>
                  <a:schemeClr val="tx1"/>
                </a:solidFill>
              </a:rPr>
              <a:t>ar message;</a:t>
            </a:r>
          </a:p>
        </p:txBody>
      </p:sp>
      <p:sp>
        <p:nvSpPr>
          <p:cNvPr id="13" name="Title 1"/>
          <p:cNvSpPr txBox="1">
            <a:spLocks/>
          </p:cNvSpPr>
          <p:nvPr/>
        </p:nvSpPr>
        <p:spPr bwMode="auto">
          <a:xfrm>
            <a:off x="1600200" y="4419600"/>
            <a:ext cx="88239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This code </a:t>
            </a:r>
            <a:r>
              <a:rPr lang="en-US" sz="1800" b="0" dirty="0" smtClean="0">
                <a:solidFill>
                  <a:schemeClr val="tx1"/>
                </a:solidFill>
              </a:rPr>
              <a:t>defines </a:t>
            </a:r>
            <a:r>
              <a:rPr lang="en-US" sz="1800" b="0" dirty="0">
                <a:solidFill>
                  <a:schemeClr val="tx1"/>
                </a:solidFill>
              </a:rPr>
              <a:t>a variable named message that can be used to hold any value.</a:t>
            </a:r>
          </a:p>
        </p:txBody>
      </p:sp>
      <p:sp>
        <p:nvSpPr>
          <p:cNvPr id="15" name="Title 1"/>
          <p:cNvSpPr txBox="1">
            <a:spLocks/>
          </p:cNvSpPr>
          <p:nvPr/>
        </p:nvSpPr>
        <p:spPr bwMode="auto">
          <a:xfrm>
            <a:off x="1600200" y="5334000"/>
            <a:ext cx="882396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ECMAScript implements variable initialization, so it’s possible to </a:t>
            </a:r>
            <a:r>
              <a:rPr lang="en-US" sz="1800" b="0" dirty="0" smtClean="0">
                <a:solidFill>
                  <a:schemeClr val="tx1"/>
                </a:solidFill>
              </a:rPr>
              <a:t>define </a:t>
            </a:r>
            <a:r>
              <a:rPr lang="en-US" sz="1800" b="0" dirty="0">
                <a:solidFill>
                  <a:schemeClr val="tx1"/>
                </a:solidFill>
              </a:rPr>
              <a:t>the variable and set </a:t>
            </a:r>
            <a:r>
              <a:rPr lang="en-US" sz="1800" b="0" dirty="0" smtClean="0">
                <a:solidFill>
                  <a:schemeClr val="tx1"/>
                </a:solidFill>
              </a:rPr>
              <a:t>its value </a:t>
            </a:r>
            <a:r>
              <a:rPr lang="en-US" sz="1800" b="0" dirty="0">
                <a:solidFill>
                  <a:schemeClr val="tx1"/>
                </a:solidFill>
              </a:rPr>
              <a:t>at the same time, as in this example:</a:t>
            </a:r>
          </a:p>
        </p:txBody>
      </p:sp>
    </p:spTree>
    <p:extLst>
      <p:ext uri="{BB962C8B-B14F-4D97-AF65-F5344CB8AC3E}">
        <p14:creationId xmlns:p14="http://schemas.microsoft.com/office/powerpoint/2010/main" val="345389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Common Form-Field Events</a:t>
            </a:r>
            <a:endParaRPr lang="en-US" sz="1800" b="0" dirty="0" smtClean="0">
              <a:solidFill>
                <a:schemeClr val="tx1"/>
              </a:solidFill>
            </a:endParaRPr>
          </a:p>
        </p:txBody>
      </p:sp>
      <p:sp>
        <p:nvSpPr>
          <p:cNvPr id="8" name="Title 1"/>
          <p:cNvSpPr txBox="1">
            <a:spLocks/>
          </p:cNvSpPr>
          <p:nvPr/>
        </p:nvSpPr>
        <p:spPr bwMode="auto">
          <a:xfrm>
            <a:off x="1289462" y="1905000"/>
            <a:ext cx="9372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2"/>
            <a:r>
              <a:rPr lang="en-US" sz="1800" b="0" dirty="0">
                <a:solidFill>
                  <a:schemeClr val="tx1"/>
                </a:solidFill>
              </a:rPr>
              <a:t>EventUtil.addHandler(textbox, “change”, function(event){</a:t>
            </a:r>
          </a:p>
          <a:p>
            <a:pPr lvl="2"/>
            <a:r>
              <a:rPr lang="en-US" sz="1800" b="0" dirty="0">
                <a:solidFill>
                  <a:schemeClr val="tx1"/>
                </a:solidFill>
              </a:rPr>
              <a:t>event = EventUtil.getEvent(event);</a:t>
            </a:r>
          </a:p>
          <a:p>
            <a:pPr lvl="2"/>
            <a:r>
              <a:rPr lang="en-US" sz="1800" b="0" dirty="0">
                <a:solidFill>
                  <a:schemeClr val="tx1"/>
                </a:solidFill>
              </a:rPr>
              <a:t>var target = EventUtil.getTarget(event);</a:t>
            </a:r>
          </a:p>
          <a:p>
            <a:pPr lvl="2"/>
            <a:r>
              <a:rPr lang="en-US" sz="1800" b="0" dirty="0">
                <a:solidFill>
                  <a:schemeClr val="tx1"/>
                </a:solidFill>
              </a:rPr>
              <a:t>if (/[^\d]/.test(</a:t>
            </a:r>
            <a:r>
              <a:rPr lang="en-US" sz="1800" b="0" dirty="0" err="1">
                <a:solidFill>
                  <a:schemeClr val="tx1"/>
                </a:solidFill>
              </a:rPr>
              <a:t>target.value</a:t>
            </a:r>
            <a:r>
              <a:rPr lang="en-US" sz="1800" b="0" dirty="0" smtClean="0">
                <a:solidFill>
                  <a:schemeClr val="tx1"/>
                </a:solidFill>
              </a:rPr>
              <a:t>)){</a:t>
            </a:r>
            <a:r>
              <a:rPr lang="en-US" sz="1800" b="0" dirty="0">
                <a:solidFill>
                  <a:schemeClr val="tx1"/>
                </a:solidFill>
              </a:rPr>
              <a:t>target.style.backgroundColor = “red”;</a:t>
            </a:r>
          </a:p>
          <a:p>
            <a:pPr lvl="2"/>
            <a:r>
              <a:rPr lang="en-US" sz="1800" b="0" dirty="0">
                <a:solidFill>
                  <a:schemeClr val="tx1"/>
                </a:solidFill>
              </a:rPr>
              <a:t>} else {</a:t>
            </a:r>
          </a:p>
          <a:p>
            <a:pPr lvl="2"/>
            <a:r>
              <a:rPr lang="en-US" sz="1800" b="0" dirty="0">
                <a:solidFill>
                  <a:schemeClr val="tx1"/>
                </a:solidFill>
              </a:rPr>
              <a:t>target.style.backgroundColor = “”;</a:t>
            </a:r>
          </a:p>
          <a:p>
            <a:pPr lvl="2"/>
            <a:r>
              <a:rPr lang="en-US" sz="1800" b="0" dirty="0">
                <a:solidFill>
                  <a:schemeClr val="tx1"/>
                </a:solidFill>
              </a:rPr>
              <a:t>}</a:t>
            </a:r>
          </a:p>
          <a:p>
            <a:pPr lvl="2"/>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279312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SCRIPTING TEXT BOXES</a:t>
            </a:r>
            <a:endParaRPr lang="en-US" sz="2400" dirty="0" smtClean="0">
              <a:solidFill>
                <a:schemeClr val="tx1"/>
              </a:solidFill>
            </a:endParaRPr>
          </a:p>
        </p:txBody>
      </p:sp>
      <p:sp>
        <p:nvSpPr>
          <p:cNvPr id="5" name="Title 1"/>
          <p:cNvSpPr txBox="1">
            <a:spLocks/>
          </p:cNvSpPr>
          <p:nvPr/>
        </p:nvSpPr>
        <p:spPr bwMode="auto">
          <a:xfrm>
            <a:off x="1143000" y="1676400"/>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There are two ways to represent text boxes in HTML: a single-line version using the &lt;</a:t>
            </a:r>
            <a:r>
              <a:rPr lang="en-US" sz="1800" b="0" dirty="0" smtClean="0">
                <a:solidFill>
                  <a:schemeClr val="tx1"/>
                </a:solidFill>
              </a:rPr>
              <a:t>input&gt; element </a:t>
            </a:r>
            <a:r>
              <a:rPr lang="en-US" sz="1800" b="0" dirty="0">
                <a:solidFill>
                  <a:schemeClr val="tx1"/>
                </a:solidFill>
              </a:rPr>
              <a:t>and a multiline version using &lt;textarea&gt;.</a:t>
            </a:r>
          </a:p>
        </p:txBody>
      </p:sp>
      <p:sp>
        <p:nvSpPr>
          <p:cNvPr id="6" name="Title 1"/>
          <p:cNvSpPr txBox="1">
            <a:spLocks/>
          </p:cNvSpPr>
          <p:nvPr/>
        </p:nvSpPr>
        <p:spPr bwMode="auto">
          <a:xfrm>
            <a:off x="1143000" y="2514600"/>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These two controls are very similar and </a:t>
            </a:r>
            <a:r>
              <a:rPr lang="en-US" sz="1800" b="0" dirty="0" smtClean="0">
                <a:solidFill>
                  <a:schemeClr val="tx1"/>
                </a:solidFill>
              </a:rPr>
              <a:t>behave in </a:t>
            </a:r>
            <a:r>
              <a:rPr lang="en-US" sz="1800" b="0" dirty="0">
                <a:solidFill>
                  <a:schemeClr val="tx1"/>
                </a:solidFill>
              </a:rPr>
              <a:t>similar ways most of the time. There are, however, some important differences.</a:t>
            </a:r>
          </a:p>
        </p:txBody>
      </p:sp>
      <p:sp>
        <p:nvSpPr>
          <p:cNvPr id="7" name="Title 1"/>
          <p:cNvSpPr txBox="1">
            <a:spLocks/>
          </p:cNvSpPr>
          <p:nvPr/>
        </p:nvSpPr>
        <p:spPr bwMode="auto">
          <a:xfrm>
            <a:off x="1219200" y="3352800"/>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By default, the &lt;input&gt; element displays a text box, even when the type attribute is </a:t>
            </a:r>
            <a:r>
              <a:rPr lang="en-US" sz="1800" b="0" dirty="0" smtClean="0">
                <a:solidFill>
                  <a:schemeClr val="tx1"/>
                </a:solidFill>
              </a:rPr>
              <a:t>omitted(the </a:t>
            </a:r>
            <a:r>
              <a:rPr lang="en-US" sz="1800" b="0" dirty="0">
                <a:solidFill>
                  <a:schemeClr val="tx1"/>
                </a:solidFill>
              </a:rPr>
              <a:t>default value is “text”).</a:t>
            </a:r>
          </a:p>
        </p:txBody>
      </p:sp>
      <p:sp>
        <p:nvSpPr>
          <p:cNvPr id="11" name="Title 1"/>
          <p:cNvSpPr txBox="1">
            <a:spLocks/>
          </p:cNvSpPr>
          <p:nvPr/>
        </p:nvSpPr>
        <p:spPr bwMode="auto">
          <a:xfrm>
            <a:off x="1219200" y="4114800"/>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size attribute can then be used to specify how wide the </a:t>
            </a:r>
            <a:r>
              <a:rPr lang="en-US" sz="1800" b="0" dirty="0" smtClean="0">
                <a:solidFill>
                  <a:schemeClr val="tx1"/>
                </a:solidFill>
              </a:rPr>
              <a:t>text box </a:t>
            </a:r>
            <a:r>
              <a:rPr lang="en-US" sz="1800" b="0" dirty="0">
                <a:solidFill>
                  <a:schemeClr val="tx1"/>
                </a:solidFill>
              </a:rPr>
              <a:t>should be in terms of visible characters.</a:t>
            </a:r>
          </a:p>
        </p:txBody>
      </p:sp>
      <p:sp>
        <p:nvSpPr>
          <p:cNvPr id="12" name="Title 1"/>
          <p:cNvSpPr txBox="1">
            <a:spLocks/>
          </p:cNvSpPr>
          <p:nvPr/>
        </p:nvSpPr>
        <p:spPr bwMode="auto">
          <a:xfrm>
            <a:off x="1219200" y="5029200"/>
            <a:ext cx="937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value attribute </a:t>
            </a:r>
            <a:r>
              <a:rPr lang="en-US" sz="1800" b="0" dirty="0" smtClean="0">
                <a:solidFill>
                  <a:schemeClr val="tx1"/>
                </a:solidFill>
              </a:rPr>
              <a:t>specifies </a:t>
            </a:r>
            <a:r>
              <a:rPr lang="en-US" sz="1800" b="0" dirty="0">
                <a:solidFill>
                  <a:schemeClr val="tx1"/>
                </a:solidFill>
              </a:rPr>
              <a:t>the initial value of </a:t>
            </a:r>
            <a:r>
              <a:rPr lang="en-US" sz="1800" b="0" dirty="0" smtClean="0">
                <a:solidFill>
                  <a:schemeClr val="tx1"/>
                </a:solidFill>
              </a:rPr>
              <a:t>the text </a:t>
            </a:r>
            <a:r>
              <a:rPr lang="en-US" sz="1800" b="0" dirty="0">
                <a:solidFill>
                  <a:schemeClr val="tx1"/>
                </a:solidFill>
              </a:rPr>
              <a:t>box, and the maxlength attribute </a:t>
            </a:r>
            <a:r>
              <a:rPr lang="en-US" sz="1800" b="0" dirty="0" smtClean="0">
                <a:solidFill>
                  <a:schemeClr val="tx1"/>
                </a:solidFill>
              </a:rPr>
              <a:t>specifies </a:t>
            </a:r>
            <a:r>
              <a:rPr lang="en-US" sz="1800" b="0" dirty="0">
                <a:solidFill>
                  <a:schemeClr val="tx1"/>
                </a:solidFill>
              </a:rPr>
              <a:t>the maximum number of characters allowed </a:t>
            </a:r>
            <a:r>
              <a:rPr lang="en-US" sz="1800" b="0" dirty="0" smtClean="0">
                <a:solidFill>
                  <a:schemeClr val="tx1"/>
                </a:solidFill>
              </a:rPr>
              <a:t>in the </a:t>
            </a:r>
            <a:r>
              <a:rPr lang="en-US" sz="1800" b="0" dirty="0">
                <a:solidFill>
                  <a:schemeClr val="tx1"/>
                </a:solidFill>
              </a:rPr>
              <a:t>text box.</a:t>
            </a:r>
          </a:p>
        </p:txBody>
      </p:sp>
    </p:spTree>
    <p:extLst>
      <p:ext uri="{BB962C8B-B14F-4D97-AF65-F5344CB8AC3E}">
        <p14:creationId xmlns:p14="http://schemas.microsoft.com/office/powerpoint/2010/main" val="91732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85800"/>
            <a:ext cx="9875520" cy="37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SCRIPTING TEXT BOXES</a:t>
            </a:r>
            <a:endParaRPr lang="en-US" sz="2400" dirty="0" smtClean="0">
              <a:solidFill>
                <a:schemeClr val="tx1"/>
              </a:solidFill>
            </a:endParaRPr>
          </a:p>
        </p:txBody>
      </p:sp>
      <p:sp>
        <p:nvSpPr>
          <p:cNvPr id="5" name="Title 1"/>
          <p:cNvSpPr txBox="1">
            <a:spLocks/>
          </p:cNvSpPr>
          <p:nvPr/>
        </p:nvSpPr>
        <p:spPr bwMode="auto">
          <a:xfrm>
            <a:off x="1143000" y="1676400"/>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So to create a text box that can display 25 characters at a time but has a maximum</a:t>
            </a:r>
          </a:p>
          <a:p>
            <a:r>
              <a:rPr lang="en-US" sz="1800" b="0" dirty="0">
                <a:solidFill>
                  <a:schemeClr val="tx1"/>
                </a:solidFill>
              </a:rPr>
              <a:t>length of 50, you can use the following code:</a:t>
            </a:r>
          </a:p>
        </p:txBody>
      </p:sp>
      <p:sp>
        <p:nvSpPr>
          <p:cNvPr id="6" name="Title 1"/>
          <p:cNvSpPr txBox="1">
            <a:spLocks/>
          </p:cNvSpPr>
          <p:nvPr/>
        </p:nvSpPr>
        <p:spPr bwMode="auto">
          <a:xfrm>
            <a:off x="1143000" y="2514600"/>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&lt;input type=”text” size=”25” maxlength=”50” value=”initial value”&gt;</a:t>
            </a:r>
          </a:p>
        </p:txBody>
      </p:sp>
      <p:sp>
        <p:nvSpPr>
          <p:cNvPr id="13" name="Title 1"/>
          <p:cNvSpPr txBox="1">
            <a:spLocks/>
          </p:cNvSpPr>
          <p:nvPr/>
        </p:nvSpPr>
        <p:spPr bwMode="auto">
          <a:xfrm>
            <a:off x="1066800" y="32766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&lt;textarea&gt; element always renders a multiline text box.</a:t>
            </a:r>
          </a:p>
        </p:txBody>
      </p:sp>
      <p:sp>
        <p:nvSpPr>
          <p:cNvPr id="14" name="Title 1"/>
          <p:cNvSpPr txBox="1">
            <a:spLocks/>
          </p:cNvSpPr>
          <p:nvPr/>
        </p:nvSpPr>
        <p:spPr bwMode="auto">
          <a:xfrm>
            <a:off x="1066800" y="3810000"/>
            <a:ext cx="9753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To specify how large the text </a:t>
            </a:r>
            <a:r>
              <a:rPr lang="en-US" sz="1800" b="0" dirty="0" smtClean="0">
                <a:solidFill>
                  <a:schemeClr val="tx1"/>
                </a:solidFill>
              </a:rPr>
              <a:t>box should </a:t>
            </a:r>
            <a:r>
              <a:rPr lang="en-US" sz="1800" b="0" dirty="0">
                <a:solidFill>
                  <a:schemeClr val="tx1"/>
                </a:solidFill>
              </a:rPr>
              <a:t>be, you can use the rows attribute, which </a:t>
            </a:r>
            <a:r>
              <a:rPr lang="en-US" sz="1800" b="0" dirty="0" smtClean="0">
                <a:solidFill>
                  <a:schemeClr val="tx1"/>
                </a:solidFill>
              </a:rPr>
              <a:t>specifies </a:t>
            </a:r>
            <a:r>
              <a:rPr lang="en-US" sz="1800" b="0" dirty="0">
                <a:solidFill>
                  <a:schemeClr val="tx1"/>
                </a:solidFill>
              </a:rPr>
              <a:t>the height of the text box in number </a:t>
            </a:r>
            <a:r>
              <a:rPr lang="en-US" sz="1800" b="0" dirty="0" smtClean="0">
                <a:solidFill>
                  <a:schemeClr val="tx1"/>
                </a:solidFill>
              </a:rPr>
              <a:t>of characters</a:t>
            </a:r>
            <a:r>
              <a:rPr lang="en-US" sz="1800" b="0" dirty="0">
                <a:solidFill>
                  <a:schemeClr val="tx1"/>
                </a:solidFill>
              </a:rPr>
              <a:t>, and the cols attribute, which </a:t>
            </a:r>
            <a:r>
              <a:rPr lang="en-US" sz="1800" b="0" dirty="0" smtClean="0">
                <a:solidFill>
                  <a:schemeClr val="tx1"/>
                </a:solidFill>
              </a:rPr>
              <a:t>specifies </a:t>
            </a:r>
            <a:r>
              <a:rPr lang="en-US" sz="1800" b="0" dirty="0">
                <a:solidFill>
                  <a:schemeClr val="tx1"/>
                </a:solidFill>
              </a:rPr>
              <a:t>the width in number of characters, similar </a:t>
            </a:r>
            <a:r>
              <a:rPr lang="en-US" sz="1800" b="0" dirty="0" smtClean="0">
                <a:solidFill>
                  <a:schemeClr val="tx1"/>
                </a:solidFill>
              </a:rPr>
              <a:t>to size </a:t>
            </a:r>
            <a:r>
              <a:rPr lang="en-US" sz="1800" b="0" dirty="0">
                <a:solidFill>
                  <a:schemeClr val="tx1"/>
                </a:solidFill>
              </a:rPr>
              <a:t>for an &lt;input&gt; element.</a:t>
            </a:r>
          </a:p>
        </p:txBody>
      </p:sp>
      <p:sp>
        <p:nvSpPr>
          <p:cNvPr id="15" name="Title 1"/>
          <p:cNvSpPr txBox="1">
            <a:spLocks/>
          </p:cNvSpPr>
          <p:nvPr/>
        </p:nvSpPr>
        <p:spPr bwMode="auto">
          <a:xfrm>
            <a:off x="1066800" y="5181600"/>
            <a:ext cx="960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Unlike &lt;input&gt;, the initial value of a &lt;textarea&gt; must be </a:t>
            </a:r>
            <a:r>
              <a:rPr lang="en-US" sz="1800" b="0" dirty="0" smtClean="0">
                <a:solidFill>
                  <a:schemeClr val="tx1"/>
                </a:solidFill>
              </a:rPr>
              <a:t>enclosed between </a:t>
            </a:r>
            <a:r>
              <a:rPr lang="en-US" sz="1800" b="0" dirty="0">
                <a:solidFill>
                  <a:schemeClr val="tx1"/>
                </a:solidFill>
              </a:rPr>
              <a:t>&lt;textarea&gt; and &lt;/textarea&gt;, as shown here:</a:t>
            </a:r>
          </a:p>
        </p:txBody>
      </p:sp>
    </p:spTree>
    <p:extLst>
      <p:ext uri="{BB962C8B-B14F-4D97-AF65-F5344CB8AC3E}">
        <p14:creationId xmlns:p14="http://schemas.microsoft.com/office/powerpoint/2010/main" val="68590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SCRIPTING TEXT BOXES</a:t>
            </a:r>
            <a:endParaRPr lang="en-US" sz="2400" dirty="0" smtClean="0">
              <a:solidFill>
                <a:schemeClr val="tx1"/>
              </a:solidFill>
            </a:endParaRPr>
          </a:p>
        </p:txBody>
      </p:sp>
      <p:sp>
        <p:nvSpPr>
          <p:cNvPr id="5" name="Title 1"/>
          <p:cNvSpPr txBox="1">
            <a:spLocks/>
          </p:cNvSpPr>
          <p:nvPr/>
        </p:nvSpPr>
        <p:spPr bwMode="auto">
          <a:xfrm>
            <a:off x="1143000" y="1676400"/>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&lt;textarea rows=”25” cols=”5”&gt;initial value&lt;/textarea&gt;</a:t>
            </a:r>
          </a:p>
        </p:txBody>
      </p:sp>
      <p:sp>
        <p:nvSpPr>
          <p:cNvPr id="11" name="Title 1"/>
          <p:cNvSpPr txBox="1">
            <a:spLocks/>
          </p:cNvSpPr>
          <p:nvPr/>
        </p:nvSpPr>
        <p:spPr bwMode="auto">
          <a:xfrm>
            <a:off x="1066800" y="2362200"/>
            <a:ext cx="960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Also unlike the &lt;input&gt; element, a &lt;textarea&gt; cannot specify the maximum number of </a:t>
            </a:r>
            <a:r>
              <a:rPr lang="en-US" sz="1800" b="0" dirty="0" smtClean="0">
                <a:solidFill>
                  <a:schemeClr val="tx1"/>
                </a:solidFill>
              </a:rPr>
              <a:t>characters allowed </a:t>
            </a:r>
            <a:r>
              <a:rPr lang="en-US" sz="1800" b="0" dirty="0">
                <a:solidFill>
                  <a:schemeClr val="tx1"/>
                </a:solidFill>
              </a:rPr>
              <a:t>using HTML.</a:t>
            </a:r>
          </a:p>
        </p:txBody>
      </p:sp>
      <p:sp>
        <p:nvSpPr>
          <p:cNvPr id="12" name="Title 1"/>
          <p:cNvSpPr txBox="1">
            <a:spLocks/>
          </p:cNvSpPr>
          <p:nvPr/>
        </p:nvSpPr>
        <p:spPr bwMode="auto">
          <a:xfrm>
            <a:off x="1066800" y="3124200"/>
            <a:ext cx="960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Despite the differences in markup, both types of text boxes store their contents in the value </a:t>
            </a:r>
            <a:r>
              <a:rPr lang="en-US" sz="1800" b="0" dirty="0" smtClean="0">
                <a:solidFill>
                  <a:schemeClr val="tx1"/>
                </a:solidFill>
              </a:rPr>
              <a:t>property. The </a:t>
            </a:r>
            <a:r>
              <a:rPr lang="en-US" sz="1800" b="0" dirty="0">
                <a:solidFill>
                  <a:schemeClr val="tx1"/>
                </a:solidFill>
              </a:rPr>
              <a:t>value can be used to read the text box value and to set the text box value, as in this example:</a:t>
            </a:r>
          </a:p>
        </p:txBody>
      </p:sp>
      <p:sp>
        <p:nvSpPr>
          <p:cNvPr id="16" name="Title 1"/>
          <p:cNvSpPr txBox="1">
            <a:spLocks/>
          </p:cNvSpPr>
          <p:nvPr/>
        </p:nvSpPr>
        <p:spPr bwMode="auto">
          <a:xfrm>
            <a:off x="2051462" y="4038600"/>
            <a:ext cx="82355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var textbox = document.forms[0].elements[“textbox1”];</a:t>
            </a:r>
          </a:p>
          <a:p>
            <a:r>
              <a:rPr lang="en-US" b="0" dirty="0">
                <a:solidFill>
                  <a:schemeClr val="tx1"/>
                </a:solidFill>
              </a:rPr>
              <a:t>alert(</a:t>
            </a:r>
            <a:r>
              <a:rPr lang="en-US" b="0" dirty="0" err="1">
                <a:solidFill>
                  <a:schemeClr val="tx1"/>
                </a:solidFill>
              </a:rPr>
              <a:t>textbox.value</a:t>
            </a:r>
            <a:r>
              <a:rPr lang="en-US" b="0" dirty="0">
                <a:solidFill>
                  <a:schemeClr val="tx1"/>
                </a:solidFill>
              </a:rPr>
              <a:t>);</a:t>
            </a:r>
          </a:p>
          <a:p>
            <a:r>
              <a:rPr lang="en-US" b="0" dirty="0" err="1">
                <a:solidFill>
                  <a:schemeClr val="tx1"/>
                </a:solidFill>
              </a:rPr>
              <a:t>textbox.value</a:t>
            </a:r>
            <a:r>
              <a:rPr lang="en-US" b="0" dirty="0">
                <a:solidFill>
                  <a:schemeClr val="tx1"/>
                </a:solidFill>
              </a:rPr>
              <a:t> = “Some new value”;</a:t>
            </a:r>
            <a:endParaRPr lang="en-US" b="0" dirty="0" smtClean="0">
              <a:solidFill>
                <a:schemeClr val="tx1"/>
              </a:solidFill>
            </a:endParaRPr>
          </a:p>
        </p:txBody>
      </p:sp>
    </p:spTree>
    <p:extLst>
      <p:ext uri="{BB962C8B-B14F-4D97-AF65-F5344CB8AC3E}">
        <p14:creationId xmlns:p14="http://schemas.microsoft.com/office/powerpoint/2010/main" val="21256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SCRIPTING TEXT BOXES</a:t>
            </a:r>
            <a:endParaRPr lang="en-US" sz="2400" dirty="0" smtClean="0">
              <a:solidFill>
                <a:schemeClr val="tx1"/>
              </a:solidFill>
            </a:endParaRPr>
          </a:p>
        </p:txBody>
      </p:sp>
      <p:sp>
        <p:nvSpPr>
          <p:cNvPr id="5" name="Title 1"/>
          <p:cNvSpPr txBox="1">
            <a:spLocks/>
          </p:cNvSpPr>
          <p:nvPr/>
        </p:nvSpPr>
        <p:spPr bwMode="auto">
          <a:xfrm>
            <a:off x="1143000" y="1676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Text Selection</a:t>
            </a:r>
          </a:p>
        </p:txBody>
      </p:sp>
      <p:sp>
        <p:nvSpPr>
          <p:cNvPr id="11" name="Title 1"/>
          <p:cNvSpPr txBox="1">
            <a:spLocks/>
          </p:cNvSpPr>
          <p:nvPr/>
        </p:nvSpPr>
        <p:spPr bwMode="auto">
          <a:xfrm>
            <a:off x="1066800" y="2362200"/>
            <a:ext cx="960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Both types of text boxes support a method called select(), which selects all of the text in a text box.</a:t>
            </a:r>
          </a:p>
        </p:txBody>
      </p:sp>
      <p:sp>
        <p:nvSpPr>
          <p:cNvPr id="12" name="Title 1"/>
          <p:cNvSpPr txBox="1">
            <a:spLocks/>
          </p:cNvSpPr>
          <p:nvPr/>
        </p:nvSpPr>
        <p:spPr bwMode="auto">
          <a:xfrm>
            <a:off x="1066800" y="3124200"/>
            <a:ext cx="960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Most browsers automatically set focus to the text box when the select() method is called (</a:t>
            </a:r>
            <a:r>
              <a:rPr lang="en-US" sz="1800" b="0" dirty="0" smtClean="0">
                <a:solidFill>
                  <a:schemeClr val="tx1"/>
                </a:solidFill>
              </a:rPr>
              <a:t>Opera does </a:t>
            </a:r>
            <a:r>
              <a:rPr lang="en-US" sz="1800" b="0" dirty="0">
                <a:solidFill>
                  <a:schemeClr val="tx1"/>
                </a:solidFill>
              </a:rPr>
              <a:t>not). The method accepts no arguments and can be called at any time. Here’s an example:</a:t>
            </a:r>
          </a:p>
        </p:txBody>
      </p:sp>
      <p:sp>
        <p:nvSpPr>
          <p:cNvPr id="16" name="Title 1"/>
          <p:cNvSpPr txBox="1">
            <a:spLocks/>
          </p:cNvSpPr>
          <p:nvPr/>
        </p:nvSpPr>
        <p:spPr bwMode="auto">
          <a:xfrm>
            <a:off x="2051462" y="4114800"/>
            <a:ext cx="84641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var textbox = document.forms[0].elements[“textbox1”];</a:t>
            </a:r>
          </a:p>
          <a:p>
            <a:r>
              <a:rPr lang="en-US" b="0" dirty="0" err="1">
                <a:solidFill>
                  <a:schemeClr val="tx1"/>
                </a:solidFill>
              </a:rPr>
              <a:t>textbox.select</a:t>
            </a:r>
            <a:r>
              <a:rPr lang="en-US" b="0" dirty="0">
                <a:solidFill>
                  <a:schemeClr val="tx1"/>
                </a:solidFill>
              </a:rPr>
              <a:t>();</a:t>
            </a:r>
            <a:endParaRPr lang="en-US" b="0" dirty="0" smtClean="0">
              <a:solidFill>
                <a:schemeClr val="tx1"/>
              </a:solidFill>
            </a:endParaRPr>
          </a:p>
        </p:txBody>
      </p:sp>
      <p:sp>
        <p:nvSpPr>
          <p:cNvPr id="8" name="Title 1"/>
          <p:cNvSpPr txBox="1">
            <a:spLocks/>
          </p:cNvSpPr>
          <p:nvPr/>
        </p:nvSpPr>
        <p:spPr bwMode="auto">
          <a:xfrm>
            <a:off x="1066800" y="5181600"/>
            <a:ext cx="9448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It’s quite common to select all of the text in a text box when it gets focus, especially if the text </a:t>
            </a:r>
            <a:r>
              <a:rPr lang="en-US" sz="1800" b="0" dirty="0" smtClean="0">
                <a:solidFill>
                  <a:schemeClr val="tx1"/>
                </a:solidFill>
              </a:rPr>
              <a:t>box has </a:t>
            </a:r>
            <a:r>
              <a:rPr lang="en-US" sz="1800" b="0" dirty="0">
                <a:solidFill>
                  <a:schemeClr val="tx1"/>
                </a:solidFill>
              </a:rPr>
              <a:t>a default value. The thinking is that it makes life easier for users when they don’t have to </a:t>
            </a:r>
            <a:r>
              <a:rPr lang="en-US" sz="1800" b="0" dirty="0" smtClean="0">
                <a:solidFill>
                  <a:schemeClr val="tx1"/>
                </a:solidFill>
              </a:rPr>
              <a:t>delete text </a:t>
            </a:r>
            <a:r>
              <a:rPr lang="en-US" sz="1800" b="0" dirty="0">
                <a:solidFill>
                  <a:schemeClr val="tx1"/>
                </a:solidFill>
              </a:rPr>
              <a:t>separately.</a:t>
            </a:r>
          </a:p>
        </p:txBody>
      </p:sp>
    </p:spTree>
    <p:extLst>
      <p:ext uri="{BB962C8B-B14F-4D97-AF65-F5344CB8AC3E}">
        <p14:creationId xmlns:p14="http://schemas.microsoft.com/office/powerpoint/2010/main" val="361969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SCRIPTING TEXT BOXES</a:t>
            </a:r>
            <a:endParaRPr lang="en-US" sz="2400" dirty="0" smtClean="0">
              <a:solidFill>
                <a:schemeClr val="tx1"/>
              </a:solidFill>
            </a:endParaRPr>
          </a:p>
        </p:txBody>
      </p:sp>
      <p:sp>
        <p:nvSpPr>
          <p:cNvPr id="5" name="Title 1"/>
          <p:cNvSpPr txBox="1">
            <a:spLocks/>
          </p:cNvSpPr>
          <p:nvPr/>
        </p:nvSpPr>
        <p:spPr bwMode="auto">
          <a:xfrm>
            <a:off x="1143000" y="1676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Text Selection</a:t>
            </a:r>
          </a:p>
        </p:txBody>
      </p:sp>
      <p:sp>
        <p:nvSpPr>
          <p:cNvPr id="11" name="Title 1"/>
          <p:cNvSpPr txBox="1">
            <a:spLocks/>
          </p:cNvSpPr>
          <p:nvPr/>
        </p:nvSpPr>
        <p:spPr bwMode="auto">
          <a:xfrm>
            <a:off x="1447800" y="2362200"/>
            <a:ext cx="9448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This pattern is accomplished with the following code:</a:t>
            </a:r>
          </a:p>
        </p:txBody>
      </p:sp>
      <p:sp>
        <p:nvSpPr>
          <p:cNvPr id="13" name="Title 1"/>
          <p:cNvSpPr txBox="1">
            <a:spLocks/>
          </p:cNvSpPr>
          <p:nvPr/>
        </p:nvSpPr>
        <p:spPr bwMode="auto">
          <a:xfrm>
            <a:off x="1975262" y="2895600"/>
            <a:ext cx="75497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EventUtil.addHandler(textbox, “focus”, function(event){</a:t>
            </a:r>
          </a:p>
          <a:p>
            <a:pPr lvl="1"/>
            <a:r>
              <a:rPr lang="en-US" b="0" dirty="0">
                <a:solidFill>
                  <a:schemeClr val="tx1"/>
                </a:solidFill>
              </a:rPr>
              <a:t>event = EventUtil.getEvent(event);</a:t>
            </a:r>
          </a:p>
          <a:p>
            <a:pPr lvl="1"/>
            <a:r>
              <a:rPr lang="en-US" b="0" dirty="0">
                <a:solidFill>
                  <a:schemeClr val="tx1"/>
                </a:solidFill>
              </a:rPr>
              <a:t>var target = EventUtil.getTarget(event);</a:t>
            </a:r>
          </a:p>
          <a:p>
            <a:pPr lvl="1"/>
            <a:r>
              <a:rPr lang="en-US" b="0" dirty="0">
                <a:solidFill>
                  <a:schemeClr val="tx1"/>
                </a:solidFill>
              </a:rPr>
              <a:t>target.select();</a:t>
            </a:r>
          </a:p>
          <a:p>
            <a:r>
              <a:rPr lang="en-US" b="0" dirty="0">
                <a:solidFill>
                  <a:schemeClr val="tx1"/>
                </a:solidFill>
              </a:rPr>
              <a:t>});</a:t>
            </a:r>
            <a:endParaRPr lang="en-US" b="0" dirty="0" smtClean="0">
              <a:solidFill>
                <a:schemeClr val="tx1"/>
              </a:solidFill>
            </a:endParaRPr>
          </a:p>
        </p:txBody>
      </p:sp>
    </p:spTree>
    <p:extLst>
      <p:ext uri="{BB962C8B-B14F-4D97-AF65-F5344CB8AC3E}">
        <p14:creationId xmlns:p14="http://schemas.microsoft.com/office/powerpoint/2010/main" val="413003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SCRIPTING TEXT BOXES</a:t>
            </a:r>
            <a:endParaRPr lang="en-US" sz="1800" dirty="0" smtClean="0">
              <a:solidFill>
                <a:schemeClr val="tx1"/>
              </a:solidFill>
            </a:endParaRPr>
          </a:p>
        </p:txBody>
      </p:sp>
      <p:sp>
        <p:nvSpPr>
          <p:cNvPr id="5" name="Title 1"/>
          <p:cNvSpPr txBox="1">
            <a:spLocks/>
          </p:cNvSpPr>
          <p:nvPr/>
        </p:nvSpPr>
        <p:spPr bwMode="auto">
          <a:xfrm>
            <a:off x="1143000" y="16764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select Event</a:t>
            </a:r>
          </a:p>
        </p:txBody>
      </p:sp>
      <p:sp>
        <p:nvSpPr>
          <p:cNvPr id="11" name="Title 1"/>
          <p:cNvSpPr txBox="1">
            <a:spLocks/>
          </p:cNvSpPr>
          <p:nvPr/>
        </p:nvSpPr>
        <p:spPr bwMode="auto">
          <a:xfrm>
            <a:off x="1447800" y="2362200"/>
            <a:ext cx="9448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To accompany the select() method, there is a select event.</a:t>
            </a:r>
            <a:endParaRPr lang="en-US" sz="1800" b="0" dirty="0">
              <a:solidFill>
                <a:schemeClr val="tx1"/>
              </a:solidFill>
            </a:endParaRPr>
          </a:p>
        </p:txBody>
      </p:sp>
      <p:sp>
        <p:nvSpPr>
          <p:cNvPr id="7" name="Title 1"/>
          <p:cNvSpPr txBox="1">
            <a:spLocks/>
          </p:cNvSpPr>
          <p:nvPr/>
        </p:nvSpPr>
        <p:spPr bwMode="auto">
          <a:xfrm>
            <a:off x="1447800" y="2857500"/>
            <a:ext cx="9296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select event </a:t>
            </a:r>
            <a:r>
              <a:rPr lang="en-US" sz="1800" b="0" dirty="0" smtClean="0">
                <a:solidFill>
                  <a:schemeClr val="tx1"/>
                </a:solidFill>
              </a:rPr>
              <a:t>fires </a:t>
            </a:r>
            <a:r>
              <a:rPr lang="en-US" sz="1800" b="0" dirty="0">
                <a:solidFill>
                  <a:schemeClr val="tx1"/>
                </a:solidFill>
              </a:rPr>
              <a:t>when text </a:t>
            </a:r>
            <a:r>
              <a:rPr lang="en-US" sz="1800" b="0" dirty="0" smtClean="0">
                <a:solidFill>
                  <a:schemeClr val="tx1"/>
                </a:solidFill>
              </a:rPr>
              <a:t>is selected </a:t>
            </a:r>
            <a:r>
              <a:rPr lang="en-US" sz="1800" b="0" dirty="0">
                <a:solidFill>
                  <a:schemeClr val="tx1"/>
                </a:solidFill>
              </a:rPr>
              <a:t>in the text box.</a:t>
            </a:r>
          </a:p>
        </p:txBody>
      </p:sp>
      <p:sp>
        <p:nvSpPr>
          <p:cNvPr id="8" name="Title 1"/>
          <p:cNvSpPr txBox="1">
            <a:spLocks/>
          </p:cNvSpPr>
          <p:nvPr/>
        </p:nvSpPr>
        <p:spPr bwMode="auto">
          <a:xfrm>
            <a:off x="1447800" y="3467100"/>
            <a:ext cx="92964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Exactly when the event fi res differs from browser to browser. In Internet</a:t>
            </a:r>
          </a:p>
          <a:p>
            <a:r>
              <a:rPr lang="en-US" sz="1800" b="0" dirty="0">
                <a:solidFill>
                  <a:schemeClr val="tx1"/>
                </a:solidFill>
              </a:rPr>
              <a:t>Explorer 9+, Opera, Firefox, Chrome, and Safari, the select event fi res once the user has </a:t>
            </a:r>
            <a:r>
              <a:rPr lang="en-US" sz="1800" b="0" dirty="0" smtClean="0">
                <a:solidFill>
                  <a:schemeClr val="tx1"/>
                </a:solidFill>
              </a:rPr>
              <a:t>finished </a:t>
            </a:r>
            <a:r>
              <a:rPr lang="en-US" sz="1800" b="0" dirty="0">
                <a:solidFill>
                  <a:schemeClr val="tx1"/>
                </a:solidFill>
              </a:rPr>
              <a:t>selecting text, whereas in Internet Explorer 8 and earlier it fi res as soon as one letter is selected. </a:t>
            </a:r>
            <a:r>
              <a:rPr lang="en-US" sz="1800" b="0" dirty="0" smtClean="0">
                <a:solidFill>
                  <a:schemeClr val="tx1"/>
                </a:solidFill>
              </a:rPr>
              <a:t>The select </a:t>
            </a:r>
            <a:r>
              <a:rPr lang="en-US" sz="1800" b="0" dirty="0">
                <a:solidFill>
                  <a:schemeClr val="tx1"/>
                </a:solidFill>
              </a:rPr>
              <a:t>event also fi res when the select() method is called.</a:t>
            </a:r>
          </a:p>
        </p:txBody>
      </p:sp>
      <p:sp>
        <p:nvSpPr>
          <p:cNvPr id="12" name="Title 1"/>
          <p:cNvSpPr txBox="1">
            <a:spLocks/>
          </p:cNvSpPr>
          <p:nvPr/>
        </p:nvSpPr>
        <p:spPr bwMode="auto">
          <a:xfrm>
            <a:off x="1975262" y="5105400"/>
            <a:ext cx="78545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textbox = document.forms[0].elements[“textbox1</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EventUtil.addHandler(textbox, “select”, function(event){</a:t>
            </a:r>
          </a:p>
          <a:p>
            <a:r>
              <a:rPr lang="en-US" sz="1800" b="0" dirty="0">
                <a:solidFill>
                  <a:schemeClr val="tx1"/>
                </a:solidFill>
              </a:rPr>
              <a:t>var alert(“Text selected: “ + </a:t>
            </a:r>
            <a:r>
              <a:rPr lang="en-US" sz="1800" b="0" dirty="0" err="1">
                <a:solidFill>
                  <a:schemeClr val="tx1"/>
                </a:solidFill>
              </a:rPr>
              <a:t>textbox.value</a:t>
            </a:r>
            <a:r>
              <a:rPr lang="en-US" sz="1800" b="0" dirty="0">
                <a:solidFill>
                  <a:schemeClr val="tx1"/>
                </a:solidFill>
              </a:rPr>
              <a:t>);</a:t>
            </a:r>
          </a:p>
          <a:p>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350845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762000" y="1097184"/>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SCRIPTING SELECT BOXES</a:t>
            </a:r>
            <a:endParaRPr lang="en-US" sz="1800" dirty="0" smtClean="0">
              <a:solidFill>
                <a:schemeClr val="tx1"/>
              </a:solidFill>
            </a:endParaRPr>
          </a:p>
        </p:txBody>
      </p:sp>
      <p:sp>
        <p:nvSpPr>
          <p:cNvPr id="5" name="Title 1"/>
          <p:cNvSpPr txBox="1">
            <a:spLocks/>
          </p:cNvSpPr>
          <p:nvPr/>
        </p:nvSpPr>
        <p:spPr bwMode="auto">
          <a:xfrm>
            <a:off x="1143000" y="16764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Select boxes are created using the &lt;select&gt; and &lt;option&gt; elements.</a:t>
            </a:r>
          </a:p>
        </p:txBody>
      </p:sp>
      <p:sp>
        <p:nvSpPr>
          <p:cNvPr id="13" name="Title 1"/>
          <p:cNvSpPr txBox="1">
            <a:spLocks/>
          </p:cNvSpPr>
          <p:nvPr/>
        </p:nvSpPr>
        <p:spPr bwMode="auto">
          <a:xfrm>
            <a:off x="1143000" y="1676400"/>
            <a:ext cx="94488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add(</a:t>
            </a:r>
            <a:r>
              <a:rPr lang="en-US" sz="1800" b="0" dirty="0" err="1">
                <a:solidFill>
                  <a:schemeClr val="tx1"/>
                </a:solidFill>
              </a:rPr>
              <a:t>newOption</a:t>
            </a:r>
            <a:r>
              <a:rPr lang="en-US" sz="1800" b="0" dirty="0">
                <a:solidFill>
                  <a:schemeClr val="tx1"/>
                </a:solidFill>
              </a:rPr>
              <a:t>, relOption) — Adds a new &lt;option&gt; element to the control before </a:t>
            </a:r>
            <a:endParaRPr lang="en-US" sz="1800" b="0" dirty="0" smtClean="0">
              <a:solidFill>
                <a:schemeClr val="tx1"/>
              </a:solidFill>
            </a:endParaRPr>
          </a:p>
          <a:p>
            <a:endParaRPr lang="en-US" sz="1800" b="0" dirty="0">
              <a:solidFill>
                <a:schemeClr val="tx1"/>
              </a:solidFill>
            </a:endParaRPr>
          </a:p>
          <a:p>
            <a:r>
              <a:rPr lang="en-US" sz="1800" b="0" dirty="0" smtClean="0">
                <a:solidFill>
                  <a:schemeClr val="tx1"/>
                </a:solidFill>
              </a:rPr>
              <a:t>the related </a:t>
            </a:r>
            <a:r>
              <a:rPr lang="en-US" sz="1800" b="0" dirty="0">
                <a:solidFill>
                  <a:schemeClr val="tx1"/>
                </a:solidFill>
              </a:rPr>
              <a:t>option</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multiple — A Boolean value indicating if multiple selections are allowed; equivalent to </a:t>
            </a:r>
            <a:r>
              <a:rPr lang="en-US" sz="1800" b="0" dirty="0" smtClean="0">
                <a:solidFill>
                  <a:schemeClr val="tx1"/>
                </a:solidFill>
              </a:rPr>
              <a:t>the HTML </a:t>
            </a:r>
            <a:r>
              <a:rPr lang="en-US" sz="1800" b="0" dirty="0">
                <a:solidFill>
                  <a:schemeClr val="tx1"/>
                </a:solidFill>
              </a:rPr>
              <a:t>multiple attribute</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options — An HTMLCollection of &lt;option&gt; elements in the control</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remove(index) — Removes the option in the given position</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selectedIndex — The zero-based index of the selected option or –1 if no options are</a:t>
            </a:r>
          </a:p>
          <a:p>
            <a:r>
              <a:rPr lang="en-US" sz="1800" b="0" dirty="0">
                <a:solidFill>
                  <a:schemeClr val="tx1"/>
                </a:solidFill>
              </a:rPr>
              <a:t>selected. For select boxes that allow multiple selections, this is always the </a:t>
            </a:r>
            <a:r>
              <a:rPr lang="en-US" sz="1800" b="0" dirty="0" smtClean="0">
                <a:solidFill>
                  <a:schemeClr val="tx1"/>
                </a:solidFill>
              </a:rPr>
              <a:t>first </a:t>
            </a:r>
            <a:r>
              <a:rPr lang="en-US" sz="1800" b="0" dirty="0">
                <a:solidFill>
                  <a:schemeClr val="tx1"/>
                </a:solidFill>
              </a:rPr>
              <a:t>option </a:t>
            </a:r>
            <a:r>
              <a:rPr lang="en-US" sz="1800" b="0" dirty="0" smtClean="0">
                <a:solidFill>
                  <a:schemeClr val="tx1"/>
                </a:solidFill>
              </a:rPr>
              <a:t>in the </a:t>
            </a:r>
            <a:r>
              <a:rPr lang="en-US" sz="1800" b="0" dirty="0">
                <a:solidFill>
                  <a:schemeClr val="tx1"/>
                </a:solidFill>
              </a:rPr>
              <a:t>selection</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size — The number of rows visible in the select box; equivalent to the HTML size attribute.</a:t>
            </a:r>
          </a:p>
        </p:txBody>
      </p:sp>
    </p:spTree>
    <p:extLst>
      <p:ext uri="{BB962C8B-B14F-4D97-AF65-F5344CB8AC3E}">
        <p14:creationId xmlns:p14="http://schemas.microsoft.com/office/powerpoint/2010/main" val="137640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94518"/>
            <a:ext cx="9875520" cy="31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SCRIPTING SELECT BOXES</a:t>
            </a:r>
            <a:endParaRPr lang="en-US" sz="2400" dirty="0" smtClean="0">
              <a:solidFill>
                <a:schemeClr val="tx1"/>
              </a:solidFill>
            </a:endParaRPr>
          </a:p>
        </p:txBody>
      </p:sp>
      <p:sp>
        <p:nvSpPr>
          <p:cNvPr id="5" name="Title 1"/>
          <p:cNvSpPr txBox="1">
            <a:spLocks/>
          </p:cNvSpPr>
          <p:nvPr/>
        </p:nvSpPr>
        <p:spPr bwMode="auto">
          <a:xfrm>
            <a:off x="1143000" y="1676400"/>
            <a:ext cx="92811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option that is currently selected determines </a:t>
            </a:r>
            <a:r>
              <a:rPr lang="en-US" sz="1800" b="0" dirty="0" smtClean="0">
                <a:solidFill>
                  <a:schemeClr val="tx1"/>
                </a:solidFill>
              </a:rPr>
              <a:t>a select </a:t>
            </a:r>
            <a:r>
              <a:rPr lang="en-US" sz="1800" b="0" dirty="0">
                <a:solidFill>
                  <a:schemeClr val="tx1"/>
                </a:solidFill>
              </a:rPr>
              <a:t>box’s value property according to the following rules:</a:t>
            </a:r>
          </a:p>
        </p:txBody>
      </p:sp>
      <p:sp>
        <p:nvSpPr>
          <p:cNvPr id="6" name="Title 1"/>
          <p:cNvSpPr txBox="1">
            <a:spLocks/>
          </p:cNvSpPr>
          <p:nvPr/>
        </p:nvSpPr>
        <p:spPr bwMode="auto">
          <a:xfrm>
            <a:off x="1295400" y="2438400"/>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b="0" dirty="0">
                <a:solidFill>
                  <a:schemeClr val="tx1"/>
                </a:solidFill>
              </a:rPr>
              <a:t>If there is no option selected, the value of a select box is an empty string</a:t>
            </a:r>
            <a:r>
              <a:rPr lang="en-US" b="0" dirty="0" smtClean="0">
                <a:solidFill>
                  <a:schemeClr val="tx1"/>
                </a:solidFill>
              </a:rPr>
              <a:t>.</a:t>
            </a:r>
          </a:p>
          <a:p>
            <a:pPr marL="342900" indent="-342900">
              <a:buFont typeface="Arial" panose="020B0604020202020204" pitchFamily="34" charset="0"/>
              <a:buChar char="•"/>
            </a:pPr>
            <a:endParaRPr lang="en-US" b="0" dirty="0">
              <a:solidFill>
                <a:schemeClr val="tx1"/>
              </a:solidFill>
            </a:endParaRPr>
          </a:p>
          <a:p>
            <a:pPr marL="342900" indent="-342900">
              <a:buFont typeface="Arial" panose="020B0604020202020204" pitchFamily="34" charset="0"/>
              <a:buChar char="•"/>
            </a:pPr>
            <a:r>
              <a:rPr lang="en-US" b="0" dirty="0">
                <a:solidFill>
                  <a:schemeClr val="tx1"/>
                </a:solidFill>
              </a:rPr>
              <a:t>If an option is selected and it has a value attribute </a:t>
            </a:r>
            <a:r>
              <a:rPr lang="en-US" b="0" dirty="0" smtClean="0">
                <a:solidFill>
                  <a:schemeClr val="tx1"/>
                </a:solidFill>
              </a:rPr>
              <a:t>specified</a:t>
            </a:r>
            <a:r>
              <a:rPr lang="en-US" b="0" dirty="0">
                <a:solidFill>
                  <a:schemeClr val="tx1"/>
                </a:solidFill>
              </a:rPr>
              <a:t>, then the select box’s </a:t>
            </a:r>
            <a:r>
              <a:rPr lang="en-US" b="0" dirty="0" smtClean="0">
                <a:solidFill>
                  <a:schemeClr val="tx1"/>
                </a:solidFill>
              </a:rPr>
              <a:t>value is </a:t>
            </a:r>
            <a:r>
              <a:rPr lang="en-US" b="0" dirty="0">
                <a:solidFill>
                  <a:schemeClr val="tx1"/>
                </a:solidFill>
              </a:rPr>
              <a:t>the value attribute of the selected option. This is true even if the value attribute is </a:t>
            </a:r>
            <a:r>
              <a:rPr lang="en-US" b="0" dirty="0" smtClean="0">
                <a:solidFill>
                  <a:schemeClr val="tx1"/>
                </a:solidFill>
              </a:rPr>
              <a:t>an empty </a:t>
            </a:r>
            <a:r>
              <a:rPr lang="en-US" b="0" dirty="0">
                <a:solidFill>
                  <a:schemeClr val="tx1"/>
                </a:solidFill>
              </a:rPr>
              <a:t>string</a:t>
            </a:r>
            <a:r>
              <a:rPr lang="en-US" b="0" dirty="0" smtClean="0">
                <a:solidFill>
                  <a:schemeClr val="tx1"/>
                </a:solidFill>
              </a:rPr>
              <a:t>.</a:t>
            </a:r>
          </a:p>
          <a:p>
            <a:pPr marL="342900" indent="-342900">
              <a:buFont typeface="Arial" panose="020B0604020202020204" pitchFamily="34" charset="0"/>
              <a:buChar char="•"/>
            </a:pPr>
            <a:endParaRPr lang="en-US" b="0" dirty="0">
              <a:solidFill>
                <a:schemeClr val="tx1"/>
              </a:solidFill>
            </a:endParaRPr>
          </a:p>
          <a:p>
            <a:pPr marL="342900" indent="-342900">
              <a:buFont typeface="Arial" panose="020B0604020202020204" pitchFamily="34" charset="0"/>
              <a:buChar char="•"/>
            </a:pPr>
            <a:r>
              <a:rPr lang="en-US" b="0" dirty="0">
                <a:solidFill>
                  <a:schemeClr val="tx1"/>
                </a:solidFill>
              </a:rPr>
              <a:t>If an option is selected and it doesn’t have a value attribute </a:t>
            </a:r>
            <a:r>
              <a:rPr lang="en-US" b="0" dirty="0" smtClean="0">
                <a:solidFill>
                  <a:schemeClr val="tx1"/>
                </a:solidFill>
              </a:rPr>
              <a:t>specified</a:t>
            </a:r>
            <a:r>
              <a:rPr lang="en-US" b="0" dirty="0">
                <a:solidFill>
                  <a:schemeClr val="tx1"/>
                </a:solidFill>
              </a:rPr>
              <a:t>, then the select </a:t>
            </a:r>
            <a:r>
              <a:rPr lang="en-US" b="0" dirty="0" smtClean="0">
                <a:solidFill>
                  <a:schemeClr val="tx1"/>
                </a:solidFill>
              </a:rPr>
              <a:t>box’s value </a:t>
            </a:r>
            <a:r>
              <a:rPr lang="en-US" b="0" dirty="0">
                <a:solidFill>
                  <a:schemeClr val="tx1"/>
                </a:solidFill>
              </a:rPr>
              <a:t>is the text of the option</a:t>
            </a:r>
            <a:r>
              <a:rPr lang="en-US" b="0" dirty="0" smtClean="0">
                <a:solidFill>
                  <a:schemeClr val="tx1"/>
                </a:solidFill>
              </a:rPr>
              <a:t>.</a:t>
            </a:r>
          </a:p>
          <a:p>
            <a:pPr marL="342900" indent="-342900">
              <a:buFont typeface="Arial" panose="020B0604020202020204" pitchFamily="34" charset="0"/>
              <a:buChar char="•"/>
            </a:pPr>
            <a:endParaRPr lang="en-US" b="0" dirty="0">
              <a:solidFill>
                <a:schemeClr val="tx1"/>
              </a:solidFill>
            </a:endParaRPr>
          </a:p>
          <a:p>
            <a:pPr marL="342900" indent="-342900">
              <a:buFont typeface="Arial" panose="020B0604020202020204" pitchFamily="34" charset="0"/>
              <a:buChar char="•"/>
            </a:pPr>
            <a:r>
              <a:rPr lang="en-US" b="0" dirty="0">
                <a:solidFill>
                  <a:schemeClr val="tx1"/>
                </a:solidFill>
              </a:rPr>
              <a:t>If multiple options are selected, then the select box’s value is taken from the </a:t>
            </a:r>
            <a:r>
              <a:rPr lang="en-US" b="0" dirty="0" smtClean="0">
                <a:solidFill>
                  <a:schemeClr val="tx1"/>
                </a:solidFill>
              </a:rPr>
              <a:t>first selected option </a:t>
            </a:r>
            <a:r>
              <a:rPr lang="en-US" b="0" dirty="0">
                <a:solidFill>
                  <a:schemeClr val="tx1"/>
                </a:solidFill>
              </a:rPr>
              <a:t>according to the previous two rules.</a:t>
            </a:r>
          </a:p>
        </p:txBody>
      </p:sp>
    </p:spTree>
    <p:extLst>
      <p:ext uri="{BB962C8B-B14F-4D97-AF65-F5344CB8AC3E}">
        <p14:creationId xmlns:p14="http://schemas.microsoft.com/office/powerpoint/2010/main" val="62135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SCRIPTING SELECT BOXES</a:t>
            </a:r>
            <a:endParaRPr lang="en-US" sz="2400" dirty="0" smtClean="0">
              <a:solidFill>
                <a:schemeClr val="tx1"/>
              </a:solidFill>
            </a:endParaRPr>
          </a:p>
        </p:txBody>
      </p:sp>
      <p:sp>
        <p:nvSpPr>
          <p:cNvPr id="5" name="Title 1"/>
          <p:cNvSpPr txBox="1">
            <a:spLocks/>
          </p:cNvSpPr>
          <p:nvPr/>
        </p:nvSpPr>
        <p:spPr bwMode="auto">
          <a:xfrm>
            <a:off x="1143000" y="1676400"/>
            <a:ext cx="928116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Consider the following select box:</a:t>
            </a:r>
          </a:p>
        </p:txBody>
      </p:sp>
      <p:sp>
        <p:nvSpPr>
          <p:cNvPr id="7" name="Title 1"/>
          <p:cNvSpPr txBox="1">
            <a:spLocks/>
          </p:cNvSpPr>
          <p:nvPr/>
        </p:nvSpPr>
        <p:spPr bwMode="auto">
          <a:xfrm>
            <a:off x="1371600" y="2209800"/>
            <a:ext cx="8763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&lt;select name=”location” id=”</a:t>
            </a:r>
            <a:r>
              <a:rPr lang="en-US" b="0" dirty="0" err="1">
                <a:solidFill>
                  <a:schemeClr val="tx1"/>
                </a:solidFill>
              </a:rPr>
              <a:t>selLocation</a:t>
            </a:r>
            <a:r>
              <a:rPr lang="en-US" b="0" dirty="0">
                <a:solidFill>
                  <a:schemeClr val="tx1"/>
                </a:solidFill>
              </a:rPr>
              <a:t>”&gt;</a:t>
            </a:r>
          </a:p>
          <a:p>
            <a:pPr lvl="1"/>
            <a:r>
              <a:rPr lang="en-US" b="0" dirty="0">
                <a:solidFill>
                  <a:schemeClr val="tx1"/>
                </a:solidFill>
              </a:rPr>
              <a:t>&lt;option value=”Sunnyvale, CA”&gt;Sunnyvale&lt;/option&gt;</a:t>
            </a:r>
          </a:p>
          <a:p>
            <a:pPr lvl="1"/>
            <a:r>
              <a:rPr lang="es-ES" b="0" dirty="0">
                <a:solidFill>
                  <a:schemeClr val="tx1"/>
                </a:solidFill>
              </a:rPr>
              <a:t>&lt;</a:t>
            </a:r>
            <a:r>
              <a:rPr lang="es-ES" b="0" dirty="0" err="1">
                <a:solidFill>
                  <a:schemeClr val="tx1"/>
                </a:solidFill>
              </a:rPr>
              <a:t>option</a:t>
            </a:r>
            <a:r>
              <a:rPr lang="es-ES" b="0" dirty="0">
                <a:solidFill>
                  <a:schemeClr val="tx1"/>
                </a:solidFill>
              </a:rPr>
              <a:t> </a:t>
            </a:r>
            <a:r>
              <a:rPr lang="es-ES" b="0" dirty="0" err="1">
                <a:solidFill>
                  <a:schemeClr val="tx1"/>
                </a:solidFill>
              </a:rPr>
              <a:t>value</a:t>
            </a:r>
            <a:r>
              <a:rPr lang="es-ES" b="0" dirty="0">
                <a:solidFill>
                  <a:schemeClr val="tx1"/>
                </a:solidFill>
              </a:rPr>
              <a:t>=”Los </a:t>
            </a:r>
            <a:r>
              <a:rPr lang="es-ES" b="0" dirty="0" err="1">
                <a:solidFill>
                  <a:schemeClr val="tx1"/>
                </a:solidFill>
              </a:rPr>
              <a:t>Angeles</a:t>
            </a:r>
            <a:r>
              <a:rPr lang="es-ES" b="0" dirty="0">
                <a:solidFill>
                  <a:schemeClr val="tx1"/>
                </a:solidFill>
              </a:rPr>
              <a:t>, CA”&gt;Los </a:t>
            </a:r>
            <a:r>
              <a:rPr lang="es-ES" b="0" dirty="0" err="1">
                <a:solidFill>
                  <a:schemeClr val="tx1"/>
                </a:solidFill>
              </a:rPr>
              <a:t>Angeles</a:t>
            </a:r>
            <a:r>
              <a:rPr lang="es-ES" b="0" dirty="0">
                <a:solidFill>
                  <a:schemeClr val="tx1"/>
                </a:solidFill>
              </a:rPr>
              <a:t>&lt;/</a:t>
            </a:r>
            <a:r>
              <a:rPr lang="es-ES" b="0" dirty="0" err="1">
                <a:solidFill>
                  <a:schemeClr val="tx1"/>
                </a:solidFill>
              </a:rPr>
              <a:t>option</a:t>
            </a:r>
            <a:r>
              <a:rPr lang="es-ES" b="0" dirty="0">
                <a:solidFill>
                  <a:schemeClr val="tx1"/>
                </a:solidFill>
              </a:rPr>
              <a:t>&gt;</a:t>
            </a:r>
          </a:p>
          <a:p>
            <a:pPr lvl="1"/>
            <a:r>
              <a:rPr lang="en-US" b="0" dirty="0">
                <a:solidFill>
                  <a:schemeClr val="tx1"/>
                </a:solidFill>
              </a:rPr>
              <a:t>&lt;option value=”Mountain View, CA”&gt;Mountain View&lt;/option&gt;</a:t>
            </a:r>
          </a:p>
          <a:p>
            <a:pPr lvl="1"/>
            <a:r>
              <a:rPr lang="en-US" b="0" dirty="0">
                <a:solidFill>
                  <a:schemeClr val="tx1"/>
                </a:solidFill>
              </a:rPr>
              <a:t>&lt;option value=””&gt;China&lt;/option&gt;</a:t>
            </a:r>
          </a:p>
          <a:p>
            <a:pPr lvl="1"/>
            <a:r>
              <a:rPr lang="en-US" b="0" dirty="0">
                <a:solidFill>
                  <a:schemeClr val="tx1"/>
                </a:solidFill>
              </a:rPr>
              <a:t>&lt;option&gt;Australia&lt;/option&gt;</a:t>
            </a:r>
          </a:p>
          <a:p>
            <a:r>
              <a:rPr lang="en-US" b="0" dirty="0">
                <a:solidFill>
                  <a:schemeClr val="tx1"/>
                </a:solidFill>
              </a:rPr>
              <a:t>&lt;/select&gt;</a:t>
            </a:r>
          </a:p>
        </p:txBody>
      </p:sp>
      <p:sp>
        <p:nvSpPr>
          <p:cNvPr id="8" name="Title 1"/>
          <p:cNvSpPr txBox="1">
            <a:spLocks/>
          </p:cNvSpPr>
          <p:nvPr/>
        </p:nvSpPr>
        <p:spPr bwMode="auto">
          <a:xfrm>
            <a:off x="1219200" y="4648200"/>
            <a:ext cx="96621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the </a:t>
            </a:r>
            <a:r>
              <a:rPr lang="en-US" sz="1800" b="0" dirty="0" smtClean="0">
                <a:solidFill>
                  <a:schemeClr val="tx1"/>
                </a:solidFill>
              </a:rPr>
              <a:t>first </a:t>
            </a:r>
            <a:r>
              <a:rPr lang="en-US" sz="1800" b="0" dirty="0">
                <a:solidFill>
                  <a:schemeClr val="tx1"/>
                </a:solidFill>
              </a:rPr>
              <a:t>option in this select box is selected, the value of the </a:t>
            </a:r>
            <a:r>
              <a:rPr lang="en-US" sz="1800" b="0" dirty="0" smtClean="0">
                <a:solidFill>
                  <a:schemeClr val="tx1"/>
                </a:solidFill>
              </a:rPr>
              <a:t>field </a:t>
            </a:r>
            <a:r>
              <a:rPr lang="en-US" sz="1800" b="0" dirty="0">
                <a:solidFill>
                  <a:schemeClr val="tx1"/>
                </a:solidFill>
              </a:rPr>
              <a:t>is “</a:t>
            </a:r>
            <a:r>
              <a:rPr lang="en-US" sz="1800" b="0" dirty="0" smtClean="0">
                <a:solidFill>
                  <a:schemeClr val="tx1"/>
                </a:solidFill>
              </a:rPr>
              <a:t>Sunnyvale, CA</a:t>
            </a:r>
            <a:r>
              <a:rPr lang="en-US" sz="1800" b="0" dirty="0">
                <a:solidFill>
                  <a:schemeClr val="tx1"/>
                </a:solidFill>
              </a:rPr>
              <a:t>”.</a:t>
            </a:r>
          </a:p>
        </p:txBody>
      </p:sp>
      <p:sp>
        <p:nvSpPr>
          <p:cNvPr id="11" name="Title 1"/>
          <p:cNvSpPr txBox="1">
            <a:spLocks/>
          </p:cNvSpPr>
          <p:nvPr/>
        </p:nvSpPr>
        <p:spPr bwMode="auto">
          <a:xfrm>
            <a:off x="1234440" y="5181600"/>
            <a:ext cx="96621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the </a:t>
            </a:r>
            <a:r>
              <a:rPr lang="en-US" sz="1800" b="0" dirty="0" smtClean="0">
                <a:solidFill>
                  <a:schemeClr val="tx1"/>
                </a:solidFill>
              </a:rPr>
              <a:t>first </a:t>
            </a:r>
            <a:r>
              <a:rPr lang="en-US" sz="1800" b="0" dirty="0">
                <a:solidFill>
                  <a:schemeClr val="tx1"/>
                </a:solidFill>
              </a:rPr>
              <a:t>option in this select box is selected, the value of the </a:t>
            </a:r>
            <a:r>
              <a:rPr lang="en-US" sz="1800" b="0" dirty="0" smtClean="0">
                <a:solidFill>
                  <a:schemeClr val="tx1"/>
                </a:solidFill>
              </a:rPr>
              <a:t>field </a:t>
            </a:r>
            <a:r>
              <a:rPr lang="en-US" sz="1800" b="0" dirty="0">
                <a:solidFill>
                  <a:schemeClr val="tx1"/>
                </a:solidFill>
              </a:rPr>
              <a:t>is “</a:t>
            </a:r>
            <a:r>
              <a:rPr lang="en-US" sz="1800" b="0" dirty="0" smtClean="0">
                <a:solidFill>
                  <a:schemeClr val="tx1"/>
                </a:solidFill>
              </a:rPr>
              <a:t>Sunnyvale, CA</a:t>
            </a:r>
            <a:r>
              <a:rPr lang="en-US" sz="1800" b="0" dirty="0">
                <a:solidFill>
                  <a:schemeClr val="tx1"/>
                </a:solidFill>
              </a:rPr>
              <a:t>”.</a:t>
            </a:r>
          </a:p>
        </p:txBody>
      </p:sp>
    </p:spTree>
    <p:extLst>
      <p:ext uri="{BB962C8B-B14F-4D97-AF65-F5344CB8AC3E}">
        <p14:creationId xmlns:p14="http://schemas.microsoft.com/office/powerpoint/2010/main" val="87418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746919"/>
            <a:ext cx="9875520" cy="31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00B0F0"/>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1295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VARIABLES</a:t>
            </a:r>
            <a:endParaRPr lang="en-US" sz="1800" dirty="0" smtClean="0">
              <a:solidFill>
                <a:schemeClr val="tx1"/>
              </a:solidFill>
            </a:endParaRPr>
          </a:p>
        </p:txBody>
      </p:sp>
      <p:sp>
        <p:nvSpPr>
          <p:cNvPr id="11" name="Title 1"/>
          <p:cNvSpPr txBox="1">
            <a:spLocks/>
          </p:cNvSpPr>
          <p:nvPr/>
        </p:nvSpPr>
        <p:spPr bwMode="auto">
          <a:xfrm>
            <a:off x="1371600" y="1524000"/>
            <a:ext cx="90525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If you need to define more than one variable, you can do it using a single statement, separating each variable (and optional initialization) with a comma like this:</a:t>
            </a:r>
          </a:p>
        </p:txBody>
      </p:sp>
      <p:sp>
        <p:nvSpPr>
          <p:cNvPr id="17" name="Title 1"/>
          <p:cNvSpPr txBox="1">
            <a:spLocks/>
          </p:cNvSpPr>
          <p:nvPr/>
        </p:nvSpPr>
        <p:spPr bwMode="auto">
          <a:xfrm>
            <a:off x="3276600" y="2895600"/>
            <a:ext cx="2895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message = “hi”,</a:t>
            </a:r>
          </a:p>
          <a:p>
            <a:r>
              <a:rPr lang="en-US" sz="1800" b="0" dirty="0">
                <a:solidFill>
                  <a:schemeClr val="tx1"/>
                </a:solidFill>
              </a:rPr>
              <a:t>found = false,</a:t>
            </a:r>
          </a:p>
          <a:p>
            <a:r>
              <a:rPr lang="en-US" sz="1800" b="0" dirty="0">
                <a:solidFill>
                  <a:schemeClr val="tx1"/>
                </a:solidFill>
              </a:rPr>
              <a:t>age = 29;</a:t>
            </a:r>
            <a:endParaRPr lang="en-US" sz="1800" b="0" dirty="0" smtClean="0">
              <a:solidFill>
                <a:schemeClr val="tx1"/>
              </a:solidFill>
            </a:endParaRPr>
          </a:p>
        </p:txBody>
      </p:sp>
    </p:spTree>
    <p:extLst>
      <p:ext uri="{BB962C8B-B14F-4D97-AF65-F5344CB8AC3E}">
        <p14:creationId xmlns:p14="http://schemas.microsoft.com/office/powerpoint/2010/main" val="307795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94518"/>
            <a:ext cx="9875520" cy="31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SCRIPTING SELECT BOXES</a:t>
            </a:r>
            <a:endParaRPr lang="en-US" sz="2400" dirty="0" smtClean="0">
              <a:solidFill>
                <a:schemeClr val="tx1"/>
              </a:solidFill>
            </a:endParaRPr>
          </a:p>
        </p:txBody>
      </p:sp>
      <p:sp>
        <p:nvSpPr>
          <p:cNvPr id="5" name="Title 1"/>
          <p:cNvSpPr txBox="1">
            <a:spLocks/>
          </p:cNvSpPr>
          <p:nvPr/>
        </p:nvSpPr>
        <p:spPr bwMode="auto">
          <a:xfrm>
            <a:off x="1143000" y="1676400"/>
            <a:ext cx="944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a:t>
            </a:r>
            <a:r>
              <a:rPr lang="en-US" sz="1800" b="0" dirty="0" smtClean="0">
                <a:solidFill>
                  <a:schemeClr val="tx1"/>
                </a:solidFill>
              </a:rPr>
              <a:t>the option </a:t>
            </a:r>
            <a:r>
              <a:rPr lang="en-US" sz="1800" b="0" dirty="0">
                <a:solidFill>
                  <a:schemeClr val="tx1"/>
                </a:solidFill>
              </a:rPr>
              <a:t>with the text “China” is selected, then the </a:t>
            </a:r>
            <a:r>
              <a:rPr lang="en-US" sz="1800" b="0" dirty="0" smtClean="0">
                <a:solidFill>
                  <a:schemeClr val="tx1"/>
                </a:solidFill>
              </a:rPr>
              <a:t>field’s </a:t>
            </a:r>
            <a:r>
              <a:rPr lang="en-US" sz="1800" b="0" dirty="0">
                <a:solidFill>
                  <a:schemeClr val="tx1"/>
                </a:solidFill>
              </a:rPr>
              <a:t>value is an empty string because the </a:t>
            </a:r>
            <a:r>
              <a:rPr lang="en-US" sz="1800" b="0" dirty="0" smtClean="0">
                <a:solidFill>
                  <a:schemeClr val="tx1"/>
                </a:solidFill>
              </a:rPr>
              <a:t>value attribute </a:t>
            </a:r>
            <a:r>
              <a:rPr lang="en-US" sz="1800" b="0" dirty="0">
                <a:solidFill>
                  <a:schemeClr val="tx1"/>
                </a:solidFill>
              </a:rPr>
              <a:t>is empty.</a:t>
            </a:r>
          </a:p>
        </p:txBody>
      </p:sp>
      <p:sp>
        <p:nvSpPr>
          <p:cNvPr id="8" name="Title 1"/>
          <p:cNvSpPr txBox="1">
            <a:spLocks/>
          </p:cNvSpPr>
          <p:nvPr/>
        </p:nvSpPr>
        <p:spPr bwMode="auto">
          <a:xfrm>
            <a:off x="1219200" y="3276600"/>
            <a:ext cx="96621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Each &lt;option&gt; element is represented in the DOM by an HTMLOptionElement object. </a:t>
            </a:r>
            <a:r>
              <a:rPr lang="en-US" sz="1800" b="0" dirty="0" smtClean="0">
                <a:solidFill>
                  <a:schemeClr val="tx1"/>
                </a:solidFill>
              </a:rPr>
              <a:t>The HTMLOptionElement </a:t>
            </a:r>
            <a:r>
              <a:rPr lang="en-US" sz="1800" b="0" dirty="0">
                <a:solidFill>
                  <a:schemeClr val="tx1"/>
                </a:solidFill>
              </a:rPr>
              <a:t>type adds the following properties for easier data access:</a:t>
            </a:r>
          </a:p>
        </p:txBody>
      </p:sp>
      <p:sp>
        <p:nvSpPr>
          <p:cNvPr id="11" name="Title 1"/>
          <p:cNvSpPr txBox="1">
            <a:spLocks/>
          </p:cNvSpPr>
          <p:nvPr/>
        </p:nvSpPr>
        <p:spPr bwMode="auto">
          <a:xfrm>
            <a:off x="1234440" y="4038600"/>
            <a:ext cx="964692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index — The option’s index inside the options collection.</a:t>
            </a:r>
          </a:p>
          <a:p>
            <a:r>
              <a:rPr lang="en-US" sz="1600" b="0" dirty="0">
                <a:solidFill>
                  <a:schemeClr val="tx1"/>
                </a:solidFill>
              </a:rPr>
              <a:t>label — The option’s </a:t>
            </a:r>
            <a:r>
              <a:rPr lang="en-US" sz="1600" b="0" dirty="0" smtClean="0">
                <a:solidFill>
                  <a:schemeClr val="tx1"/>
                </a:solidFill>
              </a:rPr>
              <a:t>label</a:t>
            </a:r>
          </a:p>
          <a:p>
            <a:r>
              <a:rPr lang="en-US" sz="1600" b="0" dirty="0" smtClean="0">
                <a:solidFill>
                  <a:schemeClr val="tx1"/>
                </a:solidFill>
              </a:rPr>
              <a:t>selected </a:t>
            </a:r>
            <a:r>
              <a:rPr lang="en-US" sz="1600" b="0" dirty="0">
                <a:solidFill>
                  <a:schemeClr val="tx1"/>
                </a:solidFill>
              </a:rPr>
              <a:t>— A Boolean value used to indicate if the option is selected. Set this property to</a:t>
            </a:r>
          </a:p>
          <a:p>
            <a:r>
              <a:rPr lang="en-US" sz="1600" b="0" dirty="0">
                <a:solidFill>
                  <a:schemeClr val="tx1"/>
                </a:solidFill>
              </a:rPr>
              <a:t>true to select an option.</a:t>
            </a:r>
          </a:p>
          <a:p>
            <a:r>
              <a:rPr lang="en-US" sz="1600" b="0" dirty="0">
                <a:solidFill>
                  <a:schemeClr val="tx1"/>
                </a:solidFill>
              </a:rPr>
              <a:t>text — The option’s text.</a:t>
            </a:r>
          </a:p>
          <a:p>
            <a:r>
              <a:rPr lang="en-US" sz="1600" b="0" dirty="0">
                <a:solidFill>
                  <a:schemeClr val="tx1"/>
                </a:solidFill>
              </a:rPr>
              <a:t>value — The option’s </a:t>
            </a:r>
            <a:r>
              <a:rPr lang="en-US" sz="1600" b="0" dirty="0" smtClean="0">
                <a:solidFill>
                  <a:schemeClr val="tx1"/>
                </a:solidFill>
              </a:rPr>
              <a:t>value</a:t>
            </a:r>
            <a:endParaRPr lang="en-US" sz="1600" b="0" dirty="0">
              <a:solidFill>
                <a:schemeClr val="tx1"/>
              </a:solidFill>
            </a:endParaRPr>
          </a:p>
        </p:txBody>
      </p:sp>
      <p:sp>
        <p:nvSpPr>
          <p:cNvPr id="12" name="Title 1"/>
          <p:cNvSpPr txBox="1">
            <a:spLocks/>
          </p:cNvSpPr>
          <p:nvPr/>
        </p:nvSpPr>
        <p:spPr bwMode="auto">
          <a:xfrm>
            <a:off x="1143000" y="2514600"/>
            <a:ext cx="944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the last option is selected, then the value is “Australia” because there is no</a:t>
            </a:r>
          </a:p>
          <a:p>
            <a:r>
              <a:rPr lang="en-US" sz="1800" b="0" dirty="0">
                <a:solidFill>
                  <a:schemeClr val="tx1"/>
                </a:solidFill>
              </a:rPr>
              <a:t>value attribute </a:t>
            </a:r>
            <a:r>
              <a:rPr lang="en-US" sz="1800" b="0" dirty="0" smtClean="0">
                <a:solidFill>
                  <a:schemeClr val="tx1"/>
                </a:solidFill>
              </a:rPr>
              <a:t>specified </a:t>
            </a:r>
            <a:r>
              <a:rPr lang="en-US" sz="1800" b="0" dirty="0">
                <a:solidFill>
                  <a:schemeClr val="tx1"/>
                </a:solidFill>
              </a:rPr>
              <a:t>on the &lt;option&gt;.</a:t>
            </a:r>
          </a:p>
        </p:txBody>
      </p:sp>
    </p:spTree>
    <p:extLst>
      <p:ext uri="{BB962C8B-B14F-4D97-AF65-F5344CB8AC3E}">
        <p14:creationId xmlns:p14="http://schemas.microsoft.com/office/powerpoint/2010/main" val="42610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SCRIPTING SELECT BOXES</a:t>
            </a:r>
            <a:endParaRPr lang="en-US" sz="2400" dirty="0" smtClean="0">
              <a:solidFill>
                <a:schemeClr val="tx1"/>
              </a:solidFill>
            </a:endParaRPr>
          </a:p>
        </p:txBody>
      </p:sp>
      <p:sp>
        <p:nvSpPr>
          <p:cNvPr id="5" name="Title 1"/>
          <p:cNvSpPr txBox="1">
            <a:spLocks/>
          </p:cNvSpPr>
          <p:nvPr/>
        </p:nvSpPr>
        <p:spPr bwMode="auto">
          <a:xfrm>
            <a:off x="1143000" y="1676400"/>
            <a:ext cx="944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This code gets the text and value of the </a:t>
            </a:r>
            <a:r>
              <a:rPr lang="en-US" sz="1800" b="0" dirty="0" smtClean="0">
                <a:solidFill>
                  <a:schemeClr val="tx1"/>
                </a:solidFill>
              </a:rPr>
              <a:t>first </a:t>
            </a:r>
            <a:r>
              <a:rPr lang="en-US" sz="1800" b="0" dirty="0">
                <a:solidFill>
                  <a:schemeClr val="tx1"/>
                </a:solidFill>
              </a:rPr>
              <a:t>option in the select box using standard </a:t>
            </a:r>
            <a:r>
              <a:rPr lang="en-US" sz="1800" b="0" dirty="0" smtClean="0">
                <a:solidFill>
                  <a:schemeClr val="tx1"/>
                </a:solidFill>
              </a:rPr>
              <a:t>DOM techniques</a:t>
            </a:r>
            <a:r>
              <a:rPr lang="en-US" sz="1800" b="0" dirty="0">
                <a:solidFill>
                  <a:schemeClr val="tx1"/>
                </a:solidFill>
              </a:rPr>
              <a:t>. Compare this to using the special option properties:</a:t>
            </a:r>
          </a:p>
        </p:txBody>
      </p:sp>
      <p:sp>
        <p:nvSpPr>
          <p:cNvPr id="13" name="Title 1"/>
          <p:cNvSpPr txBox="1">
            <a:spLocks/>
          </p:cNvSpPr>
          <p:nvPr/>
        </p:nvSpPr>
        <p:spPr bwMode="auto">
          <a:xfrm>
            <a:off x="1143000" y="2590800"/>
            <a:ext cx="944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a:t>
            </a:r>
            <a:r>
              <a:rPr lang="en-US" sz="1800" b="0" dirty="0" err="1">
                <a:solidFill>
                  <a:schemeClr val="tx1"/>
                </a:solidFill>
              </a:rPr>
              <a:t>selectbox</a:t>
            </a:r>
            <a:r>
              <a:rPr lang="en-US" sz="1800" b="0" dirty="0">
                <a:solidFill>
                  <a:schemeClr val="tx1"/>
                </a:solidFill>
              </a:rPr>
              <a:t> = document.forms[0].elements[“location</a:t>
            </a:r>
            <a:r>
              <a:rPr lang="en-US" sz="1800" b="0" dirty="0" smtClean="0">
                <a:solidFill>
                  <a:schemeClr val="tx1"/>
                </a:solidFill>
              </a:rPr>
              <a:t>”];</a:t>
            </a:r>
          </a:p>
          <a:p>
            <a:r>
              <a:rPr lang="en-US" sz="1800" b="0" dirty="0" smtClean="0">
                <a:solidFill>
                  <a:schemeClr val="tx1"/>
                </a:solidFill>
              </a:rPr>
              <a:t>var </a:t>
            </a:r>
            <a:r>
              <a:rPr lang="en-US" sz="1800" b="0" dirty="0">
                <a:solidFill>
                  <a:schemeClr val="tx1"/>
                </a:solidFill>
              </a:rPr>
              <a:t>text = </a:t>
            </a:r>
            <a:r>
              <a:rPr lang="en-US" sz="1800" b="0" dirty="0" err="1">
                <a:solidFill>
                  <a:schemeClr val="tx1"/>
                </a:solidFill>
              </a:rPr>
              <a:t>selectbox.options</a:t>
            </a:r>
            <a:r>
              <a:rPr lang="en-US" sz="1800" b="0" dirty="0">
                <a:solidFill>
                  <a:schemeClr val="tx1"/>
                </a:solidFill>
              </a:rPr>
              <a:t>[0].text; //option text</a:t>
            </a:r>
          </a:p>
          <a:p>
            <a:r>
              <a:rPr lang="en-US" sz="1800" b="0" dirty="0">
                <a:solidFill>
                  <a:schemeClr val="tx1"/>
                </a:solidFill>
              </a:rPr>
              <a:t>var value = </a:t>
            </a:r>
            <a:r>
              <a:rPr lang="en-US" sz="1800" b="0" dirty="0" err="1">
                <a:solidFill>
                  <a:schemeClr val="tx1"/>
                </a:solidFill>
              </a:rPr>
              <a:t>selectbox.options</a:t>
            </a:r>
            <a:r>
              <a:rPr lang="en-US" sz="1800" b="0" dirty="0">
                <a:solidFill>
                  <a:schemeClr val="tx1"/>
                </a:solidFill>
              </a:rPr>
              <a:t>[0].value; //option value</a:t>
            </a:r>
          </a:p>
        </p:txBody>
      </p:sp>
      <p:sp>
        <p:nvSpPr>
          <p:cNvPr id="14" name="Title 1"/>
          <p:cNvSpPr txBox="1">
            <a:spLocks/>
          </p:cNvSpPr>
          <p:nvPr/>
        </p:nvSpPr>
        <p:spPr bwMode="auto">
          <a:xfrm>
            <a:off x="990600" y="3886200"/>
            <a:ext cx="2743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Options Selection</a:t>
            </a:r>
          </a:p>
        </p:txBody>
      </p:sp>
      <p:sp>
        <p:nvSpPr>
          <p:cNvPr id="15" name="Title 1"/>
          <p:cNvSpPr txBox="1">
            <a:spLocks/>
          </p:cNvSpPr>
          <p:nvPr/>
        </p:nvSpPr>
        <p:spPr bwMode="auto">
          <a:xfrm>
            <a:off x="1295400" y="4343400"/>
            <a:ext cx="9448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a select box that allows only one option to be selected, the easiest way to access the </a:t>
            </a:r>
            <a:r>
              <a:rPr lang="en-US" sz="1800" b="0" dirty="0" smtClean="0">
                <a:solidFill>
                  <a:schemeClr val="tx1"/>
                </a:solidFill>
              </a:rPr>
              <a:t>selected option </a:t>
            </a:r>
            <a:r>
              <a:rPr lang="en-US" sz="1800" b="0" dirty="0">
                <a:solidFill>
                  <a:schemeClr val="tx1"/>
                </a:solidFill>
              </a:rPr>
              <a:t>is by using the select box’s selectedIndex property to retrieve the option, as shown in </a:t>
            </a:r>
            <a:r>
              <a:rPr lang="en-US" sz="1800" b="0" dirty="0" smtClean="0">
                <a:solidFill>
                  <a:schemeClr val="tx1"/>
                </a:solidFill>
              </a:rPr>
              <a:t>the following </a:t>
            </a:r>
            <a:r>
              <a:rPr lang="en-US" sz="1800" b="0" dirty="0">
                <a:solidFill>
                  <a:schemeClr val="tx1"/>
                </a:solidFill>
              </a:rPr>
              <a:t>example:</a:t>
            </a:r>
          </a:p>
        </p:txBody>
      </p:sp>
      <p:sp>
        <p:nvSpPr>
          <p:cNvPr id="16" name="Title 1"/>
          <p:cNvSpPr txBox="1">
            <a:spLocks/>
          </p:cNvSpPr>
          <p:nvPr/>
        </p:nvSpPr>
        <p:spPr bwMode="auto">
          <a:xfrm>
            <a:off x="1295400" y="5334000"/>
            <a:ext cx="944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a:t>
            </a:r>
            <a:r>
              <a:rPr lang="en-US" sz="1800" b="0" dirty="0" err="1">
                <a:solidFill>
                  <a:schemeClr val="tx1"/>
                </a:solidFill>
              </a:rPr>
              <a:t>selectedOption</a:t>
            </a:r>
            <a:r>
              <a:rPr lang="en-US" sz="1800" b="0" dirty="0">
                <a:solidFill>
                  <a:schemeClr val="tx1"/>
                </a:solidFill>
              </a:rPr>
              <a:t> = </a:t>
            </a:r>
            <a:r>
              <a:rPr lang="en-US" sz="1800" b="0" dirty="0" err="1">
                <a:solidFill>
                  <a:schemeClr val="tx1"/>
                </a:solidFill>
              </a:rPr>
              <a:t>selectbox.options</a:t>
            </a:r>
            <a:r>
              <a:rPr lang="en-US" sz="1800" b="0" dirty="0">
                <a:solidFill>
                  <a:schemeClr val="tx1"/>
                </a:solidFill>
              </a:rPr>
              <a:t>[</a:t>
            </a:r>
            <a:r>
              <a:rPr lang="en-US" sz="1800" b="0" dirty="0" err="1">
                <a:solidFill>
                  <a:schemeClr val="tx1"/>
                </a:solidFill>
              </a:rPr>
              <a:t>selectbox.selectedIndex</a:t>
            </a:r>
            <a:r>
              <a:rPr lang="en-US" sz="1800" b="0" dirty="0">
                <a:solidFill>
                  <a:schemeClr val="tx1"/>
                </a:solidFill>
              </a:rPr>
              <a:t>];</a:t>
            </a:r>
          </a:p>
        </p:txBody>
      </p:sp>
    </p:spTree>
    <p:extLst>
      <p:ext uri="{BB962C8B-B14F-4D97-AF65-F5344CB8AC3E}">
        <p14:creationId xmlns:p14="http://schemas.microsoft.com/office/powerpoint/2010/main" val="357555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2133600"/>
            <a:ext cx="9392392" cy="1676400"/>
          </a:xfrm>
        </p:spPr>
        <p:txBody>
          <a:bodyPr vert="horz"/>
          <a:lstStyle/>
          <a:p>
            <a:pPr marL="457200" indent="-457200"/>
            <a:r>
              <a:rPr lang="en-US" sz="1800" b="0" dirty="0" smtClean="0">
                <a:solidFill>
                  <a:schemeClr val="tx1"/>
                </a:solidFill>
              </a:rPr>
              <a:t>	The BOM (Browser Object Model) </a:t>
            </a:r>
            <a:r>
              <a:rPr lang="nl-NL" sz="1800" b="0" dirty="0" smtClean="0">
                <a:solidFill>
                  <a:schemeClr val="tx1"/>
                </a:solidFill>
              </a:rPr>
              <a:t>The DOM (Document Object Model) </a:t>
            </a:r>
            <a:br>
              <a:rPr lang="nl-NL" sz="1800" b="0" dirty="0" smtClean="0">
                <a:solidFill>
                  <a:schemeClr val="tx1"/>
                </a:solidFill>
              </a:rPr>
            </a:br>
            <a:r>
              <a:rPr lang="en-US" sz="1800" b="0" dirty="0" smtClean="0">
                <a:solidFill>
                  <a:schemeClr val="tx1"/>
                </a:solidFill>
              </a:rPr>
              <a:t>Listening to browser events</a:t>
            </a:r>
            <a:br>
              <a:rPr lang="en-US" sz="1800" b="0" dirty="0" smtClean="0">
                <a:solidFill>
                  <a:schemeClr val="tx1"/>
                </a:solidFill>
              </a:rPr>
            </a:br>
            <a:r>
              <a:rPr lang="en-US" sz="1800" b="0" dirty="0" smtClean="0">
                <a:solidFill>
                  <a:schemeClr val="tx1"/>
                </a:solidFill>
              </a:rPr>
              <a:t>The XMLHttpRequest object </a:t>
            </a:r>
          </a:p>
        </p:txBody>
      </p:sp>
      <p:sp>
        <p:nvSpPr>
          <p:cNvPr id="24" name="Title 1"/>
          <p:cNvSpPr txBox="1">
            <a:spLocks/>
          </p:cNvSpPr>
          <p:nvPr/>
        </p:nvSpPr>
        <p:spPr bwMode="auto">
          <a:xfrm>
            <a:off x="1219200" y="990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Browser is the most popular and natural host environment for JavaScript programs. In today’s class you will learn about:</a:t>
            </a:r>
          </a:p>
        </p:txBody>
      </p:sp>
      <p:sp>
        <p:nvSpPr>
          <p:cNvPr id="9" name="Title 2"/>
          <p:cNvSpPr txBox="1">
            <a:spLocks/>
          </p:cNvSpPr>
          <p:nvPr/>
        </p:nvSpPr>
        <p:spPr bwMode="auto">
          <a:xfrm>
            <a:off x="482732" y="479487"/>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Browser Environment</a:t>
            </a:r>
          </a:p>
        </p:txBody>
      </p:sp>
      <p:sp>
        <p:nvSpPr>
          <p:cNvPr id="12" name="Title 1"/>
          <p:cNvSpPr txBox="1">
            <a:spLocks/>
          </p:cNvSpPr>
          <p:nvPr/>
        </p:nvSpPr>
        <p:spPr bwMode="auto">
          <a:xfrm>
            <a:off x="1371600" y="4694238"/>
            <a:ext cx="94488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4" name="Title 1"/>
          <p:cNvSpPr txBox="1">
            <a:spLocks/>
          </p:cNvSpPr>
          <p:nvPr/>
        </p:nvSpPr>
        <p:spPr bwMode="auto">
          <a:xfrm>
            <a:off x="1295400" y="3733800"/>
            <a:ext cx="350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BOM and DOM Overview</a:t>
            </a:r>
          </a:p>
        </p:txBody>
      </p:sp>
      <p:sp>
        <p:nvSpPr>
          <p:cNvPr id="16" name="Title 1"/>
          <p:cNvSpPr txBox="1">
            <a:spLocks/>
          </p:cNvSpPr>
          <p:nvPr/>
        </p:nvSpPr>
        <p:spPr bwMode="auto">
          <a:xfrm>
            <a:off x="1295400" y="4343400"/>
            <a:ext cx="9372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Objects that have to do with the currently loaded page (the page is also called the document), and</a:t>
            </a:r>
          </a:p>
          <a:p>
            <a:endParaRPr lang="en-US" sz="1800" b="0" dirty="0" smtClean="0">
              <a:solidFill>
                <a:schemeClr val="tx1"/>
              </a:solidFill>
            </a:endParaRPr>
          </a:p>
          <a:p>
            <a:r>
              <a:rPr lang="en-US" sz="1800" b="0" dirty="0" smtClean="0">
                <a:solidFill>
                  <a:schemeClr val="tx1"/>
                </a:solidFill>
              </a:rPr>
              <a:t>Objects that deal with things outside the page (the browser window and the desktop screen) </a:t>
            </a:r>
          </a:p>
        </p:txBody>
      </p:sp>
    </p:spTree>
    <p:extLst>
      <p:ext uri="{BB962C8B-B14F-4D97-AF65-F5344CB8AC3E}">
        <p14:creationId xmlns:p14="http://schemas.microsoft.com/office/powerpoint/2010/main" val="401649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9200" y="2286000"/>
            <a:ext cx="8458200" cy="914400"/>
          </a:xfrm>
        </p:spPr>
        <p:txBody>
          <a:bodyPr vert="horz"/>
          <a:lstStyle/>
          <a:p>
            <a:r>
              <a:rPr lang="en-US" sz="1800" b="0" dirty="0" smtClean="0">
                <a:solidFill>
                  <a:schemeClr val="tx1"/>
                </a:solidFill>
              </a:rPr>
              <a:t>These objects are accessible through the global objects window and </a:t>
            </a:r>
            <a:r>
              <a:rPr lang="en-US" sz="1800" b="0" dirty="0" err="1" smtClean="0">
                <a:solidFill>
                  <a:schemeClr val="tx1"/>
                </a:solidFill>
              </a:rPr>
              <a:t>window.screen</a:t>
            </a:r>
            <a:r>
              <a:rPr lang="en-US" sz="1800" b="0" dirty="0" smtClean="0">
                <a:solidFill>
                  <a:schemeClr val="tx1"/>
                </a:solidFill>
              </a:rPr>
              <a:t>.</a:t>
            </a:r>
            <a:br>
              <a:rPr lang="en-US" sz="1800" b="0" dirty="0" smtClean="0">
                <a:solidFill>
                  <a:schemeClr val="tx1"/>
                </a:solidFill>
              </a:rPr>
            </a:br>
            <a:r>
              <a:rPr lang="en-US" sz="1800" b="0" dirty="0" smtClean="0">
                <a:solidFill>
                  <a:schemeClr val="tx1"/>
                </a:solidFill>
              </a:rPr>
              <a:t/>
            </a:r>
            <a:br>
              <a:rPr lang="en-US" sz="1800" b="0" dirty="0" smtClean="0">
                <a:solidFill>
                  <a:schemeClr val="tx1"/>
                </a:solidFill>
              </a:rPr>
            </a:br>
            <a:endParaRPr lang="en-US" sz="1800" b="0" dirty="0" smtClean="0">
              <a:solidFill>
                <a:schemeClr val="tx1"/>
              </a:solidFill>
            </a:endParaRPr>
          </a:p>
        </p:txBody>
      </p:sp>
      <p:sp>
        <p:nvSpPr>
          <p:cNvPr id="23" name="Title 1"/>
          <p:cNvSpPr txBox="1">
            <a:spLocks/>
          </p:cNvSpPr>
          <p:nvPr/>
        </p:nvSpPr>
        <p:spPr bwMode="auto">
          <a:xfrm>
            <a:off x="1219200" y="1219200"/>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Is a collection of objects that gives you access to browser and computer screen </a:t>
            </a:r>
            <a:endParaRPr lang="en-US" sz="1800" b="0" i="1" dirty="0" smtClean="0">
              <a:solidFill>
                <a:schemeClr val="tx1"/>
              </a:solidFill>
            </a:endParaRPr>
          </a:p>
        </p:txBody>
      </p:sp>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Browser Object Model</a:t>
            </a:r>
          </a:p>
        </p:txBody>
      </p:sp>
      <p:sp>
        <p:nvSpPr>
          <p:cNvPr id="10" name="Title 1"/>
          <p:cNvSpPr txBox="1">
            <a:spLocks/>
          </p:cNvSpPr>
          <p:nvPr/>
        </p:nvSpPr>
        <p:spPr bwMode="auto">
          <a:xfrm>
            <a:off x="1235430" y="2895600"/>
            <a:ext cx="440436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r>
              <a:rPr kumimoji="0" lang="en-US" sz="1800" i="0" u="none" strike="noStrike" kern="1200" cap="none" spc="0" normalizeH="0" baseline="0" noProof="0" dirty="0" smtClean="0">
                <a:ln>
                  <a:noFill/>
                </a:ln>
                <a:effectLst/>
                <a:uLnTx/>
                <a:uFillTx/>
                <a:latin typeface="Century Gothic" pitchFamily="34" charset="0"/>
                <a:ea typeface="+mj-ea"/>
                <a:cs typeface="+mj-cs"/>
              </a:rPr>
              <a:t>The Window object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8" name="Title 1"/>
          <p:cNvSpPr txBox="1">
            <a:spLocks/>
          </p:cNvSpPr>
          <p:nvPr/>
        </p:nvSpPr>
        <p:spPr bwMode="auto">
          <a:xfrm>
            <a:off x="2377440" y="3886200"/>
            <a:ext cx="333756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r>
              <a:rPr lang="en-US" sz="1800" dirty="0" err="1" smtClean="0">
                <a:latin typeface="Century Gothic" pitchFamily="34" charset="0"/>
                <a:ea typeface="+mj-ea"/>
                <a:cs typeface="+mj-cs"/>
              </a:rPr>
              <a:t>Window.somevar</a:t>
            </a:r>
            <a:r>
              <a:rPr lang="en-US" sz="1800" dirty="0" smtClean="0">
                <a:latin typeface="Century Gothic" pitchFamily="34" charset="0"/>
                <a:ea typeface="+mj-ea"/>
                <a:cs typeface="+mj-cs"/>
              </a:rPr>
              <a:t> = 1;</a:t>
            </a:r>
          </a:p>
          <a:p>
            <a:pPr marL="342900" marR="0" lvl="0" indent="-342900" algn="l" defTabSz="914400" rtl="0" eaLnBrk="0" fontAlgn="base" latinLnBrk="0" hangingPunct="0">
              <a:lnSpc>
                <a:spcPct val="150000"/>
              </a:lnSpc>
              <a:spcBef>
                <a:spcPct val="0"/>
              </a:spcBef>
              <a:spcAft>
                <a:spcPct val="0"/>
              </a:spcAft>
              <a:buClrTx/>
              <a:buSzTx/>
              <a:tabLst/>
              <a:defRPr/>
            </a:pPr>
            <a:r>
              <a:rPr kumimoji="0" lang="en-US" sz="1800" i="0" u="none" strike="noStrike" kern="1200" cap="none" spc="0" normalizeH="0" baseline="0" noProof="0" dirty="0" err="1" smtClean="0">
                <a:ln>
                  <a:noFill/>
                </a:ln>
                <a:effectLst/>
                <a:uLnTx/>
                <a:uFillTx/>
                <a:latin typeface="Century Gothic" pitchFamily="34" charset="0"/>
                <a:ea typeface="+mj-ea"/>
                <a:cs typeface="+mj-cs"/>
              </a:rPr>
              <a:t>Somevar</a:t>
            </a:r>
            <a:r>
              <a:rPr lang="en-US" sz="1800" dirty="0" smtClean="0">
                <a:latin typeface="Century Gothic" pitchFamily="34" charset="0"/>
                <a:ea typeface="+mj-ea"/>
                <a:cs typeface="+mj-cs"/>
              </a:rPr>
              <a:t> // output will be 1</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2" name="Title 1"/>
          <p:cNvSpPr txBox="1">
            <a:spLocks/>
          </p:cNvSpPr>
          <p:nvPr/>
        </p:nvSpPr>
        <p:spPr bwMode="auto">
          <a:xfrm>
            <a:off x="609600" y="4999038"/>
            <a:ext cx="9067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r>
              <a:rPr lang="en-US" sz="1800" dirty="0" smtClean="0">
                <a:latin typeface="Century Gothic" pitchFamily="34" charset="0"/>
                <a:ea typeface="+mj-ea"/>
                <a:cs typeface="+mj-cs"/>
              </a:rPr>
              <a:t>All global variables become properties of Window object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1" name="Title 1"/>
          <p:cNvSpPr txBox="1">
            <a:spLocks/>
          </p:cNvSpPr>
          <p:nvPr/>
        </p:nvSpPr>
        <p:spPr bwMode="auto">
          <a:xfrm>
            <a:off x="609600" y="5410200"/>
            <a:ext cx="10363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r>
              <a:rPr kumimoji="0" lang="en-US" sz="1800" i="0" u="none" strike="noStrike" kern="1200" cap="none" spc="0" normalizeH="0" baseline="0" noProof="0" dirty="0" smtClean="0">
                <a:ln>
                  <a:noFill/>
                </a:ln>
                <a:effectLst/>
                <a:uLnTx/>
                <a:uFillTx/>
                <a:latin typeface="Century Gothic" pitchFamily="34" charset="0"/>
                <a:ea typeface="+mj-ea"/>
                <a:cs typeface="+mj-cs"/>
              </a:rPr>
              <a:t>All</a:t>
            </a:r>
            <a:r>
              <a:rPr kumimoji="0" lang="en-US" sz="1800" i="0" u="none" strike="noStrike" kern="1200" cap="none" spc="0" normalizeH="0" noProof="0" dirty="0" smtClean="0">
                <a:ln>
                  <a:noFill/>
                </a:ln>
                <a:effectLst/>
                <a:uLnTx/>
                <a:uFillTx/>
                <a:latin typeface="Century Gothic" pitchFamily="34" charset="0"/>
                <a:ea typeface="+mj-ea"/>
                <a:cs typeface="+mj-cs"/>
              </a:rPr>
              <a:t> of the core JavaScript functions are methods of Window object.(parseint())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Tree>
    <p:extLst>
      <p:ext uri="{BB962C8B-B14F-4D97-AF65-F5344CB8AC3E}">
        <p14:creationId xmlns:p14="http://schemas.microsoft.com/office/powerpoint/2010/main" val="180383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0"/>
            <a:ext cx="8458200" cy="914400"/>
          </a:xfrm>
        </p:spPr>
        <p:txBody>
          <a:bodyPr vert="horz"/>
          <a:lstStyle/>
          <a:p>
            <a:r>
              <a:rPr lang="en-US" sz="1800" b="0" dirty="0" smtClean="0">
                <a:solidFill>
                  <a:schemeClr val="tx1"/>
                </a:solidFill>
              </a:rPr>
              <a:t>These objects are accessible through the global objects window and </a:t>
            </a:r>
            <a:r>
              <a:rPr lang="en-US" sz="1800" b="0" dirty="0" err="1" smtClean="0">
                <a:solidFill>
                  <a:schemeClr val="tx1"/>
                </a:solidFill>
              </a:rPr>
              <a:t>window.screen</a:t>
            </a:r>
            <a:r>
              <a:rPr lang="en-US" sz="1800" b="0" dirty="0" smtClean="0">
                <a:solidFill>
                  <a:schemeClr val="tx1"/>
                </a:solidFill>
              </a:rPr>
              <a:t>.</a:t>
            </a:r>
            <a:br>
              <a:rPr lang="en-US" sz="1800" b="0" dirty="0" smtClean="0">
                <a:solidFill>
                  <a:schemeClr val="tx1"/>
                </a:solidFill>
              </a:rPr>
            </a:br>
            <a:r>
              <a:rPr lang="en-US" sz="1800" b="0" dirty="0" smtClean="0">
                <a:solidFill>
                  <a:schemeClr val="tx1"/>
                </a:solidFill>
              </a:rPr>
              <a:t/>
            </a:r>
            <a:br>
              <a:rPr lang="en-US" sz="1800" b="0" dirty="0" smtClean="0">
                <a:solidFill>
                  <a:schemeClr val="tx1"/>
                </a:solidFill>
              </a:rPr>
            </a:br>
            <a:endParaRPr lang="en-US" sz="1800" b="0" dirty="0" smtClean="0">
              <a:solidFill>
                <a:schemeClr val="tx1"/>
              </a:solidFill>
            </a:endParaRPr>
          </a:p>
        </p:txBody>
      </p:sp>
      <p:sp>
        <p:nvSpPr>
          <p:cNvPr id="23" name="Title 1"/>
          <p:cNvSpPr txBox="1">
            <a:spLocks/>
          </p:cNvSpPr>
          <p:nvPr/>
        </p:nvSpPr>
        <p:spPr bwMode="auto">
          <a:xfrm>
            <a:off x="914400" y="1219200"/>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navigator is an object that has some information about the browser and its capabilities. </a:t>
            </a:r>
          </a:p>
        </p:txBody>
      </p:sp>
      <p:sp>
        <p:nvSpPr>
          <p:cNvPr id="9" name="Title 2"/>
          <p:cNvSpPr txBox="1">
            <a:spLocks/>
          </p:cNvSpPr>
          <p:nvPr/>
        </p:nvSpPr>
        <p:spPr bwMode="auto">
          <a:xfrm>
            <a:off x="57912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Window.navigator</a:t>
            </a:r>
          </a:p>
        </p:txBody>
      </p:sp>
      <p:sp>
        <p:nvSpPr>
          <p:cNvPr id="10" name="Title 1"/>
          <p:cNvSpPr txBox="1">
            <a:spLocks/>
          </p:cNvSpPr>
          <p:nvPr/>
        </p:nvSpPr>
        <p:spPr bwMode="auto">
          <a:xfrm>
            <a:off x="1234440" y="2971800"/>
            <a:ext cx="85191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8" name="Title 1"/>
          <p:cNvSpPr txBox="1">
            <a:spLocks/>
          </p:cNvSpPr>
          <p:nvPr/>
        </p:nvSpPr>
        <p:spPr bwMode="auto">
          <a:xfrm>
            <a:off x="990600" y="2789238"/>
            <a:ext cx="905256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r>
              <a:rPr lang="en-US" sz="1800" dirty="0" smtClean="0">
                <a:latin typeface="Century Gothic" pitchFamily="34" charset="0"/>
                <a:ea typeface="+mj-ea"/>
                <a:cs typeface="+mj-cs"/>
              </a:rPr>
              <a:t>In Firefox if we use window.navigator.userAgent will give following result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2" name="Title 1"/>
          <p:cNvSpPr txBox="1">
            <a:spLocks/>
          </p:cNvSpPr>
          <p:nvPr/>
        </p:nvSpPr>
        <p:spPr bwMode="auto">
          <a:xfrm>
            <a:off x="914400" y="3581400"/>
            <a:ext cx="944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indent="-342900" defTabSz="914400" eaLnBrk="0" hangingPunct="0">
              <a:lnSpc>
                <a:spcPct val="150000"/>
              </a:lnSpc>
              <a:defRPr/>
            </a:pPr>
            <a:r>
              <a:rPr lang="en-US" sz="1800" dirty="0" smtClean="0"/>
              <a:t>"Mozilla/5.0 (Windows; U; Windows NT 5.1; en-US; rv:1.8.1.12) Gecko/20080201 Firefox/2.0.0.12"</a:t>
            </a:r>
          </a:p>
          <a:p>
            <a:pPr marL="342900" lvl="0" indent="-342900" defTabSz="914400" eaLnBrk="0" hangingPunct="0">
              <a:lnSpc>
                <a:spcPct val="150000"/>
              </a:lnSpc>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1" name="Title 1"/>
          <p:cNvSpPr txBox="1">
            <a:spLocks/>
          </p:cNvSpPr>
          <p:nvPr/>
        </p:nvSpPr>
        <p:spPr bwMode="auto">
          <a:xfrm>
            <a:off x="907473" y="5132119"/>
            <a:ext cx="9547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1800" dirty="0" smtClean="0"/>
              <a:t>Mozilla/4.0 (compatible; MSIE 7.0; Windows NT 5.1; .NET CLR 1.1.4322; .NET CLR 2.0.50727; .NET CLR 3.0.04506.30)</a:t>
            </a:r>
          </a:p>
        </p:txBody>
      </p:sp>
      <p:sp>
        <p:nvSpPr>
          <p:cNvPr id="13" name="Title 1"/>
          <p:cNvSpPr txBox="1">
            <a:spLocks/>
          </p:cNvSpPr>
          <p:nvPr/>
        </p:nvSpPr>
        <p:spPr bwMode="auto">
          <a:xfrm>
            <a:off x="929640" y="4160838"/>
            <a:ext cx="905256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r>
              <a:rPr lang="en-US" sz="1800" dirty="0" smtClean="0">
                <a:latin typeface="Century Gothic" pitchFamily="34" charset="0"/>
                <a:ea typeface="+mj-ea"/>
                <a:cs typeface="+mj-cs"/>
              </a:rPr>
              <a:t>In Internet explorer if we use window.navigator.userAgent will give following result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Tree>
    <p:extLst>
      <p:ext uri="{BB962C8B-B14F-4D97-AF65-F5344CB8AC3E}">
        <p14:creationId xmlns:p14="http://schemas.microsoft.com/office/powerpoint/2010/main" val="119722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914400" y="1219200"/>
            <a:ext cx="830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location property points to an object that contains information about the URL of the currently loaded page. </a:t>
            </a:r>
            <a:endParaRPr lang="en-US" sz="1800" b="0" dirty="0" smtClean="0">
              <a:solidFill>
                <a:schemeClr val="tx1"/>
              </a:solidFill>
            </a:endParaRPr>
          </a:p>
        </p:txBody>
      </p:sp>
      <p:sp>
        <p:nvSpPr>
          <p:cNvPr id="9" name="Title 2"/>
          <p:cNvSpPr txBox="1">
            <a:spLocks/>
          </p:cNvSpPr>
          <p:nvPr/>
        </p:nvSpPr>
        <p:spPr bwMode="auto">
          <a:xfrm>
            <a:off x="57912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Window.location</a:t>
            </a:r>
          </a:p>
        </p:txBody>
      </p:sp>
      <p:sp>
        <p:nvSpPr>
          <p:cNvPr id="10" name="Title 1"/>
          <p:cNvSpPr txBox="1">
            <a:spLocks/>
          </p:cNvSpPr>
          <p:nvPr/>
        </p:nvSpPr>
        <p:spPr bwMode="auto">
          <a:xfrm>
            <a:off x="1234440" y="2971800"/>
            <a:ext cx="85191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8" name="Title 1"/>
          <p:cNvSpPr txBox="1">
            <a:spLocks/>
          </p:cNvSpPr>
          <p:nvPr/>
        </p:nvSpPr>
        <p:spPr bwMode="auto">
          <a:xfrm>
            <a:off x="990600" y="1798638"/>
            <a:ext cx="905256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r>
              <a:rPr lang="en-US" sz="1800" dirty="0"/>
              <a:t>Imagine you're on a page with a URL like this:</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2" name="Title 1"/>
          <p:cNvSpPr txBox="1">
            <a:spLocks/>
          </p:cNvSpPr>
          <p:nvPr/>
        </p:nvSpPr>
        <p:spPr bwMode="auto">
          <a:xfrm>
            <a:off x="914400" y="2667000"/>
            <a:ext cx="912876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1800" dirty="0">
                <a:hlinkClick r:id="rId2"/>
              </a:rPr>
              <a:t>http://</a:t>
            </a:r>
            <a:r>
              <a:rPr lang="en-US" sz="1800" dirty="0" smtClean="0">
                <a:hlinkClick r:id="rId2"/>
              </a:rPr>
              <a:t>search.phpied.com:8080/search?p=javascript#results</a:t>
            </a:r>
            <a:endParaRPr lang="en-US" sz="1800" dirty="0" smtClean="0"/>
          </a:p>
          <a:p>
            <a:endParaRPr lang="en-US" sz="1800" dirty="0"/>
          </a:p>
          <a:p>
            <a:r>
              <a:rPr lang="en-US" sz="1800" dirty="0" smtClean="0"/>
              <a:t>for(</a:t>
            </a:r>
            <a:r>
              <a:rPr lang="en-US" sz="1800" dirty="0" err="1" smtClean="0"/>
              <a:t>var</a:t>
            </a:r>
            <a:r>
              <a:rPr lang="en-US" sz="1800" dirty="0" smtClean="0"/>
              <a:t> </a:t>
            </a:r>
            <a:r>
              <a:rPr lang="en-US" sz="1800" dirty="0"/>
              <a:t>i in location) </a:t>
            </a:r>
            <a:r>
              <a:rPr lang="en-US" sz="1800" dirty="0" smtClean="0"/>
              <a:t>{</a:t>
            </a:r>
          </a:p>
          <a:p>
            <a:r>
              <a:rPr lang="en-US" sz="1800" dirty="0" smtClean="0"/>
              <a:t>console.log(i </a:t>
            </a:r>
            <a:r>
              <a:rPr lang="en-US" sz="1800" dirty="0"/>
              <a:t>+ ' = "' + location[i] + </a:t>
            </a:r>
            <a:r>
              <a:rPr lang="en-US" sz="1800" dirty="0" smtClean="0"/>
              <a:t>'"')</a:t>
            </a:r>
          </a:p>
          <a:p>
            <a:r>
              <a:rPr lang="en-US" sz="1800" dirty="0" smtClean="0"/>
              <a:t>} </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2" name="Rectangle 1"/>
          <p:cNvSpPr/>
          <p:nvPr/>
        </p:nvSpPr>
        <p:spPr>
          <a:xfrm>
            <a:off x="1447800" y="4129207"/>
            <a:ext cx="7924800" cy="2308324"/>
          </a:xfrm>
          <a:prstGeom prst="rect">
            <a:avLst/>
          </a:prstGeom>
        </p:spPr>
        <p:txBody>
          <a:bodyPr wrap="square">
            <a:spAutoFit/>
          </a:bodyPr>
          <a:lstStyle/>
          <a:p>
            <a:r>
              <a:rPr lang="en-US" sz="1800" dirty="0" err="1"/>
              <a:t>href</a:t>
            </a:r>
            <a:r>
              <a:rPr lang="en-US" sz="1800" dirty="0"/>
              <a:t> = "http://search.phpied.com:8080/</a:t>
            </a:r>
            <a:r>
              <a:rPr lang="en-US" sz="1800" dirty="0" err="1"/>
              <a:t>search?p</a:t>
            </a:r>
            <a:r>
              <a:rPr lang="en-US" sz="1800" dirty="0"/>
              <a:t>=</a:t>
            </a:r>
            <a:r>
              <a:rPr lang="en-US" sz="1800" dirty="0" err="1"/>
              <a:t>javascript#results</a:t>
            </a:r>
            <a:r>
              <a:rPr lang="en-US" sz="1800" dirty="0"/>
              <a:t>" </a:t>
            </a:r>
          </a:p>
          <a:p>
            <a:r>
              <a:rPr lang="en-US" sz="1800" dirty="0"/>
              <a:t>hash = "#results" </a:t>
            </a:r>
          </a:p>
          <a:p>
            <a:r>
              <a:rPr lang="en-US" sz="1800" dirty="0"/>
              <a:t>host = "search.phpied.com:8080" </a:t>
            </a:r>
          </a:p>
          <a:p>
            <a:r>
              <a:rPr lang="en-US" sz="1800" dirty="0"/>
              <a:t>hostname = "</a:t>
            </a:r>
            <a:r>
              <a:rPr lang="en-US" sz="1800" dirty="0" smtClean="0"/>
              <a:t>search.phpied.com“</a:t>
            </a:r>
          </a:p>
          <a:p>
            <a:r>
              <a:rPr lang="en-US" sz="1800" dirty="0"/>
              <a:t>pathname = "/search" </a:t>
            </a:r>
          </a:p>
          <a:p>
            <a:r>
              <a:rPr lang="en-US" sz="1800" dirty="0"/>
              <a:t>port = "8080" </a:t>
            </a:r>
          </a:p>
          <a:p>
            <a:r>
              <a:rPr lang="en-US" sz="1800" dirty="0"/>
              <a:t>protocol = "http:" </a:t>
            </a:r>
          </a:p>
          <a:p>
            <a:r>
              <a:rPr lang="en-US" sz="1800" dirty="0"/>
              <a:t>search = "?p=</a:t>
            </a:r>
            <a:r>
              <a:rPr lang="en-US" sz="1800" dirty="0" err="1"/>
              <a:t>javascript</a:t>
            </a:r>
            <a:r>
              <a:rPr lang="en-US" sz="1800" dirty="0"/>
              <a:t>"</a:t>
            </a:r>
          </a:p>
        </p:txBody>
      </p:sp>
    </p:spTree>
    <p:extLst>
      <p:ext uri="{BB962C8B-B14F-4D97-AF65-F5344CB8AC3E}">
        <p14:creationId xmlns:p14="http://schemas.microsoft.com/office/powerpoint/2010/main" val="237225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914400" y="1219200"/>
            <a:ext cx="8305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There are also three methods that location provides—reload(), assign(), and replace().</a:t>
            </a:r>
            <a:endParaRPr lang="en-US" sz="1800" b="0" dirty="0" smtClean="0">
              <a:solidFill>
                <a:schemeClr val="tx1"/>
              </a:solidFill>
            </a:endParaRPr>
          </a:p>
        </p:txBody>
      </p:sp>
      <p:sp>
        <p:nvSpPr>
          <p:cNvPr id="9" name="Title 2"/>
          <p:cNvSpPr txBox="1">
            <a:spLocks/>
          </p:cNvSpPr>
          <p:nvPr/>
        </p:nvSpPr>
        <p:spPr bwMode="auto">
          <a:xfrm>
            <a:off x="57912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Window.location</a:t>
            </a:r>
          </a:p>
        </p:txBody>
      </p:sp>
      <p:sp>
        <p:nvSpPr>
          <p:cNvPr id="10" name="Title 1"/>
          <p:cNvSpPr txBox="1">
            <a:spLocks/>
          </p:cNvSpPr>
          <p:nvPr/>
        </p:nvSpPr>
        <p:spPr bwMode="auto">
          <a:xfrm>
            <a:off x="1234440" y="2971800"/>
            <a:ext cx="85191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8" name="Title 1"/>
          <p:cNvSpPr txBox="1">
            <a:spLocks/>
          </p:cNvSpPr>
          <p:nvPr/>
        </p:nvSpPr>
        <p:spPr bwMode="auto">
          <a:xfrm>
            <a:off x="990600" y="1524000"/>
            <a:ext cx="905256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r>
              <a:rPr lang="en-US" sz="1800" dirty="0" smtClean="0"/>
              <a:t>You can navigate to another page in following formats:</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2" name="Title 1"/>
          <p:cNvSpPr txBox="1">
            <a:spLocks/>
          </p:cNvSpPr>
          <p:nvPr/>
        </p:nvSpPr>
        <p:spPr bwMode="auto">
          <a:xfrm>
            <a:off x="1600200" y="1828800"/>
            <a:ext cx="5715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1800" dirty="0"/>
              <a:t>window.location.href = 'http://</a:t>
            </a:r>
            <a:r>
              <a:rPr lang="en-US" sz="1800" dirty="0" smtClean="0"/>
              <a:t>www.google.com</a:t>
            </a:r>
            <a:r>
              <a:rPr lang="en-US" sz="1800" dirty="0"/>
              <a:t>'</a:t>
            </a:r>
          </a:p>
          <a:p>
            <a:r>
              <a:rPr lang="en-US" sz="1800" dirty="0" smtClean="0"/>
              <a:t>location.href </a:t>
            </a:r>
            <a:r>
              <a:rPr lang="en-US" sz="1800" dirty="0"/>
              <a:t>= 'http://</a:t>
            </a:r>
            <a:r>
              <a:rPr lang="en-US" sz="1800" dirty="0" smtClean="0"/>
              <a:t>www.google.com</a:t>
            </a:r>
            <a:r>
              <a:rPr lang="en-US" sz="1800" dirty="0"/>
              <a:t>'</a:t>
            </a:r>
          </a:p>
          <a:p>
            <a:r>
              <a:rPr lang="en-US" sz="1800" dirty="0" smtClean="0"/>
              <a:t>location </a:t>
            </a:r>
            <a:r>
              <a:rPr lang="en-US" sz="1800" dirty="0"/>
              <a:t>= 'http://</a:t>
            </a:r>
            <a:r>
              <a:rPr lang="en-US" sz="1800" dirty="0" smtClean="0"/>
              <a:t>www.google.com</a:t>
            </a:r>
            <a:r>
              <a:rPr lang="en-US" sz="1800" dirty="0"/>
              <a:t>'</a:t>
            </a:r>
          </a:p>
          <a:p>
            <a:r>
              <a:rPr lang="en-US" sz="1800" dirty="0" smtClean="0"/>
              <a:t>location.assign</a:t>
            </a:r>
            <a:r>
              <a:rPr lang="en-US" sz="1800" dirty="0"/>
              <a:t>('http://</a:t>
            </a:r>
            <a:r>
              <a:rPr lang="en-US" sz="1800" dirty="0" smtClean="0"/>
              <a:t>www.google.com</a:t>
            </a:r>
            <a:r>
              <a:rPr lang="en-US" sz="1800" dirty="0"/>
              <a: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2" name="Rectangle 1"/>
          <p:cNvSpPr/>
          <p:nvPr/>
        </p:nvSpPr>
        <p:spPr>
          <a:xfrm>
            <a:off x="990600" y="3280827"/>
            <a:ext cx="7924800" cy="1200329"/>
          </a:xfrm>
          <a:prstGeom prst="rect">
            <a:avLst/>
          </a:prstGeom>
        </p:spPr>
        <p:txBody>
          <a:bodyPr wrap="square">
            <a:spAutoFit/>
          </a:bodyPr>
          <a:lstStyle/>
          <a:p>
            <a:r>
              <a:rPr lang="en-US" sz="1800" dirty="0"/>
              <a:t>replace() is almost the same as assign(). The difference is that it doesn't create an entry in the browser's history list</a:t>
            </a:r>
            <a:r>
              <a:rPr lang="en-US" sz="1800" dirty="0" smtClean="0"/>
              <a:t>:</a:t>
            </a:r>
          </a:p>
          <a:p>
            <a:endParaRPr lang="en-US" sz="1800" dirty="0"/>
          </a:p>
          <a:p>
            <a:r>
              <a:rPr lang="en-US" sz="1800" dirty="0" err="1" smtClean="0"/>
              <a:t>location.replace</a:t>
            </a:r>
            <a:r>
              <a:rPr lang="en-US" sz="1800" dirty="0"/>
              <a:t>('http://www.yahoo.com')</a:t>
            </a:r>
          </a:p>
        </p:txBody>
      </p:sp>
      <p:sp>
        <p:nvSpPr>
          <p:cNvPr id="3" name="Rectangle 2"/>
          <p:cNvSpPr/>
          <p:nvPr/>
        </p:nvSpPr>
        <p:spPr>
          <a:xfrm>
            <a:off x="990600" y="4648200"/>
            <a:ext cx="9296400" cy="1754326"/>
          </a:xfrm>
          <a:prstGeom prst="rect">
            <a:avLst/>
          </a:prstGeom>
        </p:spPr>
        <p:txBody>
          <a:bodyPr wrap="square">
            <a:spAutoFit/>
          </a:bodyPr>
          <a:lstStyle/>
          <a:p>
            <a:r>
              <a:rPr lang="en-US" sz="1800" dirty="0"/>
              <a:t>To reload a page you can use:</a:t>
            </a:r>
          </a:p>
          <a:p>
            <a:r>
              <a:rPr lang="en-US" sz="1800" dirty="0"/>
              <a:t>	</a:t>
            </a:r>
            <a:r>
              <a:rPr lang="en-US" sz="1800" dirty="0" smtClean="0"/>
              <a:t>location.reload()</a:t>
            </a:r>
          </a:p>
          <a:p>
            <a:endParaRPr lang="en-US" sz="1800" dirty="0"/>
          </a:p>
          <a:p>
            <a:r>
              <a:rPr lang="en-US" sz="1800" dirty="0"/>
              <a:t>Alternatively, you can use location.href to point it to </a:t>
            </a:r>
            <a:r>
              <a:rPr lang="en-US" sz="1800" dirty="0" smtClean="0"/>
              <a:t>itself:</a:t>
            </a:r>
          </a:p>
          <a:p>
            <a:r>
              <a:rPr lang="en-US" sz="1800" dirty="0" err="1" smtClean="0"/>
              <a:t>window.location.href</a:t>
            </a:r>
            <a:r>
              <a:rPr lang="en-US" sz="1800" dirty="0" smtClean="0"/>
              <a:t> </a:t>
            </a:r>
            <a:r>
              <a:rPr lang="en-US" sz="1800" dirty="0"/>
              <a:t>= window.location.href</a:t>
            </a:r>
          </a:p>
          <a:p>
            <a:r>
              <a:rPr lang="en-US" sz="1800" dirty="0" smtClean="0"/>
              <a:t>Or simply: location </a:t>
            </a:r>
            <a:r>
              <a:rPr lang="en-US" sz="1800" dirty="0"/>
              <a:t>= location</a:t>
            </a:r>
          </a:p>
        </p:txBody>
      </p:sp>
    </p:spTree>
    <p:extLst>
      <p:ext uri="{BB962C8B-B14F-4D97-AF65-F5344CB8AC3E}">
        <p14:creationId xmlns:p14="http://schemas.microsoft.com/office/powerpoint/2010/main" val="376845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658090" y="1104900"/>
            <a:ext cx="1000991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window.history allows limited access to the previously-visited pages in the same browser session. </a:t>
            </a:r>
            <a:endParaRPr lang="en-US" sz="1600" b="0" dirty="0" smtClean="0">
              <a:solidFill>
                <a:schemeClr val="tx1"/>
              </a:solidFill>
            </a:endParaRPr>
          </a:p>
        </p:txBody>
      </p:sp>
      <p:sp>
        <p:nvSpPr>
          <p:cNvPr id="9" name="Title 2"/>
          <p:cNvSpPr txBox="1">
            <a:spLocks/>
          </p:cNvSpPr>
          <p:nvPr/>
        </p:nvSpPr>
        <p:spPr bwMode="auto">
          <a:xfrm>
            <a:off x="585256"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Window.history</a:t>
            </a:r>
          </a:p>
        </p:txBody>
      </p:sp>
      <p:sp>
        <p:nvSpPr>
          <p:cNvPr id="10" name="Title 1"/>
          <p:cNvSpPr txBox="1">
            <a:spLocks/>
          </p:cNvSpPr>
          <p:nvPr/>
        </p:nvSpPr>
        <p:spPr bwMode="auto">
          <a:xfrm>
            <a:off x="658090" y="3114304"/>
            <a:ext cx="886021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endParaRPr kumimoji="0" lang="en-US" sz="1600" i="0" u="none" strike="noStrike" kern="1200" cap="none" spc="0" normalizeH="0" baseline="0" noProof="0" dirty="0">
              <a:ln>
                <a:noFill/>
              </a:ln>
              <a:effectLst/>
              <a:uLnTx/>
              <a:uFillTx/>
              <a:latin typeface="Century Gothic" pitchFamily="34" charset="0"/>
              <a:ea typeface="+mj-ea"/>
              <a:cs typeface="+mj-cs"/>
            </a:endParaRPr>
          </a:p>
        </p:txBody>
      </p:sp>
      <p:sp>
        <p:nvSpPr>
          <p:cNvPr id="11" name="Title 1"/>
          <p:cNvSpPr txBox="1">
            <a:spLocks/>
          </p:cNvSpPr>
          <p:nvPr/>
        </p:nvSpPr>
        <p:spPr bwMode="auto">
          <a:xfrm>
            <a:off x="1953491" y="1714500"/>
            <a:ext cx="269451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window.history.length </a:t>
            </a:r>
            <a:endParaRPr lang="en-US" sz="1600" b="0" dirty="0" smtClean="0">
              <a:solidFill>
                <a:schemeClr val="tx1"/>
              </a:solidFill>
            </a:endParaRPr>
          </a:p>
        </p:txBody>
      </p:sp>
      <p:sp>
        <p:nvSpPr>
          <p:cNvPr id="13" name="Title 1"/>
          <p:cNvSpPr txBox="1">
            <a:spLocks/>
          </p:cNvSpPr>
          <p:nvPr/>
        </p:nvSpPr>
        <p:spPr bwMode="auto">
          <a:xfrm>
            <a:off x="658090" y="2324100"/>
            <a:ext cx="980268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window.history allows limited access to the previously-visited pages in the same browser session. </a:t>
            </a:r>
            <a:endParaRPr lang="en-US" sz="1600" b="0" dirty="0" smtClean="0">
              <a:solidFill>
                <a:schemeClr val="tx1"/>
              </a:solidFill>
            </a:endParaRPr>
          </a:p>
        </p:txBody>
      </p:sp>
      <p:sp>
        <p:nvSpPr>
          <p:cNvPr id="14" name="Title 1"/>
          <p:cNvSpPr txBox="1">
            <a:spLocks/>
          </p:cNvSpPr>
          <p:nvPr/>
        </p:nvSpPr>
        <p:spPr bwMode="auto">
          <a:xfrm>
            <a:off x="762000" y="2857500"/>
            <a:ext cx="932690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smtClean="0">
                <a:solidFill>
                  <a:schemeClr val="tx1"/>
                </a:solidFill>
              </a:rPr>
              <a:t>window.history[0]; // You won’t see the actual url’s</a:t>
            </a:r>
          </a:p>
        </p:txBody>
      </p:sp>
      <p:sp>
        <p:nvSpPr>
          <p:cNvPr id="15" name="Title 1"/>
          <p:cNvSpPr txBox="1">
            <a:spLocks/>
          </p:cNvSpPr>
          <p:nvPr/>
        </p:nvSpPr>
        <p:spPr bwMode="auto">
          <a:xfrm>
            <a:off x="658090" y="3695700"/>
            <a:ext cx="10009909"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You can, however, navigate back and forth through the user's session as if the user had clicked the Back/Forward browser buttons</a:t>
            </a:r>
            <a:r>
              <a:rPr lang="en-US" sz="1600" b="0" dirty="0" smtClean="0">
                <a:solidFill>
                  <a:schemeClr val="tx1"/>
                </a:solidFill>
              </a:rPr>
              <a:t>:</a:t>
            </a:r>
          </a:p>
          <a:p>
            <a:endParaRPr lang="en-US" sz="1600" b="0" dirty="0">
              <a:solidFill>
                <a:schemeClr val="tx1"/>
              </a:solidFill>
            </a:endParaRPr>
          </a:p>
          <a:p>
            <a:r>
              <a:rPr lang="en-US" sz="1600" b="0" dirty="0" smtClean="0">
                <a:solidFill>
                  <a:schemeClr val="tx1"/>
                </a:solidFill>
              </a:rPr>
              <a:t> </a:t>
            </a:r>
            <a:r>
              <a:rPr lang="en-US" sz="1600" b="0" dirty="0">
                <a:solidFill>
                  <a:schemeClr val="tx1"/>
                </a:solidFill>
              </a:rPr>
              <a:t>history.forward()</a:t>
            </a:r>
          </a:p>
          <a:p>
            <a:r>
              <a:rPr lang="en-US" sz="1600" b="0" dirty="0">
                <a:solidFill>
                  <a:schemeClr val="tx1"/>
                </a:solidFill>
              </a:rPr>
              <a:t> </a:t>
            </a:r>
            <a:r>
              <a:rPr lang="en-US" sz="1600" b="0" dirty="0" smtClean="0">
                <a:solidFill>
                  <a:schemeClr val="tx1"/>
                </a:solidFill>
              </a:rPr>
              <a:t>history.back()</a:t>
            </a:r>
          </a:p>
          <a:p>
            <a:endParaRPr lang="en-US" sz="1600" b="0" dirty="0">
              <a:solidFill>
                <a:schemeClr val="tx1"/>
              </a:solidFill>
            </a:endParaRPr>
          </a:p>
          <a:p>
            <a:r>
              <a:rPr lang="en-US" sz="1600" b="0" dirty="0">
                <a:solidFill>
                  <a:schemeClr val="tx1"/>
                </a:solidFill>
              </a:rPr>
              <a:t>You can also skip pages back and forth with history.go(). This is same as calling history.back():</a:t>
            </a:r>
          </a:p>
          <a:p>
            <a:r>
              <a:rPr lang="en-US" sz="1600" b="0" dirty="0" smtClean="0">
                <a:solidFill>
                  <a:schemeClr val="tx1"/>
                </a:solidFill>
              </a:rPr>
              <a:t>history.go</a:t>
            </a:r>
            <a:r>
              <a:rPr lang="en-US" sz="1600" b="0" dirty="0">
                <a:solidFill>
                  <a:schemeClr val="tx1"/>
                </a:solidFill>
              </a:rPr>
              <a:t>(-1</a:t>
            </a:r>
            <a:r>
              <a:rPr lang="en-US" sz="1600" b="0" dirty="0" smtClean="0">
                <a:solidFill>
                  <a:schemeClr val="tx1"/>
                </a:solidFill>
              </a:rPr>
              <a:t>);</a:t>
            </a:r>
          </a:p>
          <a:p>
            <a:endParaRPr lang="en-US" sz="1600" b="0" dirty="0">
              <a:solidFill>
                <a:schemeClr val="tx1"/>
              </a:solidFill>
            </a:endParaRPr>
          </a:p>
          <a:p>
            <a:pPr lvl="1"/>
            <a:r>
              <a:rPr lang="en-US" sz="1600" b="0" dirty="0" smtClean="0">
                <a:solidFill>
                  <a:schemeClr val="tx1"/>
                </a:solidFill>
              </a:rPr>
              <a:t>Two pages back:          </a:t>
            </a:r>
          </a:p>
          <a:p>
            <a:pPr lvl="1"/>
            <a:r>
              <a:rPr lang="en-US" sz="1600" b="0" dirty="0" err="1" smtClean="0">
                <a:solidFill>
                  <a:schemeClr val="tx1"/>
                </a:solidFill>
              </a:rPr>
              <a:t>history.go</a:t>
            </a:r>
            <a:r>
              <a:rPr lang="en-US" sz="1600" b="0" dirty="0" smtClean="0">
                <a:solidFill>
                  <a:schemeClr val="tx1"/>
                </a:solidFill>
              </a:rPr>
              <a:t>(-2);</a:t>
            </a:r>
          </a:p>
          <a:p>
            <a:pPr lvl="1"/>
            <a:endParaRPr lang="en-US" sz="1600" b="0" dirty="0">
              <a:solidFill>
                <a:schemeClr val="tx1"/>
              </a:solidFill>
            </a:endParaRPr>
          </a:p>
        </p:txBody>
      </p:sp>
    </p:spTree>
    <p:extLst>
      <p:ext uri="{BB962C8B-B14F-4D97-AF65-F5344CB8AC3E}">
        <p14:creationId xmlns:p14="http://schemas.microsoft.com/office/powerpoint/2010/main" val="225855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914400" y="914400"/>
            <a:ext cx="830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screen provides information about the desktop outside the browser. </a:t>
            </a:r>
            <a:endParaRPr lang="en-US" sz="1800" b="0" dirty="0" smtClean="0">
              <a:solidFill>
                <a:schemeClr val="tx1"/>
              </a:solidFill>
            </a:endParaRPr>
          </a:p>
        </p:txBody>
      </p:sp>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Window.screen</a:t>
            </a:r>
          </a:p>
        </p:txBody>
      </p:sp>
      <p:sp>
        <p:nvSpPr>
          <p:cNvPr id="11" name="Title 1"/>
          <p:cNvSpPr txBox="1">
            <a:spLocks/>
          </p:cNvSpPr>
          <p:nvPr/>
        </p:nvSpPr>
        <p:spPr bwMode="auto">
          <a:xfrm>
            <a:off x="914400" y="15240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You can also check the available screen real estate (the resolution):</a:t>
            </a:r>
            <a:r>
              <a:rPr lang="en-US" sz="1800" b="0" dirty="0" smtClean="0">
                <a:solidFill>
                  <a:schemeClr val="tx1"/>
                </a:solidFill>
              </a:rPr>
              <a:t> </a:t>
            </a:r>
          </a:p>
        </p:txBody>
      </p:sp>
      <p:sp>
        <p:nvSpPr>
          <p:cNvPr id="14" name="Title 1"/>
          <p:cNvSpPr txBox="1">
            <a:spLocks/>
          </p:cNvSpPr>
          <p:nvPr/>
        </p:nvSpPr>
        <p:spPr bwMode="auto">
          <a:xfrm>
            <a:off x="1676400" y="2209800"/>
            <a:ext cx="624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screen.width </a:t>
            </a:r>
            <a:endParaRPr lang="en-US" sz="1800" b="0" dirty="0" smtClean="0">
              <a:solidFill>
                <a:schemeClr val="tx1"/>
              </a:solidFill>
            </a:endParaRPr>
          </a:p>
          <a:p>
            <a:r>
              <a:rPr lang="en-US" sz="1800" b="0" dirty="0" smtClean="0">
                <a:solidFill>
                  <a:schemeClr val="tx1"/>
                </a:solidFill>
              </a:rPr>
              <a:t>Screen.height</a:t>
            </a:r>
          </a:p>
          <a:p>
            <a:r>
              <a:rPr lang="en-US" sz="1800" b="0" dirty="0" smtClean="0">
                <a:solidFill>
                  <a:schemeClr val="tx1"/>
                </a:solidFill>
              </a:rPr>
              <a:t>Screen.availHeight</a:t>
            </a:r>
            <a:endParaRPr lang="en-US" sz="1800" b="0" dirty="0">
              <a:solidFill>
                <a:schemeClr val="tx1"/>
              </a:solidFill>
            </a:endParaRPr>
          </a:p>
          <a:p>
            <a:endParaRPr lang="en-US" sz="1800" b="0" dirty="0" smtClean="0">
              <a:solidFill>
                <a:schemeClr val="tx1"/>
              </a:solidFill>
            </a:endParaRPr>
          </a:p>
          <a:p>
            <a:endParaRPr lang="en-US" sz="1800" b="0" dirty="0" smtClean="0">
              <a:solidFill>
                <a:schemeClr val="tx1"/>
              </a:solidFill>
            </a:endParaRPr>
          </a:p>
          <a:p>
            <a:r>
              <a:rPr lang="en-US" sz="1800" b="0" dirty="0" smtClean="0">
                <a:solidFill>
                  <a:schemeClr val="tx1"/>
                </a:solidFill>
              </a:rPr>
              <a:t> </a:t>
            </a:r>
          </a:p>
        </p:txBody>
      </p:sp>
      <p:sp>
        <p:nvSpPr>
          <p:cNvPr id="15" name="Title 1"/>
          <p:cNvSpPr txBox="1">
            <a:spLocks/>
          </p:cNvSpPr>
          <p:nvPr/>
        </p:nvSpPr>
        <p:spPr bwMode="auto">
          <a:xfrm>
            <a:off x="-457200" y="3505200"/>
            <a:ext cx="990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rPr>
              <a:t>The difference between height and availHeight is that the height is the total resolution, while availHeight subtracts any operating system menus such as the Windows task bar. The same is the case for width and availWidth.</a:t>
            </a:r>
            <a:endParaRPr lang="en-US" sz="1800" b="0" dirty="0" smtClean="0">
              <a:solidFill>
                <a:schemeClr val="tx1"/>
              </a:solidFill>
            </a:endParaRPr>
          </a:p>
        </p:txBody>
      </p:sp>
    </p:spTree>
    <p:extLst>
      <p:ext uri="{BB962C8B-B14F-4D97-AF65-F5344CB8AC3E}">
        <p14:creationId xmlns:p14="http://schemas.microsoft.com/office/powerpoint/2010/main" val="421497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609600" y="10668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Window.open() allows you to open new browser windows(popups)</a:t>
            </a:r>
          </a:p>
        </p:txBody>
      </p:sp>
      <p:sp>
        <p:nvSpPr>
          <p:cNvPr id="9" name="Title 2"/>
          <p:cNvSpPr txBox="1">
            <a:spLocks/>
          </p:cNvSpPr>
          <p:nvPr/>
        </p:nvSpPr>
        <p:spPr bwMode="auto">
          <a:xfrm>
            <a:off x="586740" y="60463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Window.open()/close()</a:t>
            </a:r>
          </a:p>
        </p:txBody>
      </p:sp>
      <p:sp>
        <p:nvSpPr>
          <p:cNvPr id="11" name="Title 1"/>
          <p:cNvSpPr txBox="1">
            <a:spLocks/>
          </p:cNvSpPr>
          <p:nvPr/>
        </p:nvSpPr>
        <p:spPr bwMode="auto">
          <a:xfrm>
            <a:off x="1219200" y="1676400"/>
            <a:ext cx="861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Various browser policies and user settings may prevent you from opening a popup </a:t>
            </a:r>
            <a:endParaRPr lang="en-US" sz="1800" b="0" dirty="0" smtClean="0">
              <a:solidFill>
                <a:schemeClr val="tx1"/>
              </a:solidFill>
            </a:endParaRPr>
          </a:p>
        </p:txBody>
      </p:sp>
      <p:sp>
        <p:nvSpPr>
          <p:cNvPr id="7" name="Title 1"/>
          <p:cNvSpPr txBox="1">
            <a:spLocks/>
          </p:cNvSpPr>
          <p:nvPr/>
        </p:nvSpPr>
        <p:spPr bwMode="auto">
          <a:xfrm>
            <a:off x="1219200" y="2133600"/>
            <a:ext cx="861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you should be able to open a new window if it was initiated by the user. </a:t>
            </a:r>
            <a:endParaRPr lang="en-US" sz="1800" b="0" dirty="0" smtClean="0">
              <a:solidFill>
                <a:schemeClr val="tx1"/>
              </a:solidFill>
            </a:endParaRPr>
          </a:p>
        </p:txBody>
      </p:sp>
      <p:sp>
        <p:nvSpPr>
          <p:cNvPr id="8" name="Title 1"/>
          <p:cNvSpPr txBox="1">
            <a:spLocks/>
          </p:cNvSpPr>
          <p:nvPr/>
        </p:nvSpPr>
        <p:spPr bwMode="auto">
          <a:xfrm>
            <a:off x="593667" y="2743200"/>
            <a:ext cx="861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window.open() accepts the following parameters:</a:t>
            </a:r>
            <a:endParaRPr lang="en-US" sz="1800" b="0" dirty="0" smtClean="0">
              <a:solidFill>
                <a:schemeClr val="tx1"/>
              </a:solidFill>
            </a:endParaRPr>
          </a:p>
        </p:txBody>
      </p:sp>
      <p:sp>
        <p:nvSpPr>
          <p:cNvPr id="10" name="Title 1"/>
          <p:cNvSpPr txBox="1">
            <a:spLocks/>
          </p:cNvSpPr>
          <p:nvPr/>
        </p:nvSpPr>
        <p:spPr bwMode="auto">
          <a:xfrm>
            <a:off x="1143000" y="3352800"/>
            <a:ext cx="9067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URL to load in the new window </a:t>
            </a:r>
            <a:endParaRPr lang="en-US" sz="1800" b="0" dirty="0" smtClean="0">
              <a:solidFill>
                <a:schemeClr val="tx1"/>
              </a:solidFill>
            </a:endParaRPr>
          </a:p>
          <a:p>
            <a:endParaRPr lang="en-US" sz="1800" b="0" dirty="0">
              <a:solidFill>
                <a:schemeClr val="tx1"/>
              </a:solidFill>
            </a:endParaRPr>
          </a:p>
          <a:p>
            <a:r>
              <a:rPr lang="en-US" sz="1800" b="0" dirty="0">
                <a:solidFill>
                  <a:schemeClr val="tx1"/>
                </a:solidFill>
              </a:rPr>
              <a:t>Name of the new window, which can be used as the value of a </a:t>
            </a:r>
            <a:r>
              <a:rPr lang="en-US" sz="1800" b="0" dirty="0" smtClean="0">
                <a:solidFill>
                  <a:schemeClr val="tx1"/>
                </a:solidFill>
              </a:rPr>
              <a:t>form's target attribute</a:t>
            </a:r>
          </a:p>
          <a:p>
            <a:endParaRPr lang="en-US" sz="1800" b="0" dirty="0">
              <a:solidFill>
                <a:schemeClr val="tx1"/>
              </a:solidFill>
            </a:endParaRPr>
          </a:p>
          <a:p>
            <a:r>
              <a:rPr lang="en-US" sz="1800" b="0" dirty="0">
                <a:solidFill>
                  <a:schemeClr val="tx1"/>
                </a:solidFill>
              </a:rPr>
              <a:t>Comma-separated list of features, such as</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resizable—should the user be able to resize the new window </a:t>
            </a:r>
            <a:endParaRPr lang="en-US" sz="1800" b="0" dirty="0" smtClean="0">
              <a:solidFill>
                <a:schemeClr val="tx1"/>
              </a:solidFill>
            </a:endParaRPr>
          </a:p>
          <a:p>
            <a:endParaRPr lang="en-US" sz="1800" b="0" dirty="0">
              <a:solidFill>
                <a:schemeClr val="tx1"/>
              </a:solidFill>
            </a:endParaRPr>
          </a:p>
          <a:p>
            <a:r>
              <a:rPr lang="en-US" sz="1800" b="0" dirty="0">
                <a:solidFill>
                  <a:schemeClr val="tx1"/>
                </a:solidFill>
              </a:rPr>
              <a:t>width, height of the </a:t>
            </a:r>
            <a:r>
              <a:rPr lang="en-US" sz="1800" b="0" dirty="0" smtClean="0">
                <a:solidFill>
                  <a:schemeClr val="tx1"/>
                </a:solidFill>
              </a:rPr>
              <a:t>popup</a:t>
            </a:r>
          </a:p>
          <a:p>
            <a:endParaRPr lang="en-US" sz="1800" b="0" dirty="0">
              <a:solidFill>
                <a:schemeClr val="tx1"/>
              </a:solidFill>
            </a:endParaRPr>
          </a:p>
          <a:p>
            <a:r>
              <a:rPr lang="en-US" sz="1800" b="0" dirty="0">
                <a:solidFill>
                  <a:schemeClr val="tx1"/>
                </a:solidFill>
              </a:rPr>
              <a:t>status—should the status bar be </a:t>
            </a:r>
            <a:r>
              <a:rPr lang="en-US" sz="1800" b="0" dirty="0" smtClean="0">
                <a:solidFill>
                  <a:schemeClr val="tx1"/>
                </a:solidFill>
              </a:rPr>
              <a:t>visible and </a:t>
            </a:r>
            <a:r>
              <a:rPr lang="en-US" sz="1800" b="0" dirty="0">
                <a:solidFill>
                  <a:schemeClr val="tx1"/>
                </a:solidFill>
              </a:rPr>
              <a:t>so on </a:t>
            </a:r>
            <a:endParaRPr lang="en-US" sz="1800" b="0" dirty="0" smtClean="0">
              <a:solidFill>
                <a:schemeClr val="tx1"/>
              </a:solidFill>
            </a:endParaRPr>
          </a:p>
        </p:txBody>
      </p:sp>
    </p:spTree>
    <p:extLst>
      <p:ext uri="{BB962C8B-B14F-4D97-AF65-F5344CB8AC3E}">
        <p14:creationId xmlns:p14="http://schemas.microsoft.com/office/powerpoint/2010/main" val="101342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479763"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DATA TYPES</a:t>
            </a:r>
          </a:p>
        </p:txBody>
      </p:sp>
      <p:sp>
        <p:nvSpPr>
          <p:cNvPr id="11" name="Title 1"/>
          <p:cNvSpPr txBox="1">
            <a:spLocks/>
          </p:cNvSpPr>
          <p:nvPr/>
        </p:nvSpPr>
        <p:spPr bwMode="auto">
          <a:xfrm>
            <a:off x="1371600" y="1524000"/>
            <a:ext cx="952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There are </a:t>
            </a:r>
            <a:r>
              <a:rPr lang="en-US" sz="1800" b="0" dirty="0" smtClean="0">
                <a:solidFill>
                  <a:schemeClr val="tx1"/>
                </a:solidFill>
              </a:rPr>
              <a:t>five </a:t>
            </a:r>
            <a:r>
              <a:rPr lang="en-US" sz="1800" b="0" dirty="0">
                <a:solidFill>
                  <a:schemeClr val="tx1"/>
                </a:solidFill>
              </a:rPr>
              <a:t>simple data types (also called </a:t>
            </a:r>
            <a:r>
              <a:rPr lang="en-US" sz="1800" b="0" i="1" dirty="0">
                <a:solidFill>
                  <a:schemeClr val="tx1"/>
                </a:solidFill>
              </a:rPr>
              <a:t>primitive types</a:t>
            </a:r>
            <a:r>
              <a:rPr lang="en-US" sz="1800" b="0" dirty="0">
                <a:solidFill>
                  <a:schemeClr val="tx1"/>
                </a:solidFill>
              </a:rPr>
              <a:t>) </a:t>
            </a:r>
            <a:r>
              <a:rPr lang="en-US" sz="1800" b="0" dirty="0" smtClean="0">
                <a:solidFill>
                  <a:schemeClr val="tx1"/>
                </a:solidFill>
              </a:rPr>
              <a:t>in ECMAScript</a:t>
            </a:r>
            <a:r>
              <a:rPr lang="en-US" sz="1800" b="0" dirty="0">
                <a:solidFill>
                  <a:schemeClr val="tx1"/>
                </a:solidFill>
              </a:rPr>
              <a:t>: </a:t>
            </a:r>
            <a:r>
              <a:rPr lang="en-US" sz="1800" b="0" dirty="0" smtClean="0">
                <a:solidFill>
                  <a:schemeClr val="tx1"/>
                </a:solidFill>
              </a:rPr>
              <a:t>Undefined</a:t>
            </a:r>
            <a:r>
              <a:rPr lang="en-US" sz="1800" b="0" dirty="0">
                <a:solidFill>
                  <a:schemeClr val="tx1"/>
                </a:solidFill>
              </a:rPr>
              <a:t>, </a:t>
            </a:r>
            <a:r>
              <a:rPr lang="en-US" sz="1800" b="0" dirty="0" smtClean="0">
                <a:solidFill>
                  <a:schemeClr val="tx1"/>
                </a:solidFill>
              </a:rPr>
              <a:t>Null, Boolean</a:t>
            </a:r>
            <a:r>
              <a:rPr lang="en-US" sz="1800" b="0" dirty="0">
                <a:solidFill>
                  <a:schemeClr val="tx1"/>
                </a:solidFill>
              </a:rPr>
              <a:t>, Number, and String.</a:t>
            </a:r>
            <a:endParaRPr lang="en-US" sz="1800" b="0" dirty="0" smtClean="0">
              <a:solidFill>
                <a:schemeClr val="tx1"/>
              </a:solidFill>
            </a:endParaRPr>
          </a:p>
        </p:txBody>
      </p:sp>
      <p:sp>
        <p:nvSpPr>
          <p:cNvPr id="17" name="Title 1"/>
          <p:cNvSpPr txBox="1">
            <a:spLocks/>
          </p:cNvSpPr>
          <p:nvPr/>
        </p:nvSpPr>
        <p:spPr bwMode="auto">
          <a:xfrm>
            <a:off x="1386840" y="2362200"/>
            <a:ext cx="920496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There is also one complex data type called Object, which is an</a:t>
            </a:r>
          </a:p>
          <a:p>
            <a:r>
              <a:rPr lang="en-US" sz="1800" b="0" dirty="0">
                <a:solidFill>
                  <a:schemeClr val="tx1"/>
                </a:solidFill>
              </a:rPr>
              <a:t>unordered list of name-value pairs.</a:t>
            </a:r>
            <a:endParaRPr lang="en-US" sz="1800" b="0" dirty="0" smtClean="0">
              <a:solidFill>
                <a:schemeClr val="tx1"/>
              </a:solidFill>
            </a:endParaRPr>
          </a:p>
        </p:txBody>
      </p:sp>
      <p:sp>
        <p:nvSpPr>
          <p:cNvPr id="6" name="Title 1"/>
          <p:cNvSpPr txBox="1">
            <a:spLocks/>
          </p:cNvSpPr>
          <p:nvPr/>
        </p:nvSpPr>
        <p:spPr bwMode="auto">
          <a:xfrm>
            <a:off x="914400" y="33528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The typeof Operator</a:t>
            </a:r>
            <a:endParaRPr lang="en-US" sz="1800" dirty="0" smtClean="0">
              <a:solidFill>
                <a:schemeClr val="tx1"/>
              </a:solidFill>
            </a:endParaRPr>
          </a:p>
        </p:txBody>
      </p:sp>
      <p:sp>
        <p:nvSpPr>
          <p:cNvPr id="7" name="Title 1"/>
          <p:cNvSpPr txBox="1">
            <a:spLocks/>
          </p:cNvSpPr>
          <p:nvPr/>
        </p:nvSpPr>
        <p:spPr bwMode="auto">
          <a:xfrm>
            <a:off x="1447800" y="3886200"/>
            <a:ext cx="9448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Because ECMAScript is loosely typed, there needs to be a way to determine the data type of a </a:t>
            </a:r>
            <a:r>
              <a:rPr lang="en-US" sz="1800" b="0" dirty="0" smtClean="0">
                <a:solidFill>
                  <a:schemeClr val="tx1"/>
                </a:solidFill>
              </a:rPr>
              <a:t>given variable</a:t>
            </a:r>
            <a:r>
              <a:rPr lang="en-US" sz="1800" b="0" dirty="0">
                <a:solidFill>
                  <a:schemeClr val="tx1"/>
                </a:solidFill>
              </a:rPr>
              <a:t>. The typeof operator provides that information. Using the typeof operator on a </a:t>
            </a:r>
            <a:r>
              <a:rPr lang="en-US" sz="1800" b="0" dirty="0" smtClean="0">
                <a:solidFill>
                  <a:schemeClr val="tx1"/>
                </a:solidFill>
              </a:rPr>
              <a:t>value returns </a:t>
            </a:r>
            <a:r>
              <a:rPr lang="en-US" sz="1800" b="0" dirty="0">
                <a:solidFill>
                  <a:schemeClr val="tx1"/>
                </a:solidFill>
              </a:rPr>
              <a:t>one of the following strings:</a:t>
            </a:r>
            <a:endParaRPr lang="en-US" sz="1800" b="0" dirty="0" smtClean="0">
              <a:solidFill>
                <a:schemeClr val="tx1"/>
              </a:solidFill>
            </a:endParaRPr>
          </a:p>
        </p:txBody>
      </p:sp>
    </p:spTree>
    <p:extLst>
      <p:ext uri="{BB962C8B-B14F-4D97-AF65-F5344CB8AC3E}">
        <p14:creationId xmlns:p14="http://schemas.microsoft.com/office/powerpoint/2010/main" val="281713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574964" y="1295400"/>
            <a:ext cx="99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win = window.open('http://</a:t>
            </a:r>
            <a:r>
              <a:rPr lang="en-US" sz="1800" b="0" dirty="0" smtClean="0">
                <a:solidFill>
                  <a:schemeClr val="tx1"/>
                </a:solidFill>
              </a:rPr>
              <a:t>www.google.com</a:t>
            </a:r>
            <a:r>
              <a:rPr lang="en-US" sz="1800" b="0" dirty="0">
                <a:solidFill>
                  <a:schemeClr val="tx1"/>
                </a:solidFill>
              </a:rPr>
              <a:t>', </a:t>
            </a:r>
            <a:r>
              <a:rPr lang="en-US" sz="1800" b="0" dirty="0" smtClean="0">
                <a:solidFill>
                  <a:schemeClr val="tx1"/>
                </a:solidFill>
              </a:rPr>
              <a:t>‘google', </a:t>
            </a:r>
            <a:r>
              <a:rPr lang="en-US" sz="1800" b="0" dirty="0">
                <a:solidFill>
                  <a:schemeClr val="tx1"/>
                </a:solidFill>
              </a:rPr>
              <a:t>'width=300,height=300,resizable=yes');</a:t>
            </a:r>
            <a:endParaRPr lang="en-US" sz="1800" b="0" dirty="0" smtClean="0">
              <a:solidFill>
                <a:schemeClr val="tx1"/>
              </a:solidFill>
            </a:endParaRPr>
          </a:p>
        </p:txBody>
      </p:sp>
      <p:sp>
        <p:nvSpPr>
          <p:cNvPr id="9" name="Title 2"/>
          <p:cNvSpPr txBox="1">
            <a:spLocks/>
          </p:cNvSpPr>
          <p:nvPr/>
        </p:nvSpPr>
        <p:spPr bwMode="auto">
          <a:xfrm>
            <a:off x="548640" y="55147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Window.open()/close()</a:t>
            </a:r>
          </a:p>
        </p:txBody>
      </p:sp>
      <p:sp>
        <p:nvSpPr>
          <p:cNvPr id="12" name="Title 1"/>
          <p:cNvSpPr txBox="1">
            <a:spLocks/>
          </p:cNvSpPr>
          <p:nvPr/>
        </p:nvSpPr>
        <p:spPr bwMode="auto">
          <a:xfrm>
            <a:off x="609600" y="1994560"/>
            <a:ext cx="998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win.close() closes the new window.</a:t>
            </a:r>
            <a:endParaRPr lang="en-US" sz="1800" b="0" dirty="0" smtClean="0">
              <a:solidFill>
                <a:schemeClr val="tx1"/>
              </a:solidFill>
            </a:endParaRPr>
          </a:p>
        </p:txBody>
      </p:sp>
    </p:spTree>
    <p:extLst>
      <p:ext uri="{BB962C8B-B14F-4D97-AF65-F5344CB8AC3E}">
        <p14:creationId xmlns:p14="http://schemas.microsoft.com/office/powerpoint/2010/main" val="235131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87097"/>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window.moveTo(), window.resizeTo() </a:t>
            </a:r>
          </a:p>
        </p:txBody>
      </p:sp>
      <p:sp>
        <p:nvSpPr>
          <p:cNvPr id="12" name="Title 1"/>
          <p:cNvSpPr txBox="1">
            <a:spLocks/>
          </p:cNvSpPr>
          <p:nvPr/>
        </p:nvSpPr>
        <p:spPr bwMode="auto">
          <a:xfrm>
            <a:off x="609600" y="1295400"/>
            <a:ext cx="998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window.moveTo(100, 100) will move the browser window to screen location x = 100 and y = 100 (counted from the top left corner). </a:t>
            </a:r>
            <a:endParaRPr lang="en-US" sz="1800" b="0" dirty="0" smtClean="0">
              <a:solidFill>
                <a:schemeClr val="tx1"/>
              </a:solidFill>
            </a:endParaRPr>
          </a:p>
        </p:txBody>
      </p:sp>
      <p:sp>
        <p:nvSpPr>
          <p:cNvPr id="5" name="Title 1"/>
          <p:cNvSpPr txBox="1">
            <a:spLocks/>
          </p:cNvSpPr>
          <p:nvPr/>
        </p:nvSpPr>
        <p:spPr bwMode="auto">
          <a:xfrm>
            <a:off x="609600" y="2133600"/>
            <a:ext cx="998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window.moveBy(10, -10) will move the window 10 pixels to the right and 10 pixels up from its current location. </a:t>
            </a:r>
            <a:endParaRPr lang="en-US" sz="1800" b="0" dirty="0" smtClean="0">
              <a:solidFill>
                <a:schemeClr val="tx1"/>
              </a:solidFill>
            </a:endParaRPr>
          </a:p>
        </p:txBody>
      </p:sp>
      <p:sp>
        <p:nvSpPr>
          <p:cNvPr id="6" name="Title 1"/>
          <p:cNvSpPr txBox="1">
            <a:spLocks/>
          </p:cNvSpPr>
          <p:nvPr/>
        </p:nvSpPr>
        <p:spPr bwMode="auto">
          <a:xfrm>
            <a:off x="609600" y="3048000"/>
            <a:ext cx="998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window.resizeTo(x, y) and window.resizeBy(x, y) accept the same parameters as the move methods but they resize the window as opposed to moving it.</a:t>
            </a:r>
            <a:endParaRPr lang="en-US" sz="1800" b="0" dirty="0" smtClean="0">
              <a:solidFill>
                <a:schemeClr val="tx1"/>
              </a:solidFill>
            </a:endParaRPr>
          </a:p>
        </p:txBody>
      </p:sp>
    </p:spTree>
    <p:extLst>
      <p:ext uri="{BB962C8B-B14F-4D97-AF65-F5344CB8AC3E}">
        <p14:creationId xmlns:p14="http://schemas.microsoft.com/office/powerpoint/2010/main" val="399391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762000"/>
            <a:ext cx="10424160" cy="2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err="1">
                <a:solidFill>
                  <a:srgbClr val="3D96AC"/>
                </a:solidFill>
                <a:latin typeface="Calibri" pitchFamily="34" charset="0"/>
                <a:ea typeface="ＭＳ Ｐゴシック" charset="-128"/>
                <a:cs typeface="Calibri" pitchFamily="34" charset="0"/>
              </a:rPr>
              <a:t>window.alert</a:t>
            </a:r>
            <a:r>
              <a:rPr lang="en-US" sz="2500" dirty="0">
                <a:solidFill>
                  <a:srgbClr val="3D96AC"/>
                </a:solidFill>
                <a:latin typeface="Calibri" pitchFamily="34" charset="0"/>
                <a:ea typeface="ＭＳ Ｐゴシック" charset="-128"/>
                <a:cs typeface="Calibri" pitchFamily="34" charset="0"/>
              </a:rPr>
              <a:t>(), window.prompt(), </a:t>
            </a:r>
            <a:r>
              <a:rPr lang="en-US" sz="2500" dirty="0" err="1">
                <a:solidFill>
                  <a:srgbClr val="3D96AC"/>
                </a:solidFill>
                <a:latin typeface="Calibri" pitchFamily="34" charset="0"/>
                <a:ea typeface="ＭＳ Ｐゴシック" charset="-128"/>
                <a:cs typeface="Calibri" pitchFamily="34" charset="0"/>
              </a:rPr>
              <a:t>window.confirm</a:t>
            </a:r>
            <a:r>
              <a:rPr lang="en-US" sz="2500" dirty="0">
                <a:solidFill>
                  <a:srgbClr val="3D96AC"/>
                </a:solidFill>
                <a:latin typeface="Calibri" pitchFamily="34" charset="0"/>
                <a:ea typeface="ＭＳ Ｐゴシック" charset="-128"/>
                <a:cs typeface="Calibri" pitchFamily="34" charset="0"/>
              </a:rPr>
              <a:t>() </a:t>
            </a:r>
          </a:p>
        </p:txBody>
      </p:sp>
      <p:sp>
        <p:nvSpPr>
          <p:cNvPr id="12" name="Title 1"/>
          <p:cNvSpPr txBox="1">
            <a:spLocks/>
          </p:cNvSpPr>
          <p:nvPr/>
        </p:nvSpPr>
        <p:spPr bwMode="auto">
          <a:xfrm>
            <a:off x="609600" y="1828800"/>
            <a:ext cx="9829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confirm() gives the user two options—OK and Cancel, and </a:t>
            </a:r>
            <a:endParaRPr lang="en-US" sz="1800" b="0" dirty="0" smtClean="0">
              <a:solidFill>
                <a:schemeClr val="tx1"/>
              </a:solidFill>
            </a:endParaRPr>
          </a:p>
        </p:txBody>
      </p:sp>
      <p:sp>
        <p:nvSpPr>
          <p:cNvPr id="5" name="Title 1"/>
          <p:cNvSpPr txBox="1">
            <a:spLocks/>
          </p:cNvSpPr>
          <p:nvPr/>
        </p:nvSpPr>
        <p:spPr bwMode="auto">
          <a:xfrm>
            <a:off x="609600" y="2362200"/>
            <a:ext cx="99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prompt() collects textual input </a:t>
            </a:r>
            <a:endParaRPr lang="en-US" sz="1800" b="0" dirty="0" smtClean="0">
              <a:solidFill>
                <a:schemeClr val="tx1"/>
              </a:solidFill>
            </a:endParaRPr>
          </a:p>
        </p:txBody>
      </p:sp>
      <p:sp>
        <p:nvSpPr>
          <p:cNvPr id="8" name="Title 1"/>
          <p:cNvSpPr txBox="1">
            <a:spLocks/>
          </p:cNvSpPr>
          <p:nvPr/>
        </p:nvSpPr>
        <p:spPr bwMode="auto">
          <a:xfrm>
            <a:off x="685800" y="3162300"/>
            <a:ext cx="59436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answer = confirm('Are you cool?'); </a:t>
            </a:r>
            <a:endParaRPr lang="en-US" sz="1800" b="0" dirty="0" smtClean="0">
              <a:solidFill>
                <a:schemeClr val="tx1"/>
              </a:solidFill>
            </a:endParaRPr>
          </a:p>
          <a:p>
            <a:endParaRPr lang="en-US" sz="1800" b="0" dirty="0">
              <a:solidFill>
                <a:schemeClr val="tx1"/>
              </a:solidFill>
            </a:endParaRPr>
          </a:p>
          <a:p>
            <a:r>
              <a:rPr lang="en-US" sz="1800" b="0" dirty="0" smtClean="0">
                <a:solidFill>
                  <a:schemeClr val="tx1"/>
                </a:solidFill>
              </a:rPr>
              <a:t>console.log(answer</a:t>
            </a:r>
            <a:r>
              <a:rPr lang="en-US" sz="1800" b="0" dirty="0">
                <a:solidFill>
                  <a:schemeClr val="tx1"/>
                </a:solidFill>
              </a:rPr>
              <a:t>);</a:t>
            </a:r>
            <a:endParaRPr lang="en-US" sz="1800" b="0" dirty="0" smtClean="0">
              <a:solidFill>
                <a:schemeClr val="tx1"/>
              </a:solidFill>
            </a:endParaRPr>
          </a:p>
        </p:txBody>
      </p:sp>
      <p:sp>
        <p:nvSpPr>
          <p:cNvPr id="10" name="Title 1"/>
          <p:cNvSpPr txBox="1">
            <a:spLocks/>
          </p:cNvSpPr>
          <p:nvPr/>
        </p:nvSpPr>
        <p:spPr bwMode="auto">
          <a:xfrm>
            <a:off x="690748" y="4229100"/>
            <a:ext cx="8534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window.prompt() presents the user with a dialog to enter text</a:t>
            </a:r>
            <a:r>
              <a:rPr lang="en-US" sz="1800" b="0" dirty="0" smtClean="0">
                <a:solidFill>
                  <a:schemeClr val="tx1"/>
                </a:solidFill>
              </a:rPr>
              <a:t>.</a:t>
            </a:r>
          </a:p>
          <a:p>
            <a:endParaRPr lang="en-US" sz="1800" b="0" dirty="0">
              <a:solidFill>
                <a:schemeClr val="tx1"/>
              </a:solidFill>
            </a:endParaRPr>
          </a:p>
          <a:p>
            <a:r>
              <a:rPr lang="en-US" sz="1800" b="0" dirty="0" smtClean="0">
                <a:solidFill>
                  <a:schemeClr val="tx1"/>
                </a:solidFill>
              </a:rPr>
              <a:t>var </a:t>
            </a:r>
            <a:r>
              <a:rPr lang="en-US" sz="1800" b="0" dirty="0">
                <a:solidFill>
                  <a:schemeClr val="tx1"/>
                </a:solidFill>
              </a:rPr>
              <a:t>answer = prompt('And your name was?'); </a:t>
            </a:r>
            <a:endParaRPr lang="en-US" sz="1800" b="0" dirty="0" smtClean="0">
              <a:solidFill>
                <a:schemeClr val="tx1"/>
              </a:solidFill>
            </a:endParaRPr>
          </a:p>
          <a:p>
            <a:endParaRPr lang="en-US" sz="1800" b="0" dirty="0">
              <a:solidFill>
                <a:schemeClr val="tx1"/>
              </a:solidFill>
            </a:endParaRPr>
          </a:p>
          <a:p>
            <a:r>
              <a:rPr lang="en-US" sz="1800" b="0" dirty="0" smtClean="0">
                <a:solidFill>
                  <a:schemeClr val="tx1"/>
                </a:solidFill>
              </a:rPr>
              <a:t>console.log(answer</a:t>
            </a:r>
            <a:r>
              <a:rPr lang="en-US" sz="1800" b="0" dirty="0">
                <a:solidFill>
                  <a:schemeClr val="tx1"/>
                </a:solidFill>
              </a:rPr>
              <a:t>); </a:t>
            </a:r>
            <a:endParaRPr lang="en-US" sz="1800" b="0" dirty="0" smtClean="0">
              <a:solidFill>
                <a:schemeClr val="tx1"/>
              </a:solidFill>
            </a:endParaRPr>
          </a:p>
        </p:txBody>
      </p:sp>
    </p:spTree>
    <p:extLst>
      <p:ext uri="{BB962C8B-B14F-4D97-AF65-F5344CB8AC3E}">
        <p14:creationId xmlns:p14="http://schemas.microsoft.com/office/powerpoint/2010/main" val="230899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06087" y="387701"/>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window.setTimeout(), window.setInterval() </a:t>
            </a:r>
          </a:p>
        </p:txBody>
      </p:sp>
      <p:sp>
        <p:nvSpPr>
          <p:cNvPr id="12" name="Title 1"/>
          <p:cNvSpPr txBox="1">
            <a:spLocks/>
          </p:cNvSpPr>
          <p:nvPr/>
        </p:nvSpPr>
        <p:spPr bwMode="auto">
          <a:xfrm>
            <a:off x="609600" y="1219200"/>
            <a:ext cx="9829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setTimeout() and setInterval() allow for scheduling the execution of a piece of code. </a:t>
            </a:r>
            <a:endParaRPr lang="en-US" sz="1800" b="0" dirty="0" smtClean="0">
              <a:solidFill>
                <a:schemeClr val="tx1"/>
              </a:solidFill>
            </a:endParaRPr>
          </a:p>
        </p:txBody>
      </p:sp>
      <p:sp>
        <p:nvSpPr>
          <p:cNvPr id="7" name="Title 1"/>
          <p:cNvSpPr txBox="1">
            <a:spLocks/>
          </p:cNvSpPr>
          <p:nvPr/>
        </p:nvSpPr>
        <p:spPr bwMode="auto">
          <a:xfrm>
            <a:off x="609600" y="1790700"/>
            <a:ext cx="9829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setTimeout() executes the given code once after a specified number of milliseconds. </a:t>
            </a:r>
            <a:endParaRPr lang="en-US" sz="1800" b="0" dirty="0" smtClean="0">
              <a:solidFill>
                <a:schemeClr val="tx1"/>
              </a:solidFill>
            </a:endParaRPr>
          </a:p>
        </p:txBody>
      </p:sp>
      <p:sp>
        <p:nvSpPr>
          <p:cNvPr id="11" name="Title 1"/>
          <p:cNvSpPr txBox="1">
            <a:spLocks/>
          </p:cNvSpPr>
          <p:nvPr/>
        </p:nvSpPr>
        <p:spPr bwMode="auto">
          <a:xfrm>
            <a:off x="522910" y="4324350"/>
            <a:ext cx="9829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setInterval() executes it repeatedly after a specified number of milliseconds has passed.</a:t>
            </a:r>
            <a:endParaRPr lang="en-US" sz="1800" b="0" dirty="0" smtClean="0">
              <a:solidFill>
                <a:schemeClr val="tx1"/>
              </a:solidFill>
            </a:endParaRPr>
          </a:p>
        </p:txBody>
      </p:sp>
      <p:sp>
        <p:nvSpPr>
          <p:cNvPr id="13" name="Title 1"/>
          <p:cNvSpPr txBox="1">
            <a:spLocks/>
          </p:cNvSpPr>
          <p:nvPr/>
        </p:nvSpPr>
        <p:spPr bwMode="auto">
          <a:xfrm>
            <a:off x="609600" y="2300845"/>
            <a:ext cx="9753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This will show an alert after 2 seconds (2000 milliseconds</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 </a:t>
            </a:r>
            <a:r>
              <a:rPr lang="en-US" sz="1800" b="0" dirty="0" smtClean="0">
                <a:solidFill>
                  <a:schemeClr val="tx1"/>
                </a:solidFill>
              </a:rPr>
              <a:t>      function </a:t>
            </a:r>
            <a:r>
              <a:rPr lang="en-US" sz="1800" b="0" dirty="0">
                <a:solidFill>
                  <a:schemeClr val="tx1"/>
                </a:solidFill>
              </a:rPr>
              <a:t>boo</a:t>
            </a:r>
            <a:r>
              <a:rPr lang="en-US" sz="1800" b="0" dirty="0" smtClean="0">
                <a:solidFill>
                  <a:schemeClr val="tx1"/>
                </a:solidFill>
              </a:rPr>
              <a:t>(){</a:t>
            </a:r>
          </a:p>
          <a:p>
            <a:r>
              <a:rPr lang="en-US" sz="1800" b="0" dirty="0">
                <a:solidFill>
                  <a:schemeClr val="tx1"/>
                </a:solidFill>
              </a:rPr>
              <a:t>	</a:t>
            </a:r>
            <a:r>
              <a:rPr lang="en-US" sz="1800" b="0" dirty="0" smtClean="0">
                <a:solidFill>
                  <a:schemeClr val="tx1"/>
                </a:solidFill>
              </a:rPr>
              <a:t>alert</a:t>
            </a:r>
            <a:r>
              <a:rPr lang="en-US" sz="1800" b="0" dirty="0">
                <a:solidFill>
                  <a:schemeClr val="tx1"/>
                </a:solidFill>
              </a:rPr>
              <a:t>('Boo</a:t>
            </a:r>
            <a:r>
              <a:rPr lang="en-US" sz="1800" b="0" dirty="0" smtClean="0">
                <a:solidFill>
                  <a:schemeClr val="tx1"/>
                </a:solidFill>
              </a:rPr>
              <a:t>!');</a:t>
            </a:r>
          </a:p>
          <a:p>
            <a:r>
              <a:rPr lang="en-US" sz="1800" b="0" dirty="0">
                <a:solidFill>
                  <a:schemeClr val="tx1"/>
                </a:solidFill>
              </a:rPr>
              <a:t>	</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 </a:t>
            </a:r>
            <a:r>
              <a:rPr lang="en-US" sz="1800" b="0" dirty="0" smtClean="0">
                <a:solidFill>
                  <a:schemeClr val="tx1"/>
                </a:solidFill>
              </a:rPr>
              <a:t>      setTimeout(boo</a:t>
            </a:r>
            <a:r>
              <a:rPr lang="en-US" sz="1800" b="0" dirty="0">
                <a:solidFill>
                  <a:schemeClr val="tx1"/>
                </a:solidFill>
              </a:rPr>
              <a:t>, 2000); </a:t>
            </a:r>
            <a:endParaRPr lang="en-US" sz="1800" b="0" dirty="0" smtClean="0">
              <a:solidFill>
                <a:schemeClr val="tx1"/>
              </a:solidFill>
            </a:endParaRPr>
          </a:p>
        </p:txBody>
      </p:sp>
      <p:sp>
        <p:nvSpPr>
          <p:cNvPr id="15" name="Title 1"/>
          <p:cNvSpPr txBox="1">
            <a:spLocks/>
          </p:cNvSpPr>
          <p:nvPr/>
        </p:nvSpPr>
        <p:spPr bwMode="auto">
          <a:xfrm>
            <a:off x="522910" y="4953000"/>
            <a:ext cx="9829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using setInterval() you can schedule boo() to execute every two seconds, until you cancel the scheduled execution with clearInterval().</a:t>
            </a:r>
            <a:endParaRPr lang="en-US" sz="1800" b="0" dirty="0" smtClean="0">
              <a:solidFill>
                <a:schemeClr val="tx1"/>
              </a:solidFill>
            </a:endParaRPr>
          </a:p>
        </p:txBody>
      </p:sp>
    </p:spTree>
    <p:extLst>
      <p:ext uri="{BB962C8B-B14F-4D97-AF65-F5344CB8AC3E}">
        <p14:creationId xmlns:p14="http://schemas.microsoft.com/office/powerpoint/2010/main" val="405692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74964"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window.document </a:t>
            </a:r>
          </a:p>
        </p:txBody>
      </p:sp>
      <p:sp>
        <p:nvSpPr>
          <p:cNvPr id="12" name="Title 1"/>
          <p:cNvSpPr txBox="1">
            <a:spLocks/>
          </p:cNvSpPr>
          <p:nvPr/>
        </p:nvSpPr>
        <p:spPr bwMode="auto">
          <a:xfrm>
            <a:off x="609600" y="1219200"/>
            <a:ext cx="9829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window.document is a BOM object that </a:t>
            </a:r>
            <a:r>
              <a:rPr lang="en-US" sz="1800" b="0" dirty="0">
                <a:solidFill>
                  <a:schemeClr val="tx1"/>
                </a:solidFill>
              </a:rPr>
              <a:t>refers</a:t>
            </a:r>
            <a:r>
              <a:rPr lang="en-US" sz="1600" b="0" dirty="0">
                <a:solidFill>
                  <a:schemeClr val="tx1"/>
                </a:solidFill>
              </a:rPr>
              <a:t> to the currently loaded document (page). Its methods and properties fall into the </a:t>
            </a:r>
            <a:r>
              <a:rPr lang="en-US" sz="1800" b="0" dirty="0">
                <a:solidFill>
                  <a:schemeClr val="tx1"/>
                </a:solidFill>
              </a:rPr>
              <a:t>DOM</a:t>
            </a:r>
            <a:r>
              <a:rPr lang="en-US" sz="1600" b="0" dirty="0">
                <a:solidFill>
                  <a:schemeClr val="tx1"/>
                </a:solidFill>
              </a:rPr>
              <a:t> category of objects. </a:t>
            </a:r>
            <a:endParaRPr lang="en-US" sz="1600" b="0" dirty="0" smtClean="0">
              <a:solidFill>
                <a:schemeClr val="tx1"/>
              </a:solidFill>
            </a:endParaRPr>
          </a:p>
        </p:txBody>
      </p:sp>
    </p:spTree>
    <p:extLst>
      <p:ext uri="{BB962C8B-B14F-4D97-AF65-F5344CB8AC3E}">
        <p14:creationId xmlns:p14="http://schemas.microsoft.com/office/powerpoint/2010/main" val="1936417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2" name="Title 1"/>
          <p:cNvSpPr txBox="1">
            <a:spLocks/>
          </p:cNvSpPr>
          <p:nvPr/>
        </p:nvSpPr>
        <p:spPr bwMode="auto">
          <a:xfrm>
            <a:off x="609600" y="1219200"/>
            <a:ext cx="952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The </a:t>
            </a:r>
            <a:r>
              <a:rPr lang="en-US" sz="1600" b="0" dirty="0" smtClean="0">
                <a:solidFill>
                  <a:schemeClr val="tx1"/>
                </a:solidFill>
              </a:rPr>
              <a:t>DOM </a:t>
            </a:r>
            <a:r>
              <a:rPr lang="en-US" sz="1600" b="0" dirty="0">
                <a:solidFill>
                  <a:schemeClr val="tx1"/>
                </a:solidFill>
              </a:rPr>
              <a:t>is a way to represent an XML or an HTML document as a tree of nodes. </a:t>
            </a:r>
            <a:endParaRPr lang="en-US" sz="1600" b="0" dirty="0" smtClean="0">
              <a:solidFill>
                <a:schemeClr val="tx1"/>
              </a:solidFill>
            </a:endParaRPr>
          </a:p>
        </p:txBody>
      </p:sp>
      <p:sp>
        <p:nvSpPr>
          <p:cNvPr id="4" name="Title 1"/>
          <p:cNvSpPr txBox="1">
            <a:spLocks/>
          </p:cNvSpPr>
          <p:nvPr/>
        </p:nvSpPr>
        <p:spPr bwMode="auto">
          <a:xfrm>
            <a:off x="609600" y="16764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Using DOM methods and </a:t>
            </a:r>
            <a:r>
              <a:rPr lang="en-US" sz="1600" b="0" dirty="0" smtClean="0">
                <a:solidFill>
                  <a:schemeClr val="tx1"/>
                </a:solidFill>
              </a:rPr>
              <a:t>properties, you can: </a:t>
            </a:r>
          </a:p>
        </p:txBody>
      </p:sp>
      <p:sp>
        <p:nvSpPr>
          <p:cNvPr id="5" name="Title 1"/>
          <p:cNvSpPr txBox="1">
            <a:spLocks/>
          </p:cNvSpPr>
          <p:nvPr/>
        </p:nvSpPr>
        <p:spPr bwMode="auto">
          <a:xfrm>
            <a:off x="1676400" y="20574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600" b="0" dirty="0" smtClean="0">
                <a:solidFill>
                  <a:schemeClr val="tx1"/>
                </a:solidFill>
              </a:rPr>
              <a:t>Access elements on the page   </a:t>
            </a:r>
          </a:p>
        </p:txBody>
      </p:sp>
      <p:sp>
        <p:nvSpPr>
          <p:cNvPr id="6" name="Title 1"/>
          <p:cNvSpPr txBox="1">
            <a:spLocks/>
          </p:cNvSpPr>
          <p:nvPr/>
        </p:nvSpPr>
        <p:spPr bwMode="auto">
          <a:xfrm>
            <a:off x="1676400" y="24384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600" b="0" dirty="0" smtClean="0">
                <a:solidFill>
                  <a:schemeClr val="tx1"/>
                </a:solidFill>
              </a:rPr>
              <a:t>Modify or remove elements or</a:t>
            </a:r>
          </a:p>
        </p:txBody>
      </p:sp>
      <p:sp>
        <p:nvSpPr>
          <p:cNvPr id="7" name="Title 1"/>
          <p:cNvSpPr txBox="1">
            <a:spLocks/>
          </p:cNvSpPr>
          <p:nvPr/>
        </p:nvSpPr>
        <p:spPr bwMode="auto">
          <a:xfrm>
            <a:off x="1676400" y="28194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600" b="0" dirty="0" smtClean="0">
                <a:solidFill>
                  <a:schemeClr val="tx1"/>
                </a:solidFill>
              </a:rPr>
              <a:t>Add new elements</a:t>
            </a:r>
          </a:p>
        </p:txBody>
      </p:sp>
      <p:sp>
        <p:nvSpPr>
          <p:cNvPr id="8" name="Title 1"/>
          <p:cNvSpPr txBox="1">
            <a:spLocks/>
          </p:cNvSpPr>
          <p:nvPr/>
        </p:nvSpPr>
        <p:spPr bwMode="auto">
          <a:xfrm>
            <a:off x="685800" y="32766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smtClean="0">
                <a:solidFill>
                  <a:schemeClr val="tx1"/>
                </a:solidFill>
              </a:rPr>
              <a:t>DOM is language independent API</a:t>
            </a:r>
          </a:p>
        </p:txBody>
      </p:sp>
      <p:sp>
        <p:nvSpPr>
          <p:cNvPr id="10" name="Title 1"/>
          <p:cNvSpPr txBox="1">
            <a:spLocks/>
          </p:cNvSpPr>
          <p:nvPr/>
        </p:nvSpPr>
        <p:spPr bwMode="auto">
          <a:xfrm>
            <a:off x="685800" y="3657600"/>
            <a:ext cx="9829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200" b="0" dirty="0">
                <a:solidFill>
                  <a:schemeClr val="tx1"/>
                </a:solidFill>
              </a:rPr>
              <a:t>Take a look at this example HTML page</a:t>
            </a:r>
            <a:r>
              <a:rPr lang="en-US" sz="1200" b="0" dirty="0" smtClean="0">
                <a:solidFill>
                  <a:schemeClr val="tx1"/>
                </a:solidFill>
              </a:rPr>
              <a:t>:</a:t>
            </a:r>
          </a:p>
          <a:p>
            <a:endParaRPr lang="en-US" sz="1200" b="0" dirty="0">
              <a:solidFill>
                <a:schemeClr val="tx1"/>
              </a:solidFill>
            </a:endParaRPr>
          </a:p>
          <a:p>
            <a:r>
              <a:rPr lang="en-US" sz="1200" b="0" dirty="0" smtClean="0">
                <a:solidFill>
                  <a:schemeClr val="tx1"/>
                </a:solidFill>
              </a:rPr>
              <a:t>	&lt;!</a:t>
            </a:r>
            <a:r>
              <a:rPr lang="en-US" sz="1200" b="0" dirty="0">
                <a:solidFill>
                  <a:schemeClr val="tx1"/>
                </a:solidFill>
              </a:rPr>
              <a:t>DOCTYPE html PUBLIC "-//W3C//DTD XHTML 1.0 Strict//EN" </a:t>
            </a:r>
            <a:endParaRPr lang="en-US" sz="1200" b="0" dirty="0" smtClean="0">
              <a:solidFill>
                <a:schemeClr val="tx1"/>
              </a:solidFill>
            </a:endParaRPr>
          </a:p>
          <a:p>
            <a:r>
              <a:rPr lang="en-US" sz="1200" b="0" dirty="0" smtClean="0">
                <a:solidFill>
                  <a:schemeClr val="tx1"/>
                </a:solidFill>
              </a:rPr>
              <a:t>	"http://www.w3.org/TR/xhtml1/DTD/xhtml1-strict.dtd"&gt;</a:t>
            </a:r>
          </a:p>
          <a:p>
            <a:r>
              <a:rPr lang="en-US" sz="1200" b="0" dirty="0" smtClean="0">
                <a:solidFill>
                  <a:schemeClr val="tx1"/>
                </a:solidFill>
              </a:rPr>
              <a:t>	&lt;</a:t>
            </a:r>
            <a:r>
              <a:rPr lang="en-US" sz="1200" b="0" dirty="0">
                <a:solidFill>
                  <a:schemeClr val="tx1"/>
                </a:solidFill>
              </a:rPr>
              <a:t>html&gt; </a:t>
            </a:r>
          </a:p>
          <a:p>
            <a:r>
              <a:rPr lang="en-US" sz="1200" b="0" dirty="0" smtClean="0">
                <a:solidFill>
                  <a:schemeClr val="tx1"/>
                </a:solidFill>
              </a:rPr>
              <a:t>		&lt;</a:t>
            </a:r>
            <a:r>
              <a:rPr lang="en-US" sz="1200" b="0" dirty="0">
                <a:solidFill>
                  <a:schemeClr val="tx1"/>
                </a:solidFill>
              </a:rPr>
              <a:t>head&gt; </a:t>
            </a:r>
          </a:p>
          <a:p>
            <a:r>
              <a:rPr lang="en-US" sz="1200" b="0" dirty="0" smtClean="0">
                <a:solidFill>
                  <a:schemeClr val="tx1"/>
                </a:solidFill>
              </a:rPr>
              <a:t>			&lt;</a:t>
            </a:r>
            <a:r>
              <a:rPr lang="en-US" sz="1200" b="0" dirty="0">
                <a:solidFill>
                  <a:schemeClr val="tx1"/>
                </a:solidFill>
              </a:rPr>
              <a:t>title&gt;My page&lt;/title&gt; </a:t>
            </a:r>
          </a:p>
          <a:p>
            <a:r>
              <a:rPr lang="en-US" sz="1200" b="0" dirty="0" smtClean="0">
                <a:solidFill>
                  <a:schemeClr val="tx1"/>
                </a:solidFill>
              </a:rPr>
              <a:t>		&lt;/</a:t>
            </a:r>
            <a:r>
              <a:rPr lang="en-US" sz="1200" b="0" dirty="0">
                <a:solidFill>
                  <a:schemeClr val="tx1"/>
                </a:solidFill>
              </a:rPr>
              <a:t>head&gt; </a:t>
            </a:r>
          </a:p>
          <a:p>
            <a:r>
              <a:rPr lang="en-US" sz="1200" b="0" dirty="0" smtClean="0">
                <a:solidFill>
                  <a:schemeClr val="tx1"/>
                </a:solidFill>
              </a:rPr>
              <a:t>		&lt;</a:t>
            </a:r>
            <a:r>
              <a:rPr lang="en-US" sz="1200" b="0" dirty="0">
                <a:solidFill>
                  <a:schemeClr val="tx1"/>
                </a:solidFill>
              </a:rPr>
              <a:t>body&gt; </a:t>
            </a:r>
          </a:p>
          <a:p>
            <a:r>
              <a:rPr lang="en-US" sz="1200" b="0" dirty="0" smtClean="0">
                <a:solidFill>
                  <a:schemeClr val="tx1"/>
                </a:solidFill>
              </a:rPr>
              <a:t>			&lt;</a:t>
            </a:r>
            <a:r>
              <a:rPr lang="en-US" sz="1200" b="0" dirty="0">
                <a:solidFill>
                  <a:schemeClr val="tx1"/>
                </a:solidFill>
              </a:rPr>
              <a:t>p class="opener"&gt;first paragraph&lt;/p&gt; </a:t>
            </a:r>
          </a:p>
          <a:p>
            <a:r>
              <a:rPr lang="pt-BR" sz="1200" b="0" dirty="0" smtClean="0">
                <a:solidFill>
                  <a:schemeClr val="tx1"/>
                </a:solidFill>
              </a:rPr>
              <a:t>			&lt;</a:t>
            </a:r>
            <a:r>
              <a:rPr lang="pt-BR" sz="1200" b="0" dirty="0">
                <a:solidFill>
                  <a:schemeClr val="tx1"/>
                </a:solidFill>
              </a:rPr>
              <a:t>p&gt;&lt;em&gt;second&lt;/em&gt; paragraph&lt;/p&gt; </a:t>
            </a:r>
          </a:p>
          <a:p>
            <a:r>
              <a:rPr lang="en-US" sz="1200" b="0" dirty="0" smtClean="0">
                <a:solidFill>
                  <a:schemeClr val="tx1"/>
                </a:solidFill>
              </a:rPr>
              <a:t>			&lt;</a:t>
            </a:r>
            <a:r>
              <a:rPr lang="en-US" sz="1200" b="0" dirty="0">
                <a:solidFill>
                  <a:schemeClr val="tx1"/>
                </a:solidFill>
              </a:rPr>
              <a:t>p id="closer"&gt;final&lt;/p&gt; </a:t>
            </a:r>
          </a:p>
          <a:p>
            <a:r>
              <a:rPr lang="en-US" sz="1200" b="0" dirty="0" smtClean="0">
                <a:solidFill>
                  <a:schemeClr val="tx1"/>
                </a:solidFill>
              </a:rPr>
              <a:t>			&lt;!-- </a:t>
            </a:r>
            <a:r>
              <a:rPr lang="en-US" sz="1200" b="0" dirty="0">
                <a:solidFill>
                  <a:schemeClr val="tx1"/>
                </a:solidFill>
              </a:rPr>
              <a:t>and that's about it --&gt; </a:t>
            </a:r>
          </a:p>
          <a:p>
            <a:r>
              <a:rPr lang="en-US" sz="1200" b="0" dirty="0" smtClean="0">
                <a:solidFill>
                  <a:schemeClr val="tx1"/>
                </a:solidFill>
              </a:rPr>
              <a:t>		&lt;/</a:t>
            </a:r>
            <a:r>
              <a:rPr lang="en-US" sz="1200" b="0" dirty="0">
                <a:solidFill>
                  <a:schemeClr val="tx1"/>
                </a:solidFill>
              </a:rPr>
              <a:t>body</a:t>
            </a:r>
            <a:r>
              <a:rPr lang="en-US" sz="1200" b="0" dirty="0" smtClean="0">
                <a:solidFill>
                  <a:schemeClr val="tx1"/>
                </a:solidFill>
              </a:rPr>
              <a:t>&gt;</a:t>
            </a:r>
          </a:p>
          <a:p>
            <a:r>
              <a:rPr lang="en-US" sz="1200" b="0" dirty="0" smtClean="0">
                <a:solidFill>
                  <a:schemeClr val="tx1"/>
                </a:solidFill>
              </a:rPr>
              <a:t>	&lt;/html&gt;</a:t>
            </a:r>
          </a:p>
        </p:txBody>
      </p:sp>
    </p:spTree>
    <p:extLst>
      <p:ext uri="{BB962C8B-B14F-4D97-AF65-F5344CB8AC3E}">
        <p14:creationId xmlns:p14="http://schemas.microsoft.com/office/powerpoint/2010/main" val="174709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pic>
        <p:nvPicPr>
          <p:cNvPr id="1027" name="Picture 3" descr="C:\Users\156398\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143000"/>
            <a:ext cx="55245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89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1817"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4" name="Title 1"/>
          <p:cNvSpPr txBox="1">
            <a:spLocks/>
          </p:cNvSpPr>
          <p:nvPr/>
        </p:nvSpPr>
        <p:spPr bwMode="auto">
          <a:xfrm>
            <a:off x="609600" y="1219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Core DOM and HTML DOM</a:t>
            </a:r>
          </a:p>
        </p:txBody>
      </p:sp>
      <p:sp>
        <p:nvSpPr>
          <p:cNvPr id="5" name="Title 1"/>
          <p:cNvSpPr txBox="1">
            <a:spLocks/>
          </p:cNvSpPr>
          <p:nvPr/>
        </p:nvSpPr>
        <p:spPr bwMode="auto">
          <a:xfrm>
            <a:off x="685800" y="167640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smtClean="0">
                <a:solidFill>
                  <a:schemeClr val="tx1"/>
                </a:solidFill>
              </a:rPr>
              <a:t>DOM represents both XML documents and HTML documents</a:t>
            </a:r>
          </a:p>
        </p:txBody>
      </p:sp>
      <p:sp>
        <p:nvSpPr>
          <p:cNvPr id="6" name="Title 1"/>
          <p:cNvSpPr txBox="1">
            <a:spLocks/>
          </p:cNvSpPr>
          <p:nvPr/>
        </p:nvSpPr>
        <p:spPr bwMode="auto">
          <a:xfrm>
            <a:off x="685800" y="213360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smtClean="0">
                <a:solidFill>
                  <a:schemeClr val="tx1"/>
                </a:solidFill>
              </a:rPr>
              <a:t>HTML documents are XML documents but they are more specific</a:t>
            </a:r>
          </a:p>
        </p:txBody>
      </p:sp>
      <p:sp>
        <p:nvSpPr>
          <p:cNvPr id="7" name="Title 1"/>
          <p:cNvSpPr txBox="1">
            <a:spLocks/>
          </p:cNvSpPr>
          <p:nvPr/>
        </p:nvSpPr>
        <p:spPr bwMode="auto">
          <a:xfrm>
            <a:off x="685800" y="2590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smtClean="0">
                <a:solidFill>
                  <a:schemeClr val="tx1"/>
                </a:solidFill>
              </a:rPr>
              <a:t>Core DOM is applicable to all the XML documents</a:t>
            </a:r>
          </a:p>
        </p:txBody>
      </p:sp>
      <p:sp>
        <p:nvSpPr>
          <p:cNvPr id="8" name="Title 1"/>
          <p:cNvSpPr txBox="1">
            <a:spLocks/>
          </p:cNvSpPr>
          <p:nvPr/>
        </p:nvSpPr>
        <p:spPr bwMode="auto">
          <a:xfrm>
            <a:off x="685800" y="30480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HTML</a:t>
            </a:r>
            <a:r>
              <a:rPr lang="en-US" sz="1800" b="0" i="1" dirty="0">
                <a:solidFill>
                  <a:schemeClr val="tx1"/>
                </a:solidFill>
              </a:rPr>
              <a:t> </a:t>
            </a:r>
            <a:r>
              <a:rPr lang="en-US" sz="1800" b="0" dirty="0">
                <a:solidFill>
                  <a:schemeClr val="tx1"/>
                </a:solidFill>
              </a:rPr>
              <a:t>DOM</a:t>
            </a:r>
            <a:r>
              <a:rPr lang="en-US" sz="1800" b="0" i="1" dirty="0">
                <a:solidFill>
                  <a:schemeClr val="tx1"/>
                </a:solidFill>
              </a:rPr>
              <a:t> </a:t>
            </a:r>
            <a:r>
              <a:rPr lang="en-US" sz="1800" b="0" i="1" dirty="0" smtClean="0">
                <a:solidFill>
                  <a:schemeClr val="tx1"/>
                </a:solidFill>
              </a:rPr>
              <a:t>is </a:t>
            </a:r>
            <a:r>
              <a:rPr lang="en-US" sz="1800" b="0" dirty="0" smtClean="0">
                <a:solidFill>
                  <a:schemeClr val="tx1"/>
                </a:solidFill>
              </a:rPr>
              <a:t>built </a:t>
            </a:r>
            <a:r>
              <a:rPr lang="en-US" sz="1800" b="0" dirty="0">
                <a:solidFill>
                  <a:schemeClr val="tx1"/>
                </a:solidFill>
              </a:rPr>
              <a:t>upon the core DOM </a:t>
            </a:r>
            <a:endParaRPr lang="en-US" sz="1800" b="0" dirty="0" smtClean="0">
              <a:solidFill>
                <a:schemeClr val="tx1"/>
              </a:solidFill>
            </a:endParaRPr>
          </a:p>
        </p:txBody>
      </p:sp>
      <p:sp>
        <p:nvSpPr>
          <p:cNvPr id="10" name="Title 1"/>
          <p:cNvSpPr txBox="1">
            <a:spLocks/>
          </p:cNvSpPr>
          <p:nvPr/>
        </p:nvSpPr>
        <p:spPr bwMode="auto">
          <a:xfrm>
            <a:off x="685800" y="3505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HTML DOM doesn't apply to all XML documents, but only to HTML documents </a:t>
            </a:r>
            <a:endParaRPr lang="en-US" sz="1800" b="0" dirty="0" smtClean="0">
              <a:solidFill>
                <a:schemeClr val="tx1"/>
              </a:solidFill>
            </a:endParaRPr>
          </a:p>
        </p:txBody>
      </p:sp>
    </p:spTree>
    <p:extLst>
      <p:ext uri="{BB962C8B-B14F-4D97-AF65-F5344CB8AC3E}">
        <p14:creationId xmlns:p14="http://schemas.microsoft.com/office/powerpoint/2010/main" val="62566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pic>
        <p:nvPicPr>
          <p:cNvPr id="2050" name="Picture 2" descr="C:\Users\156398\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066801"/>
            <a:ext cx="50002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53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4" name="Title 1"/>
          <p:cNvSpPr txBox="1">
            <a:spLocks/>
          </p:cNvSpPr>
          <p:nvPr/>
        </p:nvSpPr>
        <p:spPr bwMode="auto">
          <a:xfrm>
            <a:off x="609600" y="1219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Accessing DOM Nodes </a:t>
            </a:r>
            <a:endParaRPr lang="en-US" sz="1800" b="0" dirty="0" smtClean="0">
              <a:solidFill>
                <a:schemeClr val="tx1"/>
              </a:solidFill>
            </a:endParaRPr>
          </a:p>
        </p:txBody>
      </p:sp>
      <p:sp>
        <p:nvSpPr>
          <p:cNvPr id="5" name="Title 1"/>
          <p:cNvSpPr txBox="1">
            <a:spLocks/>
          </p:cNvSpPr>
          <p:nvPr/>
        </p:nvSpPr>
        <p:spPr bwMode="auto">
          <a:xfrm>
            <a:off x="914400" y="1828800"/>
            <a:ext cx="701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a:t>
            </a:r>
            <a:r>
              <a:rPr lang="en-US" sz="1800" b="0" dirty="0" smtClean="0">
                <a:solidFill>
                  <a:schemeClr val="tx1"/>
                </a:solidFill>
              </a:rPr>
              <a:t>avigating </a:t>
            </a:r>
            <a:r>
              <a:rPr lang="en-US" sz="1800" b="0" dirty="0">
                <a:solidFill>
                  <a:schemeClr val="tx1"/>
                </a:solidFill>
              </a:rPr>
              <a:t>around traversing the DOM tree or by using a shortcut.</a:t>
            </a:r>
            <a:endParaRPr lang="en-US" sz="1800" b="0" dirty="0" smtClean="0">
              <a:solidFill>
                <a:schemeClr val="tx1"/>
              </a:solidFill>
            </a:endParaRPr>
          </a:p>
        </p:txBody>
      </p:sp>
      <p:sp>
        <p:nvSpPr>
          <p:cNvPr id="6" name="Title 1"/>
          <p:cNvSpPr txBox="1">
            <a:spLocks/>
          </p:cNvSpPr>
          <p:nvPr/>
        </p:nvSpPr>
        <p:spPr bwMode="auto">
          <a:xfrm>
            <a:off x="609600" y="2362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document Node </a:t>
            </a:r>
            <a:endParaRPr lang="en-US" sz="1800" b="0" dirty="0" smtClean="0">
              <a:solidFill>
                <a:schemeClr val="tx1"/>
              </a:solidFill>
            </a:endParaRPr>
          </a:p>
        </p:txBody>
      </p:sp>
      <p:sp>
        <p:nvSpPr>
          <p:cNvPr id="7" name="Title 1"/>
          <p:cNvSpPr txBox="1">
            <a:spLocks/>
          </p:cNvSpPr>
          <p:nvPr/>
        </p:nvSpPr>
        <p:spPr bwMode="auto">
          <a:xfrm>
            <a:off x="1143000" y="28194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 gives you access to the current document </a:t>
            </a:r>
            <a:endParaRPr lang="en-US" sz="1800" b="0" dirty="0" smtClean="0">
              <a:solidFill>
                <a:schemeClr val="tx1"/>
              </a:solidFill>
            </a:endParaRPr>
          </a:p>
        </p:txBody>
      </p:sp>
      <p:pic>
        <p:nvPicPr>
          <p:cNvPr id="3077" name="Picture 5" descr="C:\Users\156398\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076700"/>
            <a:ext cx="4133850" cy="15621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bwMode="auto">
          <a:xfrm>
            <a:off x="1143000" y="32766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Type document  and hit enter</a:t>
            </a:r>
          </a:p>
        </p:txBody>
      </p:sp>
    </p:spTree>
    <p:extLst>
      <p:ext uri="{BB962C8B-B14F-4D97-AF65-F5344CB8AC3E}">
        <p14:creationId xmlns:p14="http://schemas.microsoft.com/office/powerpoint/2010/main" val="127981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DATA TYPES</a:t>
            </a:r>
          </a:p>
        </p:txBody>
      </p:sp>
      <p:sp>
        <p:nvSpPr>
          <p:cNvPr id="11" name="Title 1"/>
          <p:cNvSpPr txBox="1">
            <a:spLocks/>
          </p:cNvSpPr>
          <p:nvPr/>
        </p:nvSpPr>
        <p:spPr bwMode="auto">
          <a:xfrm>
            <a:off x="1371600" y="1524000"/>
            <a:ext cx="8763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“undefined” if the value is </a:t>
            </a:r>
            <a:r>
              <a:rPr lang="en-US" sz="1800" b="0" dirty="0" smtClean="0">
                <a:solidFill>
                  <a:schemeClr val="tx1"/>
                </a:solidFill>
              </a:rPr>
              <a:t>undefined</a:t>
            </a:r>
            <a:endParaRPr lang="en-US" sz="1800" b="0" dirty="0">
              <a:solidFill>
                <a:schemeClr val="tx1"/>
              </a:solidFill>
            </a:endParaRPr>
          </a:p>
          <a:p>
            <a:r>
              <a:rPr lang="en-US" sz="1800" b="0" dirty="0">
                <a:solidFill>
                  <a:schemeClr val="tx1"/>
                </a:solidFill>
              </a:rPr>
              <a:t>“</a:t>
            </a:r>
            <a:r>
              <a:rPr lang="en-US" sz="1800" b="0" dirty="0" err="1">
                <a:solidFill>
                  <a:schemeClr val="tx1"/>
                </a:solidFill>
              </a:rPr>
              <a:t>boolean</a:t>
            </a:r>
            <a:r>
              <a:rPr lang="en-US" sz="1800" b="0" dirty="0">
                <a:solidFill>
                  <a:schemeClr val="tx1"/>
                </a:solidFill>
              </a:rPr>
              <a:t>” if the value is a Boolean</a:t>
            </a:r>
          </a:p>
          <a:p>
            <a:r>
              <a:rPr lang="en-US" sz="1800" b="0" dirty="0">
                <a:solidFill>
                  <a:schemeClr val="tx1"/>
                </a:solidFill>
              </a:rPr>
              <a:t>“string” if the value is a string</a:t>
            </a:r>
          </a:p>
          <a:p>
            <a:r>
              <a:rPr lang="en-US" sz="1800" b="0" dirty="0">
                <a:solidFill>
                  <a:schemeClr val="tx1"/>
                </a:solidFill>
              </a:rPr>
              <a:t>“number” if the value is a number</a:t>
            </a:r>
          </a:p>
          <a:p>
            <a:r>
              <a:rPr lang="en-US" sz="1800" b="0" dirty="0">
                <a:solidFill>
                  <a:schemeClr val="tx1"/>
                </a:solidFill>
              </a:rPr>
              <a:t>“object” if the value is an object (other than a function) or null</a:t>
            </a:r>
          </a:p>
          <a:p>
            <a:r>
              <a:rPr lang="en-US" sz="1800" b="0" dirty="0">
                <a:solidFill>
                  <a:schemeClr val="tx1"/>
                </a:solidFill>
              </a:rPr>
              <a:t>“function” if the value is a function</a:t>
            </a:r>
            <a:endParaRPr lang="en-US" sz="1800" b="0" dirty="0" smtClean="0">
              <a:solidFill>
                <a:schemeClr val="tx1"/>
              </a:solidFill>
            </a:endParaRPr>
          </a:p>
        </p:txBody>
      </p:sp>
      <p:sp>
        <p:nvSpPr>
          <p:cNvPr id="8" name="Title 1"/>
          <p:cNvSpPr txBox="1">
            <a:spLocks/>
          </p:cNvSpPr>
          <p:nvPr/>
        </p:nvSpPr>
        <p:spPr bwMode="auto">
          <a:xfrm>
            <a:off x="1524000" y="3733800"/>
            <a:ext cx="8763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typeof operator is called like this:</a:t>
            </a:r>
          </a:p>
          <a:p>
            <a:r>
              <a:rPr lang="en-US" sz="1800" b="0" dirty="0">
                <a:solidFill>
                  <a:schemeClr val="tx1"/>
                </a:solidFill>
              </a:rPr>
              <a:t>var message = “some string</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alert(typeof message); //”string”</a:t>
            </a:r>
          </a:p>
          <a:p>
            <a:r>
              <a:rPr lang="en-US" sz="1800" b="0" dirty="0">
                <a:solidFill>
                  <a:schemeClr val="tx1"/>
                </a:solidFill>
              </a:rPr>
              <a:t>alert(typeof(message)); //”string”</a:t>
            </a:r>
          </a:p>
          <a:p>
            <a:r>
              <a:rPr lang="en-US" sz="1800" b="0" dirty="0">
                <a:solidFill>
                  <a:schemeClr val="tx1"/>
                </a:solidFill>
              </a:rPr>
              <a:t>alert(typeof 95); //”number”</a:t>
            </a:r>
            <a:endParaRPr lang="en-US" sz="1800" b="0" dirty="0" smtClean="0">
              <a:solidFill>
                <a:schemeClr val="tx1"/>
              </a:solidFill>
            </a:endParaRPr>
          </a:p>
        </p:txBody>
      </p:sp>
    </p:spTree>
    <p:extLst>
      <p:ext uri="{BB962C8B-B14F-4D97-AF65-F5344CB8AC3E}">
        <p14:creationId xmlns:p14="http://schemas.microsoft.com/office/powerpoint/2010/main" val="149225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pic>
        <p:nvPicPr>
          <p:cNvPr id="3075" name="Picture 3" descr="C:\Users\156398\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975" y="2438400"/>
            <a:ext cx="5783263" cy="32956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bwMode="auto">
          <a:xfrm>
            <a:off x="685800" y="1371600"/>
            <a:ext cx="998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This takes you to the DOM tab where you can browse all of the properties and methods of the document object. </a:t>
            </a:r>
            <a:endParaRPr lang="en-US" sz="1600" b="0" dirty="0" smtClean="0">
              <a:solidFill>
                <a:schemeClr val="tx1"/>
              </a:solidFill>
            </a:endParaRPr>
          </a:p>
        </p:txBody>
      </p:sp>
    </p:spTree>
    <p:extLst>
      <p:ext uri="{BB962C8B-B14F-4D97-AF65-F5344CB8AC3E}">
        <p14:creationId xmlns:p14="http://schemas.microsoft.com/office/powerpoint/2010/main" val="3020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8" name="Title 1"/>
          <p:cNvSpPr txBox="1">
            <a:spLocks/>
          </p:cNvSpPr>
          <p:nvPr/>
        </p:nvSpPr>
        <p:spPr bwMode="auto">
          <a:xfrm>
            <a:off x="1143000" y="1371600"/>
            <a:ext cx="952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All nodes (this also includes the document node, text nodes, element nodes, and attribute nodes) have nodeType, nodeName, and nodeValue properties.</a:t>
            </a:r>
            <a:endParaRPr lang="en-US" sz="1800" b="0" dirty="0" smtClean="0">
              <a:solidFill>
                <a:schemeClr val="tx1"/>
              </a:solidFill>
            </a:endParaRPr>
          </a:p>
        </p:txBody>
      </p:sp>
      <p:sp>
        <p:nvSpPr>
          <p:cNvPr id="5" name="Title 1"/>
          <p:cNvSpPr txBox="1">
            <a:spLocks/>
          </p:cNvSpPr>
          <p:nvPr/>
        </p:nvSpPr>
        <p:spPr bwMode="auto">
          <a:xfrm>
            <a:off x="2819400" y="2057400"/>
            <a:ext cx="308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document.nodeType</a:t>
            </a:r>
            <a:r>
              <a:rPr lang="en-US" sz="1800" b="0" dirty="0" smtClean="0">
                <a:solidFill>
                  <a:schemeClr val="tx1"/>
                </a:solidFill>
              </a:rPr>
              <a:t> // 9 </a:t>
            </a:r>
          </a:p>
        </p:txBody>
      </p:sp>
      <p:sp>
        <p:nvSpPr>
          <p:cNvPr id="7" name="Title 1"/>
          <p:cNvSpPr txBox="1">
            <a:spLocks/>
          </p:cNvSpPr>
          <p:nvPr/>
        </p:nvSpPr>
        <p:spPr bwMode="auto">
          <a:xfrm>
            <a:off x="1143000" y="25908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There are 12 node types, represented by integers. </a:t>
            </a:r>
            <a:endParaRPr lang="en-US" sz="1800" b="0" dirty="0" smtClean="0">
              <a:solidFill>
                <a:schemeClr val="tx1"/>
              </a:solidFill>
            </a:endParaRPr>
          </a:p>
        </p:txBody>
      </p:sp>
      <p:sp>
        <p:nvSpPr>
          <p:cNvPr id="10" name="Title 1"/>
          <p:cNvSpPr txBox="1">
            <a:spLocks/>
          </p:cNvSpPr>
          <p:nvPr/>
        </p:nvSpPr>
        <p:spPr bwMode="auto">
          <a:xfrm>
            <a:off x="1143000" y="31242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smtClean="0">
                <a:solidFill>
                  <a:schemeClr val="tx1"/>
                </a:solidFill>
              </a:rPr>
              <a:t>The </a:t>
            </a:r>
            <a:r>
              <a:rPr lang="en-US" sz="1800" b="0" dirty="0">
                <a:solidFill>
                  <a:schemeClr val="tx1"/>
                </a:solidFill>
              </a:rPr>
              <a:t>most useful are 1 (element), 2 (attribute), and 3 (text).</a:t>
            </a:r>
            <a:endParaRPr lang="en-US" sz="1800" b="0" dirty="0" smtClean="0">
              <a:solidFill>
                <a:schemeClr val="tx1"/>
              </a:solidFill>
            </a:endParaRPr>
          </a:p>
        </p:txBody>
      </p:sp>
      <p:sp>
        <p:nvSpPr>
          <p:cNvPr id="11" name="Title 1"/>
          <p:cNvSpPr txBox="1">
            <a:spLocks/>
          </p:cNvSpPr>
          <p:nvPr/>
        </p:nvSpPr>
        <p:spPr bwMode="auto">
          <a:xfrm>
            <a:off x="1143000" y="36576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Nodes also have names </a:t>
            </a:r>
            <a:endParaRPr lang="en-US" sz="1800" b="0" dirty="0" smtClean="0">
              <a:solidFill>
                <a:schemeClr val="tx1"/>
              </a:solidFill>
            </a:endParaRPr>
          </a:p>
        </p:txBody>
      </p:sp>
      <p:sp>
        <p:nvSpPr>
          <p:cNvPr id="12" name="Title 1"/>
          <p:cNvSpPr txBox="1">
            <a:spLocks/>
          </p:cNvSpPr>
          <p:nvPr/>
        </p:nvSpPr>
        <p:spPr bwMode="auto">
          <a:xfrm>
            <a:off x="1143000" y="41910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For HTML tags the node name is the tag name </a:t>
            </a:r>
            <a:endParaRPr lang="en-US" sz="1800" b="0" dirty="0" smtClean="0">
              <a:solidFill>
                <a:schemeClr val="tx1"/>
              </a:solidFill>
            </a:endParaRPr>
          </a:p>
        </p:txBody>
      </p:sp>
      <p:sp>
        <p:nvSpPr>
          <p:cNvPr id="13" name="Title 1"/>
          <p:cNvSpPr txBox="1">
            <a:spLocks/>
          </p:cNvSpPr>
          <p:nvPr/>
        </p:nvSpPr>
        <p:spPr bwMode="auto">
          <a:xfrm>
            <a:off x="1143000" y="47244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For text nodes, it is #text </a:t>
            </a:r>
            <a:endParaRPr lang="en-US" sz="1800" b="0" dirty="0" smtClean="0">
              <a:solidFill>
                <a:schemeClr val="tx1"/>
              </a:solidFill>
            </a:endParaRPr>
          </a:p>
        </p:txBody>
      </p:sp>
      <p:sp>
        <p:nvSpPr>
          <p:cNvPr id="14" name="Title 1"/>
          <p:cNvSpPr txBox="1">
            <a:spLocks/>
          </p:cNvSpPr>
          <p:nvPr/>
        </p:nvSpPr>
        <p:spPr bwMode="auto">
          <a:xfrm>
            <a:off x="1143000" y="52578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F</a:t>
            </a:r>
            <a:r>
              <a:rPr lang="en-US" sz="1800" b="0" dirty="0" smtClean="0">
                <a:solidFill>
                  <a:schemeClr val="tx1"/>
                </a:solidFill>
              </a:rPr>
              <a:t>or </a:t>
            </a:r>
            <a:r>
              <a:rPr lang="en-US" sz="1800" b="0" dirty="0">
                <a:solidFill>
                  <a:schemeClr val="tx1"/>
                </a:solidFill>
              </a:rPr>
              <a:t>document </a:t>
            </a:r>
            <a:r>
              <a:rPr lang="en-US" sz="1800" b="0" dirty="0" smtClean="0">
                <a:solidFill>
                  <a:schemeClr val="tx1"/>
                </a:solidFill>
              </a:rPr>
              <a:t>nodes. It is #document</a:t>
            </a:r>
          </a:p>
        </p:txBody>
      </p:sp>
      <p:sp>
        <p:nvSpPr>
          <p:cNvPr id="15" name="Title 1"/>
          <p:cNvSpPr txBox="1">
            <a:spLocks/>
          </p:cNvSpPr>
          <p:nvPr/>
        </p:nvSpPr>
        <p:spPr bwMode="auto">
          <a:xfrm>
            <a:off x="1143000" y="57912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Nodes can also have node values </a:t>
            </a:r>
            <a:endParaRPr lang="en-US" sz="1800" b="0" dirty="0" smtClean="0">
              <a:solidFill>
                <a:schemeClr val="tx1"/>
              </a:solidFill>
            </a:endParaRPr>
          </a:p>
        </p:txBody>
      </p:sp>
    </p:spTree>
    <p:extLst>
      <p:ext uri="{BB962C8B-B14F-4D97-AF65-F5344CB8AC3E}">
        <p14:creationId xmlns:p14="http://schemas.microsoft.com/office/powerpoint/2010/main" val="270878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3796" y="361724"/>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609600" y="1219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documentElement </a:t>
            </a:r>
            <a:endParaRPr lang="en-US" sz="1800" b="0" dirty="0" smtClean="0">
              <a:solidFill>
                <a:schemeClr val="tx1"/>
              </a:solidFill>
            </a:endParaRPr>
          </a:p>
        </p:txBody>
      </p:sp>
      <p:sp>
        <p:nvSpPr>
          <p:cNvPr id="16" name="Title 1"/>
          <p:cNvSpPr txBox="1">
            <a:spLocks/>
          </p:cNvSpPr>
          <p:nvPr/>
        </p:nvSpPr>
        <p:spPr bwMode="auto">
          <a:xfrm>
            <a:off x="1447800" y="17526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XML documents always have one root node that wraps the rest of the document. </a:t>
            </a:r>
            <a:endParaRPr lang="en-US" sz="1800" b="0" dirty="0" smtClean="0">
              <a:solidFill>
                <a:schemeClr val="tx1"/>
              </a:solidFill>
            </a:endParaRPr>
          </a:p>
        </p:txBody>
      </p:sp>
      <p:sp>
        <p:nvSpPr>
          <p:cNvPr id="17" name="Title 1"/>
          <p:cNvSpPr txBox="1">
            <a:spLocks/>
          </p:cNvSpPr>
          <p:nvPr/>
        </p:nvSpPr>
        <p:spPr bwMode="auto">
          <a:xfrm>
            <a:off x="1447800" y="22098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HTML documents, the root is the &lt;html&gt; tag. To access the root, you use the documentElement property of the document object</a:t>
            </a:r>
            <a:endParaRPr lang="en-US" sz="1800" b="0" dirty="0" smtClean="0">
              <a:solidFill>
                <a:schemeClr val="tx1"/>
              </a:solidFill>
            </a:endParaRPr>
          </a:p>
        </p:txBody>
      </p:sp>
      <p:sp>
        <p:nvSpPr>
          <p:cNvPr id="18" name="Title 1"/>
          <p:cNvSpPr txBox="1">
            <a:spLocks/>
          </p:cNvSpPr>
          <p:nvPr/>
        </p:nvSpPr>
        <p:spPr bwMode="auto">
          <a:xfrm>
            <a:off x="1447800" y="27432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a:t>
            </a:r>
            <a:r>
              <a:rPr lang="en-US" sz="1800" b="0" dirty="0">
                <a:solidFill>
                  <a:schemeClr val="tx1"/>
                </a:solidFill>
              </a:rPr>
              <a:t> </a:t>
            </a:r>
            <a:r>
              <a:rPr lang="en-US" sz="1800" b="0" dirty="0" smtClean="0">
                <a:solidFill>
                  <a:schemeClr val="tx1"/>
                </a:solidFill>
              </a:rPr>
              <a:t>// &lt;html&gt;</a:t>
            </a:r>
          </a:p>
        </p:txBody>
      </p:sp>
      <p:sp>
        <p:nvSpPr>
          <p:cNvPr id="19" name="Title 1"/>
          <p:cNvSpPr txBox="1">
            <a:spLocks/>
          </p:cNvSpPr>
          <p:nvPr/>
        </p:nvSpPr>
        <p:spPr bwMode="auto">
          <a:xfrm>
            <a:off x="1447800" y="32766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nodeType is 1 (an element node):</a:t>
            </a:r>
            <a:endParaRPr lang="en-US" sz="1800" b="0" dirty="0" smtClean="0">
              <a:solidFill>
                <a:schemeClr val="tx1"/>
              </a:solidFill>
            </a:endParaRPr>
          </a:p>
        </p:txBody>
      </p:sp>
      <p:sp>
        <p:nvSpPr>
          <p:cNvPr id="20" name="Title 1"/>
          <p:cNvSpPr txBox="1">
            <a:spLocks/>
          </p:cNvSpPr>
          <p:nvPr/>
        </p:nvSpPr>
        <p:spPr bwMode="auto">
          <a:xfrm>
            <a:off x="1447800" y="37338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document.documentElement.nodeType</a:t>
            </a:r>
            <a:r>
              <a:rPr lang="en-US" sz="1800" b="0" dirty="0" smtClean="0">
                <a:solidFill>
                  <a:schemeClr val="tx1"/>
                </a:solidFill>
              </a:rPr>
              <a:t> // 1 </a:t>
            </a:r>
          </a:p>
        </p:txBody>
      </p:sp>
      <p:sp>
        <p:nvSpPr>
          <p:cNvPr id="21" name="Title 1"/>
          <p:cNvSpPr txBox="1">
            <a:spLocks/>
          </p:cNvSpPr>
          <p:nvPr/>
        </p:nvSpPr>
        <p:spPr bwMode="auto">
          <a:xfrm>
            <a:off x="1447800" y="43434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element nodes, both nodeName and </a:t>
            </a:r>
            <a:r>
              <a:rPr lang="en-US" sz="1800" b="0" dirty="0" err="1">
                <a:solidFill>
                  <a:schemeClr val="tx1"/>
                </a:solidFill>
              </a:rPr>
              <a:t>tagName</a:t>
            </a:r>
            <a:r>
              <a:rPr lang="en-US" sz="1800" b="0" dirty="0">
                <a:solidFill>
                  <a:schemeClr val="tx1"/>
                </a:solidFill>
              </a:rPr>
              <a:t> properties contain the name of the tag.</a:t>
            </a:r>
            <a:endParaRPr lang="en-US" sz="1800" b="0" dirty="0" smtClean="0">
              <a:solidFill>
                <a:schemeClr val="tx1"/>
              </a:solidFill>
            </a:endParaRPr>
          </a:p>
        </p:txBody>
      </p:sp>
      <p:sp>
        <p:nvSpPr>
          <p:cNvPr id="22" name="Title 1"/>
          <p:cNvSpPr txBox="1">
            <a:spLocks/>
          </p:cNvSpPr>
          <p:nvPr/>
        </p:nvSpPr>
        <p:spPr bwMode="auto">
          <a:xfrm>
            <a:off x="1447800" y="49530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document.documentElement.nodeName</a:t>
            </a:r>
            <a:r>
              <a:rPr lang="en-US" sz="1800" b="0" dirty="0" smtClean="0">
                <a:solidFill>
                  <a:schemeClr val="tx1"/>
                </a:solidFill>
              </a:rPr>
              <a:t> // “HTML” </a:t>
            </a:r>
          </a:p>
        </p:txBody>
      </p:sp>
      <p:sp>
        <p:nvSpPr>
          <p:cNvPr id="23" name="Title 1"/>
          <p:cNvSpPr txBox="1">
            <a:spLocks/>
          </p:cNvSpPr>
          <p:nvPr/>
        </p:nvSpPr>
        <p:spPr bwMode="auto">
          <a:xfrm>
            <a:off x="1447800" y="54864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document.documentElement.tagName</a:t>
            </a:r>
            <a:r>
              <a:rPr lang="en-US" sz="1800" b="0" dirty="0" smtClean="0">
                <a:solidFill>
                  <a:schemeClr val="tx1"/>
                </a:solidFill>
              </a:rPr>
              <a:t> // “HTML” </a:t>
            </a:r>
          </a:p>
        </p:txBody>
      </p:sp>
    </p:spTree>
    <p:extLst>
      <p:ext uri="{BB962C8B-B14F-4D97-AF65-F5344CB8AC3E}">
        <p14:creationId xmlns:p14="http://schemas.microsoft.com/office/powerpoint/2010/main" val="109348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77557"/>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609600" y="1219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Child </a:t>
            </a:r>
            <a:r>
              <a:rPr lang="en-US" sz="1800" b="0" dirty="0" smtClean="0">
                <a:solidFill>
                  <a:schemeClr val="tx1"/>
                </a:solidFill>
              </a:rPr>
              <a:t>Nodes</a:t>
            </a:r>
          </a:p>
        </p:txBody>
      </p:sp>
      <p:sp>
        <p:nvSpPr>
          <p:cNvPr id="16" name="Title 1"/>
          <p:cNvSpPr txBox="1">
            <a:spLocks/>
          </p:cNvSpPr>
          <p:nvPr/>
        </p:nvSpPr>
        <p:spPr bwMode="auto">
          <a:xfrm>
            <a:off x="1447800" y="17526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 order to tell if a node has any children you use hasChildNodes():</a:t>
            </a:r>
            <a:endParaRPr lang="en-US" sz="1800" b="0" dirty="0" smtClean="0">
              <a:solidFill>
                <a:schemeClr val="tx1"/>
              </a:solidFill>
            </a:endParaRPr>
          </a:p>
        </p:txBody>
      </p:sp>
      <p:sp>
        <p:nvSpPr>
          <p:cNvPr id="13" name="Title 1"/>
          <p:cNvSpPr txBox="1">
            <a:spLocks/>
          </p:cNvSpPr>
          <p:nvPr/>
        </p:nvSpPr>
        <p:spPr bwMode="auto">
          <a:xfrm>
            <a:off x="1447800" y="22860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document.documentElement.hasChildNodes</a:t>
            </a:r>
            <a:r>
              <a:rPr lang="en-US" sz="1800" b="0" dirty="0" smtClean="0">
                <a:solidFill>
                  <a:schemeClr val="tx1"/>
                </a:solidFill>
              </a:rPr>
              <a:t>(); // true </a:t>
            </a:r>
          </a:p>
        </p:txBody>
      </p:sp>
      <p:sp>
        <p:nvSpPr>
          <p:cNvPr id="14" name="Title 1"/>
          <p:cNvSpPr txBox="1">
            <a:spLocks/>
          </p:cNvSpPr>
          <p:nvPr/>
        </p:nvSpPr>
        <p:spPr bwMode="auto">
          <a:xfrm>
            <a:off x="1447800" y="28194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HTML element has two children—the head and the body elements. </a:t>
            </a:r>
            <a:endParaRPr lang="en-US" sz="1800" b="0" dirty="0" smtClean="0">
              <a:solidFill>
                <a:schemeClr val="tx1"/>
              </a:solidFill>
            </a:endParaRPr>
          </a:p>
        </p:txBody>
      </p:sp>
      <p:sp>
        <p:nvSpPr>
          <p:cNvPr id="24" name="Title 1"/>
          <p:cNvSpPr txBox="1">
            <a:spLocks/>
          </p:cNvSpPr>
          <p:nvPr/>
        </p:nvSpPr>
        <p:spPr bwMode="auto">
          <a:xfrm>
            <a:off x="1524000" y="34290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document.documentElement.childNodes.length</a:t>
            </a:r>
            <a:r>
              <a:rPr lang="en-US" sz="1800" b="0" dirty="0" smtClean="0">
                <a:solidFill>
                  <a:schemeClr val="tx1"/>
                </a:solidFill>
              </a:rPr>
              <a:t>// 2 </a:t>
            </a:r>
          </a:p>
        </p:txBody>
      </p:sp>
      <p:sp>
        <p:nvSpPr>
          <p:cNvPr id="25" name="Title 1"/>
          <p:cNvSpPr txBox="1">
            <a:spLocks/>
          </p:cNvSpPr>
          <p:nvPr/>
        </p:nvSpPr>
        <p:spPr bwMode="auto">
          <a:xfrm>
            <a:off x="1524000" y="4038600"/>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Any child has access to its parent through the parentNode property:</a:t>
            </a:r>
            <a:endParaRPr lang="en-US" sz="1800" b="0" dirty="0" smtClean="0">
              <a:solidFill>
                <a:schemeClr val="tx1"/>
              </a:solidFill>
            </a:endParaRPr>
          </a:p>
        </p:txBody>
      </p:sp>
      <p:sp>
        <p:nvSpPr>
          <p:cNvPr id="27" name="Title 1"/>
          <p:cNvSpPr txBox="1">
            <a:spLocks/>
          </p:cNvSpPr>
          <p:nvPr/>
        </p:nvSpPr>
        <p:spPr bwMode="auto">
          <a:xfrm>
            <a:off x="1600200" y="46482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document.documentElement.childNodes</a:t>
            </a:r>
            <a:r>
              <a:rPr lang="en-US" sz="1800" b="0" dirty="0" smtClean="0">
                <a:solidFill>
                  <a:schemeClr val="tx1"/>
                </a:solidFill>
              </a:rPr>
              <a:t>[1].parentNode </a:t>
            </a:r>
          </a:p>
        </p:txBody>
      </p:sp>
      <p:sp>
        <p:nvSpPr>
          <p:cNvPr id="28" name="Title 1"/>
          <p:cNvSpPr txBox="1">
            <a:spLocks/>
          </p:cNvSpPr>
          <p:nvPr/>
        </p:nvSpPr>
        <p:spPr bwMode="auto">
          <a:xfrm>
            <a:off x="1600200" y="5257800"/>
            <a:ext cx="678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Let's assign a reference to body to a variable:</a:t>
            </a:r>
            <a:endParaRPr lang="en-US" sz="1800" b="0" dirty="0" smtClean="0">
              <a:solidFill>
                <a:schemeClr val="tx1"/>
              </a:solidFill>
            </a:endParaRPr>
          </a:p>
        </p:txBody>
      </p:sp>
    </p:spTree>
    <p:extLst>
      <p:ext uri="{BB962C8B-B14F-4D97-AF65-F5344CB8AC3E}">
        <p14:creationId xmlns:p14="http://schemas.microsoft.com/office/powerpoint/2010/main" val="228666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58536"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609600" y="1219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Child </a:t>
            </a:r>
            <a:r>
              <a:rPr lang="en-US" sz="1800" b="0" dirty="0" smtClean="0">
                <a:solidFill>
                  <a:schemeClr val="tx1"/>
                </a:solidFill>
              </a:rPr>
              <a:t>Nodes</a:t>
            </a:r>
          </a:p>
        </p:txBody>
      </p:sp>
      <p:sp>
        <p:nvSpPr>
          <p:cNvPr id="16" name="Title 1"/>
          <p:cNvSpPr txBox="1">
            <a:spLocks/>
          </p:cNvSpPr>
          <p:nvPr/>
        </p:nvSpPr>
        <p:spPr bwMode="auto">
          <a:xfrm>
            <a:off x="1447800" y="17526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var bd = document.documentElement.childNodes[1];</a:t>
            </a:r>
            <a:endParaRPr lang="en-US" sz="1600" b="0" dirty="0" smtClean="0">
              <a:solidFill>
                <a:schemeClr val="tx1"/>
              </a:solidFill>
            </a:endParaRPr>
          </a:p>
        </p:txBody>
      </p:sp>
      <p:sp>
        <p:nvSpPr>
          <p:cNvPr id="13" name="Title 1"/>
          <p:cNvSpPr txBox="1">
            <a:spLocks/>
          </p:cNvSpPr>
          <p:nvPr/>
        </p:nvSpPr>
        <p:spPr bwMode="auto">
          <a:xfrm>
            <a:off x="1447800" y="22860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document.documentElement.hasChildNodes</a:t>
            </a:r>
            <a:r>
              <a:rPr lang="en-US" sz="1600" b="0" dirty="0" smtClean="0">
                <a:solidFill>
                  <a:schemeClr val="tx1"/>
                </a:solidFill>
              </a:rPr>
              <a:t>(); // true </a:t>
            </a:r>
          </a:p>
        </p:txBody>
      </p:sp>
      <p:sp>
        <p:nvSpPr>
          <p:cNvPr id="14" name="Title 1"/>
          <p:cNvSpPr txBox="1">
            <a:spLocks/>
          </p:cNvSpPr>
          <p:nvPr/>
        </p:nvSpPr>
        <p:spPr bwMode="auto">
          <a:xfrm>
            <a:off x="1447800" y="28194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bd.childNodes.length </a:t>
            </a:r>
            <a:endParaRPr lang="en-US" sz="1600" b="0" dirty="0" smtClean="0">
              <a:solidFill>
                <a:schemeClr val="tx1"/>
              </a:solidFill>
            </a:endParaRPr>
          </a:p>
        </p:txBody>
      </p:sp>
    </p:spTree>
    <p:extLst>
      <p:ext uri="{BB962C8B-B14F-4D97-AF65-F5344CB8AC3E}">
        <p14:creationId xmlns:p14="http://schemas.microsoft.com/office/powerpoint/2010/main" val="216510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609600" y="12192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Attributes </a:t>
            </a:r>
            <a:endParaRPr lang="en-US" sz="1800" b="0" dirty="0" smtClean="0">
              <a:solidFill>
                <a:schemeClr val="tx1"/>
              </a:solidFill>
            </a:endParaRPr>
          </a:p>
        </p:txBody>
      </p:sp>
      <p:sp>
        <p:nvSpPr>
          <p:cNvPr id="16" name="Title 1"/>
          <p:cNvSpPr txBox="1">
            <a:spLocks/>
          </p:cNvSpPr>
          <p:nvPr/>
        </p:nvSpPr>
        <p:spPr bwMode="auto">
          <a:xfrm>
            <a:off x="1447800" y="17526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You can check whether an element has attributes using hasAttributes():</a:t>
            </a:r>
            <a:endParaRPr lang="en-US" sz="1800" b="0" dirty="0" smtClean="0">
              <a:solidFill>
                <a:schemeClr val="tx1"/>
              </a:solidFill>
            </a:endParaRPr>
          </a:p>
        </p:txBody>
      </p:sp>
      <p:sp>
        <p:nvSpPr>
          <p:cNvPr id="13" name="Title 1"/>
          <p:cNvSpPr txBox="1">
            <a:spLocks/>
          </p:cNvSpPr>
          <p:nvPr/>
        </p:nvSpPr>
        <p:spPr bwMode="auto">
          <a:xfrm>
            <a:off x="1447800" y="22860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bd.childNodes[1].hasAttributes</a:t>
            </a:r>
            <a:r>
              <a:rPr lang="en-US" sz="1800" b="0" dirty="0" smtClean="0">
                <a:solidFill>
                  <a:schemeClr val="tx1"/>
                </a:solidFill>
              </a:rPr>
              <a:t>(); // true </a:t>
            </a:r>
          </a:p>
        </p:txBody>
      </p:sp>
      <p:sp>
        <p:nvSpPr>
          <p:cNvPr id="14" name="Title 1"/>
          <p:cNvSpPr txBox="1">
            <a:spLocks/>
          </p:cNvSpPr>
          <p:nvPr/>
        </p:nvSpPr>
        <p:spPr bwMode="auto">
          <a:xfrm>
            <a:off x="762000" y="28194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How many attributes? In this </a:t>
            </a:r>
            <a:r>
              <a:rPr lang="en-US" sz="1800" b="0" dirty="0" smtClean="0">
                <a:solidFill>
                  <a:schemeClr val="tx1"/>
                </a:solidFill>
              </a:rPr>
              <a:t>example? </a:t>
            </a:r>
          </a:p>
        </p:txBody>
      </p:sp>
      <p:sp>
        <p:nvSpPr>
          <p:cNvPr id="7" name="Title 1"/>
          <p:cNvSpPr txBox="1">
            <a:spLocks/>
          </p:cNvSpPr>
          <p:nvPr/>
        </p:nvSpPr>
        <p:spPr bwMode="auto">
          <a:xfrm>
            <a:off x="1600200" y="33528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
            </a:r>
            <a:r>
              <a:rPr lang="en-US" sz="1800" b="0" dirty="0" smtClean="0">
                <a:solidFill>
                  <a:schemeClr val="tx1"/>
                </a:solidFill>
              </a:rPr>
              <a:t>attributes.length// 1 </a:t>
            </a:r>
          </a:p>
        </p:txBody>
      </p:sp>
      <p:sp>
        <p:nvSpPr>
          <p:cNvPr id="8" name="Title 1"/>
          <p:cNvSpPr txBox="1">
            <a:spLocks/>
          </p:cNvSpPr>
          <p:nvPr/>
        </p:nvSpPr>
        <p:spPr bwMode="auto">
          <a:xfrm>
            <a:off x="1600200" y="38100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bd.childNodes[1].attributes[0].</a:t>
            </a:r>
            <a:r>
              <a:rPr lang="en-US" sz="1800" b="0" dirty="0" smtClean="0">
                <a:solidFill>
                  <a:schemeClr val="tx1"/>
                </a:solidFill>
              </a:rPr>
              <a:t>nodeName //  </a:t>
            </a:r>
          </a:p>
        </p:txBody>
      </p:sp>
      <p:sp>
        <p:nvSpPr>
          <p:cNvPr id="10" name="Title 1"/>
          <p:cNvSpPr txBox="1">
            <a:spLocks/>
          </p:cNvSpPr>
          <p:nvPr/>
        </p:nvSpPr>
        <p:spPr bwMode="auto">
          <a:xfrm>
            <a:off x="1600200" y="42672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bd.childNodes[1].attributes[0].</a:t>
            </a:r>
            <a:r>
              <a:rPr lang="en-US" sz="1800" b="0" dirty="0" smtClean="0">
                <a:solidFill>
                  <a:schemeClr val="tx1"/>
                </a:solidFill>
              </a:rPr>
              <a:t>nodeValue //  </a:t>
            </a:r>
          </a:p>
        </p:txBody>
      </p:sp>
      <p:sp>
        <p:nvSpPr>
          <p:cNvPr id="11" name="Title 1"/>
          <p:cNvSpPr txBox="1">
            <a:spLocks/>
          </p:cNvSpPr>
          <p:nvPr/>
        </p:nvSpPr>
        <p:spPr bwMode="auto">
          <a:xfrm>
            <a:off x="1600200" y="47244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bd.childNodes[1].attributes</a:t>
            </a:r>
            <a:r>
              <a:rPr lang="en-US" sz="1800" b="0" dirty="0" smtClean="0">
                <a:solidFill>
                  <a:schemeClr val="tx1"/>
                </a:solidFill>
              </a:rPr>
              <a:t>[‘class’].nodeValue //  </a:t>
            </a:r>
          </a:p>
        </p:txBody>
      </p:sp>
      <p:sp>
        <p:nvSpPr>
          <p:cNvPr id="12" name="Title 1"/>
          <p:cNvSpPr txBox="1">
            <a:spLocks/>
          </p:cNvSpPr>
          <p:nvPr/>
        </p:nvSpPr>
        <p:spPr bwMode="auto">
          <a:xfrm>
            <a:off x="1600200" y="51816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
            </a:r>
            <a:r>
              <a:rPr lang="en-US" sz="1800" b="0" dirty="0" smtClean="0">
                <a:solidFill>
                  <a:schemeClr val="tx1"/>
                </a:solidFill>
              </a:rPr>
              <a:t>].</a:t>
            </a:r>
            <a:r>
              <a:rPr lang="en-US" sz="1800" b="0" dirty="0">
                <a:solidFill>
                  <a:schemeClr val="tx1"/>
                </a:solidFill>
              </a:rPr>
              <a:t> getAttribute('class') </a:t>
            </a:r>
            <a:r>
              <a:rPr lang="en-US" sz="1800" b="0" dirty="0" smtClean="0">
                <a:solidFill>
                  <a:schemeClr val="tx1"/>
                </a:solidFill>
              </a:rPr>
              <a:t>//  </a:t>
            </a:r>
          </a:p>
        </p:txBody>
      </p:sp>
    </p:spTree>
    <p:extLst>
      <p:ext uri="{BB962C8B-B14F-4D97-AF65-F5344CB8AC3E}">
        <p14:creationId xmlns:p14="http://schemas.microsoft.com/office/powerpoint/2010/main" val="36665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70630"/>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609600" y="12192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Accessing the Content Inside a Tag </a:t>
            </a:r>
            <a:r>
              <a:rPr lang="en-US" sz="1800" b="0" dirty="0" smtClean="0">
                <a:solidFill>
                  <a:schemeClr val="tx1"/>
                </a:solidFill>
              </a:rPr>
              <a:t> </a:t>
            </a:r>
          </a:p>
        </p:txBody>
      </p:sp>
      <p:sp>
        <p:nvSpPr>
          <p:cNvPr id="17" name="Title 1"/>
          <p:cNvSpPr txBox="1">
            <a:spLocks/>
          </p:cNvSpPr>
          <p:nvPr/>
        </p:nvSpPr>
        <p:spPr bwMode="auto">
          <a:xfrm>
            <a:off x="1828800" y="17526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
            </a:r>
            <a:r>
              <a:rPr lang="en-US" sz="1800" b="0" dirty="0" smtClean="0">
                <a:solidFill>
                  <a:schemeClr val="tx1"/>
                </a:solidFill>
              </a:rPr>
              <a:t>nodeName // P  </a:t>
            </a:r>
          </a:p>
        </p:txBody>
      </p:sp>
      <p:sp>
        <p:nvSpPr>
          <p:cNvPr id="18" name="Title 1"/>
          <p:cNvSpPr txBox="1">
            <a:spLocks/>
          </p:cNvSpPr>
          <p:nvPr/>
        </p:nvSpPr>
        <p:spPr bwMode="auto">
          <a:xfrm>
            <a:off x="548640" y="2438400"/>
            <a:ext cx="9982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You can get the text contained in the paragraph by using the textContent property. </a:t>
            </a:r>
            <a:endParaRPr lang="en-US" sz="1800" b="0" dirty="0" smtClean="0">
              <a:solidFill>
                <a:schemeClr val="tx1"/>
              </a:solidFill>
            </a:endParaRPr>
          </a:p>
        </p:txBody>
      </p:sp>
      <p:sp>
        <p:nvSpPr>
          <p:cNvPr id="19" name="Title 1"/>
          <p:cNvSpPr txBox="1">
            <a:spLocks/>
          </p:cNvSpPr>
          <p:nvPr/>
        </p:nvSpPr>
        <p:spPr bwMode="auto">
          <a:xfrm>
            <a:off x="1905000" y="29718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bg.childNodes[1].textContent </a:t>
            </a:r>
            <a:r>
              <a:rPr lang="en-US" sz="1800" b="0" dirty="0" smtClean="0">
                <a:solidFill>
                  <a:schemeClr val="tx1"/>
                </a:solidFill>
              </a:rPr>
              <a:t>// “first paragraph”  </a:t>
            </a:r>
          </a:p>
        </p:txBody>
      </p:sp>
      <p:sp>
        <p:nvSpPr>
          <p:cNvPr id="20" name="Title 1"/>
          <p:cNvSpPr txBox="1">
            <a:spLocks/>
          </p:cNvSpPr>
          <p:nvPr/>
        </p:nvSpPr>
        <p:spPr bwMode="auto">
          <a:xfrm>
            <a:off x="609600" y="3581400"/>
            <a:ext cx="99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textContent doesn't exist in IE, but another property called innerText does and it returns the same value.</a:t>
            </a:r>
            <a:endParaRPr lang="en-US" sz="1800" b="0" dirty="0" smtClean="0">
              <a:solidFill>
                <a:schemeClr val="tx1"/>
              </a:solidFill>
            </a:endParaRPr>
          </a:p>
        </p:txBody>
      </p:sp>
      <p:sp>
        <p:nvSpPr>
          <p:cNvPr id="21" name="Title 1"/>
          <p:cNvSpPr txBox="1">
            <a:spLocks/>
          </p:cNvSpPr>
          <p:nvPr/>
        </p:nvSpPr>
        <p:spPr bwMode="auto">
          <a:xfrm>
            <a:off x="1905000" y="41148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bg.childNodes[1</a:t>
            </a:r>
            <a:r>
              <a:rPr lang="en-US" sz="1800" b="0" dirty="0" smtClean="0">
                <a:solidFill>
                  <a:schemeClr val="tx1"/>
                </a:solidFill>
              </a:rPr>
              <a:t>].</a:t>
            </a:r>
            <a:r>
              <a:rPr lang="en-US" sz="1800" b="0" dirty="0">
                <a:solidFill>
                  <a:schemeClr val="tx1"/>
                </a:solidFill>
              </a:rPr>
              <a:t> innerText // “first paragraph”  </a:t>
            </a:r>
            <a:r>
              <a:rPr lang="en-US" sz="1800" b="0" dirty="0" smtClean="0">
                <a:solidFill>
                  <a:schemeClr val="tx1"/>
                </a:solidFill>
              </a:rPr>
              <a:t>  </a:t>
            </a:r>
          </a:p>
        </p:txBody>
      </p:sp>
      <p:sp>
        <p:nvSpPr>
          <p:cNvPr id="22" name="Title 1"/>
          <p:cNvSpPr txBox="1">
            <a:spLocks/>
          </p:cNvSpPr>
          <p:nvPr/>
        </p:nvSpPr>
        <p:spPr bwMode="auto">
          <a:xfrm>
            <a:off x="685800" y="4800600"/>
            <a:ext cx="99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There is also the innerHTML property. It's not part of the DOM standard, but exists in all major browsers. It returns any HTML code contained in the node. </a:t>
            </a:r>
            <a:endParaRPr lang="en-US" sz="1800" b="0" dirty="0" smtClean="0">
              <a:solidFill>
                <a:schemeClr val="tx1"/>
              </a:solidFill>
            </a:endParaRPr>
          </a:p>
        </p:txBody>
      </p:sp>
    </p:spTree>
    <p:extLst>
      <p:ext uri="{BB962C8B-B14F-4D97-AF65-F5344CB8AC3E}">
        <p14:creationId xmlns:p14="http://schemas.microsoft.com/office/powerpoint/2010/main" val="26021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3400" y="350838"/>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2133600" y="12192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bd.childNodes[1].innerHTML </a:t>
            </a:r>
            <a:r>
              <a:rPr lang="en-US" sz="1800" b="0" dirty="0" smtClean="0">
                <a:solidFill>
                  <a:schemeClr val="tx1"/>
                </a:solidFill>
              </a:rPr>
              <a:t>// </a:t>
            </a:r>
            <a:r>
              <a:rPr lang="en-US" sz="1800" b="0" dirty="0">
                <a:solidFill>
                  <a:schemeClr val="tx1"/>
                </a:solidFill>
              </a:rPr>
              <a:t>“first paragraph”  </a:t>
            </a:r>
          </a:p>
        </p:txBody>
      </p:sp>
      <p:sp>
        <p:nvSpPr>
          <p:cNvPr id="17" name="Title 1"/>
          <p:cNvSpPr txBox="1">
            <a:spLocks/>
          </p:cNvSpPr>
          <p:nvPr/>
        </p:nvSpPr>
        <p:spPr bwMode="auto">
          <a:xfrm>
            <a:off x="457200" y="1676400"/>
            <a:ext cx="1036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first paragraph only has text, so innerHTML is the same as textContent (or innerText in IE). </a:t>
            </a:r>
            <a:endParaRPr lang="en-US" sz="1800" b="0" dirty="0" smtClean="0">
              <a:solidFill>
                <a:schemeClr val="tx1"/>
              </a:solidFill>
            </a:endParaRPr>
          </a:p>
        </p:txBody>
      </p:sp>
      <p:sp>
        <p:nvSpPr>
          <p:cNvPr id="19" name="Title 1"/>
          <p:cNvSpPr txBox="1">
            <a:spLocks/>
          </p:cNvSpPr>
          <p:nvPr/>
        </p:nvSpPr>
        <p:spPr bwMode="auto">
          <a:xfrm>
            <a:off x="2053442" y="2313709"/>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bd.childNodes[3].</a:t>
            </a:r>
            <a:r>
              <a:rPr lang="en-US" sz="1800" b="0" dirty="0" smtClean="0">
                <a:solidFill>
                  <a:schemeClr val="tx1"/>
                </a:solidFill>
              </a:rPr>
              <a:t>innerHTML // </a:t>
            </a:r>
            <a:r>
              <a:rPr lang="en-US" sz="1800" b="0" dirty="0">
                <a:solidFill>
                  <a:schemeClr val="tx1"/>
                </a:solidFill>
              </a:rPr>
              <a:t>"&lt;em&gt;second&lt;/em&gt; paragraph"</a:t>
            </a:r>
            <a:r>
              <a:rPr lang="en-US" sz="1800" b="0" dirty="0" smtClean="0">
                <a:solidFill>
                  <a:schemeClr val="tx1"/>
                </a:solidFill>
              </a:rPr>
              <a:t> </a:t>
            </a:r>
          </a:p>
        </p:txBody>
      </p:sp>
      <p:sp>
        <p:nvSpPr>
          <p:cNvPr id="20" name="Title 1"/>
          <p:cNvSpPr txBox="1">
            <a:spLocks/>
          </p:cNvSpPr>
          <p:nvPr/>
        </p:nvSpPr>
        <p:spPr bwMode="auto">
          <a:xfrm>
            <a:off x="2057400" y="2735283"/>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bd.childNodes[3].</a:t>
            </a:r>
            <a:r>
              <a:rPr lang="en-US" sz="1800" b="0" dirty="0" smtClean="0">
                <a:solidFill>
                  <a:schemeClr val="tx1"/>
                </a:solidFill>
              </a:rPr>
              <a:t>textContent // “second paragraph” </a:t>
            </a:r>
          </a:p>
        </p:txBody>
      </p:sp>
      <p:sp>
        <p:nvSpPr>
          <p:cNvPr id="7" name="Title 1"/>
          <p:cNvSpPr txBox="1">
            <a:spLocks/>
          </p:cNvSpPr>
          <p:nvPr/>
        </p:nvSpPr>
        <p:spPr bwMode="auto">
          <a:xfrm>
            <a:off x="762000" y="3505200"/>
            <a:ext cx="982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Another way to get the text contained in the first paragraph is by using the nodeValue of the text node contain inside the p node:</a:t>
            </a:r>
            <a:endParaRPr lang="en-US" sz="1800" b="0" dirty="0" smtClean="0">
              <a:solidFill>
                <a:schemeClr val="tx1"/>
              </a:solidFill>
            </a:endParaRPr>
          </a:p>
        </p:txBody>
      </p:sp>
      <p:sp>
        <p:nvSpPr>
          <p:cNvPr id="8" name="Title 1"/>
          <p:cNvSpPr txBox="1">
            <a:spLocks/>
          </p:cNvSpPr>
          <p:nvPr/>
        </p:nvSpPr>
        <p:spPr bwMode="auto">
          <a:xfrm>
            <a:off x="2057400" y="4267200"/>
            <a:ext cx="525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
            </a:r>
            <a:r>
              <a:rPr lang="en-US" sz="1800" b="0" dirty="0" smtClean="0">
                <a:solidFill>
                  <a:schemeClr val="tx1"/>
                </a:solidFill>
              </a:rPr>
              <a:t>childNodes.length// 1 </a:t>
            </a:r>
          </a:p>
        </p:txBody>
      </p:sp>
      <p:sp>
        <p:nvSpPr>
          <p:cNvPr id="10" name="Title 1"/>
          <p:cNvSpPr txBox="1">
            <a:spLocks/>
          </p:cNvSpPr>
          <p:nvPr/>
        </p:nvSpPr>
        <p:spPr bwMode="auto">
          <a:xfrm>
            <a:off x="2057400" y="4800600"/>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bd.childNodes[1].childNodes[0].nodeName </a:t>
            </a:r>
            <a:r>
              <a:rPr lang="en-US" sz="1800" b="0" dirty="0" smtClean="0">
                <a:solidFill>
                  <a:schemeClr val="tx1"/>
                </a:solidFill>
              </a:rPr>
              <a:t>// “#text” </a:t>
            </a:r>
          </a:p>
        </p:txBody>
      </p:sp>
      <p:sp>
        <p:nvSpPr>
          <p:cNvPr id="11" name="Title 1"/>
          <p:cNvSpPr txBox="1">
            <a:spLocks/>
          </p:cNvSpPr>
          <p:nvPr/>
        </p:nvSpPr>
        <p:spPr bwMode="auto">
          <a:xfrm>
            <a:off x="2057400" y="5410200"/>
            <a:ext cx="731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bd.childNodes[1].childNodes[0].nodeValue </a:t>
            </a:r>
            <a:r>
              <a:rPr lang="en-US" sz="1800" b="0" dirty="0" smtClean="0">
                <a:solidFill>
                  <a:schemeClr val="tx1"/>
                </a:solidFill>
              </a:rPr>
              <a:t>// “first paragraph” </a:t>
            </a:r>
          </a:p>
        </p:txBody>
      </p:sp>
    </p:spTree>
    <p:extLst>
      <p:ext uri="{BB962C8B-B14F-4D97-AF65-F5344CB8AC3E}">
        <p14:creationId xmlns:p14="http://schemas.microsoft.com/office/powerpoint/2010/main" val="243092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77085"/>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990600" y="1245447"/>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DOM Access Shortcuts </a:t>
            </a:r>
          </a:p>
        </p:txBody>
      </p:sp>
      <p:sp>
        <p:nvSpPr>
          <p:cNvPr id="12" name="Title 1"/>
          <p:cNvSpPr txBox="1">
            <a:spLocks/>
          </p:cNvSpPr>
          <p:nvPr/>
        </p:nvSpPr>
        <p:spPr bwMode="auto">
          <a:xfrm>
            <a:off x="1752600" y="1752600"/>
            <a:ext cx="876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By using childNodes, parentNode, nodeName, nodeValue, and attributes, you can navigate up and down the tree and pretty much do anything with the document. </a:t>
            </a:r>
          </a:p>
        </p:txBody>
      </p:sp>
      <p:sp>
        <p:nvSpPr>
          <p:cNvPr id="13" name="Title 1"/>
          <p:cNvSpPr txBox="1">
            <a:spLocks/>
          </p:cNvSpPr>
          <p:nvPr/>
        </p:nvSpPr>
        <p:spPr bwMode="auto">
          <a:xfrm>
            <a:off x="1752600" y="2667000"/>
            <a:ext cx="876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But the fact that white space is a text node makes this a slightly fragile way of working with the DOM. </a:t>
            </a:r>
          </a:p>
        </p:txBody>
      </p:sp>
      <p:sp>
        <p:nvSpPr>
          <p:cNvPr id="14" name="Title 1"/>
          <p:cNvSpPr txBox="1">
            <a:spLocks/>
          </p:cNvSpPr>
          <p:nvPr/>
        </p:nvSpPr>
        <p:spPr bwMode="auto">
          <a:xfrm>
            <a:off x="1828800" y="3505200"/>
            <a:ext cx="876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the page changes slightly, your script may no longer work correctly. Also, if you want to get to a node deeper in the tree, it might take a bit of code before you get there. </a:t>
            </a:r>
          </a:p>
        </p:txBody>
      </p:sp>
      <p:sp>
        <p:nvSpPr>
          <p:cNvPr id="16" name="Title 1"/>
          <p:cNvSpPr txBox="1">
            <a:spLocks/>
          </p:cNvSpPr>
          <p:nvPr/>
        </p:nvSpPr>
        <p:spPr bwMode="auto">
          <a:xfrm>
            <a:off x="1828800" y="45720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That's why </a:t>
            </a:r>
            <a:r>
              <a:rPr lang="en-US" sz="1800" b="0" dirty="0" smtClean="0">
                <a:solidFill>
                  <a:schemeClr val="tx1"/>
                </a:solidFill>
              </a:rPr>
              <a:t>we have </a:t>
            </a:r>
            <a:r>
              <a:rPr lang="en-US" sz="1800" b="0" dirty="0">
                <a:solidFill>
                  <a:schemeClr val="tx1"/>
                </a:solidFill>
              </a:rPr>
              <a:t>the shortcut methods—getElementsByTagName(), </a:t>
            </a:r>
            <a:r>
              <a:rPr lang="en-US" sz="1800" b="0" dirty="0" err="1">
                <a:solidFill>
                  <a:schemeClr val="tx1"/>
                </a:solidFill>
              </a:rPr>
              <a:t>getElementsByName</a:t>
            </a:r>
            <a:r>
              <a:rPr lang="en-US" sz="1800" b="0" dirty="0">
                <a:solidFill>
                  <a:schemeClr val="tx1"/>
                </a:solidFill>
              </a:rPr>
              <a:t>(), and getElementById().</a:t>
            </a:r>
          </a:p>
        </p:txBody>
      </p:sp>
    </p:spTree>
    <p:extLst>
      <p:ext uri="{BB962C8B-B14F-4D97-AF65-F5344CB8AC3E}">
        <p14:creationId xmlns:p14="http://schemas.microsoft.com/office/powerpoint/2010/main" val="310331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990600" y="12192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DOM Access Shortcuts </a:t>
            </a:r>
          </a:p>
        </p:txBody>
      </p:sp>
      <p:sp>
        <p:nvSpPr>
          <p:cNvPr id="12" name="Title 1"/>
          <p:cNvSpPr txBox="1">
            <a:spLocks/>
          </p:cNvSpPr>
          <p:nvPr/>
        </p:nvSpPr>
        <p:spPr bwMode="auto">
          <a:xfrm>
            <a:off x="1752600" y="1828800"/>
            <a:ext cx="876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getElementsByTagName() takes a tag name (the name of an element node) and returns an HTML collection (array-like object) of nodes with the matching tag name:</a:t>
            </a:r>
          </a:p>
        </p:txBody>
      </p:sp>
      <p:sp>
        <p:nvSpPr>
          <p:cNvPr id="8" name="Title 1"/>
          <p:cNvSpPr txBox="1">
            <a:spLocks/>
          </p:cNvSpPr>
          <p:nvPr/>
        </p:nvSpPr>
        <p:spPr bwMode="auto">
          <a:xfrm>
            <a:off x="3124200" y="2819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a:t>
            </a:r>
            <a:r>
              <a:rPr lang="en-US" sz="1800" b="0" dirty="0" smtClean="0">
                <a:solidFill>
                  <a:schemeClr val="tx1"/>
                </a:solidFill>
              </a:rPr>
              <a:t>length // 3 </a:t>
            </a:r>
            <a:endParaRPr lang="en-US" sz="1800" b="0" dirty="0">
              <a:solidFill>
                <a:schemeClr val="tx1"/>
              </a:solidFill>
            </a:endParaRPr>
          </a:p>
        </p:txBody>
      </p:sp>
      <p:sp>
        <p:nvSpPr>
          <p:cNvPr id="10" name="Title 1"/>
          <p:cNvSpPr txBox="1">
            <a:spLocks/>
          </p:cNvSpPr>
          <p:nvPr/>
        </p:nvSpPr>
        <p:spPr bwMode="auto">
          <a:xfrm>
            <a:off x="1752600" y="3581400"/>
            <a:ext cx="8763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You can access an item in the list, by using the brackets notation, or the method item(), and passing the index (0 for the first element). Using item() is discouraged, as array brackets are more consistent and also shorter to type.</a:t>
            </a:r>
          </a:p>
        </p:txBody>
      </p:sp>
      <p:sp>
        <p:nvSpPr>
          <p:cNvPr id="11" name="Title 1"/>
          <p:cNvSpPr txBox="1">
            <a:spLocks/>
          </p:cNvSpPr>
          <p:nvPr/>
        </p:nvSpPr>
        <p:spPr bwMode="auto">
          <a:xfrm>
            <a:off x="1752600" y="47244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document.getElementsByTagName('p')[0</a:t>
            </a:r>
            <a:r>
              <a:rPr lang="en-US" sz="1800" b="0" dirty="0" smtClean="0">
                <a:solidFill>
                  <a:schemeClr val="tx1"/>
                </a:solidFill>
              </a:rPr>
              <a:t>] //  &lt;p class=“opener”&gt; </a:t>
            </a:r>
            <a:endParaRPr lang="en-US" sz="1800" b="0" dirty="0">
              <a:solidFill>
                <a:schemeClr val="tx1"/>
              </a:solidFill>
            </a:endParaRPr>
          </a:p>
        </p:txBody>
      </p:sp>
      <p:sp>
        <p:nvSpPr>
          <p:cNvPr id="17" name="Title 1"/>
          <p:cNvSpPr txBox="1">
            <a:spLocks/>
          </p:cNvSpPr>
          <p:nvPr/>
        </p:nvSpPr>
        <p:spPr bwMode="auto">
          <a:xfrm>
            <a:off x="1752600" y="5410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a:t>
            </a:r>
            <a:r>
              <a:rPr lang="en-US" sz="1800" b="0" dirty="0" smtClean="0">
                <a:solidFill>
                  <a:schemeClr val="tx1"/>
                </a:solidFill>
              </a:rPr>
              <a:t>').item(0) //  &lt;p class=“opener”&gt; </a:t>
            </a:r>
            <a:endParaRPr lang="en-US" sz="1800" b="0" dirty="0">
              <a:solidFill>
                <a:schemeClr val="tx1"/>
              </a:solidFill>
            </a:endParaRPr>
          </a:p>
        </p:txBody>
      </p:sp>
    </p:spTree>
    <p:extLst>
      <p:ext uri="{BB962C8B-B14F-4D97-AF65-F5344CB8AC3E}">
        <p14:creationId xmlns:p14="http://schemas.microsoft.com/office/powerpoint/2010/main" val="235916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467888"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The </a:t>
            </a:r>
            <a:r>
              <a:rPr lang="en-US" sz="1800" dirty="0" smtClean="0">
                <a:solidFill>
                  <a:schemeClr val="tx1"/>
                </a:solidFill>
              </a:rPr>
              <a:t>Undefined </a:t>
            </a:r>
            <a:r>
              <a:rPr lang="en-US" sz="1800" dirty="0">
                <a:solidFill>
                  <a:schemeClr val="tx1"/>
                </a:solidFill>
              </a:rPr>
              <a:t>Type</a:t>
            </a:r>
            <a:endParaRPr lang="en-US" sz="1800" dirty="0" smtClean="0">
              <a:solidFill>
                <a:schemeClr val="tx1"/>
              </a:solidFill>
            </a:endParaRPr>
          </a:p>
        </p:txBody>
      </p:sp>
      <p:sp>
        <p:nvSpPr>
          <p:cNvPr id="11" name="Title 1"/>
          <p:cNvSpPr txBox="1">
            <a:spLocks/>
          </p:cNvSpPr>
          <p:nvPr/>
        </p:nvSpPr>
        <p:spPr bwMode="auto">
          <a:xfrm>
            <a:off x="1371600" y="1524000"/>
            <a:ext cx="8763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a:t>
            </a:r>
            <a:r>
              <a:rPr lang="en-US" sz="1800" b="0" dirty="0" smtClean="0">
                <a:solidFill>
                  <a:schemeClr val="tx1"/>
                </a:solidFill>
              </a:rPr>
              <a:t>Undefined </a:t>
            </a:r>
            <a:r>
              <a:rPr lang="en-US" sz="1800" b="0" dirty="0">
                <a:solidFill>
                  <a:schemeClr val="tx1"/>
                </a:solidFill>
              </a:rPr>
              <a:t>type has only one value, which is the special value undefined. When a variable </a:t>
            </a:r>
            <a:r>
              <a:rPr lang="en-US" sz="1800" b="0" dirty="0" smtClean="0">
                <a:solidFill>
                  <a:schemeClr val="tx1"/>
                </a:solidFill>
              </a:rPr>
              <a:t>is declared </a:t>
            </a:r>
            <a:r>
              <a:rPr lang="en-US" sz="1800" b="0" dirty="0">
                <a:solidFill>
                  <a:schemeClr val="tx1"/>
                </a:solidFill>
              </a:rPr>
              <a:t>using var but not initialized, it is assigned the value of undefined as follows</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var message;</a:t>
            </a:r>
          </a:p>
          <a:p>
            <a:r>
              <a:rPr lang="en-US" sz="1800" b="0" dirty="0">
                <a:solidFill>
                  <a:schemeClr val="tx1"/>
                </a:solidFill>
              </a:rPr>
              <a:t>alert(message == undefined); //true</a:t>
            </a:r>
            <a:endParaRPr lang="en-US" sz="1800" b="0" dirty="0" smtClean="0">
              <a:solidFill>
                <a:schemeClr val="tx1"/>
              </a:solidFill>
            </a:endParaRPr>
          </a:p>
        </p:txBody>
      </p:sp>
      <p:sp>
        <p:nvSpPr>
          <p:cNvPr id="6" name="Title 1"/>
          <p:cNvSpPr txBox="1">
            <a:spLocks/>
          </p:cNvSpPr>
          <p:nvPr/>
        </p:nvSpPr>
        <p:spPr bwMode="auto">
          <a:xfrm>
            <a:off x="990600" y="3733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Note that a variable containing the value of undefined is different from a variable that hasn’t </a:t>
            </a:r>
            <a:r>
              <a:rPr lang="en-US" sz="1800" b="0" dirty="0" smtClean="0">
                <a:solidFill>
                  <a:schemeClr val="tx1"/>
                </a:solidFill>
              </a:rPr>
              <a:t>been defined </a:t>
            </a:r>
            <a:r>
              <a:rPr lang="en-US" sz="1800" b="0" dirty="0">
                <a:solidFill>
                  <a:schemeClr val="tx1"/>
                </a:solidFill>
              </a:rPr>
              <a:t>at all.</a:t>
            </a:r>
            <a:endParaRPr lang="en-US" sz="1800" b="0" dirty="0" smtClean="0">
              <a:solidFill>
                <a:schemeClr val="tx1"/>
              </a:solidFill>
            </a:endParaRPr>
          </a:p>
        </p:txBody>
      </p:sp>
    </p:spTree>
    <p:extLst>
      <p:ext uri="{BB962C8B-B14F-4D97-AF65-F5344CB8AC3E}">
        <p14:creationId xmlns:p14="http://schemas.microsoft.com/office/powerpoint/2010/main" val="314423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990600" y="12192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Getting the contents of the first p:</a:t>
            </a:r>
          </a:p>
        </p:txBody>
      </p:sp>
      <p:sp>
        <p:nvSpPr>
          <p:cNvPr id="13" name="Title 1"/>
          <p:cNvSpPr txBox="1">
            <a:spLocks/>
          </p:cNvSpPr>
          <p:nvPr/>
        </p:nvSpPr>
        <p:spPr bwMode="auto">
          <a:xfrm>
            <a:off x="1981200" y="1752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document.getElementsByTagName('p')[0].innerHTML </a:t>
            </a:r>
            <a:r>
              <a:rPr lang="en-US" sz="1800" b="0" dirty="0" smtClean="0">
                <a:solidFill>
                  <a:schemeClr val="tx1"/>
                </a:solidFill>
              </a:rPr>
              <a:t>// “first paragraph”</a:t>
            </a:r>
            <a:endParaRPr lang="en-US" sz="1800" b="0" dirty="0">
              <a:solidFill>
                <a:schemeClr val="tx1"/>
              </a:solidFill>
            </a:endParaRPr>
          </a:p>
        </p:txBody>
      </p:sp>
      <p:sp>
        <p:nvSpPr>
          <p:cNvPr id="14" name="Title 1"/>
          <p:cNvSpPr txBox="1">
            <a:spLocks/>
          </p:cNvSpPr>
          <p:nvPr/>
        </p:nvSpPr>
        <p:spPr bwMode="auto">
          <a:xfrm>
            <a:off x="1143000" y="23622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Accessing the last p</a:t>
            </a:r>
            <a:r>
              <a:rPr lang="en-US" sz="1800" b="0" dirty="0">
                <a:solidFill>
                  <a:schemeClr val="tx1"/>
                </a:solidFill>
              </a:rPr>
              <a:t>:</a:t>
            </a:r>
          </a:p>
        </p:txBody>
      </p:sp>
      <p:sp>
        <p:nvSpPr>
          <p:cNvPr id="16" name="Title 1"/>
          <p:cNvSpPr txBox="1">
            <a:spLocks/>
          </p:cNvSpPr>
          <p:nvPr/>
        </p:nvSpPr>
        <p:spPr bwMode="auto">
          <a:xfrm>
            <a:off x="2133600" y="2895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a:t>
            </a:r>
            <a:r>
              <a:rPr lang="en-US" sz="1800" b="0" dirty="0" smtClean="0">
                <a:solidFill>
                  <a:schemeClr val="tx1"/>
                </a:solidFill>
              </a:rPr>
              <a:t>')[2] // &lt;p id=“closer”&gt;</a:t>
            </a:r>
            <a:endParaRPr lang="en-US" sz="1800" b="0" dirty="0">
              <a:solidFill>
                <a:schemeClr val="tx1"/>
              </a:solidFill>
            </a:endParaRPr>
          </a:p>
        </p:txBody>
      </p:sp>
      <p:sp>
        <p:nvSpPr>
          <p:cNvPr id="18" name="Title 1"/>
          <p:cNvSpPr txBox="1">
            <a:spLocks/>
          </p:cNvSpPr>
          <p:nvPr/>
        </p:nvSpPr>
        <p:spPr bwMode="auto">
          <a:xfrm>
            <a:off x="1143000" y="3505200"/>
            <a:ext cx="9829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 order to access element's attributes, you can use the attributes collection, or getAttribute() as shown </a:t>
            </a:r>
            <a:r>
              <a:rPr lang="en-US" sz="1800" b="0" dirty="0" smtClean="0">
                <a:solidFill>
                  <a:schemeClr val="tx1"/>
                </a:solidFill>
              </a:rPr>
              <a:t>in previous slides. </a:t>
            </a:r>
            <a:r>
              <a:rPr lang="en-US" sz="1800" b="0" dirty="0">
                <a:solidFill>
                  <a:schemeClr val="tx1"/>
                </a:solidFill>
              </a:rPr>
              <a:t>But a shorter way is to use the attribute name as a property of the element you're working with. So to get the value of the id attribute, you just use id as a property:</a:t>
            </a:r>
          </a:p>
        </p:txBody>
      </p:sp>
      <p:sp>
        <p:nvSpPr>
          <p:cNvPr id="19" name="Title 1"/>
          <p:cNvSpPr txBox="1">
            <a:spLocks/>
          </p:cNvSpPr>
          <p:nvPr/>
        </p:nvSpPr>
        <p:spPr bwMode="auto">
          <a:xfrm>
            <a:off x="2133600" y="4724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document.getElementsByTagName('p')[2].id </a:t>
            </a:r>
            <a:r>
              <a:rPr lang="en-US" sz="1800" b="0" dirty="0" smtClean="0">
                <a:solidFill>
                  <a:schemeClr val="tx1"/>
                </a:solidFill>
              </a:rPr>
              <a:t>// “closer”</a:t>
            </a:r>
            <a:endParaRPr lang="en-US" sz="1800" b="0" dirty="0">
              <a:solidFill>
                <a:schemeClr val="tx1"/>
              </a:solidFill>
            </a:endParaRPr>
          </a:p>
        </p:txBody>
      </p:sp>
      <p:sp>
        <p:nvSpPr>
          <p:cNvPr id="20" name="Title 1"/>
          <p:cNvSpPr txBox="1">
            <a:spLocks/>
          </p:cNvSpPr>
          <p:nvPr/>
        </p:nvSpPr>
        <p:spPr bwMode="auto">
          <a:xfrm>
            <a:off x="1143000" y="5257800"/>
            <a:ext cx="9829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Getting the class attribute of the first paragraph won't work though. It's an exception, because it just happens so that "class" is a reserved word in </a:t>
            </a:r>
            <a:r>
              <a:rPr lang="en-US" sz="1800" b="0" dirty="0" err="1">
                <a:solidFill>
                  <a:schemeClr val="tx1"/>
                </a:solidFill>
              </a:rPr>
              <a:t>ECMAScript</a:t>
            </a:r>
            <a:r>
              <a:rPr lang="en-US" sz="1800" b="0" dirty="0">
                <a:solidFill>
                  <a:schemeClr val="tx1"/>
                </a:solidFill>
              </a:rPr>
              <a:t>. You can use className instead:</a:t>
            </a:r>
          </a:p>
        </p:txBody>
      </p:sp>
    </p:spTree>
    <p:extLst>
      <p:ext uri="{BB962C8B-B14F-4D97-AF65-F5344CB8AC3E}">
        <p14:creationId xmlns:p14="http://schemas.microsoft.com/office/powerpoint/2010/main" val="354945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70630"/>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990600" y="12192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Getting the contents of the first p:</a:t>
            </a:r>
          </a:p>
        </p:txBody>
      </p:sp>
      <p:sp>
        <p:nvSpPr>
          <p:cNvPr id="13" name="Title 1"/>
          <p:cNvSpPr txBox="1">
            <a:spLocks/>
          </p:cNvSpPr>
          <p:nvPr/>
        </p:nvSpPr>
        <p:spPr bwMode="auto">
          <a:xfrm>
            <a:off x="1981200" y="19050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document.getElementsByTagName('p')[0].</a:t>
            </a:r>
            <a:r>
              <a:rPr lang="en-US" sz="1800" b="0" dirty="0" smtClean="0">
                <a:solidFill>
                  <a:schemeClr val="tx1"/>
                </a:solidFill>
              </a:rPr>
              <a:t>className // “Opener”</a:t>
            </a:r>
            <a:endParaRPr lang="en-US" sz="1800" b="0" dirty="0">
              <a:solidFill>
                <a:schemeClr val="tx1"/>
              </a:solidFill>
            </a:endParaRPr>
          </a:p>
        </p:txBody>
      </p:sp>
      <p:sp>
        <p:nvSpPr>
          <p:cNvPr id="10" name="Title 1"/>
          <p:cNvSpPr txBox="1">
            <a:spLocks/>
          </p:cNvSpPr>
          <p:nvPr/>
        </p:nvSpPr>
        <p:spPr bwMode="auto">
          <a:xfrm>
            <a:off x="990600" y="2514600"/>
            <a:ext cx="9753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Using getElementsByTagName() you can get all of the elements on the page:</a:t>
            </a:r>
          </a:p>
        </p:txBody>
      </p:sp>
      <p:sp>
        <p:nvSpPr>
          <p:cNvPr id="11" name="Title 1"/>
          <p:cNvSpPr txBox="1">
            <a:spLocks/>
          </p:cNvSpPr>
          <p:nvPr/>
        </p:nvSpPr>
        <p:spPr bwMode="auto">
          <a:xfrm>
            <a:off x="1981200" y="32766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a:t>
            </a:r>
            <a:r>
              <a:rPr lang="en-US" sz="1800" b="0" dirty="0" smtClean="0">
                <a:solidFill>
                  <a:schemeClr val="tx1"/>
                </a:solidFill>
              </a:rPr>
              <a:t>length // 9 </a:t>
            </a:r>
            <a:endParaRPr lang="en-US" sz="1800" b="0" dirty="0">
              <a:solidFill>
                <a:schemeClr val="tx1"/>
              </a:solidFill>
            </a:endParaRPr>
          </a:p>
        </p:txBody>
      </p:sp>
      <p:sp>
        <p:nvSpPr>
          <p:cNvPr id="12" name="Title 1"/>
          <p:cNvSpPr txBox="1">
            <a:spLocks/>
          </p:cNvSpPr>
          <p:nvPr/>
        </p:nvSpPr>
        <p:spPr bwMode="auto">
          <a:xfrm>
            <a:off x="990600" y="3886200"/>
            <a:ext cx="975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 earlier versions of IE, '*' is not acceptable as a tag name. In order to get all elements you can use IE's proprietary document.all collection, although selecting every element is rarely useful. </a:t>
            </a:r>
          </a:p>
        </p:txBody>
      </p:sp>
      <p:sp>
        <p:nvSpPr>
          <p:cNvPr id="17" name="Title 1"/>
          <p:cNvSpPr txBox="1">
            <a:spLocks/>
          </p:cNvSpPr>
          <p:nvPr/>
        </p:nvSpPr>
        <p:spPr bwMode="auto">
          <a:xfrm>
            <a:off x="990600" y="5105400"/>
            <a:ext cx="975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other shortcut mentioned above is getElementById(). This is probably the most common way of accessing an element. </a:t>
            </a:r>
          </a:p>
        </p:txBody>
      </p:sp>
    </p:spTree>
    <p:extLst>
      <p:ext uri="{BB962C8B-B14F-4D97-AF65-F5344CB8AC3E}">
        <p14:creationId xmlns:p14="http://schemas.microsoft.com/office/powerpoint/2010/main" val="309453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65682"/>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990600" y="1219200"/>
            <a:ext cx="411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Siblings, Body, First, and Last Child </a:t>
            </a:r>
          </a:p>
        </p:txBody>
      </p:sp>
      <p:sp>
        <p:nvSpPr>
          <p:cNvPr id="13" name="Title 1"/>
          <p:cNvSpPr txBox="1">
            <a:spLocks/>
          </p:cNvSpPr>
          <p:nvPr/>
        </p:nvSpPr>
        <p:spPr bwMode="auto">
          <a:xfrm>
            <a:off x="1371600" y="1676400"/>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nextSibling and previousSibling are two other convenient properties to navigate the DOM tree, once you have a reference to one element:</a:t>
            </a:r>
          </a:p>
        </p:txBody>
      </p:sp>
      <p:sp>
        <p:nvSpPr>
          <p:cNvPr id="14" name="Title 1"/>
          <p:cNvSpPr txBox="1">
            <a:spLocks/>
          </p:cNvSpPr>
          <p:nvPr/>
        </p:nvSpPr>
        <p:spPr bwMode="auto">
          <a:xfrm>
            <a:off x="2362200" y="2514600"/>
            <a:ext cx="571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para = document.getElementById(</a:t>
            </a:r>
            <a:r>
              <a:rPr lang="en-US" sz="1800" b="0" dirty="0" smtClean="0">
                <a:solidFill>
                  <a:schemeClr val="tx1"/>
                </a:solidFill>
              </a:rPr>
              <a:t>'closer’);</a:t>
            </a:r>
            <a:endParaRPr lang="en-US" sz="1800" b="0" dirty="0">
              <a:solidFill>
                <a:schemeClr val="tx1"/>
              </a:solidFill>
            </a:endParaRPr>
          </a:p>
        </p:txBody>
      </p:sp>
      <p:sp>
        <p:nvSpPr>
          <p:cNvPr id="16" name="Title 1"/>
          <p:cNvSpPr txBox="1">
            <a:spLocks/>
          </p:cNvSpPr>
          <p:nvPr/>
        </p:nvSpPr>
        <p:spPr bwMode="auto">
          <a:xfrm>
            <a:off x="3429000" y="2971800"/>
            <a:ext cx="358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para.nextSibling // “\n” </a:t>
            </a:r>
            <a:endParaRPr lang="en-US" sz="1800" b="0" dirty="0">
              <a:solidFill>
                <a:schemeClr val="tx1"/>
              </a:solidFill>
            </a:endParaRPr>
          </a:p>
        </p:txBody>
      </p:sp>
      <p:sp>
        <p:nvSpPr>
          <p:cNvPr id="18" name="Title 1"/>
          <p:cNvSpPr txBox="1">
            <a:spLocks/>
          </p:cNvSpPr>
          <p:nvPr/>
        </p:nvSpPr>
        <p:spPr bwMode="auto">
          <a:xfrm>
            <a:off x="3026229" y="35052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document.body.nextSibling //</a:t>
            </a:r>
            <a:endParaRPr lang="en-US" sz="1800" b="0" dirty="0">
              <a:solidFill>
                <a:schemeClr val="tx1"/>
              </a:solidFill>
            </a:endParaRPr>
          </a:p>
        </p:txBody>
      </p:sp>
      <p:sp>
        <p:nvSpPr>
          <p:cNvPr id="19" name="Title 1"/>
          <p:cNvSpPr txBox="1">
            <a:spLocks/>
          </p:cNvSpPr>
          <p:nvPr/>
        </p:nvSpPr>
        <p:spPr bwMode="auto">
          <a:xfrm>
            <a:off x="3048000" y="411480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document.body.</a:t>
            </a:r>
            <a:r>
              <a:rPr lang="en-US" sz="1800" b="0" dirty="0">
                <a:solidFill>
                  <a:schemeClr val="tx1"/>
                </a:solidFill>
              </a:rPr>
              <a:t> previousSibling </a:t>
            </a:r>
            <a:r>
              <a:rPr lang="en-US" sz="1800" b="0" dirty="0" smtClean="0">
                <a:solidFill>
                  <a:schemeClr val="tx1"/>
                </a:solidFill>
              </a:rPr>
              <a:t> //</a:t>
            </a:r>
            <a:endParaRPr lang="en-US" sz="1800" b="0" dirty="0">
              <a:solidFill>
                <a:schemeClr val="tx1"/>
              </a:solidFill>
            </a:endParaRPr>
          </a:p>
        </p:txBody>
      </p:sp>
      <p:sp>
        <p:nvSpPr>
          <p:cNvPr id="22" name="Title 1"/>
          <p:cNvSpPr txBox="1">
            <a:spLocks/>
          </p:cNvSpPr>
          <p:nvPr/>
        </p:nvSpPr>
        <p:spPr bwMode="auto">
          <a:xfrm>
            <a:off x="1143000" y="4800600"/>
            <a:ext cx="339852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Creating New Nodes</a:t>
            </a:r>
            <a:endParaRPr lang="en-US" sz="1800" b="0" dirty="0">
              <a:solidFill>
                <a:schemeClr val="tx1"/>
              </a:solidFill>
            </a:endParaRPr>
          </a:p>
        </p:txBody>
      </p:sp>
      <p:sp>
        <p:nvSpPr>
          <p:cNvPr id="23" name="Title 1"/>
          <p:cNvSpPr txBox="1">
            <a:spLocks/>
          </p:cNvSpPr>
          <p:nvPr/>
        </p:nvSpPr>
        <p:spPr bwMode="auto">
          <a:xfrm>
            <a:off x="1600200" y="5334000"/>
            <a:ext cx="9067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 order to create new nodes, you can use the methods createElement() and createTextNode(). Once you have the new nodes, you add them to the DOM tree with appendChild().</a:t>
            </a:r>
          </a:p>
        </p:txBody>
      </p:sp>
    </p:spTree>
    <p:extLst>
      <p:ext uri="{BB962C8B-B14F-4D97-AF65-F5344CB8AC3E}">
        <p14:creationId xmlns:p14="http://schemas.microsoft.com/office/powerpoint/2010/main" val="303998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2806" y="418132"/>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22" name="Title 1"/>
          <p:cNvSpPr txBox="1">
            <a:spLocks/>
          </p:cNvSpPr>
          <p:nvPr/>
        </p:nvSpPr>
        <p:spPr bwMode="auto">
          <a:xfrm>
            <a:off x="1143000" y="1295400"/>
            <a:ext cx="339852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Creating New Nodes</a:t>
            </a:r>
            <a:endParaRPr lang="en-US" sz="1800" b="0" dirty="0">
              <a:solidFill>
                <a:schemeClr val="tx1"/>
              </a:solidFill>
            </a:endParaRPr>
          </a:p>
        </p:txBody>
      </p:sp>
      <p:sp>
        <p:nvSpPr>
          <p:cNvPr id="11" name="Title 1"/>
          <p:cNvSpPr txBox="1">
            <a:spLocks/>
          </p:cNvSpPr>
          <p:nvPr/>
        </p:nvSpPr>
        <p:spPr bwMode="auto">
          <a:xfrm>
            <a:off x="1676400" y="1828800"/>
            <a:ext cx="8153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Creating a new p element and setting its innerHTML</a:t>
            </a:r>
            <a:r>
              <a:rPr lang="en-US" sz="1800" b="0" dirty="0" smtClean="0">
                <a:solidFill>
                  <a:schemeClr val="tx1"/>
                </a:solidFill>
              </a:rPr>
              <a:t>:</a:t>
            </a:r>
          </a:p>
          <a:p>
            <a:endParaRPr lang="en-US" sz="1800" b="0" dirty="0">
              <a:solidFill>
                <a:schemeClr val="tx1"/>
              </a:solidFill>
            </a:endParaRPr>
          </a:p>
          <a:p>
            <a:pPr lvl="2"/>
            <a:r>
              <a:rPr lang="en-US" sz="1800" b="0" dirty="0" smtClean="0">
                <a:solidFill>
                  <a:schemeClr val="tx1"/>
                </a:solidFill>
              </a:rPr>
              <a:t>var </a:t>
            </a:r>
            <a:r>
              <a:rPr lang="en-US" sz="1800" b="0" dirty="0">
                <a:solidFill>
                  <a:schemeClr val="tx1"/>
                </a:solidFill>
              </a:rPr>
              <a:t>myp = document.createElement('p');</a:t>
            </a:r>
          </a:p>
          <a:p>
            <a:pPr lvl="2"/>
            <a:r>
              <a:rPr lang="en-US" sz="1800" b="0" dirty="0" smtClean="0">
                <a:solidFill>
                  <a:schemeClr val="tx1"/>
                </a:solidFill>
              </a:rPr>
              <a:t>myp.innerHTML </a:t>
            </a:r>
            <a:r>
              <a:rPr lang="en-US" sz="1800" b="0" dirty="0">
                <a:solidFill>
                  <a:schemeClr val="tx1"/>
                </a:solidFill>
              </a:rPr>
              <a:t>= 'yet another'; </a:t>
            </a:r>
          </a:p>
        </p:txBody>
      </p:sp>
      <p:sp>
        <p:nvSpPr>
          <p:cNvPr id="12" name="Title 1"/>
          <p:cNvSpPr txBox="1">
            <a:spLocks/>
          </p:cNvSpPr>
          <p:nvPr/>
        </p:nvSpPr>
        <p:spPr bwMode="auto">
          <a:xfrm>
            <a:off x="1752600" y="34290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new element automatically gets all the default properties, such as style, which you can modify</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	</a:t>
            </a:r>
            <a:r>
              <a:rPr lang="en-US" sz="1800" b="0" dirty="0" smtClean="0">
                <a:solidFill>
                  <a:schemeClr val="tx1"/>
                </a:solidFill>
              </a:rPr>
              <a:t>	</a:t>
            </a:r>
            <a:r>
              <a:rPr lang="en-US" sz="1800" b="0" dirty="0">
                <a:solidFill>
                  <a:schemeClr val="tx1"/>
                </a:solidFill>
              </a:rPr>
              <a:t>myp.style.border = '2px dotted blue' </a:t>
            </a:r>
            <a:r>
              <a:rPr lang="en-US" sz="1800" b="0" dirty="0" smtClean="0">
                <a:solidFill>
                  <a:schemeClr val="tx1"/>
                </a:solidFill>
              </a:rPr>
              <a:t>;</a:t>
            </a:r>
            <a:endParaRPr lang="en-US" sz="1800" b="0" dirty="0">
              <a:solidFill>
                <a:schemeClr val="tx1"/>
              </a:solidFill>
            </a:endParaRPr>
          </a:p>
        </p:txBody>
      </p:sp>
      <p:sp>
        <p:nvSpPr>
          <p:cNvPr id="17" name="Title 1"/>
          <p:cNvSpPr txBox="1">
            <a:spLocks/>
          </p:cNvSpPr>
          <p:nvPr/>
        </p:nvSpPr>
        <p:spPr bwMode="auto">
          <a:xfrm>
            <a:off x="1295400" y="4800600"/>
            <a:ext cx="9296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Using appendChild() you can add the new node to the DOM tree. Calling this method on the document.body node means creating one more child node right after the last child</a:t>
            </a:r>
            <a:r>
              <a:rPr lang="en-US" sz="1800" b="0" dirty="0" smtClean="0">
                <a:solidFill>
                  <a:schemeClr val="tx1"/>
                </a:solidFill>
              </a:rPr>
              <a:t>:</a:t>
            </a:r>
          </a:p>
          <a:p>
            <a:endParaRPr lang="en-US" sz="1800" b="0" dirty="0">
              <a:solidFill>
                <a:schemeClr val="tx1"/>
              </a:solidFill>
            </a:endParaRPr>
          </a:p>
          <a:p>
            <a:r>
              <a:rPr lang="en-US" sz="1800" b="0" dirty="0" smtClean="0">
                <a:solidFill>
                  <a:schemeClr val="tx1"/>
                </a:solidFill>
              </a:rPr>
              <a:t>		document.body.appendChild(myp</a:t>
            </a:r>
            <a:r>
              <a:rPr lang="en-US" sz="1800" b="0" dirty="0">
                <a:solidFill>
                  <a:schemeClr val="tx1"/>
                </a:solidFill>
              </a:rPr>
              <a:t>) </a:t>
            </a:r>
            <a:endParaRPr lang="en-US" sz="1800" b="0" dirty="0" smtClean="0">
              <a:solidFill>
                <a:schemeClr val="tx1"/>
              </a:solidFill>
            </a:endParaRPr>
          </a:p>
          <a:p>
            <a:endParaRPr lang="en-US" sz="1800" b="0" dirty="0">
              <a:solidFill>
                <a:schemeClr val="tx1"/>
              </a:solidFill>
            </a:endParaRPr>
          </a:p>
        </p:txBody>
      </p:sp>
    </p:spTree>
    <p:extLst>
      <p:ext uri="{BB962C8B-B14F-4D97-AF65-F5344CB8AC3E}">
        <p14:creationId xmlns:p14="http://schemas.microsoft.com/office/powerpoint/2010/main" val="425062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79857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What</a:t>
            </a:r>
            <a:r>
              <a:rPr lang="en-US" sz="3600" dirty="0"/>
              <a:t> </a:t>
            </a:r>
            <a:r>
              <a:rPr lang="en-US" sz="2500" dirty="0">
                <a:solidFill>
                  <a:srgbClr val="3D96AC"/>
                </a:solidFill>
                <a:latin typeface="Calibri" pitchFamily="34" charset="0"/>
                <a:ea typeface="ＭＳ Ｐゴシック" charset="-128"/>
                <a:cs typeface="Calibri" pitchFamily="34" charset="0"/>
              </a:rPr>
              <a:t>are Cookies?</a:t>
            </a:r>
            <a:endParaRPr lang="en-US" sz="2500" dirty="0">
              <a:solidFill>
                <a:srgbClr val="3D96AC"/>
              </a:solidFill>
              <a:latin typeface="Calibri" pitchFamily="34" charset="0"/>
              <a:ea typeface="ＭＳ Ｐゴシック" charset="-128"/>
              <a:cs typeface="Calibri" pitchFamily="34" charset="0"/>
            </a:endParaRPr>
          </a:p>
        </p:txBody>
      </p:sp>
      <p:sp>
        <p:nvSpPr>
          <p:cNvPr id="22" name="Title 1"/>
          <p:cNvSpPr txBox="1">
            <a:spLocks/>
          </p:cNvSpPr>
          <p:nvPr/>
        </p:nvSpPr>
        <p:spPr bwMode="auto">
          <a:xfrm>
            <a:off x="1676400" y="12954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Cookies are data, stored in small text files, on your computer.</a:t>
            </a:r>
          </a:p>
        </p:txBody>
      </p:sp>
      <p:sp>
        <p:nvSpPr>
          <p:cNvPr id="7" name="Title 1"/>
          <p:cNvSpPr txBox="1">
            <a:spLocks/>
          </p:cNvSpPr>
          <p:nvPr/>
        </p:nvSpPr>
        <p:spPr bwMode="auto">
          <a:xfrm>
            <a:off x="1676400" y="1828800"/>
            <a:ext cx="906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Cookies were invented to solve the problem "how to remember information about the user":</a:t>
            </a:r>
          </a:p>
        </p:txBody>
      </p:sp>
      <p:sp>
        <p:nvSpPr>
          <p:cNvPr id="8" name="Title 1"/>
          <p:cNvSpPr txBox="1">
            <a:spLocks/>
          </p:cNvSpPr>
          <p:nvPr/>
        </p:nvSpPr>
        <p:spPr bwMode="auto">
          <a:xfrm>
            <a:off x="2133600" y="2514600"/>
            <a:ext cx="906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When a user visits a web page, his name can be stored in a cookie.</a:t>
            </a:r>
          </a:p>
        </p:txBody>
      </p:sp>
      <p:sp>
        <p:nvSpPr>
          <p:cNvPr id="10" name="Title 1"/>
          <p:cNvSpPr txBox="1">
            <a:spLocks/>
          </p:cNvSpPr>
          <p:nvPr/>
        </p:nvSpPr>
        <p:spPr bwMode="auto">
          <a:xfrm>
            <a:off x="2133600" y="3048000"/>
            <a:ext cx="906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Next time the user visits the page, the cookie "remembers" his name.</a:t>
            </a:r>
          </a:p>
        </p:txBody>
      </p:sp>
      <p:sp>
        <p:nvSpPr>
          <p:cNvPr id="13" name="Title 1"/>
          <p:cNvSpPr txBox="1">
            <a:spLocks/>
          </p:cNvSpPr>
          <p:nvPr/>
        </p:nvSpPr>
        <p:spPr bwMode="auto">
          <a:xfrm>
            <a:off x="1828800" y="3657600"/>
            <a:ext cx="906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When a browser request a web page from a server, cookies belonging to the page is added to the request. This way the server gets the necessary data to "remember" information about users.</a:t>
            </a:r>
          </a:p>
        </p:txBody>
      </p:sp>
      <p:sp>
        <p:nvSpPr>
          <p:cNvPr id="14" name="Title 1"/>
          <p:cNvSpPr txBox="1">
            <a:spLocks/>
          </p:cNvSpPr>
          <p:nvPr/>
        </p:nvSpPr>
        <p:spPr bwMode="auto">
          <a:xfrm>
            <a:off x="1066800" y="5029200"/>
            <a:ext cx="548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Create a Cookie with JavaScript</a:t>
            </a:r>
          </a:p>
        </p:txBody>
      </p:sp>
      <p:sp>
        <p:nvSpPr>
          <p:cNvPr id="15" name="Title 1"/>
          <p:cNvSpPr txBox="1">
            <a:spLocks/>
          </p:cNvSpPr>
          <p:nvPr/>
        </p:nvSpPr>
        <p:spPr bwMode="auto">
          <a:xfrm>
            <a:off x="2057400" y="5562600"/>
            <a:ext cx="868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JavaScript can create cookies, read cookies, and delete cookies with the property document.cookie</a:t>
            </a:r>
          </a:p>
        </p:txBody>
      </p:sp>
    </p:spTree>
    <p:extLst>
      <p:ext uri="{BB962C8B-B14F-4D97-AF65-F5344CB8AC3E}">
        <p14:creationId xmlns:p14="http://schemas.microsoft.com/office/powerpoint/2010/main" val="396916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79857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What are Cookies?</a:t>
            </a:r>
            <a:endParaRPr lang="en-US" sz="2500" dirty="0">
              <a:solidFill>
                <a:srgbClr val="3D96AC"/>
              </a:solidFill>
              <a:latin typeface="Calibri" pitchFamily="34" charset="0"/>
              <a:ea typeface="ＭＳ Ｐゴシック" charset="-128"/>
              <a:cs typeface="Calibri" pitchFamily="34" charset="0"/>
            </a:endParaRPr>
          </a:p>
        </p:txBody>
      </p:sp>
      <p:sp>
        <p:nvSpPr>
          <p:cNvPr id="14" name="Title 1"/>
          <p:cNvSpPr txBox="1">
            <a:spLocks/>
          </p:cNvSpPr>
          <p:nvPr/>
        </p:nvSpPr>
        <p:spPr bwMode="auto">
          <a:xfrm>
            <a:off x="1371600" y="1219200"/>
            <a:ext cx="548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Create a Cookie with JavaScript</a:t>
            </a:r>
          </a:p>
        </p:txBody>
      </p:sp>
      <p:sp>
        <p:nvSpPr>
          <p:cNvPr id="11" name="Title 1"/>
          <p:cNvSpPr txBox="1">
            <a:spLocks/>
          </p:cNvSpPr>
          <p:nvPr/>
        </p:nvSpPr>
        <p:spPr bwMode="auto">
          <a:xfrm>
            <a:off x="2590800" y="1752600"/>
            <a:ext cx="548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document.cookie="username=John Doe";</a:t>
            </a:r>
          </a:p>
        </p:txBody>
      </p:sp>
      <p:sp>
        <p:nvSpPr>
          <p:cNvPr id="12" name="Title 1"/>
          <p:cNvSpPr txBox="1">
            <a:spLocks/>
          </p:cNvSpPr>
          <p:nvPr/>
        </p:nvSpPr>
        <p:spPr bwMode="auto">
          <a:xfrm>
            <a:off x="1447800" y="2362200"/>
            <a:ext cx="899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You can also add an expiry date (in UTC or GMT time). By default, the cookie is deleted when the browser is closed:</a:t>
            </a:r>
          </a:p>
        </p:txBody>
      </p:sp>
      <p:sp>
        <p:nvSpPr>
          <p:cNvPr id="16" name="Title 1"/>
          <p:cNvSpPr txBox="1">
            <a:spLocks/>
          </p:cNvSpPr>
          <p:nvPr/>
        </p:nvSpPr>
        <p:spPr bwMode="auto">
          <a:xfrm>
            <a:off x="1828800" y="3276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document.cookie="username=John Doe; expires=Thu, 18 Dec 2013 12:00:00 GMT";</a:t>
            </a:r>
          </a:p>
        </p:txBody>
      </p:sp>
      <p:sp>
        <p:nvSpPr>
          <p:cNvPr id="17" name="Title 1"/>
          <p:cNvSpPr txBox="1">
            <a:spLocks/>
          </p:cNvSpPr>
          <p:nvPr/>
        </p:nvSpPr>
        <p:spPr bwMode="auto">
          <a:xfrm>
            <a:off x="1447800" y="4267200"/>
            <a:ext cx="4610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Read a Cookie with JavaScript</a:t>
            </a:r>
          </a:p>
        </p:txBody>
      </p:sp>
      <p:sp>
        <p:nvSpPr>
          <p:cNvPr id="18" name="Title 1"/>
          <p:cNvSpPr txBox="1">
            <a:spLocks/>
          </p:cNvSpPr>
          <p:nvPr/>
        </p:nvSpPr>
        <p:spPr bwMode="auto">
          <a:xfrm>
            <a:off x="2590800" y="4953000"/>
            <a:ext cx="381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x = document.cookie;</a:t>
            </a:r>
          </a:p>
        </p:txBody>
      </p:sp>
      <p:sp>
        <p:nvSpPr>
          <p:cNvPr id="19" name="Title 1"/>
          <p:cNvSpPr txBox="1">
            <a:spLocks/>
          </p:cNvSpPr>
          <p:nvPr/>
        </p:nvSpPr>
        <p:spPr bwMode="auto">
          <a:xfrm>
            <a:off x="1219200" y="5638800"/>
            <a:ext cx="998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document.cookie will return all cookies in one string much like: cookie1=value; cookie2=value; cookie3=value;</a:t>
            </a:r>
          </a:p>
        </p:txBody>
      </p:sp>
    </p:spTree>
    <p:extLst>
      <p:ext uri="{BB962C8B-B14F-4D97-AF65-F5344CB8AC3E}">
        <p14:creationId xmlns:p14="http://schemas.microsoft.com/office/powerpoint/2010/main" val="369135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09600"/>
            <a:ext cx="79857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What are Cookies?</a:t>
            </a:r>
            <a:endParaRPr lang="en-US" sz="2500" dirty="0">
              <a:solidFill>
                <a:srgbClr val="3D96AC"/>
              </a:solidFill>
              <a:latin typeface="Calibri" pitchFamily="34" charset="0"/>
              <a:ea typeface="ＭＳ Ｐゴシック" charset="-128"/>
              <a:cs typeface="Calibri" pitchFamily="34" charset="0"/>
            </a:endParaRPr>
          </a:p>
        </p:txBody>
      </p:sp>
      <p:sp>
        <p:nvSpPr>
          <p:cNvPr id="14" name="Title 1"/>
          <p:cNvSpPr txBox="1">
            <a:spLocks/>
          </p:cNvSpPr>
          <p:nvPr/>
        </p:nvSpPr>
        <p:spPr bwMode="auto">
          <a:xfrm>
            <a:off x="914400" y="121920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JavaScript Cookie Example</a:t>
            </a:r>
          </a:p>
        </p:txBody>
      </p:sp>
      <p:sp>
        <p:nvSpPr>
          <p:cNvPr id="19" name="Title 1"/>
          <p:cNvSpPr txBox="1">
            <a:spLocks/>
          </p:cNvSpPr>
          <p:nvPr/>
        </p:nvSpPr>
        <p:spPr bwMode="auto">
          <a:xfrm>
            <a:off x="1447800" y="1752600"/>
            <a:ext cx="952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For the example we will create 3 JavaScript functions</a:t>
            </a:r>
            <a:r>
              <a:rPr lang="en-US" b="0" dirty="0" smtClean="0">
                <a:solidFill>
                  <a:schemeClr val="tx1"/>
                </a:solidFill>
              </a:rPr>
              <a:t>:</a:t>
            </a:r>
          </a:p>
          <a:p>
            <a:endParaRPr lang="en-US" b="0" dirty="0">
              <a:solidFill>
                <a:schemeClr val="tx1"/>
              </a:solidFill>
            </a:endParaRPr>
          </a:p>
          <a:p>
            <a:pPr marL="1255713" lvl="2" indent="-342900">
              <a:buFont typeface="Arial" panose="020B0604020202020204" pitchFamily="34" charset="0"/>
              <a:buChar char="•"/>
            </a:pPr>
            <a:r>
              <a:rPr lang="en-US" b="0" dirty="0">
                <a:solidFill>
                  <a:schemeClr val="tx1"/>
                </a:solidFill>
              </a:rPr>
              <a:t>A function to set a cookie value</a:t>
            </a:r>
          </a:p>
          <a:p>
            <a:pPr marL="1255713" lvl="2" indent="-342900">
              <a:buFont typeface="Arial" panose="020B0604020202020204" pitchFamily="34" charset="0"/>
              <a:buChar char="•"/>
            </a:pPr>
            <a:r>
              <a:rPr lang="en-US" b="0" dirty="0">
                <a:solidFill>
                  <a:schemeClr val="tx1"/>
                </a:solidFill>
              </a:rPr>
              <a:t>A function to get a cookie </a:t>
            </a:r>
            <a:r>
              <a:rPr lang="en-US" b="0" dirty="0" smtClean="0">
                <a:solidFill>
                  <a:schemeClr val="tx1"/>
                </a:solidFill>
              </a:rPr>
              <a:t>value</a:t>
            </a:r>
            <a:endParaRPr lang="en-US" b="0" dirty="0">
              <a:solidFill>
                <a:schemeClr val="tx1"/>
              </a:solidFill>
            </a:endParaRPr>
          </a:p>
        </p:txBody>
      </p:sp>
      <p:sp>
        <p:nvSpPr>
          <p:cNvPr id="10" name="Title 1"/>
          <p:cNvSpPr txBox="1">
            <a:spLocks/>
          </p:cNvSpPr>
          <p:nvPr/>
        </p:nvSpPr>
        <p:spPr bwMode="auto">
          <a:xfrm>
            <a:off x="1066800" y="381000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A Function to Set a Cookie</a:t>
            </a:r>
          </a:p>
        </p:txBody>
      </p:sp>
      <p:sp>
        <p:nvSpPr>
          <p:cNvPr id="13" name="Title 1"/>
          <p:cNvSpPr txBox="1">
            <a:spLocks/>
          </p:cNvSpPr>
          <p:nvPr/>
        </p:nvSpPr>
        <p:spPr bwMode="auto">
          <a:xfrm>
            <a:off x="1600200" y="4419600"/>
            <a:ext cx="7620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function setCookie(</a:t>
            </a:r>
            <a:r>
              <a:rPr lang="en-US" sz="1800" b="0" dirty="0" err="1">
                <a:solidFill>
                  <a:schemeClr val="tx1"/>
                </a:solidFill>
              </a:rPr>
              <a:t>cname,cvalue,exdays</a:t>
            </a:r>
            <a:r>
              <a:rPr lang="en-US" sz="1800" b="0" dirty="0">
                <a:solidFill>
                  <a:schemeClr val="tx1"/>
                </a:solidFill>
              </a:rPr>
              <a:t>)</a:t>
            </a:r>
            <a:br>
              <a:rPr lang="en-US" sz="1800" b="0" dirty="0">
                <a:solidFill>
                  <a:schemeClr val="tx1"/>
                </a:solidFill>
              </a:rPr>
            </a:br>
            <a:r>
              <a:rPr lang="en-US" sz="1800" b="0" dirty="0">
                <a:solidFill>
                  <a:schemeClr val="tx1"/>
                </a:solidFill>
              </a:rPr>
              <a:t>{</a:t>
            </a:r>
            <a:br>
              <a:rPr lang="en-US" sz="1800" b="0" dirty="0">
                <a:solidFill>
                  <a:schemeClr val="tx1"/>
                </a:solidFill>
              </a:rPr>
            </a:br>
            <a:r>
              <a:rPr lang="en-US" sz="1800" b="0" dirty="0" smtClean="0">
                <a:solidFill>
                  <a:schemeClr val="tx1"/>
                </a:solidFill>
              </a:rPr>
              <a:t>   var d = new Date();</a:t>
            </a:r>
            <a:br>
              <a:rPr lang="en-US" sz="1800" b="0" dirty="0" smtClean="0">
                <a:solidFill>
                  <a:schemeClr val="tx1"/>
                </a:solidFill>
              </a:rPr>
            </a:br>
            <a:r>
              <a:rPr lang="en-US" sz="1800" b="0" dirty="0" smtClean="0">
                <a:solidFill>
                  <a:schemeClr val="tx1"/>
                </a:solidFill>
              </a:rPr>
              <a:t>   </a:t>
            </a:r>
            <a:r>
              <a:rPr lang="en-US" sz="1800" b="0" dirty="0" err="1" smtClean="0">
                <a:solidFill>
                  <a:schemeClr val="tx1"/>
                </a:solidFill>
              </a:rPr>
              <a:t>d.setTime</a:t>
            </a:r>
            <a:r>
              <a:rPr lang="en-US" sz="1800" b="0" dirty="0" smtClean="0">
                <a:solidFill>
                  <a:schemeClr val="tx1"/>
                </a:solidFill>
              </a:rPr>
              <a:t>(</a:t>
            </a:r>
            <a:r>
              <a:rPr lang="en-US" sz="1800" b="0" dirty="0" err="1" smtClean="0">
                <a:solidFill>
                  <a:schemeClr val="tx1"/>
                </a:solidFill>
              </a:rPr>
              <a:t>d.getTime</a:t>
            </a:r>
            <a:r>
              <a:rPr lang="en-US" sz="1800" b="0" dirty="0" smtClean="0">
                <a:solidFill>
                  <a:schemeClr val="tx1"/>
                </a:solidFill>
              </a:rPr>
              <a:t>()+(</a:t>
            </a:r>
            <a:r>
              <a:rPr lang="en-US" sz="1800" b="0" dirty="0" err="1" smtClean="0">
                <a:solidFill>
                  <a:schemeClr val="tx1"/>
                </a:solidFill>
              </a:rPr>
              <a:t>exdays</a:t>
            </a:r>
            <a:r>
              <a:rPr lang="en-US" sz="1800" b="0" dirty="0" smtClean="0">
                <a:solidFill>
                  <a:schemeClr val="tx1"/>
                </a:solidFill>
              </a:rPr>
              <a:t>*24*60*60*1000));</a:t>
            </a:r>
            <a:br>
              <a:rPr lang="en-US" sz="1800" b="0" dirty="0" smtClean="0">
                <a:solidFill>
                  <a:schemeClr val="tx1"/>
                </a:solidFill>
              </a:rPr>
            </a:br>
            <a:r>
              <a:rPr lang="en-US" sz="1800" b="0" dirty="0" smtClean="0">
                <a:solidFill>
                  <a:schemeClr val="tx1"/>
                </a:solidFill>
              </a:rPr>
              <a:t>   var expires = "expires="+</a:t>
            </a:r>
            <a:r>
              <a:rPr lang="en-US" sz="1800" b="0" dirty="0" err="1" smtClean="0">
                <a:solidFill>
                  <a:schemeClr val="tx1"/>
                </a:solidFill>
              </a:rPr>
              <a:t>d.toGMTString</a:t>
            </a:r>
            <a:r>
              <a:rPr lang="en-US" sz="1800" b="0" dirty="0" smtClean="0">
                <a:solidFill>
                  <a:schemeClr val="tx1"/>
                </a:solidFill>
              </a:rPr>
              <a:t>();</a:t>
            </a:r>
            <a:br>
              <a:rPr lang="en-US" sz="1800" b="0" dirty="0" smtClean="0">
                <a:solidFill>
                  <a:schemeClr val="tx1"/>
                </a:solidFill>
              </a:rPr>
            </a:br>
            <a:r>
              <a:rPr lang="en-US" sz="1800" b="0" dirty="0" smtClean="0">
                <a:solidFill>
                  <a:schemeClr val="tx1"/>
                </a:solidFill>
              </a:rPr>
              <a:t>   document.cookie = </a:t>
            </a:r>
            <a:r>
              <a:rPr lang="en-US" sz="1800" b="0" dirty="0" err="1" smtClean="0">
                <a:solidFill>
                  <a:schemeClr val="tx1"/>
                </a:solidFill>
              </a:rPr>
              <a:t>cname</a:t>
            </a:r>
            <a:r>
              <a:rPr lang="en-US" sz="1800" b="0" dirty="0" smtClean="0">
                <a:solidFill>
                  <a:schemeClr val="tx1"/>
                </a:solidFill>
              </a:rPr>
              <a:t> + "=" + </a:t>
            </a:r>
            <a:r>
              <a:rPr lang="en-US" sz="1800" b="0" dirty="0" err="1" smtClean="0">
                <a:solidFill>
                  <a:schemeClr val="tx1"/>
                </a:solidFill>
              </a:rPr>
              <a:t>cvalue</a:t>
            </a:r>
            <a:r>
              <a:rPr lang="en-US" sz="1800" b="0" dirty="0" smtClean="0">
                <a:solidFill>
                  <a:schemeClr val="tx1"/>
                </a:solidFill>
              </a:rPr>
              <a:t> + "; " + expires;</a:t>
            </a:r>
            <a:br>
              <a:rPr lang="en-US" sz="1800" b="0" dirty="0" smtClean="0">
                <a:solidFill>
                  <a:schemeClr val="tx1"/>
                </a:solidFill>
              </a:rPr>
            </a:br>
            <a:r>
              <a:rPr lang="en-US" sz="1800" b="0" dirty="0" smtClean="0">
                <a:solidFill>
                  <a:schemeClr val="tx1"/>
                </a:solidFill>
              </a:rPr>
              <a:t>}</a:t>
            </a:r>
            <a:endParaRPr lang="en-US" sz="1800" b="0" dirty="0">
              <a:solidFill>
                <a:schemeClr val="tx1"/>
              </a:solidFill>
              <a:effectLst/>
            </a:endParaRPr>
          </a:p>
        </p:txBody>
      </p:sp>
    </p:spTree>
    <p:extLst>
      <p:ext uri="{BB962C8B-B14F-4D97-AF65-F5344CB8AC3E}">
        <p14:creationId xmlns:p14="http://schemas.microsoft.com/office/powerpoint/2010/main" val="43726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79857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What are Cookies?</a:t>
            </a:r>
            <a:endParaRPr lang="en-US" sz="2500" dirty="0">
              <a:solidFill>
                <a:srgbClr val="3D96AC"/>
              </a:solidFill>
              <a:latin typeface="Calibri" pitchFamily="34" charset="0"/>
              <a:ea typeface="ＭＳ Ｐゴシック" charset="-128"/>
              <a:cs typeface="Calibri" pitchFamily="34" charset="0"/>
            </a:endParaRPr>
          </a:p>
        </p:txBody>
      </p:sp>
      <p:sp>
        <p:nvSpPr>
          <p:cNvPr id="14" name="Title 1"/>
          <p:cNvSpPr txBox="1">
            <a:spLocks/>
          </p:cNvSpPr>
          <p:nvPr/>
        </p:nvSpPr>
        <p:spPr bwMode="auto">
          <a:xfrm>
            <a:off x="914400" y="121920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JavaScript Cookie Example</a:t>
            </a:r>
          </a:p>
        </p:txBody>
      </p:sp>
      <p:sp>
        <p:nvSpPr>
          <p:cNvPr id="10" name="Title 1"/>
          <p:cNvSpPr txBox="1">
            <a:spLocks/>
          </p:cNvSpPr>
          <p:nvPr/>
        </p:nvSpPr>
        <p:spPr bwMode="auto">
          <a:xfrm>
            <a:off x="1066800" y="182880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A Function to Get a Cookie</a:t>
            </a:r>
          </a:p>
        </p:txBody>
      </p:sp>
      <p:sp>
        <p:nvSpPr>
          <p:cNvPr id="13" name="Title 1"/>
          <p:cNvSpPr txBox="1">
            <a:spLocks/>
          </p:cNvSpPr>
          <p:nvPr/>
        </p:nvSpPr>
        <p:spPr bwMode="auto">
          <a:xfrm>
            <a:off x="1600200" y="2438400"/>
            <a:ext cx="8458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function getCookie(</a:t>
            </a:r>
            <a:r>
              <a:rPr lang="en-US" sz="1800" b="0" dirty="0" err="1">
                <a:solidFill>
                  <a:schemeClr val="tx1"/>
                </a:solidFill>
              </a:rPr>
              <a:t>cname</a:t>
            </a:r>
            <a:r>
              <a:rPr lang="en-US" sz="1800" b="0" dirty="0">
                <a:solidFill>
                  <a:schemeClr val="tx1"/>
                </a:solidFill>
              </a:rPr>
              <a:t>)</a:t>
            </a:r>
            <a:br>
              <a:rPr lang="en-US" sz="1800" b="0" dirty="0">
                <a:solidFill>
                  <a:schemeClr val="tx1"/>
                </a:solidFill>
              </a:rPr>
            </a:br>
            <a:r>
              <a:rPr lang="en-US" sz="1800" b="0" dirty="0">
                <a:solidFill>
                  <a:schemeClr val="tx1"/>
                </a:solidFill>
              </a:rPr>
              <a:t>{</a:t>
            </a:r>
            <a:br>
              <a:rPr lang="en-US" sz="1800" b="0" dirty="0">
                <a:solidFill>
                  <a:schemeClr val="tx1"/>
                </a:solidFill>
              </a:rPr>
            </a:br>
            <a:r>
              <a:rPr lang="en-US" sz="1800" b="0" dirty="0" smtClean="0">
                <a:solidFill>
                  <a:schemeClr val="tx1"/>
                </a:solidFill>
              </a:rPr>
              <a:t>     var </a:t>
            </a:r>
            <a:r>
              <a:rPr lang="en-US" sz="1800" b="0" dirty="0">
                <a:solidFill>
                  <a:schemeClr val="tx1"/>
                </a:solidFill>
              </a:rPr>
              <a:t>name = </a:t>
            </a:r>
            <a:r>
              <a:rPr lang="en-US" sz="1800" b="0" dirty="0" err="1">
                <a:solidFill>
                  <a:schemeClr val="tx1"/>
                </a:solidFill>
              </a:rPr>
              <a:t>cname</a:t>
            </a:r>
            <a:r>
              <a:rPr lang="en-US" sz="1800" b="0" dirty="0">
                <a:solidFill>
                  <a:schemeClr val="tx1"/>
                </a:solidFill>
              </a:rPr>
              <a:t> + "=";</a:t>
            </a:r>
            <a:br>
              <a:rPr lang="en-US" sz="1800" b="0" dirty="0">
                <a:solidFill>
                  <a:schemeClr val="tx1"/>
                </a:solidFill>
              </a:rPr>
            </a:br>
            <a:r>
              <a:rPr lang="en-US" sz="1800" b="0" dirty="0" smtClean="0">
                <a:solidFill>
                  <a:schemeClr val="tx1"/>
                </a:solidFill>
              </a:rPr>
              <a:t>     var </a:t>
            </a:r>
            <a:r>
              <a:rPr lang="en-US" sz="1800" b="0" dirty="0" err="1">
                <a:solidFill>
                  <a:schemeClr val="tx1"/>
                </a:solidFill>
              </a:rPr>
              <a:t>ca</a:t>
            </a:r>
            <a:r>
              <a:rPr lang="en-US" sz="1800" b="0" dirty="0">
                <a:solidFill>
                  <a:schemeClr val="tx1"/>
                </a:solidFill>
              </a:rPr>
              <a:t> = </a:t>
            </a:r>
            <a:r>
              <a:rPr lang="en-US" sz="1800" b="0" dirty="0" err="1">
                <a:solidFill>
                  <a:schemeClr val="tx1"/>
                </a:solidFill>
              </a:rPr>
              <a:t>document.cookie.split</a:t>
            </a:r>
            <a:r>
              <a:rPr lang="en-US" sz="1800" b="0" dirty="0">
                <a:solidFill>
                  <a:schemeClr val="tx1"/>
                </a:solidFill>
              </a:rPr>
              <a:t>(';');</a:t>
            </a:r>
            <a:br>
              <a:rPr lang="en-US" sz="1800" b="0" dirty="0">
                <a:solidFill>
                  <a:schemeClr val="tx1"/>
                </a:solidFill>
              </a:rPr>
            </a:br>
            <a:r>
              <a:rPr lang="en-US" sz="1800" b="0" dirty="0">
                <a:solidFill>
                  <a:schemeClr val="tx1"/>
                </a:solidFill>
              </a:rPr>
              <a:t>for(var i=0; i&lt;</a:t>
            </a:r>
            <a:r>
              <a:rPr lang="en-US" sz="1800" b="0" dirty="0" err="1">
                <a:solidFill>
                  <a:schemeClr val="tx1"/>
                </a:solidFill>
              </a:rPr>
              <a:t>ca.length</a:t>
            </a:r>
            <a:r>
              <a:rPr lang="en-US" sz="1800" b="0" dirty="0">
                <a:solidFill>
                  <a:schemeClr val="tx1"/>
                </a:solidFill>
              </a:rPr>
              <a:t>; i++) </a:t>
            </a:r>
            <a:br>
              <a:rPr lang="en-US" sz="1800" b="0" dirty="0">
                <a:solidFill>
                  <a:schemeClr val="tx1"/>
                </a:solidFill>
              </a:rPr>
            </a:br>
            <a:r>
              <a:rPr lang="en-US" sz="1800" b="0" dirty="0">
                <a:solidFill>
                  <a:schemeClr val="tx1"/>
                </a:solidFill>
              </a:rPr>
              <a:t>{</a:t>
            </a:r>
            <a:br>
              <a:rPr lang="en-US" sz="1800" b="0" dirty="0">
                <a:solidFill>
                  <a:schemeClr val="tx1"/>
                </a:solidFill>
              </a:rPr>
            </a:br>
            <a:r>
              <a:rPr lang="en-US" sz="1800" b="0" dirty="0" smtClean="0">
                <a:solidFill>
                  <a:schemeClr val="tx1"/>
                </a:solidFill>
              </a:rPr>
              <a:t>     var </a:t>
            </a:r>
            <a:r>
              <a:rPr lang="en-US" sz="1800" b="0" dirty="0">
                <a:solidFill>
                  <a:schemeClr val="tx1"/>
                </a:solidFill>
              </a:rPr>
              <a:t>c = </a:t>
            </a:r>
            <a:r>
              <a:rPr lang="en-US" sz="1800" b="0" dirty="0" err="1">
                <a:solidFill>
                  <a:schemeClr val="tx1"/>
                </a:solidFill>
              </a:rPr>
              <a:t>ca</a:t>
            </a:r>
            <a:r>
              <a:rPr lang="en-US" sz="1800" b="0" dirty="0">
                <a:solidFill>
                  <a:schemeClr val="tx1"/>
                </a:solidFill>
              </a:rPr>
              <a:t>[i].trim();</a:t>
            </a:r>
            <a:br>
              <a:rPr lang="en-US" sz="1800" b="0" dirty="0">
                <a:solidFill>
                  <a:schemeClr val="tx1"/>
                </a:solidFill>
              </a:rPr>
            </a:br>
            <a:r>
              <a:rPr lang="en-US" sz="1800" b="0" dirty="0" smtClean="0">
                <a:solidFill>
                  <a:schemeClr val="tx1"/>
                </a:solidFill>
              </a:rPr>
              <a:t>     if </a:t>
            </a:r>
            <a:r>
              <a:rPr lang="en-US" sz="1800" b="0" dirty="0">
                <a:solidFill>
                  <a:schemeClr val="tx1"/>
                </a:solidFill>
              </a:rPr>
              <a:t>(</a:t>
            </a:r>
            <a:r>
              <a:rPr lang="en-US" sz="1800" b="0" dirty="0" err="1">
                <a:solidFill>
                  <a:schemeClr val="tx1"/>
                </a:solidFill>
              </a:rPr>
              <a:t>c.indexOf</a:t>
            </a:r>
            <a:r>
              <a:rPr lang="en-US" sz="1800" b="0" dirty="0">
                <a:solidFill>
                  <a:schemeClr val="tx1"/>
                </a:solidFill>
              </a:rPr>
              <a:t>(name)==0) return </a:t>
            </a:r>
            <a:r>
              <a:rPr lang="en-US" sz="1800" b="0" dirty="0" err="1">
                <a:solidFill>
                  <a:schemeClr val="tx1"/>
                </a:solidFill>
              </a:rPr>
              <a:t>c.substring</a:t>
            </a:r>
            <a:r>
              <a:rPr lang="en-US" sz="1800" b="0" dirty="0">
                <a:solidFill>
                  <a:schemeClr val="tx1"/>
                </a:solidFill>
              </a:rPr>
              <a:t>(</a:t>
            </a:r>
            <a:r>
              <a:rPr lang="en-US" sz="1800" b="0" dirty="0" err="1">
                <a:solidFill>
                  <a:schemeClr val="tx1"/>
                </a:solidFill>
              </a:rPr>
              <a:t>name.length,c.length</a:t>
            </a:r>
            <a:r>
              <a:rPr lang="en-US" sz="1800" b="0" dirty="0">
                <a:solidFill>
                  <a:schemeClr val="tx1"/>
                </a:solidFill>
              </a:rPr>
              <a:t>);</a:t>
            </a:r>
            <a:br>
              <a:rPr lang="en-US" sz="1800" b="0" dirty="0">
                <a:solidFill>
                  <a:schemeClr val="tx1"/>
                </a:solidFill>
              </a:rPr>
            </a:br>
            <a:r>
              <a:rPr lang="en-US" sz="1800" b="0" dirty="0">
                <a:solidFill>
                  <a:schemeClr val="tx1"/>
                </a:solidFill>
              </a:rPr>
              <a:t>}</a:t>
            </a:r>
            <a:br>
              <a:rPr lang="en-US" sz="1800" b="0" dirty="0">
                <a:solidFill>
                  <a:schemeClr val="tx1"/>
                </a:solidFill>
              </a:rPr>
            </a:br>
            <a:r>
              <a:rPr lang="en-US" sz="1800" b="0" dirty="0">
                <a:solidFill>
                  <a:schemeClr val="tx1"/>
                </a:solidFill>
              </a:rPr>
              <a:t>return "";</a:t>
            </a:r>
            <a:br>
              <a:rPr lang="en-US" sz="1800" b="0" dirty="0">
                <a:solidFill>
                  <a:schemeClr val="tx1"/>
                </a:solidFill>
              </a:rPr>
            </a:br>
            <a:r>
              <a:rPr lang="en-US" sz="1800" b="0" dirty="0">
                <a:solidFill>
                  <a:schemeClr val="tx1"/>
                </a:solidFill>
              </a:rPr>
              <a:t>}</a:t>
            </a:r>
            <a:endParaRPr lang="en-US" sz="1800" b="0" dirty="0">
              <a:solidFill>
                <a:schemeClr val="tx1"/>
              </a:solidFill>
              <a:effectLst/>
            </a:endParaRPr>
          </a:p>
        </p:txBody>
      </p:sp>
    </p:spTree>
    <p:extLst>
      <p:ext uri="{BB962C8B-B14F-4D97-AF65-F5344CB8AC3E}">
        <p14:creationId xmlns:p14="http://schemas.microsoft.com/office/powerpoint/2010/main" val="316928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79857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What are Cookies?</a:t>
            </a:r>
            <a:endParaRPr lang="en-US" sz="2500" dirty="0">
              <a:solidFill>
                <a:srgbClr val="3D96AC"/>
              </a:solidFill>
              <a:latin typeface="Calibri" pitchFamily="34" charset="0"/>
              <a:ea typeface="ＭＳ Ｐゴシック" charset="-128"/>
              <a:cs typeface="Calibri" pitchFamily="34" charset="0"/>
            </a:endParaRPr>
          </a:p>
        </p:txBody>
      </p:sp>
      <p:sp>
        <p:nvSpPr>
          <p:cNvPr id="14" name="Title 1"/>
          <p:cNvSpPr txBox="1">
            <a:spLocks/>
          </p:cNvSpPr>
          <p:nvPr/>
        </p:nvSpPr>
        <p:spPr bwMode="auto">
          <a:xfrm>
            <a:off x="914400" y="121920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JavaScript Cookie Example</a:t>
            </a:r>
          </a:p>
        </p:txBody>
      </p:sp>
      <p:sp>
        <p:nvSpPr>
          <p:cNvPr id="10" name="Title 1"/>
          <p:cNvSpPr txBox="1">
            <a:spLocks/>
          </p:cNvSpPr>
          <p:nvPr/>
        </p:nvSpPr>
        <p:spPr bwMode="auto">
          <a:xfrm>
            <a:off x="1066800" y="182880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A Function to Get a Cookie</a:t>
            </a:r>
          </a:p>
        </p:txBody>
      </p:sp>
      <p:sp>
        <p:nvSpPr>
          <p:cNvPr id="13" name="Title 1"/>
          <p:cNvSpPr txBox="1">
            <a:spLocks/>
          </p:cNvSpPr>
          <p:nvPr/>
        </p:nvSpPr>
        <p:spPr bwMode="auto">
          <a:xfrm>
            <a:off x="1600200" y="2438400"/>
            <a:ext cx="8458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function getCookie(</a:t>
            </a:r>
            <a:r>
              <a:rPr lang="en-US" sz="1800" b="0" dirty="0" err="1">
                <a:solidFill>
                  <a:schemeClr val="tx1"/>
                </a:solidFill>
              </a:rPr>
              <a:t>cname</a:t>
            </a:r>
            <a:r>
              <a:rPr lang="en-US" sz="1800" b="0" dirty="0">
                <a:solidFill>
                  <a:schemeClr val="tx1"/>
                </a:solidFill>
              </a:rPr>
              <a:t>)</a:t>
            </a:r>
            <a:br>
              <a:rPr lang="en-US" sz="1800" b="0" dirty="0">
                <a:solidFill>
                  <a:schemeClr val="tx1"/>
                </a:solidFill>
              </a:rPr>
            </a:br>
            <a:r>
              <a:rPr lang="en-US" sz="1800" b="0" dirty="0">
                <a:solidFill>
                  <a:schemeClr val="tx1"/>
                </a:solidFill>
              </a:rPr>
              <a:t>{</a:t>
            </a:r>
            <a:br>
              <a:rPr lang="en-US" sz="1800" b="0" dirty="0">
                <a:solidFill>
                  <a:schemeClr val="tx1"/>
                </a:solidFill>
              </a:rPr>
            </a:br>
            <a:r>
              <a:rPr lang="en-US" sz="1800" b="0" dirty="0" smtClean="0">
                <a:solidFill>
                  <a:schemeClr val="tx1"/>
                </a:solidFill>
              </a:rPr>
              <a:t>        var name = </a:t>
            </a:r>
            <a:r>
              <a:rPr lang="en-US" sz="1800" b="0" dirty="0" err="1" smtClean="0">
                <a:solidFill>
                  <a:schemeClr val="tx1"/>
                </a:solidFill>
              </a:rPr>
              <a:t>cname</a:t>
            </a:r>
            <a:r>
              <a:rPr lang="en-US" sz="1800" b="0" dirty="0" smtClean="0">
                <a:solidFill>
                  <a:schemeClr val="tx1"/>
                </a:solidFill>
              </a:rPr>
              <a:t> + "=";</a:t>
            </a:r>
            <a:br>
              <a:rPr lang="en-US" sz="1800" b="0" dirty="0" smtClean="0">
                <a:solidFill>
                  <a:schemeClr val="tx1"/>
                </a:solidFill>
              </a:rPr>
            </a:br>
            <a:r>
              <a:rPr lang="en-US" sz="1800" b="0" dirty="0" smtClean="0">
                <a:solidFill>
                  <a:schemeClr val="tx1"/>
                </a:solidFill>
              </a:rPr>
              <a:t>        var </a:t>
            </a:r>
            <a:r>
              <a:rPr lang="en-US" sz="1800" b="0" dirty="0" err="1" smtClean="0">
                <a:solidFill>
                  <a:schemeClr val="tx1"/>
                </a:solidFill>
              </a:rPr>
              <a:t>ca</a:t>
            </a:r>
            <a:r>
              <a:rPr lang="en-US" sz="1800" b="0" dirty="0" smtClean="0">
                <a:solidFill>
                  <a:schemeClr val="tx1"/>
                </a:solidFill>
              </a:rPr>
              <a:t> = </a:t>
            </a:r>
            <a:r>
              <a:rPr lang="en-US" sz="1800" b="0" dirty="0" err="1" smtClean="0">
                <a:solidFill>
                  <a:schemeClr val="tx1"/>
                </a:solidFill>
              </a:rPr>
              <a:t>document.cookie.split</a:t>
            </a:r>
            <a:r>
              <a:rPr lang="en-US" sz="1800" b="0" dirty="0" smtClean="0">
                <a:solidFill>
                  <a:schemeClr val="tx1"/>
                </a:solidFill>
              </a:rPr>
              <a:t>(';');</a:t>
            </a:r>
            <a:br>
              <a:rPr lang="en-US" sz="1800" b="0" dirty="0" smtClean="0">
                <a:solidFill>
                  <a:schemeClr val="tx1"/>
                </a:solidFill>
              </a:rPr>
            </a:br>
            <a:r>
              <a:rPr lang="en-US" sz="1800" b="0" dirty="0" smtClean="0">
                <a:solidFill>
                  <a:schemeClr val="tx1"/>
                </a:solidFill>
              </a:rPr>
              <a:t>    for(var i=0; i&lt;</a:t>
            </a:r>
            <a:r>
              <a:rPr lang="en-US" sz="1800" b="0" dirty="0" err="1" smtClean="0">
                <a:solidFill>
                  <a:schemeClr val="tx1"/>
                </a:solidFill>
              </a:rPr>
              <a:t>ca.length</a:t>
            </a:r>
            <a:r>
              <a:rPr lang="en-US" sz="1800" b="0" dirty="0" smtClean="0">
                <a:solidFill>
                  <a:schemeClr val="tx1"/>
                </a:solidFill>
              </a:rPr>
              <a:t>; i++) </a:t>
            </a:r>
            <a:br>
              <a:rPr lang="en-US" sz="1800" b="0" dirty="0" smtClean="0">
                <a:solidFill>
                  <a:schemeClr val="tx1"/>
                </a:solidFill>
              </a:rPr>
            </a:br>
            <a:r>
              <a:rPr lang="en-US" sz="1800" b="0" dirty="0" smtClean="0">
                <a:solidFill>
                  <a:schemeClr val="tx1"/>
                </a:solidFill>
              </a:rPr>
              <a:t>      {</a:t>
            </a:r>
            <a:r>
              <a:rPr lang="en-US" sz="1800" b="0" dirty="0">
                <a:solidFill>
                  <a:schemeClr val="tx1"/>
                </a:solidFill>
              </a:rPr>
              <a:t/>
            </a:r>
            <a:br>
              <a:rPr lang="en-US" sz="1800" b="0" dirty="0">
                <a:solidFill>
                  <a:schemeClr val="tx1"/>
                </a:solidFill>
              </a:rPr>
            </a:br>
            <a:r>
              <a:rPr lang="en-US" sz="1800" b="0" dirty="0" smtClean="0">
                <a:solidFill>
                  <a:schemeClr val="tx1"/>
                </a:solidFill>
              </a:rPr>
              <a:t>         var </a:t>
            </a:r>
            <a:r>
              <a:rPr lang="en-US" sz="1800" b="0" dirty="0">
                <a:solidFill>
                  <a:schemeClr val="tx1"/>
                </a:solidFill>
              </a:rPr>
              <a:t>c = </a:t>
            </a:r>
            <a:r>
              <a:rPr lang="en-US" sz="1800" b="0" dirty="0" err="1">
                <a:solidFill>
                  <a:schemeClr val="tx1"/>
                </a:solidFill>
              </a:rPr>
              <a:t>ca</a:t>
            </a:r>
            <a:r>
              <a:rPr lang="en-US" sz="1800" b="0" dirty="0">
                <a:solidFill>
                  <a:schemeClr val="tx1"/>
                </a:solidFill>
              </a:rPr>
              <a:t>[i].trim();</a:t>
            </a:r>
            <a:br>
              <a:rPr lang="en-US" sz="1800" b="0" dirty="0">
                <a:solidFill>
                  <a:schemeClr val="tx1"/>
                </a:solidFill>
              </a:rPr>
            </a:br>
            <a:r>
              <a:rPr lang="en-US" sz="1800" b="0" dirty="0" smtClean="0">
                <a:solidFill>
                  <a:schemeClr val="tx1"/>
                </a:solidFill>
              </a:rPr>
              <a:t>         if </a:t>
            </a:r>
            <a:r>
              <a:rPr lang="en-US" sz="1800" b="0" dirty="0">
                <a:solidFill>
                  <a:schemeClr val="tx1"/>
                </a:solidFill>
              </a:rPr>
              <a:t>(</a:t>
            </a:r>
            <a:r>
              <a:rPr lang="en-US" sz="1800" b="0" dirty="0" err="1">
                <a:solidFill>
                  <a:schemeClr val="tx1"/>
                </a:solidFill>
              </a:rPr>
              <a:t>c.indexOf</a:t>
            </a:r>
            <a:r>
              <a:rPr lang="en-US" sz="1800" b="0" dirty="0">
                <a:solidFill>
                  <a:schemeClr val="tx1"/>
                </a:solidFill>
              </a:rPr>
              <a:t>(name)==0) return </a:t>
            </a:r>
            <a:r>
              <a:rPr lang="en-US" sz="1800" b="0" dirty="0" err="1">
                <a:solidFill>
                  <a:schemeClr val="tx1"/>
                </a:solidFill>
              </a:rPr>
              <a:t>c.substring</a:t>
            </a:r>
            <a:r>
              <a:rPr lang="en-US" sz="1800" b="0" dirty="0">
                <a:solidFill>
                  <a:schemeClr val="tx1"/>
                </a:solidFill>
              </a:rPr>
              <a:t>(</a:t>
            </a:r>
            <a:r>
              <a:rPr lang="en-US" sz="1800" b="0" dirty="0" err="1">
                <a:solidFill>
                  <a:schemeClr val="tx1"/>
                </a:solidFill>
              </a:rPr>
              <a:t>name.length,c.length</a:t>
            </a:r>
            <a:r>
              <a:rPr lang="en-US" sz="1800" b="0" dirty="0">
                <a:solidFill>
                  <a:schemeClr val="tx1"/>
                </a:solidFill>
              </a:rPr>
              <a:t>);</a:t>
            </a:r>
            <a:br>
              <a:rPr lang="en-US" sz="1800" b="0" dirty="0">
                <a:solidFill>
                  <a:schemeClr val="tx1"/>
                </a:solidFill>
              </a:rPr>
            </a:br>
            <a:r>
              <a:rPr lang="en-US" sz="1800" b="0" dirty="0" smtClean="0">
                <a:solidFill>
                  <a:schemeClr val="tx1"/>
                </a:solidFill>
              </a:rPr>
              <a:t>    }</a:t>
            </a:r>
            <a:r>
              <a:rPr lang="en-US" sz="1800" b="0" dirty="0">
                <a:solidFill>
                  <a:schemeClr val="tx1"/>
                </a:solidFill>
              </a:rPr>
              <a:t/>
            </a:r>
            <a:br>
              <a:rPr lang="en-US" sz="1800" b="0" dirty="0">
                <a:solidFill>
                  <a:schemeClr val="tx1"/>
                </a:solidFill>
              </a:rPr>
            </a:br>
            <a:r>
              <a:rPr lang="en-US" sz="1800" b="0" dirty="0" smtClean="0">
                <a:solidFill>
                  <a:schemeClr val="tx1"/>
                </a:solidFill>
              </a:rPr>
              <a:t>          return </a:t>
            </a:r>
            <a:r>
              <a:rPr lang="en-US" sz="1800" b="0" dirty="0">
                <a:solidFill>
                  <a:schemeClr val="tx1"/>
                </a:solidFill>
              </a:rPr>
              <a:t>"";</a:t>
            </a:r>
            <a:br>
              <a:rPr lang="en-US" sz="1800" b="0" dirty="0">
                <a:solidFill>
                  <a:schemeClr val="tx1"/>
                </a:solidFill>
              </a:rPr>
            </a:br>
            <a:r>
              <a:rPr lang="en-US" sz="1800" b="0" dirty="0" smtClean="0">
                <a:solidFill>
                  <a:schemeClr val="tx1"/>
                </a:solidFill>
              </a:rPr>
              <a:t> }</a:t>
            </a:r>
            <a:endParaRPr lang="en-US" sz="1800" b="0" dirty="0">
              <a:solidFill>
                <a:schemeClr val="tx1"/>
              </a:solidFill>
              <a:effectLst/>
            </a:endParaRPr>
          </a:p>
        </p:txBody>
      </p:sp>
    </p:spTree>
    <p:extLst>
      <p:ext uri="{BB962C8B-B14F-4D97-AF65-F5344CB8AC3E}">
        <p14:creationId xmlns:p14="http://schemas.microsoft.com/office/powerpoint/2010/main" val="426823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472247" y="685800"/>
            <a:ext cx="9875520" cy="45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Objects</a:t>
            </a:r>
            <a:endParaRPr lang="en-US" sz="2500" dirty="0">
              <a:solidFill>
                <a:srgbClr val="3D96AC"/>
              </a:solidFill>
              <a:latin typeface="Calibri" pitchFamily="34" charset="0"/>
              <a:ea typeface="ＭＳ Ｐゴシック" charset="-128"/>
              <a:cs typeface="Calibri" pitchFamily="34" charset="0"/>
            </a:endParaRPr>
          </a:p>
        </p:txBody>
      </p:sp>
      <p:sp>
        <p:nvSpPr>
          <p:cNvPr id="6" name="Title 1"/>
          <p:cNvSpPr txBox="1">
            <a:spLocks/>
          </p:cNvSpPr>
          <p:nvPr/>
        </p:nvSpPr>
        <p:spPr bwMode="auto">
          <a:xfrm>
            <a:off x="1066800" y="895350"/>
            <a:ext cx="96774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  How to create and use objects</a:t>
            </a:r>
          </a:p>
          <a:p>
            <a:pPr>
              <a:buFont typeface="Arial" pitchFamily="34" charset="0"/>
              <a:buChar char="•"/>
            </a:pPr>
            <a:r>
              <a:rPr lang="en-US" sz="1800" b="0" dirty="0" smtClean="0">
                <a:solidFill>
                  <a:schemeClr val="tx1"/>
                </a:solidFill>
              </a:rPr>
              <a:t>  What are the constructor functions</a:t>
            </a:r>
          </a:p>
          <a:p>
            <a:pPr>
              <a:buFont typeface="Arial" pitchFamily="34" charset="0"/>
              <a:buChar char="•"/>
            </a:pPr>
            <a:r>
              <a:rPr lang="en-US" sz="1800" b="0" dirty="0" smtClean="0">
                <a:solidFill>
                  <a:schemeClr val="tx1"/>
                </a:solidFill>
              </a:rPr>
              <a:t>  What types of built-in JavaScript objects exist and what they can do for you</a:t>
            </a:r>
          </a:p>
        </p:txBody>
      </p:sp>
      <p:sp>
        <p:nvSpPr>
          <p:cNvPr id="5" name="Title 1"/>
          <p:cNvSpPr txBox="1">
            <a:spLocks/>
          </p:cNvSpPr>
          <p:nvPr/>
        </p:nvSpPr>
        <p:spPr bwMode="auto">
          <a:xfrm>
            <a:off x="1143000" y="2209800"/>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An object is very similar to an array but with the difference that you define the keys yourself. </a:t>
            </a:r>
          </a:p>
        </p:txBody>
      </p:sp>
      <p:sp>
        <p:nvSpPr>
          <p:cNvPr id="7" name="Title 1"/>
          <p:cNvSpPr txBox="1">
            <a:spLocks/>
          </p:cNvSpPr>
          <p:nvPr/>
        </p:nvSpPr>
        <p:spPr bwMode="auto">
          <a:xfrm>
            <a:off x="1219200" y="3048000"/>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You're not limited to using only numeric indexes but can use friendlier keys, such as </a:t>
            </a:r>
            <a:r>
              <a:rPr lang="en-US" sz="1800" b="0" dirty="0" err="1" smtClean="0">
                <a:solidFill>
                  <a:schemeClr val="tx1"/>
                </a:solidFill>
              </a:rPr>
              <a:t>first_name</a:t>
            </a:r>
            <a:r>
              <a:rPr lang="en-US" sz="1800" b="0" dirty="0" smtClean="0">
                <a:solidFill>
                  <a:schemeClr val="tx1"/>
                </a:solidFill>
              </a:rPr>
              <a:t>, age, and so on.</a:t>
            </a:r>
          </a:p>
        </p:txBody>
      </p:sp>
      <p:sp>
        <p:nvSpPr>
          <p:cNvPr id="10" name="Title 1"/>
          <p:cNvSpPr txBox="1">
            <a:spLocks/>
          </p:cNvSpPr>
          <p:nvPr/>
        </p:nvSpPr>
        <p:spPr bwMode="auto">
          <a:xfrm>
            <a:off x="1219200" y="3810000"/>
            <a:ext cx="9753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Let's take a look at a simple object and examine its parts:</a:t>
            </a:r>
          </a:p>
          <a:p>
            <a:pPr lvl="3"/>
            <a:r>
              <a:rPr lang="en-US" sz="1800" b="0" dirty="0" err="1" smtClean="0">
                <a:solidFill>
                  <a:schemeClr val="tx1"/>
                </a:solidFill>
              </a:rPr>
              <a:t>var</a:t>
            </a:r>
            <a:r>
              <a:rPr lang="en-US" sz="1800" b="0" dirty="0" smtClean="0">
                <a:solidFill>
                  <a:schemeClr val="tx1"/>
                </a:solidFill>
              </a:rPr>
              <a:t> hero = { </a:t>
            </a:r>
          </a:p>
          <a:p>
            <a:pPr lvl="3"/>
            <a:r>
              <a:rPr lang="en-US" sz="1800" b="0" dirty="0" smtClean="0">
                <a:solidFill>
                  <a:schemeClr val="tx1"/>
                </a:solidFill>
              </a:rPr>
              <a:t> breed: 'Turtle', </a:t>
            </a:r>
          </a:p>
          <a:p>
            <a:pPr lvl="3"/>
            <a:r>
              <a:rPr lang="en-US" sz="1800" b="0" dirty="0" smtClean="0">
                <a:solidFill>
                  <a:schemeClr val="tx1"/>
                </a:solidFill>
              </a:rPr>
              <a:t>occupation: 'Ninja'</a:t>
            </a:r>
          </a:p>
          <a:p>
            <a:pPr lvl="3"/>
            <a:r>
              <a:rPr lang="en-US" sz="1800" b="0" dirty="0" smtClean="0">
                <a:solidFill>
                  <a:schemeClr val="tx1"/>
                </a:solidFill>
              </a:rPr>
              <a:t>};</a:t>
            </a:r>
          </a:p>
        </p:txBody>
      </p:sp>
    </p:spTree>
    <p:extLst>
      <p:ext uri="{BB962C8B-B14F-4D97-AF65-F5344CB8AC3E}">
        <p14:creationId xmlns:p14="http://schemas.microsoft.com/office/powerpoint/2010/main" val="303970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The Null Type</a:t>
            </a:r>
            <a:endParaRPr lang="en-US" sz="1800" dirty="0" smtClean="0">
              <a:solidFill>
                <a:schemeClr val="tx1"/>
              </a:solidFill>
            </a:endParaRPr>
          </a:p>
        </p:txBody>
      </p:sp>
      <p:sp>
        <p:nvSpPr>
          <p:cNvPr id="11" name="Title 1"/>
          <p:cNvSpPr txBox="1">
            <a:spLocks/>
          </p:cNvSpPr>
          <p:nvPr/>
        </p:nvSpPr>
        <p:spPr bwMode="auto">
          <a:xfrm>
            <a:off x="1371600" y="1524000"/>
            <a:ext cx="8534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Null type is the second data type that has only one value: the special value null. </a:t>
            </a:r>
            <a:r>
              <a:rPr lang="en-US" sz="1800" b="0" dirty="0" smtClean="0">
                <a:solidFill>
                  <a:schemeClr val="tx1"/>
                </a:solidFill>
              </a:rPr>
              <a:t>Logically, a </a:t>
            </a:r>
            <a:r>
              <a:rPr lang="en-US" sz="1800" b="0" dirty="0">
                <a:solidFill>
                  <a:schemeClr val="tx1"/>
                </a:solidFill>
              </a:rPr>
              <a:t>null value is an empty object pointer, which is why typeof returns “object” when it’s passed </a:t>
            </a:r>
            <a:r>
              <a:rPr lang="en-US" sz="1800" b="0" dirty="0" smtClean="0">
                <a:solidFill>
                  <a:schemeClr val="tx1"/>
                </a:solidFill>
              </a:rPr>
              <a:t>a null </a:t>
            </a:r>
            <a:r>
              <a:rPr lang="en-US" sz="1800" b="0" dirty="0">
                <a:solidFill>
                  <a:schemeClr val="tx1"/>
                </a:solidFill>
              </a:rPr>
              <a:t>value in the following example:</a:t>
            </a:r>
            <a:endParaRPr lang="en-US" sz="1800" b="0" dirty="0" smtClean="0">
              <a:solidFill>
                <a:schemeClr val="tx1"/>
              </a:solidFill>
            </a:endParaRPr>
          </a:p>
        </p:txBody>
      </p:sp>
      <p:sp>
        <p:nvSpPr>
          <p:cNvPr id="6" name="Title 1"/>
          <p:cNvSpPr txBox="1">
            <a:spLocks/>
          </p:cNvSpPr>
          <p:nvPr/>
        </p:nvSpPr>
        <p:spPr bwMode="auto">
          <a:xfrm>
            <a:off x="1981200" y="2819400"/>
            <a:ext cx="685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car = null;</a:t>
            </a:r>
          </a:p>
          <a:p>
            <a:r>
              <a:rPr lang="en-US" sz="1800" b="0" dirty="0">
                <a:solidFill>
                  <a:schemeClr val="tx1"/>
                </a:solidFill>
              </a:rPr>
              <a:t>alert(typeof car); //”object”</a:t>
            </a:r>
            <a:endParaRPr lang="en-US" sz="1800" b="0" dirty="0" smtClean="0">
              <a:solidFill>
                <a:schemeClr val="tx1"/>
              </a:solidFill>
            </a:endParaRPr>
          </a:p>
        </p:txBody>
      </p:sp>
      <p:sp>
        <p:nvSpPr>
          <p:cNvPr id="7" name="Title 1"/>
          <p:cNvSpPr txBox="1">
            <a:spLocks/>
          </p:cNvSpPr>
          <p:nvPr/>
        </p:nvSpPr>
        <p:spPr bwMode="auto">
          <a:xfrm>
            <a:off x="1371600" y="3962400"/>
            <a:ext cx="8763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When </a:t>
            </a:r>
            <a:r>
              <a:rPr lang="en-US" sz="1800" b="0" dirty="0" smtClean="0">
                <a:solidFill>
                  <a:schemeClr val="tx1"/>
                </a:solidFill>
              </a:rPr>
              <a:t>defining </a:t>
            </a:r>
            <a:r>
              <a:rPr lang="en-US" sz="1800" b="0" dirty="0">
                <a:solidFill>
                  <a:schemeClr val="tx1"/>
                </a:solidFill>
              </a:rPr>
              <a:t>a variable that is meant to later hold an object, it is advisable to initialize the variable </a:t>
            </a:r>
            <a:r>
              <a:rPr lang="en-US" sz="1800" b="0" dirty="0" smtClean="0">
                <a:solidFill>
                  <a:schemeClr val="tx1"/>
                </a:solidFill>
              </a:rPr>
              <a:t>to null </a:t>
            </a:r>
            <a:r>
              <a:rPr lang="en-US" sz="1800" b="0" dirty="0">
                <a:solidFill>
                  <a:schemeClr val="tx1"/>
                </a:solidFill>
              </a:rPr>
              <a:t>as opposed to anything else. That way, you can explicitly check for the value null to determine</a:t>
            </a:r>
          </a:p>
          <a:p>
            <a:r>
              <a:rPr lang="en-US" sz="1800" b="0" dirty="0">
                <a:solidFill>
                  <a:schemeClr val="tx1"/>
                </a:solidFill>
              </a:rPr>
              <a:t>if the variable has been </a:t>
            </a:r>
            <a:r>
              <a:rPr lang="en-US" sz="1800" b="0" dirty="0" smtClean="0">
                <a:solidFill>
                  <a:schemeClr val="tx1"/>
                </a:solidFill>
              </a:rPr>
              <a:t>filled </a:t>
            </a:r>
            <a:r>
              <a:rPr lang="en-US" sz="1800" b="0" dirty="0">
                <a:solidFill>
                  <a:schemeClr val="tx1"/>
                </a:solidFill>
              </a:rPr>
              <a:t>with an object reference at a later </a:t>
            </a:r>
            <a:r>
              <a:rPr lang="en-US" sz="1800" b="0" dirty="0" smtClean="0">
                <a:solidFill>
                  <a:schemeClr val="tx1"/>
                </a:solidFill>
              </a:rPr>
              <a:t>time, such </a:t>
            </a:r>
            <a:r>
              <a:rPr lang="en-US" sz="1800" b="0" dirty="0">
                <a:solidFill>
                  <a:schemeClr val="tx1"/>
                </a:solidFill>
              </a:rPr>
              <a:t>as in this example</a:t>
            </a:r>
            <a:r>
              <a:rPr lang="en-US" sz="1800" b="0" dirty="0" smtClean="0">
                <a:solidFill>
                  <a:schemeClr val="tx1"/>
                </a:solidFill>
              </a:rPr>
              <a:t>:</a:t>
            </a:r>
          </a:p>
          <a:p>
            <a:endParaRPr lang="en-US" sz="1800" b="0" dirty="0">
              <a:solidFill>
                <a:schemeClr val="tx1"/>
              </a:solidFill>
            </a:endParaRPr>
          </a:p>
          <a:p>
            <a:pPr lvl="1"/>
            <a:r>
              <a:rPr lang="en-US" sz="1800" b="0" dirty="0">
                <a:solidFill>
                  <a:schemeClr val="tx1"/>
                </a:solidFill>
              </a:rPr>
              <a:t>if (car != null){</a:t>
            </a:r>
          </a:p>
          <a:p>
            <a:pPr lvl="1"/>
            <a:r>
              <a:rPr lang="en-US" sz="1800" b="0" dirty="0">
                <a:solidFill>
                  <a:schemeClr val="tx1"/>
                </a:solidFill>
              </a:rPr>
              <a:t>//do something with car</a:t>
            </a:r>
          </a:p>
          <a:p>
            <a:pPr lvl="1"/>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293138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Objects</a:t>
            </a:r>
            <a:endParaRPr lang="en-US" sz="2500" dirty="0">
              <a:solidFill>
                <a:srgbClr val="3D96AC"/>
              </a:solidFill>
              <a:latin typeface="Calibri" pitchFamily="34" charset="0"/>
              <a:ea typeface="ＭＳ Ｐゴシック" charset="-128"/>
              <a:cs typeface="Calibri" pitchFamily="34" charset="0"/>
            </a:endParaRPr>
          </a:p>
        </p:txBody>
      </p:sp>
      <p:sp>
        <p:nvSpPr>
          <p:cNvPr id="6" name="Title 1"/>
          <p:cNvSpPr txBox="1">
            <a:spLocks/>
          </p:cNvSpPr>
          <p:nvPr/>
        </p:nvSpPr>
        <p:spPr bwMode="auto">
          <a:xfrm>
            <a:off x="914400" y="895350"/>
            <a:ext cx="100584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  The name of the variable that contains the object is hero</a:t>
            </a:r>
          </a:p>
          <a:p>
            <a:pPr>
              <a:buFont typeface="Arial" pitchFamily="34" charset="0"/>
              <a:buChar char="•"/>
            </a:pPr>
            <a:r>
              <a:rPr lang="en-US" sz="1800" b="0" dirty="0" smtClean="0">
                <a:solidFill>
                  <a:schemeClr val="tx1"/>
                </a:solidFill>
              </a:rPr>
              <a:t>  Instead of [ and ] which you use to define an array, you use { and } for objects</a:t>
            </a:r>
          </a:p>
          <a:p>
            <a:pPr>
              <a:buFont typeface="Arial" pitchFamily="34" charset="0"/>
              <a:buChar char="•"/>
            </a:pPr>
            <a:r>
              <a:rPr lang="en-US" sz="1800" b="0" dirty="0" smtClean="0">
                <a:solidFill>
                  <a:schemeClr val="tx1"/>
                </a:solidFill>
              </a:rPr>
              <a:t>  You separate the elements (called properties) contained in the object with     commas</a:t>
            </a:r>
          </a:p>
          <a:p>
            <a:pPr>
              <a:buFont typeface="Arial" pitchFamily="34" charset="0"/>
              <a:buChar char="•"/>
            </a:pPr>
            <a:r>
              <a:rPr lang="en-US" sz="1800" b="0" dirty="0" smtClean="0">
                <a:solidFill>
                  <a:schemeClr val="tx1"/>
                </a:solidFill>
              </a:rPr>
              <a:t>  The key/value pairs are divided by colons, as key: value</a:t>
            </a:r>
          </a:p>
        </p:txBody>
      </p:sp>
      <p:sp>
        <p:nvSpPr>
          <p:cNvPr id="8" name="Title 1"/>
          <p:cNvSpPr txBox="1">
            <a:spLocks/>
          </p:cNvSpPr>
          <p:nvPr/>
        </p:nvSpPr>
        <p:spPr bwMode="auto">
          <a:xfrm>
            <a:off x="990600" y="3028950"/>
            <a:ext cx="99822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keys (names of the properties) can optionally be placed in quotation marks. For example these are all the same:</a:t>
            </a:r>
          </a:p>
          <a:p>
            <a:endParaRPr lang="en-US" sz="1800" b="0" dirty="0" smtClean="0">
              <a:solidFill>
                <a:schemeClr val="tx1"/>
              </a:solidFill>
            </a:endParaRPr>
          </a:p>
          <a:p>
            <a:pPr lvl="4"/>
            <a:r>
              <a:rPr lang="en-US" sz="1800" b="0" dirty="0" err="1" smtClean="0">
                <a:solidFill>
                  <a:schemeClr val="tx1"/>
                </a:solidFill>
              </a:rPr>
              <a:t>var</a:t>
            </a:r>
            <a:r>
              <a:rPr lang="en-US" sz="1800" b="0" dirty="0" smtClean="0">
                <a:solidFill>
                  <a:schemeClr val="tx1"/>
                </a:solidFill>
              </a:rPr>
              <a:t> o = {prop: 1};</a:t>
            </a:r>
          </a:p>
          <a:p>
            <a:pPr lvl="4"/>
            <a:r>
              <a:rPr lang="en-US" sz="1800" b="0" dirty="0" err="1" smtClean="0">
                <a:solidFill>
                  <a:schemeClr val="tx1"/>
                </a:solidFill>
              </a:rPr>
              <a:t>var</a:t>
            </a:r>
            <a:r>
              <a:rPr lang="en-US" sz="1800" b="0" dirty="0" smtClean="0">
                <a:solidFill>
                  <a:schemeClr val="tx1"/>
                </a:solidFill>
              </a:rPr>
              <a:t> o = {"prop": 1};</a:t>
            </a:r>
          </a:p>
          <a:p>
            <a:pPr lvl="4"/>
            <a:r>
              <a:rPr lang="en-US" sz="1800" b="0" dirty="0" err="1" smtClean="0">
                <a:solidFill>
                  <a:schemeClr val="tx1"/>
                </a:solidFill>
              </a:rPr>
              <a:t>var</a:t>
            </a:r>
            <a:r>
              <a:rPr lang="en-US" sz="1800" b="0" dirty="0" smtClean="0">
                <a:solidFill>
                  <a:schemeClr val="tx1"/>
                </a:solidFill>
              </a:rPr>
              <a:t> o = {'prop': 1};</a:t>
            </a:r>
          </a:p>
        </p:txBody>
      </p:sp>
    </p:spTree>
    <p:extLst>
      <p:ext uri="{BB962C8B-B14F-4D97-AF65-F5344CB8AC3E}">
        <p14:creationId xmlns:p14="http://schemas.microsoft.com/office/powerpoint/2010/main" val="283348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09600"/>
            <a:ext cx="987552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Objects</a:t>
            </a:r>
            <a:endParaRPr lang="en-US" sz="2500" dirty="0">
              <a:solidFill>
                <a:srgbClr val="3D96AC"/>
              </a:solidFill>
              <a:latin typeface="Calibri" pitchFamily="34" charset="0"/>
              <a:ea typeface="ＭＳ Ｐゴシック" charset="-128"/>
              <a:cs typeface="Calibri" pitchFamily="34" charset="0"/>
            </a:endParaRPr>
          </a:p>
        </p:txBody>
      </p:sp>
      <p:sp>
        <p:nvSpPr>
          <p:cNvPr id="6" name="Title 1"/>
          <p:cNvSpPr txBox="1">
            <a:spLocks/>
          </p:cNvSpPr>
          <p:nvPr/>
        </p:nvSpPr>
        <p:spPr bwMode="auto">
          <a:xfrm>
            <a:off x="914400" y="1276350"/>
            <a:ext cx="100584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It's recommended that you don't quote the names of the properties (it is also less typing!), but there are some cases when you have must use quotes:</a:t>
            </a:r>
          </a:p>
          <a:p>
            <a:pPr lvl="2"/>
            <a:endParaRPr lang="en-US" b="0" dirty="0" smtClean="0">
              <a:solidFill>
                <a:schemeClr val="tx1"/>
              </a:solidFill>
            </a:endParaRPr>
          </a:p>
          <a:p>
            <a:pPr lvl="2">
              <a:buFont typeface="Arial" pitchFamily="34" charset="0"/>
              <a:buChar char="•"/>
            </a:pPr>
            <a:r>
              <a:rPr lang="en-US" b="0" dirty="0" smtClean="0">
                <a:solidFill>
                  <a:schemeClr val="tx1"/>
                </a:solidFill>
              </a:rPr>
              <a:t>  If the property name is one of the reserved words in JavaScript</a:t>
            </a:r>
          </a:p>
          <a:p>
            <a:pPr lvl="2">
              <a:buFont typeface="Arial" pitchFamily="34" charset="0"/>
              <a:buChar char="•"/>
            </a:pPr>
            <a:r>
              <a:rPr lang="en-US" b="0" dirty="0" smtClean="0">
                <a:solidFill>
                  <a:schemeClr val="tx1"/>
                </a:solidFill>
              </a:rPr>
              <a:t>  If it contains spaces or special characters (anything other than letters,  numbers, and the underscore character)</a:t>
            </a:r>
          </a:p>
          <a:p>
            <a:pPr lvl="2">
              <a:buFont typeface="Arial" pitchFamily="34" charset="0"/>
              <a:buChar char="•"/>
            </a:pPr>
            <a:r>
              <a:rPr lang="en-US" b="0" dirty="0" smtClean="0">
                <a:solidFill>
                  <a:schemeClr val="tx1"/>
                </a:solidFill>
              </a:rPr>
              <a:t>  If it starts with a number</a:t>
            </a:r>
          </a:p>
        </p:txBody>
      </p:sp>
      <p:sp>
        <p:nvSpPr>
          <p:cNvPr id="5" name="Title 1"/>
          <p:cNvSpPr txBox="1">
            <a:spLocks/>
          </p:cNvSpPr>
          <p:nvPr/>
        </p:nvSpPr>
        <p:spPr bwMode="auto">
          <a:xfrm>
            <a:off x="1066800" y="3790950"/>
            <a:ext cx="97536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8"/>
            <a:r>
              <a:rPr lang="en-US" sz="2000" dirty="0" err="1" smtClean="0">
                <a:solidFill>
                  <a:schemeClr val="tx1"/>
                </a:solidFill>
              </a:rPr>
              <a:t>var</a:t>
            </a:r>
            <a:r>
              <a:rPr lang="en-US" sz="2000" dirty="0" smtClean="0">
                <a:solidFill>
                  <a:schemeClr val="tx1"/>
                </a:solidFill>
              </a:rPr>
              <a:t> o = { </a:t>
            </a:r>
          </a:p>
          <a:p>
            <a:pPr lvl="8"/>
            <a:r>
              <a:rPr lang="en-US" sz="2000" dirty="0" smtClean="0">
                <a:solidFill>
                  <a:schemeClr val="tx1"/>
                </a:solidFill>
              </a:rPr>
              <a:t>something: 1, </a:t>
            </a:r>
          </a:p>
          <a:p>
            <a:pPr lvl="8"/>
            <a:r>
              <a:rPr lang="en-US" sz="2000" dirty="0" smtClean="0">
                <a:solidFill>
                  <a:schemeClr val="tx1"/>
                </a:solidFill>
              </a:rPr>
              <a:t>'yes or no': 'yes', </a:t>
            </a:r>
          </a:p>
          <a:p>
            <a:pPr lvl="8"/>
            <a:r>
              <a:rPr lang="en-US" sz="2000" dirty="0" smtClean="0">
                <a:solidFill>
                  <a:schemeClr val="tx1"/>
                </a:solidFill>
              </a:rPr>
              <a:t>'!@#$%^&amp;*': true</a:t>
            </a:r>
          </a:p>
          <a:p>
            <a:pPr lvl="8"/>
            <a:r>
              <a:rPr lang="en-US" sz="2000" dirty="0" smtClean="0">
                <a:solidFill>
                  <a:schemeClr val="tx1"/>
                </a:solidFill>
              </a:rPr>
              <a:t>}; </a:t>
            </a:r>
          </a:p>
        </p:txBody>
      </p:sp>
    </p:spTree>
    <p:extLst>
      <p:ext uri="{BB962C8B-B14F-4D97-AF65-F5344CB8AC3E}">
        <p14:creationId xmlns:p14="http://schemas.microsoft.com/office/powerpoint/2010/main" val="354922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09600"/>
            <a:ext cx="987552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Objects</a:t>
            </a:r>
            <a:endParaRPr lang="en-US" sz="2500" dirty="0">
              <a:solidFill>
                <a:srgbClr val="3D96AC"/>
              </a:solidFill>
              <a:latin typeface="Calibri" pitchFamily="34" charset="0"/>
              <a:ea typeface="ＭＳ Ｐゴシック" charset="-128"/>
              <a:cs typeface="Calibri" pitchFamily="34" charset="0"/>
            </a:endParaRPr>
          </a:p>
        </p:txBody>
      </p:sp>
      <p:sp>
        <p:nvSpPr>
          <p:cNvPr id="6" name="Title 1"/>
          <p:cNvSpPr txBox="1">
            <a:spLocks/>
          </p:cNvSpPr>
          <p:nvPr/>
        </p:nvSpPr>
        <p:spPr bwMode="auto">
          <a:xfrm>
            <a:off x="914400" y="1257300"/>
            <a:ext cx="4876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Elements, Properties, Methods </a:t>
            </a:r>
          </a:p>
        </p:txBody>
      </p:sp>
      <p:sp>
        <p:nvSpPr>
          <p:cNvPr id="5" name="Title 1"/>
          <p:cNvSpPr txBox="1">
            <a:spLocks/>
          </p:cNvSpPr>
          <p:nvPr/>
        </p:nvSpPr>
        <p:spPr bwMode="auto">
          <a:xfrm>
            <a:off x="1066800" y="1600200"/>
            <a:ext cx="960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When talking about arrays, you say that they contain </a:t>
            </a:r>
            <a:r>
              <a:rPr lang="en-US" sz="1800" b="0" i="1" dirty="0" smtClean="0">
                <a:solidFill>
                  <a:schemeClr val="tx1"/>
                </a:solidFill>
              </a:rPr>
              <a:t>elements. When talking about objects, you say that they contain properties. </a:t>
            </a:r>
          </a:p>
        </p:txBody>
      </p:sp>
      <p:sp>
        <p:nvSpPr>
          <p:cNvPr id="7" name="Title 1"/>
          <p:cNvSpPr txBox="1">
            <a:spLocks/>
          </p:cNvSpPr>
          <p:nvPr/>
        </p:nvSpPr>
        <p:spPr bwMode="auto">
          <a:xfrm>
            <a:off x="1066800" y="2362200"/>
            <a:ext cx="9906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 property of an object can contain a function, because functions are just data. In this case, you say that this property is a </a:t>
            </a:r>
            <a:r>
              <a:rPr lang="en-US" sz="1800" b="0" i="1" dirty="0" smtClean="0">
                <a:solidFill>
                  <a:schemeClr val="tx1"/>
                </a:solidFill>
              </a:rPr>
              <a:t>method.</a:t>
            </a:r>
          </a:p>
          <a:p>
            <a:pPr lvl="4"/>
            <a:endParaRPr lang="en-US" sz="1800" b="0" dirty="0" smtClean="0">
              <a:solidFill>
                <a:schemeClr val="tx1"/>
              </a:solidFill>
            </a:endParaRPr>
          </a:p>
          <a:p>
            <a:pPr lvl="4"/>
            <a:r>
              <a:rPr lang="en-US" sz="1800" b="0" dirty="0" err="1" smtClean="0">
                <a:solidFill>
                  <a:schemeClr val="tx1"/>
                </a:solidFill>
              </a:rPr>
              <a:t>var</a:t>
            </a:r>
            <a:r>
              <a:rPr lang="en-US" sz="1800" b="0" dirty="0" smtClean="0">
                <a:solidFill>
                  <a:schemeClr val="tx1"/>
                </a:solidFill>
              </a:rPr>
              <a:t> dog = { </a:t>
            </a:r>
          </a:p>
          <a:p>
            <a:pPr lvl="8"/>
            <a:r>
              <a:rPr lang="en-US" sz="1800" dirty="0" smtClean="0">
                <a:solidFill>
                  <a:schemeClr val="tx1"/>
                </a:solidFill>
              </a:rPr>
              <a:t> name: '</a:t>
            </a:r>
            <a:r>
              <a:rPr lang="en-US" sz="1800" dirty="0" err="1" smtClean="0">
                <a:solidFill>
                  <a:schemeClr val="tx1"/>
                </a:solidFill>
              </a:rPr>
              <a:t>Benji</a:t>
            </a:r>
            <a:r>
              <a:rPr lang="en-US" sz="1800" dirty="0" smtClean="0">
                <a:solidFill>
                  <a:schemeClr val="tx1"/>
                </a:solidFill>
              </a:rPr>
              <a:t>', </a:t>
            </a:r>
          </a:p>
          <a:p>
            <a:pPr lvl="8"/>
            <a:r>
              <a:rPr lang="en-US" sz="1800" dirty="0" smtClean="0">
                <a:solidFill>
                  <a:schemeClr val="tx1"/>
                </a:solidFill>
              </a:rPr>
              <a:t>talk: function(){ </a:t>
            </a:r>
          </a:p>
          <a:p>
            <a:pPr lvl="8"/>
            <a:r>
              <a:rPr lang="en-US" sz="1800" dirty="0" smtClean="0">
                <a:solidFill>
                  <a:schemeClr val="tx1"/>
                </a:solidFill>
              </a:rPr>
              <a:t>   alert('Woof, woof!'); </a:t>
            </a:r>
          </a:p>
          <a:p>
            <a:pPr lvl="8"/>
            <a:r>
              <a:rPr lang="en-US" sz="1800" dirty="0" smtClean="0">
                <a:solidFill>
                  <a:schemeClr val="tx1"/>
                </a:solidFill>
              </a:rPr>
              <a:t>}</a:t>
            </a:r>
          </a:p>
          <a:p>
            <a:pPr lvl="4"/>
            <a:r>
              <a:rPr lang="en-US" sz="1800" b="0" dirty="0" smtClean="0">
                <a:solidFill>
                  <a:schemeClr val="tx1"/>
                </a:solidFill>
              </a:rPr>
              <a:t>};</a:t>
            </a:r>
          </a:p>
        </p:txBody>
      </p:sp>
    </p:spTree>
    <p:extLst>
      <p:ext uri="{BB962C8B-B14F-4D97-AF65-F5344CB8AC3E}">
        <p14:creationId xmlns:p14="http://schemas.microsoft.com/office/powerpoint/2010/main" val="173245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09600"/>
            <a:ext cx="9875520" cy="60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Objects</a:t>
            </a:r>
            <a:endParaRPr lang="en-US" sz="2500" dirty="0">
              <a:solidFill>
                <a:srgbClr val="3D96AC"/>
              </a:solidFill>
              <a:latin typeface="Calibri" pitchFamily="34" charset="0"/>
              <a:ea typeface="ＭＳ Ｐゴシック" charset="-128"/>
              <a:cs typeface="Calibri" pitchFamily="34" charset="0"/>
            </a:endParaRPr>
          </a:p>
        </p:txBody>
      </p:sp>
      <p:sp>
        <p:nvSpPr>
          <p:cNvPr id="6" name="Title 1"/>
          <p:cNvSpPr txBox="1">
            <a:spLocks/>
          </p:cNvSpPr>
          <p:nvPr/>
        </p:nvSpPr>
        <p:spPr bwMode="auto">
          <a:xfrm>
            <a:off x="914400" y="1333500"/>
            <a:ext cx="48768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Hashes, Associative Arrays </a:t>
            </a:r>
          </a:p>
        </p:txBody>
      </p:sp>
      <p:sp>
        <p:nvSpPr>
          <p:cNvPr id="7" name="Title 1"/>
          <p:cNvSpPr txBox="1">
            <a:spLocks/>
          </p:cNvSpPr>
          <p:nvPr/>
        </p:nvSpPr>
        <p:spPr bwMode="auto">
          <a:xfrm>
            <a:off x="1066800" y="1524000"/>
            <a:ext cx="9906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In some programming languages, there is distinction between:</a:t>
            </a:r>
          </a:p>
          <a:p>
            <a:endParaRPr lang="en-US" sz="1800" b="0" dirty="0" smtClean="0">
              <a:solidFill>
                <a:schemeClr val="tx1"/>
              </a:solidFill>
            </a:endParaRPr>
          </a:p>
          <a:p>
            <a:r>
              <a:rPr lang="en-US" sz="1800" b="0" dirty="0" smtClean="0">
                <a:solidFill>
                  <a:schemeClr val="tx1"/>
                </a:solidFill>
              </a:rPr>
              <a:t>A normal array, also called </a:t>
            </a:r>
            <a:r>
              <a:rPr lang="en-US" sz="1800" b="0" i="1" dirty="0" smtClean="0">
                <a:solidFill>
                  <a:schemeClr val="tx1"/>
                </a:solidFill>
              </a:rPr>
              <a:t>indexed or enumerated (the keys are numbers) and </a:t>
            </a:r>
            <a:r>
              <a:rPr lang="en-US" sz="1800" b="0" dirty="0" smtClean="0">
                <a:solidFill>
                  <a:schemeClr val="tx1"/>
                </a:solidFill>
              </a:rPr>
              <a:t>An associative array, also called a </a:t>
            </a:r>
            <a:r>
              <a:rPr lang="en-US" sz="1800" b="0" i="1" dirty="0" smtClean="0">
                <a:solidFill>
                  <a:schemeClr val="tx1"/>
                </a:solidFill>
              </a:rPr>
              <a:t>hash (the keys are strings)</a:t>
            </a:r>
          </a:p>
          <a:p>
            <a:endParaRPr lang="en-US" sz="1800" b="0" i="1" dirty="0" smtClean="0">
              <a:solidFill>
                <a:schemeClr val="tx1"/>
              </a:solidFill>
            </a:endParaRPr>
          </a:p>
          <a:p>
            <a:r>
              <a:rPr lang="en-US" sz="1800" b="0" dirty="0" smtClean="0">
                <a:solidFill>
                  <a:schemeClr val="tx1"/>
                </a:solidFill>
              </a:rPr>
              <a:t>JavaScript uses arrays to represent indexed arrays and objects to represent associative arrays. If you want a hash in JavaScript, you use an object. </a:t>
            </a:r>
          </a:p>
          <a:p>
            <a:endParaRPr lang="en-US" sz="1800" b="0" dirty="0" smtClean="0">
              <a:solidFill>
                <a:schemeClr val="tx1"/>
              </a:solidFill>
            </a:endParaRPr>
          </a:p>
        </p:txBody>
      </p:sp>
    </p:spTree>
    <p:extLst>
      <p:ext uri="{BB962C8B-B14F-4D97-AF65-F5344CB8AC3E}">
        <p14:creationId xmlns:p14="http://schemas.microsoft.com/office/powerpoint/2010/main" val="51214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49667"/>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143000"/>
            <a:ext cx="487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Accessing Object's Properties</a:t>
            </a:r>
          </a:p>
        </p:txBody>
      </p:sp>
      <p:sp>
        <p:nvSpPr>
          <p:cNvPr id="7" name="Title 1"/>
          <p:cNvSpPr txBox="1">
            <a:spLocks/>
          </p:cNvSpPr>
          <p:nvPr/>
        </p:nvSpPr>
        <p:spPr bwMode="auto">
          <a:xfrm>
            <a:off x="1066800" y="1676400"/>
            <a:ext cx="9601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There are two ways to access a property of an object:</a:t>
            </a:r>
          </a:p>
          <a:p>
            <a:endParaRPr lang="en-US" sz="1800" b="0" dirty="0" smtClean="0">
              <a:solidFill>
                <a:schemeClr val="tx1"/>
              </a:solidFill>
            </a:endParaRPr>
          </a:p>
          <a:p>
            <a:pPr lvl="1">
              <a:buFont typeface="Arial" pitchFamily="34" charset="0"/>
              <a:buChar char="•"/>
            </a:pPr>
            <a:r>
              <a:rPr lang="en-US" sz="1800" b="0" dirty="0" smtClean="0">
                <a:solidFill>
                  <a:schemeClr val="tx1"/>
                </a:solidFill>
              </a:rPr>
              <a:t>  Using square bracket notation, for example hero['occupation']</a:t>
            </a:r>
          </a:p>
          <a:p>
            <a:pPr lvl="1">
              <a:buFont typeface="Arial" pitchFamily="34" charset="0"/>
              <a:buChar char="•"/>
            </a:pPr>
            <a:r>
              <a:rPr lang="en-US" sz="1800" b="0" dirty="0" smtClean="0">
                <a:solidFill>
                  <a:schemeClr val="tx1"/>
                </a:solidFill>
              </a:rPr>
              <a:t>  Using the dot notation, for example </a:t>
            </a:r>
            <a:r>
              <a:rPr lang="en-US" sz="1800" b="0" dirty="0" err="1" smtClean="0">
                <a:solidFill>
                  <a:schemeClr val="tx1"/>
                </a:solidFill>
              </a:rPr>
              <a:t>hero.occupation</a:t>
            </a:r>
            <a:r>
              <a:rPr lang="en-US" sz="1800" b="0" dirty="0" smtClean="0">
                <a:solidFill>
                  <a:schemeClr val="tx1"/>
                </a:solidFill>
              </a:rPr>
              <a:t> </a:t>
            </a:r>
          </a:p>
        </p:txBody>
      </p:sp>
      <p:sp>
        <p:nvSpPr>
          <p:cNvPr id="5" name="Title 1"/>
          <p:cNvSpPr txBox="1">
            <a:spLocks/>
          </p:cNvSpPr>
          <p:nvPr/>
        </p:nvSpPr>
        <p:spPr bwMode="auto">
          <a:xfrm>
            <a:off x="1066800" y="3276600"/>
            <a:ext cx="960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dot notation is easier to read and write but it cannot always be used. The same rules apply as for quoting property names: if the name of the property is not a valid variable name, you cannot use the dot notation.</a:t>
            </a:r>
          </a:p>
        </p:txBody>
      </p:sp>
      <p:sp>
        <p:nvSpPr>
          <p:cNvPr id="8" name="Title 1"/>
          <p:cNvSpPr txBox="1">
            <a:spLocks/>
          </p:cNvSpPr>
          <p:nvPr/>
        </p:nvSpPr>
        <p:spPr bwMode="auto">
          <a:xfrm>
            <a:off x="1219200" y="3962400"/>
            <a:ext cx="9753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4"/>
            <a:r>
              <a:rPr lang="en-US" sz="1800" b="0" dirty="0" smtClean="0">
                <a:solidFill>
                  <a:schemeClr val="tx1"/>
                </a:solidFill>
              </a:rPr>
              <a:t>Let's take this object:</a:t>
            </a:r>
          </a:p>
          <a:p>
            <a:pPr lvl="4"/>
            <a:r>
              <a:rPr lang="en-US" sz="1800" b="0" dirty="0" err="1" smtClean="0">
                <a:solidFill>
                  <a:schemeClr val="tx1"/>
                </a:solidFill>
              </a:rPr>
              <a:t>var</a:t>
            </a:r>
            <a:r>
              <a:rPr lang="en-US" sz="1800" b="0" dirty="0" smtClean="0">
                <a:solidFill>
                  <a:schemeClr val="tx1"/>
                </a:solidFill>
              </a:rPr>
              <a:t> hero = { </a:t>
            </a:r>
          </a:p>
          <a:p>
            <a:pPr lvl="4"/>
            <a:r>
              <a:rPr lang="en-US" sz="1800" b="0" dirty="0" smtClean="0">
                <a:solidFill>
                  <a:schemeClr val="tx1"/>
                </a:solidFill>
              </a:rPr>
              <a:t> breed: 'Turtle', </a:t>
            </a:r>
          </a:p>
          <a:p>
            <a:pPr lvl="4"/>
            <a:r>
              <a:rPr lang="en-US" sz="1800" b="0" dirty="0" smtClean="0">
                <a:solidFill>
                  <a:schemeClr val="tx1"/>
                </a:solidFill>
              </a:rPr>
              <a:t>occupation: 'Ninja'</a:t>
            </a:r>
          </a:p>
          <a:p>
            <a:pPr lvl="4"/>
            <a:r>
              <a:rPr lang="en-US" sz="1800" b="0" dirty="0" smtClean="0">
                <a:solidFill>
                  <a:schemeClr val="tx1"/>
                </a:solidFill>
              </a:rPr>
              <a:t>};</a:t>
            </a:r>
          </a:p>
        </p:txBody>
      </p:sp>
    </p:spTree>
    <p:extLst>
      <p:ext uri="{BB962C8B-B14F-4D97-AF65-F5344CB8AC3E}">
        <p14:creationId xmlns:p14="http://schemas.microsoft.com/office/powerpoint/2010/main" val="292113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371600"/>
            <a:ext cx="4876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Accessing Object's Properties</a:t>
            </a:r>
          </a:p>
        </p:txBody>
      </p:sp>
      <p:sp>
        <p:nvSpPr>
          <p:cNvPr id="7" name="Title 1"/>
          <p:cNvSpPr txBox="1">
            <a:spLocks/>
          </p:cNvSpPr>
          <p:nvPr/>
        </p:nvSpPr>
        <p:spPr bwMode="auto">
          <a:xfrm>
            <a:off x="1066800" y="15240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Accessing a non-existing property returns undefined:</a:t>
            </a:r>
          </a:p>
          <a:p>
            <a:pPr lvl="3"/>
            <a:r>
              <a:rPr lang="en-US" sz="1800" b="0" dirty="0" smtClean="0">
                <a:solidFill>
                  <a:schemeClr val="tx1"/>
                </a:solidFill>
              </a:rPr>
              <a:t>'Hair color is ' + </a:t>
            </a:r>
            <a:r>
              <a:rPr lang="en-US" sz="1800" b="0" dirty="0" err="1" smtClean="0">
                <a:solidFill>
                  <a:schemeClr val="tx1"/>
                </a:solidFill>
              </a:rPr>
              <a:t>hero.hair_color</a:t>
            </a:r>
            <a:r>
              <a:rPr lang="en-US" sz="1800" b="0" dirty="0" smtClean="0">
                <a:solidFill>
                  <a:schemeClr val="tx1"/>
                </a:solidFill>
              </a:rPr>
              <a:t>; </a:t>
            </a:r>
          </a:p>
          <a:p>
            <a:pPr lvl="3"/>
            <a:r>
              <a:rPr lang="en-US" sz="1800" b="0" dirty="0" smtClean="0">
                <a:solidFill>
                  <a:schemeClr val="tx1"/>
                </a:solidFill>
              </a:rPr>
              <a:t>"Hair color is undefined"</a:t>
            </a:r>
          </a:p>
        </p:txBody>
      </p:sp>
      <p:sp>
        <p:nvSpPr>
          <p:cNvPr id="5" name="Title 1"/>
          <p:cNvSpPr txBox="1">
            <a:spLocks/>
          </p:cNvSpPr>
          <p:nvPr/>
        </p:nvSpPr>
        <p:spPr bwMode="auto">
          <a:xfrm>
            <a:off x="1066800" y="2895600"/>
            <a:ext cx="9677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Objects can contain any data, including other objects.</a:t>
            </a:r>
          </a:p>
          <a:p>
            <a:pPr lvl="2"/>
            <a:r>
              <a:rPr lang="en-US" sz="1800" b="0" dirty="0" err="1" smtClean="0">
                <a:solidFill>
                  <a:schemeClr val="tx1"/>
                </a:solidFill>
              </a:rPr>
              <a:t>var</a:t>
            </a:r>
            <a:r>
              <a:rPr lang="en-US" sz="1800" b="0" dirty="0" smtClean="0">
                <a:solidFill>
                  <a:schemeClr val="tx1"/>
                </a:solidFill>
              </a:rPr>
              <a:t> book = { </a:t>
            </a:r>
          </a:p>
          <a:p>
            <a:pPr lvl="3"/>
            <a:r>
              <a:rPr lang="en-US" sz="1800" b="0" dirty="0" smtClean="0">
                <a:solidFill>
                  <a:schemeClr val="tx1"/>
                </a:solidFill>
              </a:rPr>
              <a:t>name: 'Catch-22', </a:t>
            </a:r>
          </a:p>
          <a:p>
            <a:pPr lvl="3"/>
            <a:r>
              <a:rPr lang="en-US" sz="1800" b="0" dirty="0" smtClean="0">
                <a:solidFill>
                  <a:schemeClr val="tx1"/>
                </a:solidFill>
              </a:rPr>
              <a:t>published: 1961, </a:t>
            </a:r>
          </a:p>
          <a:p>
            <a:pPr lvl="3"/>
            <a:r>
              <a:rPr lang="en-US" sz="1800" b="0" dirty="0" smtClean="0">
                <a:solidFill>
                  <a:schemeClr val="tx1"/>
                </a:solidFill>
              </a:rPr>
              <a:t>author: { </a:t>
            </a:r>
          </a:p>
          <a:p>
            <a:pPr lvl="3"/>
            <a:r>
              <a:rPr lang="en-US" sz="1800" b="0" dirty="0" smtClean="0">
                <a:solidFill>
                  <a:schemeClr val="tx1"/>
                </a:solidFill>
              </a:rPr>
              <a:t>   </a:t>
            </a:r>
            <a:r>
              <a:rPr lang="en-US" sz="1800" b="0" dirty="0" err="1" smtClean="0">
                <a:solidFill>
                  <a:schemeClr val="tx1"/>
                </a:solidFill>
              </a:rPr>
              <a:t>firstname</a:t>
            </a:r>
            <a:r>
              <a:rPr lang="en-US" sz="1800" b="0" dirty="0" smtClean="0">
                <a:solidFill>
                  <a:schemeClr val="tx1"/>
                </a:solidFill>
              </a:rPr>
              <a:t>: 'Joseph', </a:t>
            </a:r>
          </a:p>
          <a:p>
            <a:pPr lvl="3"/>
            <a:r>
              <a:rPr lang="en-US" sz="1800" b="0" dirty="0" err="1" smtClean="0">
                <a:solidFill>
                  <a:schemeClr val="tx1"/>
                </a:solidFill>
              </a:rPr>
              <a:t>lastname</a:t>
            </a:r>
            <a:r>
              <a:rPr lang="en-US" sz="1800" b="0" dirty="0" smtClean="0">
                <a:solidFill>
                  <a:schemeClr val="tx1"/>
                </a:solidFill>
              </a:rPr>
              <a:t>: 'Heller' </a:t>
            </a:r>
          </a:p>
          <a:p>
            <a:pPr lvl="3"/>
            <a:r>
              <a:rPr lang="en-US" sz="1800" b="0" dirty="0" smtClean="0">
                <a:solidFill>
                  <a:schemeClr val="tx1"/>
                </a:solidFill>
              </a:rPr>
              <a:t>}</a:t>
            </a:r>
          </a:p>
          <a:p>
            <a:pPr lvl="2"/>
            <a:r>
              <a:rPr lang="en-US" sz="1800" b="0" dirty="0" smtClean="0">
                <a:solidFill>
                  <a:schemeClr val="tx1"/>
                </a:solidFill>
              </a:rPr>
              <a:t>}; </a:t>
            </a:r>
          </a:p>
        </p:txBody>
      </p:sp>
    </p:spTree>
    <p:extLst>
      <p:ext uri="{BB962C8B-B14F-4D97-AF65-F5344CB8AC3E}">
        <p14:creationId xmlns:p14="http://schemas.microsoft.com/office/powerpoint/2010/main" val="58727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257300"/>
            <a:ext cx="4876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Calling an Object's Methods </a:t>
            </a:r>
          </a:p>
        </p:txBody>
      </p:sp>
      <p:sp>
        <p:nvSpPr>
          <p:cNvPr id="7" name="Title 1"/>
          <p:cNvSpPr txBox="1">
            <a:spLocks/>
          </p:cNvSpPr>
          <p:nvPr/>
        </p:nvSpPr>
        <p:spPr bwMode="auto">
          <a:xfrm>
            <a:off x="1066800" y="1524000"/>
            <a:ext cx="9525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Because a method is just a property that happens to be a function, you can access methods in the same way as you would access properties: using the dot notation or using square brackets. </a:t>
            </a:r>
          </a:p>
          <a:p>
            <a:endParaRPr lang="en-US" sz="1800" b="0" dirty="0" smtClean="0">
              <a:solidFill>
                <a:schemeClr val="tx1"/>
              </a:solidFill>
            </a:endParaRPr>
          </a:p>
          <a:p>
            <a:r>
              <a:rPr lang="en-US" sz="1800" b="0" dirty="0" smtClean="0">
                <a:solidFill>
                  <a:schemeClr val="tx1"/>
                </a:solidFill>
              </a:rPr>
              <a:t>Calling (invoking) a method is the same as calling any other function: just add parentheses after the method name, which effectively say "Execute!".</a:t>
            </a:r>
          </a:p>
        </p:txBody>
      </p:sp>
      <p:sp>
        <p:nvSpPr>
          <p:cNvPr id="8" name="Title 1"/>
          <p:cNvSpPr txBox="1">
            <a:spLocks/>
          </p:cNvSpPr>
          <p:nvPr/>
        </p:nvSpPr>
        <p:spPr bwMode="auto">
          <a:xfrm>
            <a:off x="1066800" y="3733800"/>
            <a:ext cx="9677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1"/>
            <a:r>
              <a:rPr lang="en-US" sz="1800" b="0" dirty="0" err="1" smtClean="0">
                <a:solidFill>
                  <a:schemeClr val="tx1"/>
                </a:solidFill>
              </a:rPr>
              <a:t>var</a:t>
            </a:r>
            <a:r>
              <a:rPr lang="en-US" sz="1800" b="0" dirty="0" smtClean="0">
                <a:solidFill>
                  <a:schemeClr val="tx1"/>
                </a:solidFill>
              </a:rPr>
              <a:t> hero = { </a:t>
            </a:r>
          </a:p>
          <a:p>
            <a:pPr lvl="2"/>
            <a:r>
              <a:rPr lang="en-US" sz="1800" b="0" dirty="0" smtClean="0">
                <a:solidFill>
                  <a:schemeClr val="tx1"/>
                </a:solidFill>
              </a:rPr>
              <a:t> breed: 'Turtle', </a:t>
            </a:r>
          </a:p>
          <a:p>
            <a:pPr lvl="2"/>
            <a:r>
              <a:rPr lang="en-US" sz="1800" b="0" dirty="0" smtClean="0">
                <a:solidFill>
                  <a:schemeClr val="tx1"/>
                </a:solidFill>
              </a:rPr>
              <a:t>occupation: 'Ninja', </a:t>
            </a:r>
          </a:p>
          <a:p>
            <a:pPr lvl="2"/>
            <a:r>
              <a:rPr lang="en-US" sz="1800" b="0" dirty="0" smtClean="0">
                <a:solidFill>
                  <a:schemeClr val="tx1"/>
                </a:solidFill>
              </a:rPr>
              <a:t>say: function() { </a:t>
            </a:r>
          </a:p>
          <a:p>
            <a:pPr lvl="2"/>
            <a:r>
              <a:rPr lang="en-US" sz="1800" b="0" dirty="0" smtClean="0">
                <a:solidFill>
                  <a:schemeClr val="tx1"/>
                </a:solidFill>
              </a:rPr>
              <a:t>   return 'I am ' + </a:t>
            </a:r>
            <a:r>
              <a:rPr lang="en-US" sz="1800" b="0" dirty="0" err="1" smtClean="0">
                <a:solidFill>
                  <a:schemeClr val="tx1"/>
                </a:solidFill>
              </a:rPr>
              <a:t>hero.occupation</a:t>
            </a:r>
            <a:r>
              <a:rPr lang="en-US" sz="1800" b="0" dirty="0" smtClean="0">
                <a:solidFill>
                  <a:schemeClr val="tx1"/>
                </a:solidFill>
              </a:rPr>
              <a:t>; </a:t>
            </a:r>
          </a:p>
          <a:p>
            <a:pPr lvl="2"/>
            <a:r>
              <a:rPr lang="en-US" sz="1800" b="0" dirty="0" smtClean="0">
                <a:solidFill>
                  <a:schemeClr val="tx1"/>
                </a:solidFill>
              </a:rPr>
              <a:t>}</a:t>
            </a:r>
          </a:p>
          <a:p>
            <a:pPr lvl="1"/>
            <a:r>
              <a:rPr lang="en-US" sz="1800" b="0" dirty="0" smtClean="0">
                <a:solidFill>
                  <a:schemeClr val="tx1"/>
                </a:solidFill>
              </a:rPr>
              <a:t>}</a:t>
            </a:r>
          </a:p>
          <a:p>
            <a:r>
              <a:rPr lang="en-US" sz="1800" b="0" dirty="0" smtClean="0">
                <a:solidFill>
                  <a:schemeClr val="tx1"/>
                </a:solidFill>
              </a:rPr>
              <a:t>	 </a:t>
            </a:r>
            <a:r>
              <a:rPr lang="en-US" sz="1800" b="0" dirty="0" err="1" smtClean="0">
                <a:solidFill>
                  <a:schemeClr val="tx1"/>
                </a:solidFill>
              </a:rPr>
              <a:t>hero.say</a:t>
            </a:r>
            <a:r>
              <a:rPr lang="en-US" sz="1800" b="0" dirty="0" smtClean="0">
                <a:solidFill>
                  <a:schemeClr val="tx1"/>
                </a:solidFill>
              </a:rPr>
              <a:t>(); </a:t>
            </a:r>
          </a:p>
        </p:txBody>
      </p:sp>
    </p:spTree>
    <p:extLst>
      <p:ext uri="{BB962C8B-B14F-4D97-AF65-F5344CB8AC3E}">
        <p14:creationId xmlns:p14="http://schemas.microsoft.com/office/powerpoint/2010/main" val="314350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8"/>
            <a:ext cx="9875520" cy="28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219200"/>
            <a:ext cx="487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Altering Properties/Methods</a:t>
            </a:r>
          </a:p>
        </p:txBody>
      </p:sp>
      <p:sp>
        <p:nvSpPr>
          <p:cNvPr id="7" name="Title 1"/>
          <p:cNvSpPr txBox="1">
            <a:spLocks/>
          </p:cNvSpPr>
          <p:nvPr/>
        </p:nvSpPr>
        <p:spPr bwMode="auto">
          <a:xfrm>
            <a:off x="1066800" y="1524000"/>
            <a:ext cx="9525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JavaScript is a dynamic language; it allows you to alter properties and methods of existing objects at any time. This includes adding new properties or deleting them. </a:t>
            </a:r>
          </a:p>
          <a:p>
            <a:endParaRPr lang="en-US" sz="1800" b="0" dirty="0" smtClean="0">
              <a:solidFill>
                <a:schemeClr val="tx1"/>
              </a:solidFill>
            </a:endParaRPr>
          </a:p>
          <a:p>
            <a:r>
              <a:rPr lang="en-US" sz="1800" b="0" dirty="0" smtClean="0">
                <a:solidFill>
                  <a:schemeClr val="tx1"/>
                </a:solidFill>
              </a:rPr>
              <a:t>You can start with a blank object and add properties later. Let's see how you can go about doing this.</a:t>
            </a:r>
          </a:p>
        </p:txBody>
      </p:sp>
      <p:sp>
        <p:nvSpPr>
          <p:cNvPr id="8" name="Title 1"/>
          <p:cNvSpPr txBox="1">
            <a:spLocks/>
          </p:cNvSpPr>
          <p:nvPr/>
        </p:nvSpPr>
        <p:spPr bwMode="auto">
          <a:xfrm>
            <a:off x="1066800" y="3505200"/>
            <a:ext cx="9601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smtClean="0">
                <a:solidFill>
                  <a:schemeClr val="tx1"/>
                </a:solidFill>
              </a:rPr>
              <a:t>An empty object:</a:t>
            </a:r>
          </a:p>
          <a:p>
            <a:pPr lvl="3"/>
            <a:r>
              <a:rPr lang="en-US" sz="1800" b="0" dirty="0" smtClean="0">
                <a:solidFill>
                  <a:schemeClr val="tx1"/>
                </a:solidFill>
              </a:rPr>
              <a:t>     </a:t>
            </a:r>
            <a:r>
              <a:rPr lang="en-US" sz="1800" b="0" dirty="0" err="1" smtClean="0">
                <a:solidFill>
                  <a:schemeClr val="tx1"/>
                </a:solidFill>
              </a:rPr>
              <a:t>var</a:t>
            </a:r>
            <a:r>
              <a:rPr lang="en-US" sz="1800" b="0" dirty="0" smtClean="0">
                <a:solidFill>
                  <a:schemeClr val="tx1"/>
                </a:solidFill>
              </a:rPr>
              <a:t> hero = {};</a:t>
            </a:r>
          </a:p>
          <a:p>
            <a:pPr lvl="3"/>
            <a:r>
              <a:rPr lang="en-US" sz="1800" b="0" dirty="0" smtClean="0">
                <a:solidFill>
                  <a:schemeClr val="tx1"/>
                </a:solidFill>
              </a:rPr>
              <a:t>Accessing a non-existing property:</a:t>
            </a:r>
          </a:p>
          <a:p>
            <a:pPr lvl="3"/>
            <a:r>
              <a:rPr lang="en-US" sz="1800" b="0" dirty="0" smtClean="0">
                <a:solidFill>
                  <a:schemeClr val="tx1"/>
                </a:solidFill>
              </a:rPr>
              <a:t>     typeof </a:t>
            </a:r>
            <a:r>
              <a:rPr lang="en-US" sz="1800" b="0" dirty="0" err="1" smtClean="0">
                <a:solidFill>
                  <a:schemeClr val="tx1"/>
                </a:solidFill>
              </a:rPr>
              <a:t>hero.breed</a:t>
            </a:r>
            <a:r>
              <a:rPr lang="en-US" sz="1800" b="0" dirty="0" smtClean="0">
                <a:solidFill>
                  <a:schemeClr val="tx1"/>
                </a:solidFill>
              </a:rPr>
              <a:t> // "undefined"</a:t>
            </a:r>
          </a:p>
        </p:txBody>
      </p:sp>
      <p:sp>
        <p:nvSpPr>
          <p:cNvPr id="10" name="Title 1"/>
          <p:cNvSpPr txBox="1">
            <a:spLocks/>
          </p:cNvSpPr>
          <p:nvPr/>
        </p:nvSpPr>
        <p:spPr bwMode="auto">
          <a:xfrm>
            <a:off x="1219200" y="4953000"/>
            <a:ext cx="9601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Adding some properties and a method:</a:t>
            </a:r>
          </a:p>
          <a:p>
            <a:r>
              <a:rPr lang="en-US" sz="1800" b="0" dirty="0" smtClean="0">
                <a:solidFill>
                  <a:schemeClr val="tx1"/>
                </a:solidFill>
              </a:rPr>
              <a:t>&gt;&gt;&gt; </a:t>
            </a:r>
            <a:r>
              <a:rPr lang="en-US" sz="1800" b="0" dirty="0" err="1" smtClean="0">
                <a:solidFill>
                  <a:schemeClr val="tx1"/>
                </a:solidFill>
              </a:rPr>
              <a:t>hero.breed</a:t>
            </a:r>
            <a:r>
              <a:rPr lang="en-US" sz="1800" b="0" dirty="0" smtClean="0">
                <a:solidFill>
                  <a:schemeClr val="tx1"/>
                </a:solidFill>
              </a:rPr>
              <a:t> = 'turtle';</a:t>
            </a:r>
          </a:p>
          <a:p>
            <a:r>
              <a:rPr lang="en-US" sz="1800" b="0" dirty="0" smtClean="0">
                <a:solidFill>
                  <a:schemeClr val="tx1"/>
                </a:solidFill>
              </a:rPr>
              <a:t>&gt;&gt;&gt; hero.name = 'Leonardo';</a:t>
            </a:r>
          </a:p>
          <a:p>
            <a:r>
              <a:rPr lang="en-US" sz="1800" b="0" dirty="0" smtClean="0">
                <a:solidFill>
                  <a:schemeClr val="tx1"/>
                </a:solidFill>
              </a:rPr>
              <a:t>&gt;&gt;&gt; </a:t>
            </a:r>
            <a:r>
              <a:rPr lang="en-US" sz="1800" b="0" dirty="0" err="1" smtClean="0">
                <a:solidFill>
                  <a:schemeClr val="tx1"/>
                </a:solidFill>
              </a:rPr>
              <a:t>hero.sayName</a:t>
            </a:r>
            <a:r>
              <a:rPr lang="en-US" sz="1800" b="0" dirty="0" smtClean="0">
                <a:solidFill>
                  <a:schemeClr val="tx1"/>
                </a:solidFill>
              </a:rPr>
              <a:t> = function() {return hero.name;};</a:t>
            </a:r>
          </a:p>
        </p:txBody>
      </p:sp>
    </p:spTree>
    <p:extLst>
      <p:ext uri="{BB962C8B-B14F-4D97-AF65-F5344CB8AC3E}">
        <p14:creationId xmlns:p14="http://schemas.microsoft.com/office/powerpoint/2010/main" val="60838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219200"/>
            <a:ext cx="487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Altering Properties/Methods</a:t>
            </a:r>
          </a:p>
        </p:txBody>
      </p:sp>
      <p:sp>
        <p:nvSpPr>
          <p:cNvPr id="7" name="Title 1"/>
          <p:cNvSpPr txBox="1">
            <a:spLocks/>
          </p:cNvSpPr>
          <p:nvPr/>
        </p:nvSpPr>
        <p:spPr bwMode="auto">
          <a:xfrm>
            <a:off x="1066800" y="1524000"/>
            <a:ext cx="9525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Deleting a property:</a:t>
            </a:r>
          </a:p>
          <a:p>
            <a:r>
              <a:rPr lang="en-US" b="0" dirty="0" smtClean="0">
                <a:solidFill>
                  <a:schemeClr val="tx1"/>
                </a:solidFill>
              </a:rPr>
              <a:t>	&gt;&gt;&gt; delete hero.name; </a:t>
            </a:r>
          </a:p>
          <a:p>
            <a:r>
              <a:rPr lang="en-US" b="0" dirty="0" smtClean="0">
                <a:solidFill>
                  <a:schemeClr val="tx1"/>
                </a:solidFill>
              </a:rPr>
              <a:t>	true</a:t>
            </a:r>
          </a:p>
          <a:p>
            <a:r>
              <a:rPr lang="en-US" b="0" dirty="0" smtClean="0">
                <a:solidFill>
                  <a:schemeClr val="tx1"/>
                </a:solidFill>
              </a:rPr>
              <a:t>Calling the method again will no longer work:</a:t>
            </a:r>
          </a:p>
          <a:p>
            <a:r>
              <a:rPr lang="en-US" b="0" dirty="0" smtClean="0">
                <a:solidFill>
                  <a:schemeClr val="tx1"/>
                </a:solidFill>
              </a:rPr>
              <a:t>	&gt;&gt;&gt; </a:t>
            </a:r>
            <a:r>
              <a:rPr lang="en-US" b="0" dirty="0" err="1" smtClean="0">
                <a:solidFill>
                  <a:schemeClr val="tx1"/>
                </a:solidFill>
              </a:rPr>
              <a:t>hero.sayName</a:t>
            </a:r>
            <a:r>
              <a:rPr lang="en-US" b="0" dirty="0" smtClean="0">
                <a:solidFill>
                  <a:schemeClr val="tx1"/>
                </a:solidFill>
              </a:rPr>
              <a:t>(); </a:t>
            </a:r>
          </a:p>
          <a:p>
            <a:r>
              <a:rPr lang="en-US" b="0" dirty="0" smtClean="0">
                <a:solidFill>
                  <a:schemeClr val="tx1"/>
                </a:solidFill>
              </a:rPr>
              <a:t>reference to undefined property hero.name</a:t>
            </a:r>
          </a:p>
        </p:txBody>
      </p:sp>
      <p:sp>
        <p:nvSpPr>
          <p:cNvPr id="8" name="Title 1"/>
          <p:cNvSpPr txBox="1">
            <a:spLocks/>
          </p:cNvSpPr>
          <p:nvPr/>
        </p:nvSpPr>
        <p:spPr bwMode="auto">
          <a:xfrm>
            <a:off x="1066800" y="3657600"/>
            <a:ext cx="9906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In the previous example, the method </a:t>
            </a:r>
            <a:r>
              <a:rPr lang="en-US" sz="1800" b="0" dirty="0" err="1" smtClean="0">
                <a:solidFill>
                  <a:schemeClr val="tx1"/>
                </a:solidFill>
              </a:rPr>
              <a:t>sayName</a:t>
            </a:r>
            <a:r>
              <a:rPr lang="en-US" sz="1800" b="0" dirty="0" smtClean="0">
                <a:solidFill>
                  <a:schemeClr val="tx1"/>
                </a:solidFill>
              </a:rPr>
              <a:t>() </a:t>
            </a:r>
            <a:r>
              <a:rPr lang="en-US" b="0" dirty="0" smtClean="0">
                <a:solidFill>
                  <a:schemeClr val="tx1"/>
                </a:solidFill>
              </a:rPr>
              <a:t>used </a:t>
            </a:r>
            <a:r>
              <a:rPr lang="en-US" sz="1800" b="0" dirty="0" smtClean="0">
                <a:solidFill>
                  <a:schemeClr val="tx1"/>
                </a:solidFill>
              </a:rPr>
              <a:t>hero.name </a:t>
            </a:r>
            <a:r>
              <a:rPr lang="en-US" b="0" dirty="0" smtClean="0">
                <a:solidFill>
                  <a:schemeClr val="tx1"/>
                </a:solidFill>
              </a:rPr>
              <a:t>to access the </a:t>
            </a:r>
            <a:r>
              <a:rPr lang="en-US" sz="1800" b="0" dirty="0" smtClean="0">
                <a:solidFill>
                  <a:schemeClr val="tx1"/>
                </a:solidFill>
              </a:rPr>
              <a:t>name </a:t>
            </a:r>
            <a:r>
              <a:rPr lang="en-US" b="0" dirty="0" smtClean="0">
                <a:solidFill>
                  <a:schemeClr val="tx1"/>
                </a:solidFill>
              </a:rPr>
              <a:t>property of the </a:t>
            </a:r>
            <a:r>
              <a:rPr lang="en-US" sz="1800" b="0" dirty="0" smtClean="0">
                <a:solidFill>
                  <a:schemeClr val="tx1"/>
                </a:solidFill>
              </a:rPr>
              <a:t>hero </a:t>
            </a:r>
            <a:r>
              <a:rPr lang="en-US" b="0" dirty="0" smtClean="0">
                <a:solidFill>
                  <a:schemeClr val="tx1"/>
                </a:solidFill>
              </a:rPr>
              <a:t>object. When you're inside a method though, there is another way to access the object this method belongs to: by using the special value </a:t>
            </a:r>
            <a:r>
              <a:rPr lang="en-US" sz="1800" b="0" dirty="0" smtClean="0">
                <a:solidFill>
                  <a:schemeClr val="tx1"/>
                </a:solidFill>
              </a:rPr>
              <a:t>this</a:t>
            </a:r>
            <a:r>
              <a:rPr lang="en-US" b="0" dirty="0" smtClean="0">
                <a:solidFill>
                  <a:schemeClr val="tx1"/>
                </a:solidFill>
              </a:rPr>
              <a:t>.</a:t>
            </a:r>
          </a:p>
          <a:p>
            <a:pPr lvl="2"/>
            <a:r>
              <a:rPr lang="en-US" b="0" dirty="0" err="1" smtClean="0">
                <a:solidFill>
                  <a:schemeClr val="tx1"/>
                </a:solidFill>
              </a:rPr>
              <a:t>var</a:t>
            </a:r>
            <a:r>
              <a:rPr lang="en-US" b="0" dirty="0" smtClean="0">
                <a:solidFill>
                  <a:schemeClr val="tx1"/>
                </a:solidFill>
              </a:rPr>
              <a:t> hero = { </a:t>
            </a:r>
          </a:p>
          <a:p>
            <a:pPr lvl="2"/>
            <a:r>
              <a:rPr lang="en-US" b="0" dirty="0" smtClean="0">
                <a:solidFill>
                  <a:schemeClr val="tx1"/>
                </a:solidFill>
              </a:rPr>
              <a:t> name: '</a:t>
            </a:r>
            <a:r>
              <a:rPr lang="en-US" b="0" dirty="0" err="1" smtClean="0">
                <a:solidFill>
                  <a:schemeClr val="tx1"/>
                </a:solidFill>
              </a:rPr>
              <a:t>Rafaelo</a:t>
            </a:r>
            <a:r>
              <a:rPr lang="en-US" b="0" dirty="0" smtClean="0">
                <a:solidFill>
                  <a:schemeClr val="tx1"/>
                </a:solidFill>
              </a:rPr>
              <a:t>', </a:t>
            </a:r>
          </a:p>
          <a:p>
            <a:pPr lvl="2"/>
            <a:r>
              <a:rPr lang="en-US" b="0" dirty="0" err="1" smtClean="0">
                <a:solidFill>
                  <a:schemeClr val="tx1"/>
                </a:solidFill>
              </a:rPr>
              <a:t>sayName</a:t>
            </a:r>
            <a:r>
              <a:rPr lang="en-US" b="0" dirty="0" smtClean="0">
                <a:solidFill>
                  <a:schemeClr val="tx1"/>
                </a:solidFill>
              </a:rPr>
              <a:t>: function() { </a:t>
            </a:r>
          </a:p>
          <a:p>
            <a:pPr lvl="2"/>
            <a:r>
              <a:rPr lang="en-US" b="0" dirty="0" smtClean="0">
                <a:solidFill>
                  <a:schemeClr val="tx1"/>
                </a:solidFill>
              </a:rPr>
              <a:t>   return this.name; </a:t>
            </a:r>
          </a:p>
          <a:p>
            <a:pPr lvl="2"/>
            <a:r>
              <a:rPr lang="en-US" b="0" dirty="0" smtClean="0">
                <a:solidFill>
                  <a:schemeClr val="tx1"/>
                </a:solidFill>
              </a:rPr>
              <a:t>}</a:t>
            </a:r>
          </a:p>
          <a:p>
            <a:pPr lvl="2"/>
            <a:r>
              <a:rPr lang="en-US" b="0" dirty="0" smtClean="0">
                <a:solidFill>
                  <a:schemeClr val="tx1"/>
                </a:solidFill>
              </a:rPr>
              <a:t>}</a:t>
            </a:r>
          </a:p>
        </p:txBody>
      </p:sp>
    </p:spTree>
    <p:extLst>
      <p:ext uri="{BB962C8B-B14F-4D97-AF65-F5344CB8AC3E}">
        <p14:creationId xmlns:p14="http://schemas.microsoft.com/office/powerpoint/2010/main" val="28400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219200"/>
            <a:ext cx="487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Constructor Functions </a:t>
            </a:r>
          </a:p>
        </p:txBody>
      </p:sp>
      <p:sp>
        <p:nvSpPr>
          <p:cNvPr id="7" name="Title 1"/>
          <p:cNvSpPr txBox="1">
            <a:spLocks/>
          </p:cNvSpPr>
          <p:nvPr/>
        </p:nvSpPr>
        <p:spPr bwMode="auto">
          <a:xfrm>
            <a:off x="1066800" y="1524000"/>
            <a:ext cx="9525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There is another way to create objects: by using constructor functions. Let's see an example:</a:t>
            </a:r>
          </a:p>
          <a:p>
            <a:endParaRPr lang="en-US" sz="1800" b="0" dirty="0" smtClean="0">
              <a:solidFill>
                <a:schemeClr val="tx1"/>
              </a:solidFill>
            </a:endParaRPr>
          </a:p>
          <a:p>
            <a:pPr lvl="2"/>
            <a:r>
              <a:rPr lang="en-US" sz="1800" b="0" dirty="0" smtClean="0">
                <a:solidFill>
                  <a:schemeClr val="tx1"/>
                </a:solidFill>
              </a:rPr>
              <a:t>function Hero() { </a:t>
            </a:r>
          </a:p>
          <a:p>
            <a:pPr lvl="2"/>
            <a:r>
              <a:rPr lang="en-US" sz="1800" b="0" dirty="0" smtClean="0">
                <a:solidFill>
                  <a:schemeClr val="tx1"/>
                </a:solidFill>
              </a:rPr>
              <a:t>	</a:t>
            </a:r>
            <a:r>
              <a:rPr lang="en-US" sz="1800" b="0" dirty="0" err="1" smtClean="0">
                <a:solidFill>
                  <a:schemeClr val="tx1"/>
                </a:solidFill>
              </a:rPr>
              <a:t>this.occupation</a:t>
            </a:r>
            <a:r>
              <a:rPr lang="en-US" sz="1800" b="0" dirty="0" smtClean="0">
                <a:solidFill>
                  <a:schemeClr val="tx1"/>
                </a:solidFill>
              </a:rPr>
              <a:t> = 'Ninja';</a:t>
            </a:r>
          </a:p>
          <a:p>
            <a:pPr lvl="2"/>
            <a:r>
              <a:rPr lang="en-US" sz="1800" b="0" dirty="0" smtClean="0">
                <a:solidFill>
                  <a:schemeClr val="tx1"/>
                </a:solidFill>
              </a:rPr>
              <a:t>}</a:t>
            </a:r>
          </a:p>
        </p:txBody>
      </p:sp>
      <p:sp>
        <p:nvSpPr>
          <p:cNvPr id="8" name="Title 1"/>
          <p:cNvSpPr txBox="1">
            <a:spLocks/>
          </p:cNvSpPr>
          <p:nvPr/>
        </p:nvSpPr>
        <p:spPr bwMode="auto">
          <a:xfrm>
            <a:off x="1066800" y="3657600"/>
            <a:ext cx="9601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In order to create an object using this function, you use the new operator, like this:</a:t>
            </a:r>
          </a:p>
          <a:p>
            <a:endParaRPr lang="en-US" sz="1800" b="0" dirty="0" smtClean="0">
              <a:solidFill>
                <a:schemeClr val="tx1"/>
              </a:solidFill>
            </a:endParaRPr>
          </a:p>
          <a:p>
            <a:pPr lvl="3"/>
            <a:r>
              <a:rPr lang="en-US" sz="1800" b="0" dirty="0" smtClean="0">
                <a:solidFill>
                  <a:schemeClr val="tx1"/>
                </a:solidFill>
              </a:rPr>
              <a:t>&gt;&gt;&gt; </a:t>
            </a:r>
            <a:r>
              <a:rPr lang="en-US" sz="1800" b="0" dirty="0" err="1" smtClean="0">
                <a:solidFill>
                  <a:schemeClr val="tx1"/>
                </a:solidFill>
              </a:rPr>
              <a:t>var</a:t>
            </a:r>
            <a:r>
              <a:rPr lang="en-US" sz="1800" b="0" dirty="0" smtClean="0">
                <a:solidFill>
                  <a:schemeClr val="tx1"/>
                </a:solidFill>
              </a:rPr>
              <a:t> hero = new Hero();</a:t>
            </a:r>
          </a:p>
          <a:p>
            <a:pPr lvl="3"/>
            <a:r>
              <a:rPr lang="en-US" sz="1800" b="0" dirty="0" smtClean="0">
                <a:solidFill>
                  <a:schemeClr val="tx1"/>
                </a:solidFill>
              </a:rPr>
              <a:t>&gt;&gt;&gt; </a:t>
            </a:r>
            <a:r>
              <a:rPr lang="en-US" sz="1800" b="0" dirty="0" err="1" smtClean="0">
                <a:solidFill>
                  <a:schemeClr val="tx1"/>
                </a:solidFill>
              </a:rPr>
              <a:t>hero.occupation</a:t>
            </a:r>
            <a:r>
              <a:rPr lang="en-US" sz="1800" b="0" dirty="0" smtClean="0">
                <a:solidFill>
                  <a:schemeClr val="tx1"/>
                </a:solidFill>
              </a:rPr>
              <a:t>; </a:t>
            </a:r>
          </a:p>
          <a:p>
            <a:pPr lvl="3"/>
            <a:r>
              <a:rPr lang="en-US" sz="1800" b="0" dirty="0" smtClean="0">
                <a:solidFill>
                  <a:schemeClr val="tx1"/>
                </a:solidFill>
              </a:rPr>
              <a:t>"Ninja"</a:t>
            </a:r>
          </a:p>
        </p:txBody>
      </p:sp>
    </p:spTree>
    <p:extLst>
      <p:ext uri="{BB962C8B-B14F-4D97-AF65-F5344CB8AC3E}">
        <p14:creationId xmlns:p14="http://schemas.microsoft.com/office/powerpoint/2010/main" val="81472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631174" y="563346"/>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The Boolean Type</a:t>
            </a:r>
            <a:endParaRPr lang="en-US" sz="1800" dirty="0" smtClean="0">
              <a:solidFill>
                <a:schemeClr val="tx1"/>
              </a:solidFill>
            </a:endParaRPr>
          </a:p>
        </p:txBody>
      </p:sp>
      <p:sp>
        <p:nvSpPr>
          <p:cNvPr id="11" name="Title 1"/>
          <p:cNvSpPr txBox="1">
            <a:spLocks/>
          </p:cNvSpPr>
          <p:nvPr/>
        </p:nvSpPr>
        <p:spPr bwMode="auto">
          <a:xfrm>
            <a:off x="1371600" y="1524000"/>
            <a:ext cx="8763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Boolean type is one of the most frequently used types in ECMAScript and has only two </a:t>
            </a:r>
            <a:r>
              <a:rPr lang="en-US" sz="1800" b="0" dirty="0" smtClean="0">
                <a:solidFill>
                  <a:schemeClr val="tx1"/>
                </a:solidFill>
              </a:rPr>
              <a:t>literal values</a:t>
            </a:r>
            <a:r>
              <a:rPr lang="en-US" sz="1800" b="0" dirty="0">
                <a:solidFill>
                  <a:schemeClr val="tx1"/>
                </a:solidFill>
              </a:rPr>
              <a:t>: true and false.</a:t>
            </a:r>
            <a:endParaRPr lang="en-US" sz="1800" b="0" dirty="0" smtClean="0">
              <a:solidFill>
                <a:schemeClr val="tx1"/>
              </a:solidFill>
            </a:endParaRPr>
          </a:p>
        </p:txBody>
      </p:sp>
      <p:sp>
        <p:nvSpPr>
          <p:cNvPr id="8" name="Title 1"/>
          <p:cNvSpPr txBox="1">
            <a:spLocks/>
          </p:cNvSpPr>
          <p:nvPr/>
        </p:nvSpPr>
        <p:spPr bwMode="auto">
          <a:xfrm>
            <a:off x="3429000" y="2590800"/>
            <a:ext cx="2514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found = true;</a:t>
            </a:r>
          </a:p>
          <a:p>
            <a:r>
              <a:rPr lang="en-US" sz="1800" b="0" dirty="0">
                <a:solidFill>
                  <a:schemeClr val="tx1"/>
                </a:solidFill>
              </a:rPr>
              <a:t>var lost = false;</a:t>
            </a:r>
            <a:endParaRPr lang="en-US" sz="1800" b="0" dirty="0" smtClean="0">
              <a:solidFill>
                <a:schemeClr val="tx1"/>
              </a:solidFill>
            </a:endParaRPr>
          </a:p>
        </p:txBody>
      </p:sp>
      <p:sp>
        <p:nvSpPr>
          <p:cNvPr id="10" name="Title 1"/>
          <p:cNvSpPr txBox="1">
            <a:spLocks/>
          </p:cNvSpPr>
          <p:nvPr/>
        </p:nvSpPr>
        <p:spPr bwMode="auto">
          <a:xfrm>
            <a:off x="1371600" y="3276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Note that the Boolean literals true and false are case-sensitive, so True and False (and </a:t>
            </a:r>
            <a:r>
              <a:rPr lang="en-US" sz="1800" b="0" dirty="0" smtClean="0">
                <a:solidFill>
                  <a:schemeClr val="tx1"/>
                </a:solidFill>
              </a:rPr>
              <a:t>other mixings </a:t>
            </a:r>
            <a:r>
              <a:rPr lang="en-US" sz="1800" b="0" dirty="0">
                <a:solidFill>
                  <a:schemeClr val="tx1"/>
                </a:solidFill>
              </a:rPr>
              <a:t>of uppercase and lowercase) are valid as </a:t>
            </a:r>
            <a:r>
              <a:rPr lang="en-US" sz="1800" b="0" dirty="0" smtClean="0">
                <a:solidFill>
                  <a:schemeClr val="tx1"/>
                </a:solidFill>
              </a:rPr>
              <a:t>identifiers </a:t>
            </a:r>
            <a:r>
              <a:rPr lang="en-US" sz="1800" b="0" dirty="0">
                <a:solidFill>
                  <a:schemeClr val="tx1"/>
                </a:solidFill>
              </a:rPr>
              <a:t>but not as Boolean values.</a:t>
            </a:r>
            <a:endParaRPr lang="en-US" sz="1800" b="0" dirty="0" smtClean="0">
              <a:solidFill>
                <a:schemeClr val="tx1"/>
              </a:solidFill>
            </a:endParaRPr>
          </a:p>
        </p:txBody>
      </p:sp>
      <p:sp>
        <p:nvSpPr>
          <p:cNvPr id="12" name="Title 1"/>
          <p:cNvSpPr txBox="1">
            <a:spLocks/>
          </p:cNvSpPr>
          <p:nvPr/>
        </p:nvSpPr>
        <p:spPr bwMode="auto">
          <a:xfrm>
            <a:off x="1371600" y="4495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Though there are just two literal Boolean values, all types of values have Boolean equivalents </a:t>
            </a:r>
            <a:r>
              <a:rPr lang="en-US" sz="1800" b="0" dirty="0" smtClean="0">
                <a:solidFill>
                  <a:schemeClr val="tx1"/>
                </a:solidFill>
              </a:rPr>
              <a:t>in ECMAScript</a:t>
            </a:r>
            <a:r>
              <a:rPr lang="en-US" sz="1800" b="0" dirty="0">
                <a:solidFill>
                  <a:schemeClr val="tx1"/>
                </a:solidFill>
              </a:rPr>
              <a:t>. To convert a value into its Boolean equivalent, the special Boolean() casting </a:t>
            </a:r>
            <a:r>
              <a:rPr lang="en-US" sz="1800" b="0" dirty="0" smtClean="0">
                <a:solidFill>
                  <a:schemeClr val="tx1"/>
                </a:solidFill>
              </a:rPr>
              <a:t>function is </a:t>
            </a:r>
            <a:r>
              <a:rPr lang="en-US" sz="1800" b="0" dirty="0">
                <a:solidFill>
                  <a:schemeClr val="tx1"/>
                </a:solidFill>
              </a:rPr>
              <a:t>called, like this:</a:t>
            </a:r>
            <a:endParaRPr lang="en-US" sz="1800" b="0" dirty="0" smtClean="0">
              <a:solidFill>
                <a:schemeClr val="tx1"/>
              </a:solidFill>
            </a:endParaRPr>
          </a:p>
        </p:txBody>
      </p:sp>
    </p:spTree>
    <p:extLst>
      <p:ext uri="{BB962C8B-B14F-4D97-AF65-F5344CB8AC3E}">
        <p14:creationId xmlns:p14="http://schemas.microsoft.com/office/powerpoint/2010/main" val="118634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295400"/>
            <a:ext cx="487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Constructor Functions </a:t>
            </a:r>
          </a:p>
        </p:txBody>
      </p:sp>
      <p:sp>
        <p:nvSpPr>
          <p:cNvPr id="7" name="Title 1"/>
          <p:cNvSpPr txBox="1">
            <a:spLocks/>
          </p:cNvSpPr>
          <p:nvPr/>
        </p:nvSpPr>
        <p:spPr bwMode="auto">
          <a:xfrm>
            <a:off x="1066800" y="1295400"/>
            <a:ext cx="9601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benefit of using constructor functions is that they accept parameters, which can be used when creating new objects. Let's modify the constructor to accept one parameter and assign it to the name property.</a:t>
            </a:r>
          </a:p>
          <a:p>
            <a:endParaRPr lang="en-US" sz="1800" b="0" dirty="0" smtClean="0">
              <a:solidFill>
                <a:schemeClr val="tx1"/>
              </a:solidFill>
            </a:endParaRPr>
          </a:p>
          <a:p>
            <a:pPr lvl="1"/>
            <a:r>
              <a:rPr lang="en-US" sz="1800" b="0" dirty="0" smtClean="0">
                <a:solidFill>
                  <a:schemeClr val="tx1"/>
                </a:solidFill>
              </a:rPr>
              <a:t>function Hero(name) { </a:t>
            </a:r>
          </a:p>
          <a:p>
            <a:pPr lvl="2"/>
            <a:r>
              <a:rPr lang="en-US" sz="1800" b="0" dirty="0" smtClean="0">
                <a:solidFill>
                  <a:schemeClr val="tx1"/>
                </a:solidFill>
              </a:rPr>
              <a:t> this.name = name; </a:t>
            </a:r>
          </a:p>
          <a:p>
            <a:pPr lvl="2"/>
            <a:r>
              <a:rPr lang="en-US" sz="1800" b="0" dirty="0" err="1" smtClean="0">
                <a:solidFill>
                  <a:schemeClr val="tx1"/>
                </a:solidFill>
              </a:rPr>
              <a:t>this.occupation</a:t>
            </a:r>
            <a:r>
              <a:rPr lang="en-US" sz="1800" b="0" dirty="0" smtClean="0">
                <a:solidFill>
                  <a:schemeClr val="tx1"/>
                </a:solidFill>
              </a:rPr>
              <a:t> = 'Ninja'; </a:t>
            </a:r>
          </a:p>
          <a:p>
            <a:pPr lvl="2"/>
            <a:r>
              <a:rPr lang="en-US" sz="1800" b="0" dirty="0" err="1" smtClean="0">
                <a:solidFill>
                  <a:schemeClr val="tx1"/>
                </a:solidFill>
              </a:rPr>
              <a:t>this.whoAreYou</a:t>
            </a:r>
            <a:r>
              <a:rPr lang="en-US" sz="1800" b="0" dirty="0" smtClean="0">
                <a:solidFill>
                  <a:schemeClr val="tx1"/>
                </a:solidFill>
              </a:rPr>
              <a:t> = function() { </a:t>
            </a:r>
          </a:p>
          <a:p>
            <a:pPr lvl="2"/>
            <a:r>
              <a:rPr lang="en-US" sz="1800" b="0" dirty="0" smtClean="0">
                <a:solidFill>
                  <a:schemeClr val="tx1"/>
                </a:solidFill>
              </a:rPr>
              <a:t>   return "I'm " + this.name + " and I'm a " + </a:t>
            </a:r>
            <a:r>
              <a:rPr lang="en-US" sz="1800" b="0" dirty="0" err="1" smtClean="0">
                <a:solidFill>
                  <a:schemeClr val="tx1"/>
                </a:solidFill>
              </a:rPr>
              <a:t>this.occupation</a:t>
            </a:r>
            <a:r>
              <a:rPr lang="en-US" sz="1800" b="0" dirty="0" smtClean="0">
                <a:solidFill>
                  <a:schemeClr val="tx1"/>
                </a:solidFill>
              </a:rPr>
              <a:t>; </a:t>
            </a:r>
          </a:p>
          <a:p>
            <a:pPr lvl="2"/>
            <a:r>
              <a:rPr lang="en-US" sz="1800" b="0" dirty="0" smtClean="0">
                <a:solidFill>
                  <a:schemeClr val="tx1"/>
                </a:solidFill>
              </a:rPr>
              <a:t>}</a:t>
            </a:r>
          </a:p>
          <a:p>
            <a:pPr lvl="1"/>
            <a:r>
              <a:rPr lang="en-US" sz="1800" b="0" dirty="0" smtClean="0">
                <a:solidFill>
                  <a:schemeClr val="tx1"/>
                </a:solidFill>
              </a:rPr>
              <a:t>}</a:t>
            </a:r>
          </a:p>
        </p:txBody>
      </p:sp>
    </p:spTree>
    <p:extLst>
      <p:ext uri="{BB962C8B-B14F-4D97-AF65-F5344CB8AC3E}">
        <p14:creationId xmlns:p14="http://schemas.microsoft.com/office/powerpoint/2010/main" val="257334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762000"/>
            <a:ext cx="987552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371600"/>
            <a:ext cx="487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Constructor Functions </a:t>
            </a:r>
          </a:p>
        </p:txBody>
      </p:sp>
      <p:sp>
        <p:nvSpPr>
          <p:cNvPr id="7" name="Title 1"/>
          <p:cNvSpPr txBox="1">
            <a:spLocks/>
          </p:cNvSpPr>
          <p:nvPr/>
        </p:nvSpPr>
        <p:spPr bwMode="auto">
          <a:xfrm>
            <a:off x="1066800" y="1600200"/>
            <a:ext cx="9525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Now you can create different objects using the same constructor:</a:t>
            </a:r>
          </a:p>
          <a:p>
            <a:endParaRPr lang="en-US" sz="1800" b="0" dirty="0" smtClean="0">
              <a:solidFill>
                <a:schemeClr val="tx1"/>
              </a:solidFill>
            </a:endParaRPr>
          </a:p>
          <a:p>
            <a:pPr lvl="1"/>
            <a:r>
              <a:rPr lang="en-US" sz="1800" b="0" dirty="0" smtClean="0">
                <a:solidFill>
                  <a:schemeClr val="tx1"/>
                </a:solidFill>
              </a:rPr>
              <a:t>&gt;&gt;&gt; </a:t>
            </a:r>
            <a:r>
              <a:rPr lang="en-US" sz="1800" b="0" dirty="0" err="1" smtClean="0">
                <a:solidFill>
                  <a:schemeClr val="tx1"/>
                </a:solidFill>
              </a:rPr>
              <a:t>var</a:t>
            </a:r>
            <a:r>
              <a:rPr lang="en-US" sz="1800" b="0" dirty="0" smtClean="0">
                <a:solidFill>
                  <a:schemeClr val="tx1"/>
                </a:solidFill>
              </a:rPr>
              <a:t> h1 = new Hero('Michelangelo');</a:t>
            </a:r>
          </a:p>
          <a:p>
            <a:pPr lvl="1"/>
            <a:r>
              <a:rPr lang="en-US" sz="1800" b="0" dirty="0" smtClean="0">
                <a:solidFill>
                  <a:schemeClr val="tx1"/>
                </a:solidFill>
              </a:rPr>
              <a:t>&gt;&gt;&gt; </a:t>
            </a:r>
            <a:r>
              <a:rPr lang="en-US" sz="1800" b="0" dirty="0" err="1" smtClean="0">
                <a:solidFill>
                  <a:schemeClr val="tx1"/>
                </a:solidFill>
              </a:rPr>
              <a:t>var</a:t>
            </a:r>
            <a:r>
              <a:rPr lang="en-US" sz="1800" b="0" dirty="0" smtClean="0">
                <a:solidFill>
                  <a:schemeClr val="tx1"/>
                </a:solidFill>
              </a:rPr>
              <a:t> h2 = new Hero('Donatello');</a:t>
            </a:r>
          </a:p>
          <a:p>
            <a:pPr lvl="1"/>
            <a:endParaRPr lang="en-US" sz="1800" b="0" dirty="0" smtClean="0">
              <a:solidFill>
                <a:schemeClr val="tx1"/>
              </a:solidFill>
            </a:endParaRPr>
          </a:p>
          <a:p>
            <a:pPr lvl="1"/>
            <a:r>
              <a:rPr lang="en-US" sz="1800" b="0" dirty="0" smtClean="0">
                <a:solidFill>
                  <a:schemeClr val="tx1"/>
                </a:solidFill>
              </a:rPr>
              <a:t>&gt;&gt;&gt; h1.whoAreYou(); </a:t>
            </a:r>
          </a:p>
          <a:p>
            <a:pPr lvl="1"/>
            <a:r>
              <a:rPr lang="en-US" sz="1800" b="0" dirty="0" smtClean="0">
                <a:solidFill>
                  <a:schemeClr val="tx1"/>
                </a:solidFill>
              </a:rPr>
              <a:t>'"I'm Michelangelo and I'm a Ninja“</a:t>
            </a:r>
          </a:p>
          <a:p>
            <a:pPr lvl="1"/>
            <a:endParaRPr lang="en-US" sz="1800" b="0" dirty="0" smtClean="0">
              <a:solidFill>
                <a:schemeClr val="tx1"/>
              </a:solidFill>
            </a:endParaRPr>
          </a:p>
          <a:p>
            <a:pPr lvl="1"/>
            <a:r>
              <a:rPr lang="en-US" sz="1800" b="0" dirty="0" smtClean="0">
                <a:solidFill>
                  <a:schemeClr val="tx1"/>
                </a:solidFill>
              </a:rPr>
              <a:t>&gt;&gt;&gt; h2.whoAreYou(); </a:t>
            </a:r>
          </a:p>
          <a:p>
            <a:pPr lvl="1"/>
            <a:r>
              <a:rPr lang="en-US" sz="1800" b="0" dirty="0" smtClean="0">
                <a:solidFill>
                  <a:schemeClr val="tx1"/>
                </a:solidFill>
              </a:rPr>
              <a:t>''"I'm Donatello and I'm a Ninja"</a:t>
            </a:r>
          </a:p>
        </p:txBody>
      </p:sp>
    </p:spTree>
    <p:extLst>
      <p:ext uri="{BB962C8B-B14F-4D97-AF65-F5344CB8AC3E}">
        <p14:creationId xmlns:p14="http://schemas.microsoft.com/office/powerpoint/2010/main" val="35739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85800"/>
            <a:ext cx="987552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181100"/>
            <a:ext cx="4876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constructor Property </a:t>
            </a:r>
          </a:p>
        </p:txBody>
      </p:sp>
      <p:sp>
        <p:nvSpPr>
          <p:cNvPr id="7" name="Title 1"/>
          <p:cNvSpPr txBox="1">
            <a:spLocks/>
          </p:cNvSpPr>
          <p:nvPr/>
        </p:nvSpPr>
        <p:spPr bwMode="auto">
          <a:xfrm>
            <a:off x="1066800" y="144780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When an object is created, a special property is assigned to it behind the scenes—the constructor property. It contains a reference to the constructor function used to create this object.</a:t>
            </a:r>
          </a:p>
        </p:txBody>
      </p:sp>
      <p:sp>
        <p:nvSpPr>
          <p:cNvPr id="5" name="Title 1"/>
          <p:cNvSpPr txBox="1">
            <a:spLocks/>
          </p:cNvSpPr>
          <p:nvPr/>
        </p:nvSpPr>
        <p:spPr bwMode="auto">
          <a:xfrm>
            <a:off x="1143000" y="2667000"/>
            <a:ext cx="929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2"/>
            <a:r>
              <a:rPr lang="en-US" b="0" dirty="0" smtClean="0">
                <a:solidFill>
                  <a:schemeClr val="tx1"/>
                </a:solidFill>
              </a:rPr>
              <a:t>function Hero(name) {</a:t>
            </a:r>
          </a:p>
          <a:p>
            <a:pPr lvl="2"/>
            <a:r>
              <a:rPr lang="en-US" b="0" dirty="0" smtClean="0">
                <a:solidFill>
                  <a:schemeClr val="tx1"/>
                </a:solidFill>
              </a:rPr>
              <a:t>this.name = name;</a:t>
            </a:r>
          </a:p>
          <a:p>
            <a:pPr lvl="2"/>
            <a:r>
              <a:rPr lang="en-US" b="0" dirty="0" smtClean="0">
                <a:solidFill>
                  <a:schemeClr val="tx1"/>
                </a:solidFill>
              </a:rPr>
              <a:t>}</a:t>
            </a:r>
          </a:p>
          <a:p>
            <a:pPr lvl="2"/>
            <a:r>
              <a:rPr lang="en-US" b="0" dirty="0" err="1" smtClean="0">
                <a:solidFill>
                  <a:schemeClr val="tx1"/>
                </a:solidFill>
              </a:rPr>
              <a:t>var</a:t>
            </a:r>
            <a:r>
              <a:rPr lang="en-US" b="0" dirty="0" smtClean="0">
                <a:solidFill>
                  <a:schemeClr val="tx1"/>
                </a:solidFill>
              </a:rPr>
              <a:t> h = new Hero('Leonardo');</a:t>
            </a:r>
          </a:p>
          <a:p>
            <a:pPr lvl="2"/>
            <a:r>
              <a:rPr lang="en-US" b="0" dirty="0" err="1" smtClean="0">
                <a:solidFill>
                  <a:schemeClr val="tx1"/>
                </a:solidFill>
              </a:rPr>
              <a:t>h.constructor</a:t>
            </a:r>
            <a:r>
              <a:rPr lang="en-US" b="0" dirty="0" smtClean="0">
                <a:solidFill>
                  <a:schemeClr val="tx1"/>
                </a:solidFill>
              </a:rPr>
              <a:t> // Hero(name)</a:t>
            </a:r>
          </a:p>
          <a:p>
            <a:pPr lvl="2"/>
            <a:endParaRPr lang="en-US" b="0" dirty="0" smtClean="0">
              <a:solidFill>
                <a:schemeClr val="tx1"/>
              </a:solidFill>
            </a:endParaRPr>
          </a:p>
        </p:txBody>
      </p:sp>
      <p:sp>
        <p:nvSpPr>
          <p:cNvPr id="8" name="Title 1"/>
          <p:cNvSpPr txBox="1">
            <a:spLocks/>
          </p:cNvSpPr>
          <p:nvPr/>
        </p:nvSpPr>
        <p:spPr bwMode="auto">
          <a:xfrm>
            <a:off x="1295400" y="4343400"/>
            <a:ext cx="9220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Because the </a:t>
            </a:r>
            <a:r>
              <a:rPr lang="en-US" sz="1800" b="0" dirty="0" smtClean="0">
                <a:solidFill>
                  <a:schemeClr val="tx1"/>
                </a:solidFill>
              </a:rPr>
              <a:t>constructor </a:t>
            </a:r>
            <a:r>
              <a:rPr lang="en-US" b="0" dirty="0" smtClean="0">
                <a:solidFill>
                  <a:schemeClr val="tx1"/>
                </a:solidFill>
              </a:rPr>
              <a:t>property contains a reference to a function, you might as well call this function to produce a new object. The following code is like saying, "I don't care how object </a:t>
            </a:r>
            <a:r>
              <a:rPr lang="en-US" sz="1800" b="0" dirty="0" smtClean="0">
                <a:solidFill>
                  <a:schemeClr val="tx1"/>
                </a:solidFill>
              </a:rPr>
              <a:t>h2 </a:t>
            </a:r>
            <a:r>
              <a:rPr lang="en-US" b="0" dirty="0" smtClean="0">
                <a:solidFill>
                  <a:schemeClr val="tx1"/>
                </a:solidFill>
              </a:rPr>
              <a:t>was created, but I want another one just like it".</a:t>
            </a:r>
          </a:p>
        </p:txBody>
      </p:sp>
      <p:sp>
        <p:nvSpPr>
          <p:cNvPr id="10" name="Title 1"/>
          <p:cNvSpPr txBox="1">
            <a:spLocks/>
          </p:cNvSpPr>
          <p:nvPr/>
        </p:nvSpPr>
        <p:spPr bwMode="auto">
          <a:xfrm>
            <a:off x="1447800" y="5715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err="1" smtClean="0">
                <a:solidFill>
                  <a:schemeClr val="tx1"/>
                </a:solidFill>
              </a:rPr>
              <a:t>var</a:t>
            </a:r>
            <a:r>
              <a:rPr lang="en-US" b="0" dirty="0" smtClean="0">
                <a:solidFill>
                  <a:schemeClr val="tx1"/>
                </a:solidFill>
              </a:rPr>
              <a:t> h3 = new </a:t>
            </a:r>
            <a:r>
              <a:rPr lang="en-US" b="0" dirty="0" err="1" smtClean="0">
                <a:solidFill>
                  <a:schemeClr val="tx1"/>
                </a:solidFill>
              </a:rPr>
              <a:t>h.constructor</a:t>
            </a:r>
            <a:r>
              <a:rPr lang="en-US" b="0" dirty="0" smtClean="0">
                <a:solidFill>
                  <a:schemeClr val="tx1"/>
                </a:solidFill>
              </a:rPr>
              <a:t>('</a:t>
            </a:r>
            <a:r>
              <a:rPr lang="en-US" b="0" dirty="0" err="1" smtClean="0">
                <a:solidFill>
                  <a:schemeClr val="tx1"/>
                </a:solidFill>
              </a:rPr>
              <a:t>Rafaello</a:t>
            </a:r>
            <a:r>
              <a:rPr lang="en-US" b="0" dirty="0" smtClean="0">
                <a:solidFill>
                  <a:schemeClr val="tx1"/>
                </a:solidFill>
              </a:rPr>
              <a:t>');</a:t>
            </a:r>
          </a:p>
          <a:p>
            <a:r>
              <a:rPr lang="en-US" b="0" dirty="0" smtClean="0">
                <a:solidFill>
                  <a:schemeClr val="tx1"/>
                </a:solidFill>
              </a:rPr>
              <a:t>&gt;&gt;&gt; h3.name; </a:t>
            </a:r>
          </a:p>
        </p:txBody>
      </p:sp>
    </p:spTree>
    <p:extLst>
      <p:ext uri="{BB962C8B-B14F-4D97-AF65-F5344CB8AC3E}">
        <p14:creationId xmlns:p14="http://schemas.microsoft.com/office/powerpoint/2010/main" val="49536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762000"/>
            <a:ext cx="987552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219200"/>
            <a:ext cx="487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err="1" smtClean="0">
                <a:solidFill>
                  <a:schemeClr val="tx1"/>
                </a:solidFill>
              </a:rPr>
              <a:t>instanceof</a:t>
            </a:r>
            <a:r>
              <a:rPr lang="en-US" b="0" dirty="0" smtClean="0">
                <a:solidFill>
                  <a:schemeClr val="tx1"/>
                </a:solidFill>
              </a:rPr>
              <a:t> Operator</a:t>
            </a:r>
          </a:p>
        </p:txBody>
      </p:sp>
      <p:sp>
        <p:nvSpPr>
          <p:cNvPr id="7" name="Title 1"/>
          <p:cNvSpPr txBox="1">
            <a:spLocks/>
          </p:cNvSpPr>
          <p:nvPr/>
        </p:nvSpPr>
        <p:spPr bwMode="auto">
          <a:xfrm>
            <a:off x="1066800" y="1676400"/>
            <a:ext cx="929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Using the </a:t>
            </a:r>
            <a:r>
              <a:rPr lang="en-US" b="0" dirty="0" err="1" smtClean="0">
                <a:solidFill>
                  <a:schemeClr val="tx1"/>
                </a:solidFill>
              </a:rPr>
              <a:t>instanceof</a:t>
            </a:r>
            <a:r>
              <a:rPr lang="en-US" b="0" dirty="0" smtClean="0">
                <a:solidFill>
                  <a:schemeClr val="tx1"/>
                </a:solidFill>
              </a:rPr>
              <a:t> operator, you can test if an object was created with a specific constructor function:</a:t>
            </a:r>
          </a:p>
        </p:txBody>
      </p:sp>
      <p:sp>
        <p:nvSpPr>
          <p:cNvPr id="5" name="Title 1"/>
          <p:cNvSpPr txBox="1">
            <a:spLocks/>
          </p:cNvSpPr>
          <p:nvPr/>
        </p:nvSpPr>
        <p:spPr bwMode="auto">
          <a:xfrm>
            <a:off x="1143000" y="2209800"/>
            <a:ext cx="9372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4"/>
            <a:r>
              <a:rPr lang="en-US" b="0" dirty="0" smtClean="0">
                <a:solidFill>
                  <a:schemeClr val="tx1"/>
                </a:solidFill>
              </a:rPr>
              <a:t>&gt;&gt;&gt; function Hero(){}</a:t>
            </a:r>
          </a:p>
          <a:p>
            <a:pPr lvl="4"/>
            <a:r>
              <a:rPr lang="en-US" b="0" dirty="0" smtClean="0">
                <a:solidFill>
                  <a:schemeClr val="tx1"/>
                </a:solidFill>
              </a:rPr>
              <a:t>&gt;&gt;&gt; </a:t>
            </a:r>
            <a:r>
              <a:rPr lang="en-US" b="0" dirty="0" err="1" smtClean="0">
                <a:solidFill>
                  <a:schemeClr val="tx1"/>
                </a:solidFill>
              </a:rPr>
              <a:t>var</a:t>
            </a:r>
            <a:r>
              <a:rPr lang="en-US" b="0" dirty="0" smtClean="0">
                <a:solidFill>
                  <a:schemeClr val="tx1"/>
                </a:solidFill>
              </a:rPr>
              <a:t> h = new Hero();</a:t>
            </a:r>
          </a:p>
          <a:p>
            <a:pPr lvl="4"/>
            <a:r>
              <a:rPr lang="en-US" b="0" dirty="0" smtClean="0">
                <a:solidFill>
                  <a:schemeClr val="tx1"/>
                </a:solidFill>
              </a:rPr>
              <a:t>&gt;&gt;&gt; </a:t>
            </a:r>
            <a:r>
              <a:rPr lang="en-US" b="0" dirty="0" err="1" smtClean="0">
                <a:solidFill>
                  <a:schemeClr val="tx1"/>
                </a:solidFill>
              </a:rPr>
              <a:t>var</a:t>
            </a:r>
            <a:r>
              <a:rPr lang="en-US" b="0" dirty="0" smtClean="0">
                <a:solidFill>
                  <a:schemeClr val="tx1"/>
                </a:solidFill>
              </a:rPr>
              <a:t> o = {};</a:t>
            </a:r>
          </a:p>
          <a:p>
            <a:pPr lvl="4"/>
            <a:r>
              <a:rPr lang="en-US" b="0" dirty="0" smtClean="0">
                <a:solidFill>
                  <a:schemeClr val="tx1"/>
                </a:solidFill>
              </a:rPr>
              <a:t>&gt;&gt;&gt; h </a:t>
            </a:r>
            <a:r>
              <a:rPr lang="en-US" b="0" dirty="0" err="1" smtClean="0">
                <a:solidFill>
                  <a:schemeClr val="tx1"/>
                </a:solidFill>
              </a:rPr>
              <a:t>instanceof</a:t>
            </a:r>
            <a:r>
              <a:rPr lang="en-US" b="0" dirty="0" smtClean="0">
                <a:solidFill>
                  <a:schemeClr val="tx1"/>
                </a:solidFill>
              </a:rPr>
              <a:t> Hero; </a:t>
            </a:r>
          </a:p>
          <a:p>
            <a:pPr lvl="4"/>
            <a:r>
              <a:rPr lang="en-US" sz="1800" b="0" dirty="0" smtClean="0">
                <a:solidFill>
                  <a:schemeClr val="tx1"/>
                </a:solidFill>
              </a:rPr>
              <a:t>         </a:t>
            </a:r>
            <a:r>
              <a:rPr lang="en-US" b="0" dirty="0" smtClean="0">
                <a:solidFill>
                  <a:schemeClr val="tx1"/>
                </a:solidFill>
              </a:rPr>
              <a:t>true</a:t>
            </a:r>
          </a:p>
          <a:p>
            <a:pPr lvl="4"/>
            <a:r>
              <a:rPr lang="en-US" b="0" dirty="0" smtClean="0">
                <a:solidFill>
                  <a:schemeClr val="tx1"/>
                </a:solidFill>
              </a:rPr>
              <a:t>&gt;&gt;&gt; h </a:t>
            </a:r>
            <a:r>
              <a:rPr lang="en-US" b="0" dirty="0" err="1" smtClean="0">
                <a:solidFill>
                  <a:schemeClr val="tx1"/>
                </a:solidFill>
              </a:rPr>
              <a:t>instanceof</a:t>
            </a:r>
            <a:r>
              <a:rPr lang="en-US" b="0" dirty="0" smtClean="0">
                <a:solidFill>
                  <a:schemeClr val="tx1"/>
                </a:solidFill>
              </a:rPr>
              <a:t> Object; </a:t>
            </a:r>
          </a:p>
          <a:p>
            <a:pPr lvl="4"/>
            <a:r>
              <a:rPr lang="en-US" b="0" dirty="0" smtClean="0">
                <a:solidFill>
                  <a:schemeClr val="tx1"/>
                </a:solidFill>
              </a:rPr>
              <a:t>false</a:t>
            </a:r>
          </a:p>
          <a:p>
            <a:pPr lvl="4"/>
            <a:r>
              <a:rPr lang="en-US" b="0" dirty="0" smtClean="0">
                <a:solidFill>
                  <a:schemeClr val="tx1"/>
                </a:solidFill>
              </a:rPr>
              <a:t>&gt;&gt;&gt; o </a:t>
            </a:r>
            <a:r>
              <a:rPr lang="en-US" b="0" dirty="0" err="1" smtClean="0">
                <a:solidFill>
                  <a:schemeClr val="tx1"/>
                </a:solidFill>
              </a:rPr>
              <a:t>instanceof</a:t>
            </a:r>
            <a:r>
              <a:rPr lang="en-US" b="0" dirty="0" smtClean="0">
                <a:solidFill>
                  <a:schemeClr val="tx1"/>
                </a:solidFill>
              </a:rPr>
              <a:t> Object; </a:t>
            </a:r>
          </a:p>
          <a:p>
            <a:pPr lvl="4"/>
            <a:r>
              <a:rPr lang="en-US" b="0" dirty="0" smtClean="0">
                <a:solidFill>
                  <a:schemeClr val="tx1"/>
                </a:solidFill>
              </a:rPr>
              <a:t>True</a:t>
            </a:r>
          </a:p>
          <a:p>
            <a:endParaRPr lang="en-US" b="0" dirty="0" smtClean="0">
              <a:solidFill>
                <a:schemeClr val="tx1"/>
              </a:solidFill>
            </a:endParaRPr>
          </a:p>
          <a:p>
            <a:r>
              <a:rPr lang="en-US" b="0" dirty="0" smtClean="0">
                <a:solidFill>
                  <a:schemeClr val="tx1"/>
                </a:solidFill>
              </a:rPr>
              <a:t>Note that you don't put parentheses after the function name (don't use </a:t>
            </a:r>
            <a:r>
              <a:rPr lang="en-US" sz="1800" b="0" dirty="0" smtClean="0">
                <a:solidFill>
                  <a:schemeClr val="tx1"/>
                </a:solidFill>
              </a:rPr>
              <a:t>h </a:t>
            </a:r>
            <a:r>
              <a:rPr lang="en-US" sz="1800" b="0" dirty="0" err="1" smtClean="0">
                <a:solidFill>
                  <a:schemeClr val="tx1"/>
                </a:solidFill>
              </a:rPr>
              <a:t>instanceof</a:t>
            </a:r>
            <a:r>
              <a:rPr lang="en-US" sz="1800" b="0" dirty="0" smtClean="0">
                <a:solidFill>
                  <a:schemeClr val="tx1"/>
                </a:solidFill>
              </a:rPr>
              <a:t> Hero()</a:t>
            </a:r>
            <a:r>
              <a:rPr lang="en-US" b="0" dirty="0" smtClean="0">
                <a:solidFill>
                  <a:schemeClr val="tx1"/>
                </a:solidFill>
              </a:rPr>
              <a:t>). This is because you're not invoking this function, but just referring to it by name, as for any other variable.</a:t>
            </a:r>
          </a:p>
        </p:txBody>
      </p:sp>
    </p:spTree>
    <p:extLst>
      <p:ext uri="{BB962C8B-B14F-4D97-AF65-F5344CB8AC3E}">
        <p14:creationId xmlns:p14="http://schemas.microsoft.com/office/powerpoint/2010/main" val="291273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104900"/>
            <a:ext cx="4876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Comparing Objects </a:t>
            </a:r>
          </a:p>
        </p:txBody>
      </p:sp>
      <p:sp>
        <p:nvSpPr>
          <p:cNvPr id="7" name="Title 1"/>
          <p:cNvSpPr txBox="1">
            <a:spLocks/>
          </p:cNvSpPr>
          <p:nvPr/>
        </p:nvSpPr>
        <p:spPr bwMode="auto">
          <a:xfrm>
            <a:off x="1066800" y="1447800"/>
            <a:ext cx="9372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When you compare objects, you'll get true only if you compare two references to the same object. Comparing two distinct objects that happen to have the exact same methods and properties will return false.</a:t>
            </a:r>
          </a:p>
        </p:txBody>
      </p:sp>
      <p:sp>
        <p:nvSpPr>
          <p:cNvPr id="8" name="Title 1"/>
          <p:cNvSpPr txBox="1">
            <a:spLocks/>
          </p:cNvSpPr>
          <p:nvPr/>
        </p:nvSpPr>
        <p:spPr bwMode="auto">
          <a:xfrm>
            <a:off x="1066800" y="2590800"/>
            <a:ext cx="9601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Let's create two objects that look the same:</a:t>
            </a:r>
          </a:p>
          <a:p>
            <a:r>
              <a:rPr lang="en-US" sz="1800" b="0" dirty="0" smtClean="0">
                <a:solidFill>
                  <a:schemeClr val="tx1"/>
                </a:solidFill>
              </a:rPr>
              <a:t>&gt;&gt;&gt; </a:t>
            </a:r>
            <a:r>
              <a:rPr lang="en-US" sz="1800" b="0" dirty="0" err="1" smtClean="0">
                <a:solidFill>
                  <a:schemeClr val="tx1"/>
                </a:solidFill>
              </a:rPr>
              <a:t>var</a:t>
            </a:r>
            <a:r>
              <a:rPr lang="en-US" sz="1800" b="0" dirty="0" smtClean="0">
                <a:solidFill>
                  <a:schemeClr val="tx1"/>
                </a:solidFill>
              </a:rPr>
              <a:t> </a:t>
            </a:r>
            <a:r>
              <a:rPr lang="en-US" sz="1800" b="0" dirty="0" err="1" smtClean="0">
                <a:solidFill>
                  <a:schemeClr val="tx1"/>
                </a:solidFill>
              </a:rPr>
              <a:t>fido</a:t>
            </a:r>
            <a:r>
              <a:rPr lang="en-US" sz="1800" b="0" dirty="0" smtClean="0">
                <a:solidFill>
                  <a:schemeClr val="tx1"/>
                </a:solidFill>
              </a:rPr>
              <a:t> = {breed: 'dog'};</a:t>
            </a:r>
          </a:p>
          <a:p>
            <a:r>
              <a:rPr lang="en-US" sz="1800" b="0" dirty="0" smtClean="0">
                <a:solidFill>
                  <a:schemeClr val="tx1"/>
                </a:solidFill>
              </a:rPr>
              <a:t>&gt;&gt;&gt; </a:t>
            </a:r>
            <a:r>
              <a:rPr lang="en-US" sz="1800" b="0" dirty="0" err="1" smtClean="0">
                <a:solidFill>
                  <a:schemeClr val="tx1"/>
                </a:solidFill>
              </a:rPr>
              <a:t>var</a:t>
            </a:r>
            <a:r>
              <a:rPr lang="en-US" sz="1800" b="0" dirty="0" smtClean="0">
                <a:solidFill>
                  <a:schemeClr val="tx1"/>
                </a:solidFill>
              </a:rPr>
              <a:t> </a:t>
            </a:r>
            <a:r>
              <a:rPr lang="en-US" sz="1800" b="0" dirty="0" err="1" smtClean="0">
                <a:solidFill>
                  <a:schemeClr val="tx1"/>
                </a:solidFill>
              </a:rPr>
              <a:t>benji</a:t>
            </a:r>
            <a:r>
              <a:rPr lang="en-US" sz="1800" b="0" dirty="0" smtClean="0">
                <a:solidFill>
                  <a:schemeClr val="tx1"/>
                </a:solidFill>
              </a:rPr>
              <a:t> = {breed: 'dog'};</a:t>
            </a:r>
          </a:p>
          <a:p>
            <a:endParaRPr lang="en-US" sz="1800" b="0" dirty="0" smtClean="0">
              <a:solidFill>
                <a:schemeClr val="tx1"/>
              </a:solidFill>
            </a:endParaRPr>
          </a:p>
          <a:p>
            <a:r>
              <a:rPr lang="en-US" sz="1800" b="0" dirty="0" smtClean="0">
                <a:solidFill>
                  <a:schemeClr val="tx1"/>
                </a:solidFill>
              </a:rPr>
              <a:t>Comparing them will return false:</a:t>
            </a:r>
          </a:p>
          <a:p>
            <a:r>
              <a:rPr lang="en-US" sz="1800" b="0" dirty="0" smtClean="0">
                <a:solidFill>
                  <a:schemeClr val="tx1"/>
                </a:solidFill>
              </a:rPr>
              <a:t>&gt;&gt;&gt; </a:t>
            </a:r>
            <a:r>
              <a:rPr lang="en-US" sz="1800" b="0" dirty="0" err="1" smtClean="0">
                <a:solidFill>
                  <a:schemeClr val="tx1"/>
                </a:solidFill>
              </a:rPr>
              <a:t>benji</a:t>
            </a:r>
            <a:r>
              <a:rPr lang="en-US" sz="1800" b="0" dirty="0" smtClean="0">
                <a:solidFill>
                  <a:schemeClr val="tx1"/>
                </a:solidFill>
              </a:rPr>
              <a:t> === </a:t>
            </a:r>
            <a:r>
              <a:rPr lang="en-US" sz="1800" b="0" dirty="0" err="1" smtClean="0">
                <a:solidFill>
                  <a:schemeClr val="tx1"/>
                </a:solidFill>
              </a:rPr>
              <a:t>fido</a:t>
            </a:r>
            <a:r>
              <a:rPr lang="en-US" sz="1800" b="0" dirty="0" smtClean="0">
                <a:solidFill>
                  <a:schemeClr val="tx1"/>
                </a:solidFill>
              </a:rPr>
              <a:t> </a:t>
            </a:r>
          </a:p>
          <a:p>
            <a:r>
              <a:rPr lang="en-US" sz="1800" b="0" dirty="0" smtClean="0">
                <a:solidFill>
                  <a:schemeClr val="tx1"/>
                </a:solidFill>
              </a:rPr>
              <a:t>False</a:t>
            </a:r>
          </a:p>
          <a:p>
            <a:endParaRPr lang="en-US" sz="1800" b="0" dirty="0" smtClean="0">
              <a:solidFill>
                <a:schemeClr val="tx1"/>
              </a:solidFill>
            </a:endParaRPr>
          </a:p>
          <a:p>
            <a:r>
              <a:rPr lang="en-US" sz="1800" b="0" dirty="0" smtClean="0">
                <a:solidFill>
                  <a:schemeClr val="tx1"/>
                </a:solidFill>
              </a:rPr>
              <a:t>You can create a new variable </a:t>
            </a:r>
            <a:r>
              <a:rPr lang="en-US" sz="1800" b="0" dirty="0" err="1" smtClean="0">
                <a:solidFill>
                  <a:schemeClr val="tx1"/>
                </a:solidFill>
              </a:rPr>
              <a:t>mydog</a:t>
            </a:r>
            <a:r>
              <a:rPr lang="en-US" sz="1800" b="0" dirty="0" smtClean="0">
                <a:solidFill>
                  <a:schemeClr val="tx1"/>
                </a:solidFill>
              </a:rPr>
              <a:t> and assign one of the objects to it, this way </a:t>
            </a:r>
            <a:r>
              <a:rPr lang="en-US" sz="1800" b="0" dirty="0" err="1" smtClean="0">
                <a:solidFill>
                  <a:schemeClr val="tx1"/>
                </a:solidFill>
              </a:rPr>
              <a:t>mydog</a:t>
            </a:r>
            <a:r>
              <a:rPr lang="en-US" sz="1800" b="0" dirty="0" smtClean="0">
                <a:solidFill>
                  <a:schemeClr val="tx1"/>
                </a:solidFill>
              </a:rPr>
              <a:t> actually points to the same object.</a:t>
            </a:r>
          </a:p>
          <a:p>
            <a:endParaRPr lang="en-US" sz="1800" b="0" dirty="0" smtClean="0">
              <a:solidFill>
                <a:schemeClr val="tx1"/>
              </a:solidFill>
            </a:endParaRPr>
          </a:p>
          <a:p>
            <a:r>
              <a:rPr lang="en-US" sz="1800" b="0" dirty="0" smtClean="0">
                <a:solidFill>
                  <a:schemeClr val="tx1"/>
                </a:solidFill>
              </a:rPr>
              <a:t>&gt;&gt;&gt; </a:t>
            </a:r>
            <a:r>
              <a:rPr lang="en-US" sz="1800" b="0" dirty="0" err="1" smtClean="0">
                <a:solidFill>
                  <a:schemeClr val="tx1"/>
                </a:solidFill>
              </a:rPr>
              <a:t>var</a:t>
            </a:r>
            <a:r>
              <a:rPr lang="en-US" sz="1800" b="0" dirty="0" smtClean="0">
                <a:solidFill>
                  <a:schemeClr val="tx1"/>
                </a:solidFill>
              </a:rPr>
              <a:t> </a:t>
            </a:r>
            <a:r>
              <a:rPr lang="en-US" sz="1800" b="0" dirty="0" err="1" smtClean="0">
                <a:solidFill>
                  <a:schemeClr val="tx1"/>
                </a:solidFill>
              </a:rPr>
              <a:t>mydog</a:t>
            </a:r>
            <a:r>
              <a:rPr lang="en-US" sz="1800" b="0" dirty="0" smtClean="0">
                <a:solidFill>
                  <a:schemeClr val="tx1"/>
                </a:solidFill>
              </a:rPr>
              <a:t> = </a:t>
            </a:r>
            <a:r>
              <a:rPr lang="en-US" sz="1800" b="0" dirty="0" err="1" smtClean="0">
                <a:solidFill>
                  <a:schemeClr val="tx1"/>
                </a:solidFill>
              </a:rPr>
              <a:t>benji</a:t>
            </a:r>
            <a:r>
              <a:rPr lang="en-US" sz="1800" b="0" dirty="0" smtClean="0">
                <a:solidFill>
                  <a:schemeClr val="tx1"/>
                </a:solidFill>
              </a:rPr>
              <a:t>;</a:t>
            </a:r>
          </a:p>
        </p:txBody>
      </p:sp>
    </p:spTree>
    <p:extLst>
      <p:ext uri="{BB962C8B-B14F-4D97-AF65-F5344CB8AC3E}">
        <p14:creationId xmlns:p14="http://schemas.microsoft.com/office/powerpoint/2010/main" val="49993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ea typeface="ＭＳ Ｐゴシック" charset="-128"/>
                <a:cs typeface="Calibri" pitchFamily="34" charset="0"/>
              </a:rPr>
              <a:t>Objects</a:t>
            </a:r>
            <a:endParaRPr lang="en-US" sz="2800" dirty="0">
              <a:solidFill>
                <a:srgbClr val="3D96AC"/>
              </a:solidFill>
              <a:ea typeface="ＭＳ Ｐゴシック" charset="-128"/>
              <a:cs typeface="Calibri" pitchFamily="34" charset="0"/>
            </a:endParaRPr>
          </a:p>
        </p:txBody>
      </p:sp>
      <p:sp>
        <p:nvSpPr>
          <p:cNvPr id="6" name="Title 1"/>
          <p:cNvSpPr txBox="1">
            <a:spLocks/>
          </p:cNvSpPr>
          <p:nvPr/>
        </p:nvSpPr>
        <p:spPr bwMode="auto">
          <a:xfrm>
            <a:off x="914400" y="1181100"/>
            <a:ext cx="4876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Comparing Objects </a:t>
            </a:r>
          </a:p>
        </p:txBody>
      </p:sp>
      <p:sp>
        <p:nvSpPr>
          <p:cNvPr id="7" name="Title 1"/>
          <p:cNvSpPr txBox="1">
            <a:spLocks/>
          </p:cNvSpPr>
          <p:nvPr/>
        </p:nvSpPr>
        <p:spPr bwMode="auto">
          <a:xfrm>
            <a:off x="1066800" y="1447800"/>
            <a:ext cx="9525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In this case </a:t>
            </a:r>
            <a:r>
              <a:rPr lang="en-US" sz="1800" b="0" dirty="0" err="1" smtClean="0">
                <a:solidFill>
                  <a:schemeClr val="tx1"/>
                </a:solidFill>
              </a:rPr>
              <a:t>benji</a:t>
            </a:r>
            <a:r>
              <a:rPr lang="en-US" sz="1800" b="0" dirty="0" smtClean="0">
                <a:solidFill>
                  <a:schemeClr val="tx1"/>
                </a:solidFill>
              </a:rPr>
              <a:t> is </a:t>
            </a:r>
            <a:r>
              <a:rPr lang="en-US" sz="1800" b="0" dirty="0" err="1" smtClean="0">
                <a:solidFill>
                  <a:schemeClr val="tx1"/>
                </a:solidFill>
              </a:rPr>
              <a:t>mydog</a:t>
            </a:r>
            <a:r>
              <a:rPr lang="en-US" sz="1800" b="0" dirty="0" smtClean="0">
                <a:solidFill>
                  <a:schemeClr val="tx1"/>
                </a:solidFill>
              </a:rPr>
              <a:t> because they are the same object (changing </a:t>
            </a:r>
            <a:r>
              <a:rPr lang="en-US" sz="1800" b="0" dirty="0" err="1" smtClean="0">
                <a:solidFill>
                  <a:schemeClr val="tx1"/>
                </a:solidFill>
              </a:rPr>
              <a:t>mydog's</a:t>
            </a:r>
            <a:r>
              <a:rPr lang="en-US" sz="1800" b="0" dirty="0" smtClean="0">
                <a:solidFill>
                  <a:schemeClr val="tx1"/>
                </a:solidFill>
              </a:rPr>
              <a:t> properties will change </a:t>
            </a:r>
            <a:r>
              <a:rPr lang="en-US" sz="1800" b="0" dirty="0" err="1" smtClean="0">
                <a:solidFill>
                  <a:schemeClr val="tx1"/>
                </a:solidFill>
              </a:rPr>
              <a:t>benji's</a:t>
            </a:r>
            <a:r>
              <a:rPr lang="en-US" sz="1800" b="0" dirty="0" smtClean="0">
                <a:solidFill>
                  <a:schemeClr val="tx1"/>
                </a:solidFill>
              </a:rPr>
              <a:t>). The comparison returns true.</a:t>
            </a:r>
          </a:p>
          <a:p>
            <a:endParaRPr lang="en-US" sz="1800" b="0" dirty="0" smtClean="0">
              <a:solidFill>
                <a:schemeClr val="tx1"/>
              </a:solidFill>
            </a:endParaRPr>
          </a:p>
          <a:p>
            <a:r>
              <a:rPr lang="en-US" sz="1800" b="0" dirty="0" smtClean="0">
                <a:solidFill>
                  <a:schemeClr val="tx1"/>
                </a:solidFill>
              </a:rPr>
              <a:t>&gt;&gt;&gt; </a:t>
            </a:r>
            <a:r>
              <a:rPr lang="en-US" sz="1800" b="0" dirty="0" err="1" smtClean="0">
                <a:solidFill>
                  <a:schemeClr val="tx1"/>
                </a:solidFill>
              </a:rPr>
              <a:t>mydog</a:t>
            </a:r>
            <a:r>
              <a:rPr lang="en-US" sz="1800" b="0" dirty="0" smtClean="0">
                <a:solidFill>
                  <a:schemeClr val="tx1"/>
                </a:solidFill>
              </a:rPr>
              <a:t> === </a:t>
            </a:r>
            <a:r>
              <a:rPr lang="en-US" sz="1800" b="0" dirty="0" err="1" smtClean="0">
                <a:solidFill>
                  <a:schemeClr val="tx1"/>
                </a:solidFill>
              </a:rPr>
              <a:t>benji</a:t>
            </a:r>
            <a:r>
              <a:rPr lang="en-US" sz="1800" b="0" dirty="0" smtClean="0">
                <a:solidFill>
                  <a:schemeClr val="tx1"/>
                </a:solidFill>
              </a:rPr>
              <a:t> </a:t>
            </a:r>
          </a:p>
          <a:p>
            <a:r>
              <a:rPr lang="en-US" sz="1800" b="0" dirty="0" smtClean="0">
                <a:solidFill>
                  <a:schemeClr val="tx1"/>
                </a:solidFill>
              </a:rPr>
              <a:t>True</a:t>
            </a:r>
          </a:p>
          <a:p>
            <a:endParaRPr lang="en-US" sz="1800" b="0" dirty="0" smtClean="0">
              <a:solidFill>
                <a:schemeClr val="tx1"/>
              </a:solidFill>
            </a:endParaRPr>
          </a:p>
          <a:p>
            <a:r>
              <a:rPr lang="en-US" sz="1800" b="0" dirty="0" smtClean="0">
                <a:solidFill>
                  <a:schemeClr val="tx1"/>
                </a:solidFill>
              </a:rPr>
              <a:t>And because </a:t>
            </a:r>
            <a:r>
              <a:rPr lang="en-US" sz="1800" b="0" dirty="0" err="1" smtClean="0">
                <a:solidFill>
                  <a:schemeClr val="tx1"/>
                </a:solidFill>
              </a:rPr>
              <a:t>fido</a:t>
            </a:r>
            <a:r>
              <a:rPr lang="en-US" sz="1800" b="0" dirty="0" smtClean="0">
                <a:solidFill>
                  <a:schemeClr val="tx1"/>
                </a:solidFill>
              </a:rPr>
              <a:t> is a different object, it does not compare to </a:t>
            </a:r>
            <a:r>
              <a:rPr lang="en-US" sz="1800" b="0" dirty="0" err="1" smtClean="0">
                <a:solidFill>
                  <a:schemeClr val="tx1"/>
                </a:solidFill>
              </a:rPr>
              <a:t>mydog</a:t>
            </a:r>
            <a:r>
              <a:rPr lang="en-US" sz="1800" b="0" dirty="0" smtClean="0">
                <a:solidFill>
                  <a:schemeClr val="tx1"/>
                </a:solidFill>
              </a:rPr>
              <a:t>:</a:t>
            </a:r>
          </a:p>
          <a:p>
            <a:r>
              <a:rPr lang="en-US" sz="1800" b="0" dirty="0" smtClean="0">
                <a:solidFill>
                  <a:schemeClr val="tx1"/>
                </a:solidFill>
              </a:rPr>
              <a:t>&gt;&gt;&gt; </a:t>
            </a:r>
            <a:r>
              <a:rPr lang="en-US" sz="1800" b="0" dirty="0" err="1" smtClean="0">
                <a:solidFill>
                  <a:schemeClr val="tx1"/>
                </a:solidFill>
              </a:rPr>
              <a:t>mydog</a:t>
            </a:r>
            <a:r>
              <a:rPr lang="en-US" sz="1800" b="0" dirty="0" smtClean="0">
                <a:solidFill>
                  <a:schemeClr val="tx1"/>
                </a:solidFill>
              </a:rPr>
              <a:t> === </a:t>
            </a:r>
            <a:r>
              <a:rPr lang="en-US" sz="1800" b="0" dirty="0" err="1" smtClean="0">
                <a:solidFill>
                  <a:schemeClr val="tx1"/>
                </a:solidFill>
              </a:rPr>
              <a:t>fido</a:t>
            </a:r>
            <a:r>
              <a:rPr lang="en-US" sz="1800" b="0" dirty="0" smtClean="0">
                <a:solidFill>
                  <a:schemeClr val="tx1"/>
                </a:solidFill>
              </a:rPr>
              <a:t> </a:t>
            </a:r>
          </a:p>
          <a:p>
            <a:r>
              <a:rPr lang="en-US" sz="1800" b="0" dirty="0" smtClean="0">
                <a:solidFill>
                  <a:schemeClr val="tx1"/>
                </a:solidFill>
              </a:rPr>
              <a:t>false</a:t>
            </a:r>
          </a:p>
        </p:txBody>
      </p:sp>
    </p:spTree>
    <p:extLst>
      <p:ext uri="{BB962C8B-B14F-4D97-AF65-F5344CB8AC3E}">
        <p14:creationId xmlns:p14="http://schemas.microsoft.com/office/powerpoint/2010/main" val="282734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228600" y="538092"/>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AJAX</a:t>
            </a:r>
          </a:p>
        </p:txBody>
      </p:sp>
      <p:sp>
        <p:nvSpPr>
          <p:cNvPr id="7" name="Title 1"/>
          <p:cNvSpPr txBox="1">
            <a:spLocks/>
          </p:cNvSpPr>
          <p:nvPr/>
        </p:nvSpPr>
        <p:spPr bwMode="auto">
          <a:xfrm>
            <a:off x="1066800" y="1143000"/>
            <a:ext cx="8610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eaLnBrk="1" hangingPunct="1">
              <a:buFont typeface="Arial" panose="020B0604020202020204" pitchFamily="34" charset="0"/>
              <a:buChar char="•"/>
            </a:pPr>
            <a:r>
              <a:rPr lang="en-GB" altLang="en-US" sz="1800" b="0" dirty="0">
                <a:solidFill>
                  <a:schemeClr val="tx1"/>
                </a:solidFill>
              </a:rPr>
              <a:t>Basic objects necessary</a:t>
            </a:r>
          </a:p>
          <a:p>
            <a:pPr marL="342900" indent="-342900" eaLnBrk="1" hangingPunct="1">
              <a:buFont typeface="Arial" panose="020B0604020202020204" pitchFamily="34" charset="0"/>
              <a:buChar char="•"/>
            </a:pPr>
            <a:r>
              <a:rPr lang="en-GB" altLang="en-US" sz="1800" b="0" dirty="0">
                <a:solidFill>
                  <a:schemeClr val="tx1"/>
                </a:solidFill>
              </a:rPr>
              <a:t>Setting up the XMLHttpRequest object</a:t>
            </a:r>
          </a:p>
          <a:p>
            <a:pPr marL="342900" indent="-342900" eaLnBrk="1" hangingPunct="1">
              <a:buFont typeface="Arial" panose="020B0604020202020204" pitchFamily="34" charset="0"/>
              <a:buChar char="•"/>
            </a:pPr>
            <a:r>
              <a:rPr lang="en-GB" altLang="en-US" sz="1800" b="0" dirty="0">
                <a:solidFill>
                  <a:schemeClr val="tx1"/>
                </a:solidFill>
              </a:rPr>
              <a:t>Making the call</a:t>
            </a:r>
          </a:p>
          <a:p>
            <a:pPr marL="342900" indent="-342900" eaLnBrk="1" hangingPunct="1">
              <a:buFont typeface="Arial" panose="020B0604020202020204" pitchFamily="34" charset="0"/>
              <a:buChar char="•"/>
            </a:pPr>
            <a:r>
              <a:rPr lang="en-GB" altLang="en-US" sz="1800" b="0" dirty="0">
                <a:solidFill>
                  <a:schemeClr val="tx1"/>
                </a:solidFill>
              </a:rPr>
              <a:t>How the server responds</a:t>
            </a:r>
          </a:p>
          <a:p>
            <a:pPr marL="342900" indent="-342900" eaLnBrk="1" hangingPunct="1">
              <a:buFont typeface="Arial" panose="020B0604020202020204" pitchFamily="34" charset="0"/>
              <a:buChar char="•"/>
            </a:pPr>
            <a:r>
              <a:rPr lang="en-GB" altLang="en-US" sz="1800" b="0" dirty="0">
                <a:solidFill>
                  <a:schemeClr val="tx1"/>
                </a:solidFill>
              </a:rPr>
              <a:t>Using the reply</a:t>
            </a:r>
          </a:p>
        </p:txBody>
      </p:sp>
    </p:spTree>
    <p:extLst>
      <p:ext uri="{BB962C8B-B14F-4D97-AF65-F5344CB8AC3E}">
        <p14:creationId xmlns:p14="http://schemas.microsoft.com/office/powerpoint/2010/main" val="70345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147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usual way we operate in the Web</a:t>
            </a:r>
          </a:p>
        </p:txBody>
      </p:sp>
      <p:sp>
        <p:nvSpPr>
          <p:cNvPr id="7" name="Title 1"/>
          <p:cNvSpPr txBox="1">
            <a:spLocks/>
          </p:cNvSpPr>
          <p:nvPr/>
        </p:nvSpPr>
        <p:spPr bwMode="auto">
          <a:xfrm>
            <a:off x="685800" y="1115033"/>
            <a:ext cx="9448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r>
              <a:rPr lang="en-GB" altLang="en-US" sz="1800" b="0" dirty="0">
                <a:solidFill>
                  <a:schemeClr val="tx1"/>
                </a:solidFill>
              </a:rPr>
              <a:t>Typical browsing </a:t>
            </a:r>
            <a:r>
              <a:rPr lang="en-GB" altLang="en-US" sz="1800" b="0" dirty="0" smtClean="0">
                <a:solidFill>
                  <a:schemeClr val="tx1"/>
                </a:solidFill>
              </a:rPr>
              <a:t>behaviour </a:t>
            </a:r>
            <a:r>
              <a:rPr lang="en-GB" altLang="en-US" sz="1800" b="0" dirty="0">
                <a:solidFill>
                  <a:schemeClr val="tx1"/>
                </a:solidFill>
              </a:rPr>
              <a:t>consists of loading a web page, then selecting some action that we want to do, filling out a form, submitting the information, etc.  </a:t>
            </a:r>
            <a:endParaRPr lang="en-GB" altLang="en-US" sz="1800" b="0" dirty="0" smtClean="0">
              <a:solidFill>
                <a:schemeClr val="tx1"/>
              </a:solidFill>
            </a:endParaRPr>
          </a:p>
          <a:p>
            <a:pPr eaLnBrk="1" hangingPunct="1"/>
            <a:endParaRPr lang="en-GB" altLang="en-US" sz="1800" b="0" dirty="0">
              <a:solidFill>
                <a:schemeClr val="tx1"/>
              </a:solidFill>
            </a:endParaRPr>
          </a:p>
          <a:p>
            <a:pPr eaLnBrk="1" hangingPunct="1"/>
            <a:r>
              <a:rPr lang="en-GB" altLang="en-US" sz="1800" b="0" dirty="0">
                <a:solidFill>
                  <a:schemeClr val="tx1"/>
                </a:solidFill>
              </a:rPr>
              <a:t>We work in this sequential manner, requesting one page at a time, and have to wait for the server to respond, loading a whole new web page before we continue.  </a:t>
            </a:r>
            <a:endParaRPr lang="en-GB" altLang="en-US" sz="1800" b="0" dirty="0" smtClean="0">
              <a:solidFill>
                <a:schemeClr val="tx1"/>
              </a:solidFill>
            </a:endParaRPr>
          </a:p>
          <a:p>
            <a:pPr eaLnBrk="1" hangingPunct="1"/>
            <a:endParaRPr lang="en-GB" altLang="en-US" sz="1800" b="0" dirty="0">
              <a:solidFill>
                <a:schemeClr val="tx1"/>
              </a:solidFill>
            </a:endParaRPr>
          </a:p>
          <a:p>
            <a:pPr eaLnBrk="1" hangingPunct="1"/>
            <a:r>
              <a:rPr lang="en-GB" altLang="en-US" sz="1800" b="0" dirty="0">
                <a:solidFill>
                  <a:schemeClr val="tx1"/>
                </a:solidFill>
              </a:rPr>
              <a:t>This is also one of the limitations of web pages, where transmitting information between a client and server generally requires a new page to be loaded.  </a:t>
            </a:r>
          </a:p>
          <a:p>
            <a:pPr eaLnBrk="1" hangingPunct="1"/>
            <a:endParaRPr lang="en-GB" altLang="en-US" sz="1800" b="0" dirty="0">
              <a:solidFill>
                <a:schemeClr val="tx1"/>
              </a:solidFill>
            </a:endParaRPr>
          </a:p>
          <a:p>
            <a:pPr eaLnBrk="1" hangingPunct="1"/>
            <a:r>
              <a:rPr lang="en-GB" altLang="en-US" sz="1800" b="0" dirty="0">
                <a:solidFill>
                  <a:schemeClr val="tx1"/>
                </a:solidFill>
              </a:rPr>
              <a:t>JavaScript is one way to cut down on (some of) the client-server response time, by using it to verify form (or other) information </a:t>
            </a:r>
            <a:r>
              <a:rPr lang="en-GB" altLang="en-US" sz="1800" b="0" i="1" dirty="0">
                <a:solidFill>
                  <a:schemeClr val="tx1"/>
                </a:solidFill>
              </a:rPr>
              <a:t>before</a:t>
            </a:r>
            <a:r>
              <a:rPr lang="en-GB" altLang="en-US" sz="1800" b="0" dirty="0">
                <a:solidFill>
                  <a:schemeClr val="tx1"/>
                </a:solidFill>
              </a:rPr>
              <a:t> it’s submitted to a server.  </a:t>
            </a:r>
          </a:p>
          <a:p>
            <a:pPr eaLnBrk="1" hangingPunct="1"/>
            <a:endParaRPr lang="en-GB" altLang="en-US" sz="1800" b="0" dirty="0">
              <a:solidFill>
                <a:schemeClr val="tx1"/>
              </a:solidFill>
            </a:endParaRPr>
          </a:p>
          <a:p>
            <a:pPr eaLnBrk="1" hangingPunct="1"/>
            <a:r>
              <a:rPr lang="en-GB" altLang="en-US" sz="1800" b="0" dirty="0">
                <a:solidFill>
                  <a:schemeClr val="tx1"/>
                </a:solidFill>
              </a:rPr>
              <a:t>One of the limitations of JavaScript is (or used to be) that there was no way to communicate directly with a web server. </a:t>
            </a:r>
          </a:p>
          <a:p>
            <a:pPr eaLnBrk="1" hangingPunct="1"/>
            <a:endParaRPr lang="en-GB" altLang="en-US" sz="1800" b="0" dirty="0">
              <a:solidFill>
                <a:schemeClr val="tx1"/>
              </a:solidFill>
            </a:endParaRPr>
          </a:p>
          <a:p>
            <a:pPr eaLnBrk="1" hangingPunct="1"/>
            <a:r>
              <a:rPr lang="en-GB" altLang="en-US" sz="1800" b="0" dirty="0">
                <a:solidFill>
                  <a:schemeClr val="tx1"/>
                </a:solidFill>
              </a:rPr>
              <a:t>Another drawback to this usual sequential access method  is that there are many situations where you load a new page that shares lots of the same parts as the old (consider the case where you have a “menu bar” on the top or side of the page that doesn’t change from page to page).  </a:t>
            </a:r>
          </a:p>
          <a:p>
            <a:pPr eaLnBrk="1" hangingPunct="1"/>
            <a:endParaRPr lang="en-GB" altLang="en-US" sz="1800" b="0" dirty="0">
              <a:solidFill>
                <a:schemeClr val="tx1"/>
              </a:solidFill>
            </a:endParaRPr>
          </a:p>
        </p:txBody>
      </p:sp>
    </p:spTree>
    <p:extLst>
      <p:ext uri="{BB962C8B-B14F-4D97-AF65-F5344CB8AC3E}">
        <p14:creationId xmlns:p14="http://schemas.microsoft.com/office/powerpoint/2010/main" val="70034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Things change…</a:t>
            </a:r>
          </a:p>
        </p:txBody>
      </p:sp>
      <p:sp>
        <p:nvSpPr>
          <p:cNvPr id="7" name="Title 1"/>
          <p:cNvSpPr txBox="1">
            <a:spLocks/>
          </p:cNvSpPr>
          <p:nvPr/>
        </p:nvSpPr>
        <p:spPr bwMode="auto">
          <a:xfrm>
            <a:off x="726374" y="1119981"/>
            <a:ext cx="9448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r>
              <a:rPr lang="en-GB" altLang="en-US" sz="1800" b="0" dirty="0">
                <a:solidFill>
                  <a:schemeClr val="tx1"/>
                </a:solidFill>
              </a:rPr>
              <a:t>Until recently, we didn’t have any alternative to this load/wait/respond method of web browsing.  </a:t>
            </a:r>
          </a:p>
          <a:p>
            <a:pPr eaLnBrk="1" hangingPunct="1"/>
            <a:endParaRPr lang="en-GB" altLang="en-US" sz="1800" b="0" dirty="0">
              <a:solidFill>
                <a:schemeClr val="tx1"/>
              </a:solidFill>
            </a:endParaRPr>
          </a:p>
          <a:p>
            <a:pPr eaLnBrk="1" hangingPunct="1"/>
            <a:r>
              <a:rPr lang="en-GB" altLang="en-US" sz="1800" b="0" dirty="0">
                <a:solidFill>
                  <a:schemeClr val="tx1"/>
                </a:solidFill>
              </a:rPr>
              <a:t>Ajax (sometimes written AJAX) is a means of using JavaScript to communicate with a web server </a:t>
            </a:r>
            <a:r>
              <a:rPr lang="en-GB" altLang="en-US" sz="1800" b="0" u="sng" dirty="0">
                <a:solidFill>
                  <a:schemeClr val="tx1"/>
                </a:solidFill>
              </a:rPr>
              <a:t>without</a:t>
            </a:r>
            <a:r>
              <a:rPr lang="en-GB" altLang="en-US" sz="1800" b="0" dirty="0">
                <a:solidFill>
                  <a:schemeClr val="tx1"/>
                </a:solidFill>
              </a:rPr>
              <a:t> submitting a form or loading a new page.  </a:t>
            </a:r>
          </a:p>
          <a:p>
            <a:pPr eaLnBrk="1" hangingPunct="1"/>
            <a:endParaRPr lang="en-GB" altLang="en-US" sz="1800" b="0" dirty="0">
              <a:solidFill>
                <a:schemeClr val="tx1"/>
              </a:solidFill>
            </a:endParaRPr>
          </a:p>
          <a:p>
            <a:pPr eaLnBrk="1" hangingPunct="1"/>
            <a:r>
              <a:rPr lang="en-GB" altLang="en-US" sz="1800" b="0" dirty="0">
                <a:solidFill>
                  <a:schemeClr val="tx1"/>
                </a:solidFill>
              </a:rPr>
              <a:t>Ajax makes use of a built-in object, XMLHttpRequest, to perform this function.  </a:t>
            </a:r>
          </a:p>
          <a:p>
            <a:pPr eaLnBrk="1" hangingPunct="1"/>
            <a:endParaRPr lang="en-GB" altLang="en-US" sz="1800" b="0" dirty="0">
              <a:solidFill>
                <a:schemeClr val="tx1"/>
              </a:solidFill>
            </a:endParaRPr>
          </a:p>
          <a:p>
            <a:pPr eaLnBrk="1" hangingPunct="1"/>
            <a:r>
              <a:rPr lang="en-GB" altLang="en-US" sz="1800" b="0" dirty="0">
                <a:solidFill>
                  <a:schemeClr val="tx1"/>
                </a:solidFill>
              </a:rPr>
              <a:t>This object is not yet part of the DOM (Document Object Model) standard, but is supported (in different fashions) by Firefox, Internet Explorer, Safari, Opera, and other popular browsers.  </a:t>
            </a:r>
          </a:p>
          <a:p>
            <a:pPr eaLnBrk="1" hangingPunct="1"/>
            <a:endParaRPr lang="en-GB" altLang="en-US" sz="1800" b="0" dirty="0">
              <a:solidFill>
                <a:schemeClr val="tx1"/>
              </a:solidFill>
            </a:endParaRPr>
          </a:p>
          <a:p>
            <a:pPr eaLnBrk="1" hangingPunct="1"/>
            <a:r>
              <a:rPr lang="en-GB" altLang="en-US" sz="1800" b="0" dirty="0">
                <a:solidFill>
                  <a:schemeClr val="tx1"/>
                </a:solidFill>
              </a:rPr>
              <a:t>The term “Ajax” was coined in 2005, but the XMLHttpRequest object was first supported by Internet Explorer several years before this.  </a:t>
            </a:r>
          </a:p>
        </p:txBody>
      </p:sp>
    </p:spTree>
    <p:extLst>
      <p:ext uri="{BB962C8B-B14F-4D97-AF65-F5344CB8AC3E}">
        <p14:creationId xmlns:p14="http://schemas.microsoft.com/office/powerpoint/2010/main" val="340620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147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Ajax</a:t>
            </a:r>
          </a:p>
        </p:txBody>
      </p:sp>
      <p:sp>
        <p:nvSpPr>
          <p:cNvPr id="7" name="Title 1"/>
          <p:cNvSpPr txBox="1">
            <a:spLocks/>
          </p:cNvSpPr>
          <p:nvPr/>
        </p:nvSpPr>
        <p:spPr bwMode="auto">
          <a:xfrm>
            <a:off x="557546" y="926275"/>
            <a:ext cx="9448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609600" indent="-609600" eaLnBrk="1" hangingPunct="1">
              <a:lnSpc>
                <a:spcPct val="90000"/>
              </a:lnSpc>
            </a:pPr>
            <a:r>
              <a:rPr lang="en-GB" altLang="en-US" sz="1800" b="0" dirty="0">
                <a:solidFill>
                  <a:schemeClr val="tx1"/>
                </a:solidFill>
              </a:rPr>
              <a:t>Ajax stands for “Asynchronous JavaScript and XML”.  </a:t>
            </a:r>
          </a:p>
          <a:p>
            <a:pPr marL="609600" indent="-609600" eaLnBrk="1" hangingPunct="1">
              <a:lnSpc>
                <a:spcPct val="90000"/>
              </a:lnSpc>
            </a:pPr>
            <a:r>
              <a:rPr lang="en-GB" altLang="en-US" sz="1800" b="0" dirty="0">
                <a:solidFill>
                  <a:schemeClr val="tx1"/>
                </a:solidFill>
              </a:rPr>
              <a:t>The word “asynchronous” means that the user isn’t left waiting for the server the respond to a request, but can continue using the web page.  </a:t>
            </a:r>
          </a:p>
          <a:p>
            <a:pPr marL="609600" indent="-609600" eaLnBrk="1" hangingPunct="1">
              <a:lnSpc>
                <a:spcPct val="90000"/>
              </a:lnSpc>
            </a:pPr>
            <a:endParaRPr lang="en-GB" altLang="en-US" sz="1800" b="0" dirty="0">
              <a:solidFill>
                <a:schemeClr val="tx1"/>
              </a:solidFill>
            </a:endParaRPr>
          </a:p>
          <a:p>
            <a:pPr marL="609600" indent="-609600" eaLnBrk="1" hangingPunct="1">
              <a:lnSpc>
                <a:spcPct val="90000"/>
              </a:lnSpc>
            </a:pPr>
            <a:r>
              <a:rPr lang="en-GB" altLang="en-US" sz="1800" b="0" dirty="0">
                <a:solidFill>
                  <a:schemeClr val="tx1"/>
                </a:solidFill>
              </a:rPr>
              <a:t>The typical method for using Ajax is the following:</a:t>
            </a:r>
          </a:p>
          <a:p>
            <a:pPr marL="609600" indent="-609600" eaLnBrk="1" hangingPunct="1">
              <a:lnSpc>
                <a:spcPct val="90000"/>
              </a:lnSpc>
            </a:pPr>
            <a:endParaRPr lang="en-GB" altLang="en-US" sz="1800" b="0" dirty="0">
              <a:solidFill>
                <a:schemeClr val="tx1"/>
              </a:solidFill>
            </a:endParaRPr>
          </a:p>
          <a:p>
            <a:pPr marL="609600" indent="-609600" eaLnBrk="1" hangingPunct="1">
              <a:lnSpc>
                <a:spcPct val="90000"/>
              </a:lnSpc>
              <a:buFontTx/>
              <a:buNone/>
            </a:pPr>
            <a:r>
              <a:rPr lang="en-GB" altLang="en-US" sz="1800" b="0" dirty="0">
                <a:solidFill>
                  <a:schemeClr val="tx1"/>
                </a:solidFill>
              </a:rPr>
              <a:t>              1)  A JavaScript creates an XMLHttpRequest object, initializes it with </a:t>
            </a:r>
          </a:p>
          <a:p>
            <a:pPr marL="609600" indent="-609600" eaLnBrk="1" hangingPunct="1">
              <a:lnSpc>
                <a:spcPct val="90000"/>
              </a:lnSpc>
              <a:buFontTx/>
              <a:buNone/>
            </a:pPr>
            <a:r>
              <a:rPr lang="en-GB" altLang="en-US" sz="1800" b="0" dirty="0">
                <a:solidFill>
                  <a:schemeClr val="tx1"/>
                </a:solidFill>
              </a:rPr>
              <a:t>                   relevant information as necessary, and sends it to the  server.  </a:t>
            </a:r>
            <a:r>
              <a:rPr lang="en-GB" altLang="en-US" sz="1800" b="0" dirty="0" smtClean="0">
                <a:solidFill>
                  <a:schemeClr val="tx1"/>
                </a:solidFill>
              </a:rPr>
              <a:t>  		The </a:t>
            </a:r>
            <a:r>
              <a:rPr lang="en-GB" altLang="en-US" sz="1800" b="0" dirty="0">
                <a:solidFill>
                  <a:schemeClr val="tx1"/>
                </a:solidFill>
              </a:rPr>
              <a:t>script </a:t>
            </a:r>
            <a:r>
              <a:rPr lang="en-GB" altLang="en-US" sz="1800" b="0" dirty="0" smtClean="0">
                <a:solidFill>
                  <a:schemeClr val="tx1"/>
                </a:solidFill>
              </a:rPr>
              <a:t> </a:t>
            </a:r>
            <a:r>
              <a:rPr lang="en-GB" altLang="en-US" sz="1800" b="0" dirty="0">
                <a:solidFill>
                  <a:schemeClr val="tx1"/>
                </a:solidFill>
              </a:rPr>
              <a:t>(or web page) can continue after sending it to the server. </a:t>
            </a:r>
            <a:endParaRPr lang="en-GB" altLang="en-US" sz="1800" b="0" dirty="0" smtClean="0">
              <a:solidFill>
                <a:schemeClr val="tx1"/>
              </a:solidFill>
            </a:endParaRPr>
          </a:p>
          <a:p>
            <a:pPr marL="609600" indent="-609600" eaLnBrk="1" hangingPunct="1">
              <a:lnSpc>
                <a:spcPct val="90000"/>
              </a:lnSpc>
              <a:buFontTx/>
              <a:buNone/>
            </a:pPr>
            <a:r>
              <a:rPr lang="en-GB" altLang="en-US" sz="1800" b="0" dirty="0" smtClean="0">
                <a:solidFill>
                  <a:schemeClr val="tx1"/>
                </a:solidFill>
              </a:rPr>
              <a:t>      </a:t>
            </a:r>
            <a:endParaRPr lang="en-GB" altLang="en-US" sz="1800" b="0" dirty="0">
              <a:solidFill>
                <a:schemeClr val="tx1"/>
              </a:solidFill>
            </a:endParaRPr>
          </a:p>
          <a:p>
            <a:pPr marL="609600" indent="-609600" eaLnBrk="1" hangingPunct="1">
              <a:lnSpc>
                <a:spcPct val="90000"/>
              </a:lnSpc>
              <a:buFontTx/>
              <a:buNone/>
            </a:pPr>
            <a:r>
              <a:rPr lang="en-GB" altLang="en-US" sz="1800" b="0" dirty="0">
                <a:solidFill>
                  <a:schemeClr val="tx1"/>
                </a:solidFill>
              </a:rPr>
              <a:t>              2)  The server responds by sending the contents of a file or the output of a </a:t>
            </a:r>
            <a:r>
              <a:rPr lang="en-GB" altLang="en-US" sz="1800" b="0" dirty="0" smtClean="0">
                <a:solidFill>
                  <a:schemeClr val="tx1"/>
                </a:solidFill>
              </a:rPr>
              <a:t>server </a:t>
            </a:r>
            <a:r>
              <a:rPr lang="en-GB" altLang="en-US" sz="1800" b="0" dirty="0">
                <a:solidFill>
                  <a:schemeClr val="tx1"/>
                </a:solidFill>
              </a:rPr>
              <a:t>side program (written, for example, in PHP).  </a:t>
            </a:r>
            <a:endParaRPr lang="en-GB" altLang="en-US" sz="1800" b="0" dirty="0" smtClean="0">
              <a:solidFill>
                <a:schemeClr val="tx1"/>
              </a:solidFill>
            </a:endParaRPr>
          </a:p>
          <a:p>
            <a:pPr marL="609600" indent="-609600" eaLnBrk="1" hangingPunct="1">
              <a:lnSpc>
                <a:spcPct val="90000"/>
              </a:lnSpc>
              <a:buFontTx/>
              <a:buNone/>
            </a:pPr>
            <a:endParaRPr lang="en-GB" altLang="en-US" sz="1800" b="0" dirty="0">
              <a:solidFill>
                <a:schemeClr val="tx1"/>
              </a:solidFill>
            </a:endParaRPr>
          </a:p>
          <a:p>
            <a:pPr marL="609600" indent="-609600" eaLnBrk="1" hangingPunct="1">
              <a:lnSpc>
                <a:spcPct val="90000"/>
              </a:lnSpc>
              <a:buFontTx/>
              <a:buNone/>
            </a:pPr>
            <a:r>
              <a:rPr lang="en-GB" altLang="en-US" sz="1800" b="0" dirty="0">
                <a:solidFill>
                  <a:schemeClr val="tx1"/>
                </a:solidFill>
              </a:rPr>
              <a:t>              3)  When the response arrives from the server, a JavaScript function is </a:t>
            </a:r>
            <a:r>
              <a:rPr lang="en-GB" altLang="en-US" sz="1800" b="0" dirty="0" smtClean="0">
                <a:solidFill>
                  <a:schemeClr val="tx1"/>
                </a:solidFill>
              </a:rPr>
              <a:t>triggered </a:t>
            </a:r>
            <a:r>
              <a:rPr lang="en-GB" altLang="en-US" sz="1800" b="0" dirty="0">
                <a:solidFill>
                  <a:schemeClr val="tx1"/>
                </a:solidFill>
              </a:rPr>
              <a:t>to act on the data supplied by the server.  </a:t>
            </a:r>
            <a:endParaRPr lang="en-GB" altLang="en-US" sz="1800" b="0" dirty="0" smtClean="0">
              <a:solidFill>
                <a:schemeClr val="tx1"/>
              </a:solidFill>
            </a:endParaRPr>
          </a:p>
          <a:p>
            <a:pPr marL="609600" indent="-609600" eaLnBrk="1" hangingPunct="1">
              <a:lnSpc>
                <a:spcPct val="90000"/>
              </a:lnSpc>
              <a:buFontTx/>
              <a:buNone/>
            </a:pPr>
            <a:endParaRPr lang="en-GB" altLang="en-US" sz="1800" b="0" dirty="0">
              <a:solidFill>
                <a:schemeClr val="tx1"/>
              </a:solidFill>
            </a:endParaRPr>
          </a:p>
          <a:p>
            <a:pPr marL="609600" indent="-609600" eaLnBrk="1" hangingPunct="1">
              <a:lnSpc>
                <a:spcPct val="90000"/>
              </a:lnSpc>
              <a:buFontTx/>
              <a:buNone/>
            </a:pPr>
            <a:r>
              <a:rPr lang="en-GB" altLang="en-US" sz="1800" b="0" dirty="0">
                <a:solidFill>
                  <a:schemeClr val="tx1"/>
                </a:solidFill>
              </a:rPr>
              <a:t>              4)  This JavaScript response function typically refreshes the display using the </a:t>
            </a:r>
            <a:r>
              <a:rPr lang="en-GB" altLang="en-US" sz="1800" b="0" dirty="0" smtClean="0">
                <a:solidFill>
                  <a:schemeClr val="tx1"/>
                </a:solidFill>
              </a:rPr>
              <a:t>DOM</a:t>
            </a:r>
            <a:r>
              <a:rPr lang="en-GB" altLang="en-US" sz="1800" b="0" dirty="0">
                <a:solidFill>
                  <a:schemeClr val="tx1"/>
                </a:solidFill>
              </a:rPr>
              <a:t>, avoiding the requirement to reload or refresh the entire page.  </a:t>
            </a:r>
          </a:p>
        </p:txBody>
      </p:sp>
    </p:spTree>
    <p:extLst>
      <p:ext uri="{BB962C8B-B14F-4D97-AF65-F5344CB8AC3E}">
        <p14:creationId xmlns:p14="http://schemas.microsoft.com/office/powerpoint/2010/main" val="49649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The Boolean Type</a:t>
            </a:r>
            <a:endParaRPr lang="en-US" sz="1800" dirty="0" smtClean="0">
              <a:solidFill>
                <a:schemeClr val="tx1"/>
              </a:solidFill>
            </a:endParaRPr>
          </a:p>
        </p:txBody>
      </p:sp>
      <p:sp>
        <p:nvSpPr>
          <p:cNvPr id="13" name="Title 1"/>
          <p:cNvSpPr txBox="1">
            <a:spLocks/>
          </p:cNvSpPr>
          <p:nvPr/>
        </p:nvSpPr>
        <p:spPr bwMode="auto">
          <a:xfrm>
            <a:off x="1371600" y="1524000"/>
            <a:ext cx="8763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message = “Hello world!”;</a:t>
            </a:r>
          </a:p>
          <a:p>
            <a:r>
              <a:rPr lang="en-US" sz="1800" b="0" dirty="0">
                <a:solidFill>
                  <a:schemeClr val="tx1"/>
                </a:solidFill>
              </a:rPr>
              <a:t>var messageAsBoolean = Boolean(message);</a:t>
            </a:r>
            <a:endParaRPr lang="en-US" sz="1800" b="0" dirty="0" smtClean="0">
              <a:solidFill>
                <a:schemeClr val="tx1"/>
              </a:solidFill>
            </a:endParaRPr>
          </a:p>
        </p:txBody>
      </p:sp>
      <p:pic>
        <p:nvPicPr>
          <p:cNvPr id="1027" name="Picture 3" descr="C:\Users\156398\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92682"/>
            <a:ext cx="8372929"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42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640080" y="6326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Back End</a:t>
            </a:r>
          </a:p>
        </p:txBody>
      </p:sp>
      <p:sp>
        <p:nvSpPr>
          <p:cNvPr id="7" name="Title 1"/>
          <p:cNvSpPr txBox="1">
            <a:spLocks/>
          </p:cNvSpPr>
          <p:nvPr/>
        </p:nvSpPr>
        <p:spPr bwMode="auto">
          <a:xfrm>
            <a:off x="853440" y="937161"/>
            <a:ext cx="9448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eaLnBrk="1" hangingPunct="1">
              <a:buFont typeface="Arial" panose="020B0604020202020204" pitchFamily="34" charset="0"/>
              <a:buChar char="•"/>
            </a:pPr>
            <a:r>
              <a:rPr lang="en-GB" altLang="en-US" sz="1800" b="0" dirty="0">
                <a:solidFill>
                  <a:schemeClr val="tx1"/>
                </a:solidFill>
              </a:rPr>
              <a:t>The part of the Ajax application that resides on the web server is referred to as the “back end</a:t>
            </a:r>
            <a:r>
              <a:rPr lang="en-GB" altLang="en-US" sz="1800" b="0" dirty="0" smtClean="0">
                <a:solidFill>
                  <a:schemeClr val="tx1"/>
                </a:solidFill>
              </a:rPr>
              <a:t>”.</a:t>
            </a:r>
          </a:p>
          <a:p>
            <a:pPr marL="342900" indent="-342900" eaLnBrk="1" hangingPunct="1">
              <a:buFont typeface="Arial" panose="020B0604020202020204" pitchFamily="34" charset="0"/>
              <a:buChar char="•"/>
            </a:pPr>
            <a:r>
              <a:rPr lang="en-GB" altLang="en-US" sz="1800" b="0" dirty="0" smtClean="0">
                <a:solidFill>
                  <a:schemeClr val="tx1"/>
                </a:solidFill>
              </a:rPr>
              <a:t>  </a:t>
            </a: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This back end could be simply a file that the server passes back to the client, which is then displayed for the user.  </a:t>
            </a:r>
            <a:endParaRPr lang="en-GB" altLang="en-US" sz="1800" b="0" dirty="0" smtClean="0">
              <a:solidFill>
                <a:schemeClr val="tx1"/>
              </a:solidFill>
            </a:endParaRP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Alternatively, the back end could be a program, written in PHP, Perl, Ruby, Python, C, or some other language that performs an operation and sends results back to the client browser.  </a:t>
            </a:r>
            <a:endParaRPr lang="en-GB" altLang="en-US" sz="1800" b="0" dirty="0" smtClean="0">
              <a:solidFill>
                <a:schemeClr val="tx1"/>
              </a:solidFill>
            </a:endParaRP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An XMLHttpRequest object can send information using the GET and POST methods to the server in the same way that an HTML form </a:t>
            </a:r>
            <a:r>
              <a:rPr lang="en-GB" altLang="en-US" sz="1800" b="0" dirty="0" smtClean="0">
                <a:solidFill>
                  <a:schemeClr val="tx1"/>
                </a:solidFill>
              </a:rPr>
              <a:t>sends information</a:t>
            </a:r>
            <a:r>
              <a:rPr lang="en-GB" altLang="en-US" sz="1800" b="0" dirty="0">
                <a:solidFill>
                  <a:schemeClr val="tx1"/>
                </a:solidFill>
              </a:rPr>
              <a:t>.  </a:t>
            </a:r>
            <a:endParaRPr lang="en-GB" altLang="en-US" sz="1800" b="0" dirty="0" smtClean="0">
              <a:solidFill>
                <a:schemeClr val="tx1"/>
              </a:solidFill>
            </a:endParaRP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Recall from our previous discussions that the GET request encodes the information inside of the URL, while a POST request sends its data separately (and can contain more information than a GET request can).  </a:t>
            </a:r>
          </a:p>
        </p:txBody>
      </p:sp>
    </p:spTree>
    <p:extLst>
      <p:ext uri="{BB962C8B-B14F-4D97-AF65-F5344CB8AC3E}">
        <p14:creationId xmlns:p14="http://schemas.microsoft.com/office/powerpoint/2010/main" val="64376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147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Writing an Ajax application</a:t>
            </a:r>
          </a:p>
        </p:txBody>
      </p:sp>
      <p:sp>
        <p:nvSpPr>
          <p:cNvPr id="7" name="Title 1"/>
          <p:cNvSpPr txBox="1">
            <a:spLocks/>
          </p:cNvSpPr>
          <p:nvPr/>
        </p:nvSpPr>
        <p:spPr bwMode="auto">
          <a:xfrm>
            <a:off x="519941" y="1154875"/>
            <a:ext cx="9448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eaLnBrk="1" hangingPunct="1">
              <a:buFont typeface="Arial" panose="020B0604020202020204" pitchFamily="34" charset="0"/>
              <a:buChar char="•"/>
            </a:pPr>
            <a:r>
              <a:rPr lang="en-GB" altLang="en-US" sz="1800" b="0" dirty="0">
                <a:solidFill>
                  <a:schemeClr val="tx1"/>
                </a:solidFill>
              </a:rPr>
              <a:t>We have to write the “front end” of the application in JavaScript to initiate the request.  </a:t>
            </a:r>
            <a:endParaRPr lang="en-GB" altLang="en-US" sz="1800" b="0" dirty="0" smtClean="0">
              <a:solidFill>
                <a:schemeClr val="tx1"/>
              </a:solidFill>
            </a:endParaRPr>
          </a:p>
          <a:p>
            <a:pPr marL="285750" indent="-285750" eaLnBrk="1" hangingPunct="1">
              <a:buFont typeface="Arial" panose="020B0604020202020204" pitchFamily="34" charset="0"/>
              <a:buChar char="•"/>
            </a:pPr>
            <a:endParaRPr lang="en-GB" altLang="en-US" sz="1800" b="0" dirty="0">
              <a:solidFill>
                <a:schemeClr val="tx1"/>
              </a:solidFill>
            </a:endParaRPr>
          </a:p>
          <a:p>
            <a:pPr marL="285750" indent="-285750" eaLnBrk="1" hangingPunct="1">
              <a:buFont typeface="Arial" panose="020B0604020202020204" pitchFamily="34" charset="0"/>
              <a:buChar char="•"/>
            </a:pPr>
            <a:r>
              <a:rPr lang="en-GB" altLang="en-US" sz="1800" b="0" dirty="0">
                <a:solidFill>
                  <a:schemeClr val="tx1"/>
                </a:solidFill>
              </a:rPr>
              <a:t>The back end, as mentioned, processes the request and sends it’s response back to the client.  The back end is typically a short program we write for performing some dedicated task.  This could be scripted in any language that is capable of sending back communication to the browser, like PHP or Perl.  </a:t>
            </a:r>
            <a:endParaRPr lang="en-GB" altLang="en-US" sz="1800" b="0" dirty="0" smtClean="0">
              <a:solidFill>
                <a:schemeClr val="tx1"/>
              </a:solidFill>
            </a:endParaRPr>
          </a:p>
          <a:p>
            <a:pPr marL="285750" indent="-285750" eaLnBrk="1" hangingPunct="1">
              <a:buFont typeface="Arial" panose="020B0604020202020204" pitchFamily="34" charset="0"/>
              <a:buChar char="•"/>
            </a:pPr>
            <a:endParaRPr lang="en-GB" altLang="en-US" sz="1800" b="0" dirty="0">
              <a:solidFill>
                <a:schemeClr val="tx1"/>
              </a:solidFill>
            </a:endParaRPr>
          </a:p>
          <a:p>
            <a:pPr marL="285750" indent="-285750" eaLnBrk="1" hangingPunct="1">
              <a:buFont typeface="Arial" panose="020B0604020202020204" pitchFamily="34" charset="0"/>
              <a:buChar char="•"/>
            </a:pPr>
            <a:r>
              <a:rPr lang="en-GB" altLang="en-US" sz="1800" b="0" dirty="0">
                <a:solidFill>
                  <a:schemeClr val="tx1"/>
                </a:solidFill>
              </a:rPr>
              <a:t>We also need to write the JavaScript response function for processing the response and displaying any results (or alterations to the web page).  </a:t>
            </a:r>
          </a:p>
          <a:p>
            <a:pPr marL="285750" indent="-285750" eaLnBrk="1" hangingPunct="1">
              <a:buFont typeface="Arial" panose="020B0604020202020204" pitchFamily="34" charset="0"/>
              <a:buChar char="•"/>
            </a:pPr>
            <a:endParaRPr lang="en-GB" altLang="en-US" sz="1800" b="0" dirty="0">
              <a:solidFill>
                <a:schemeClr val="tx1"/>
              </a:solidFill>
            </a:endParaRPr>
          </a:p>
          <a:p>
            <a:pPr marL="285750" indent="-285750" eaLnBrk="1" hangingPunct="1">
              <a:buFont typeface="Arial" panose="020B0604020202020204" pitchFamily="34" charset="0"/>
              <a:buChar char="•"/>
            </a:pPr>
            <a:r>
              <a:rPr lang="en-GB" altLang="en-US" sz="1800" b="0" dirty="0">
                <a:solidFill>
                  <a:schemeClr val="tx1"/>
                </a:solidFill>
              </a:rPr>
              <a:t>The “x” in Ajax stands for XML, the extensible </a:t>
            </a:r>
            <a:r>
              <a:rPr lang="en-GB" altLang="en-US" sz="1800" b="0" dirty="0" err="1">
                <a:solidFill>
                  <a:schemeClr val="tx1"/>
                </a:solidFill>
              </a:rPr>
              <a:t>markup</a:t>
            </a:r>
            <a:r>
              <a:rPr lang="en-GB" altLang="en-US" sz="1800" b="0" dirty="0">
                <a:solidFill>
                  <a:schemeClr val="tx1"/>
                </a:solidFill>
              </a:rPr>
              <a:t> language.  XML looks like HTML, which is no mistake as the latest versions of HTML are built upon XML.  The back end could send data back in XML format and the JavaScript response function can process it using built-in functions for working with XML.  The back end could also send plain text, HTML, or even data in the JavaScript format.  </a:t>
            </a:r>
          </a:p>
          <a:p>
            <a:pPr marL="285750" indent="-285750" eaLnBrk="1" hangingPunct="1">
              <a:buFont typeface="Arial" panose="020B0604020202020204" pitchFamily="34" charset="0"/>
              <a:buChar char="•"/>
            </a:pPr>
            <a:endParaRPr lang="en-GB" altLang="en-US" sz="1800" b="0" dirty="0">
              <a:solidFill>
                <a:schemeClr val="tx1"/>
              </a:solidFill>
            </a:endParaRPr>
          </a:p>
          <a:p>
            <a:pPr marL="285750" indent="-285750" eaLnBrk="1" hangingPunct="1">
              <a:buFont typeface="Arial" panose="020B0604020202020204" pitchFamily="34" charset="0"/>
              <a:buChar char="•"/>
            </a:pPr>
            <a:r>
              <a:rPr lang="en-GB" altLang="en-US" sz="1800" b="0" dirty="0">
                <a:solidFill>
                  <a:schemeClr val="tx1"/>
                </a:solidFill>
              </a:rPr>
              <a:t>We will discuss some of these methods for sending data back to the requesting client and how it can be processed.  </a:t>
            </a:r>
          </a:p>
          <a:p>
            <a:pPr marL="285750" indent="-285750" eaLnBrk="1" hangingPunct="1">
              <a:buFont typeface="Arial" panose="020B0604020202020204" pitchFamily="34" charset="0"/>
              <a:buChar char="•"/>
            </a:pPr>
            <a:endParaRPr lang="en-GB" altLang="en-US" sz="1800" b="0" dirty="0">
              <a:solidFill>
                <a:schemeClr val="tx1"/>
              </a:solidFill>
            </a:endParaRPr>
          </a:p>
        </p:txBody>
      </p:sp>
    </p:spTree>
    <p:extLst>
      <p:ext uri="{BB962C8B-B14F-4D97-AF65-F5344CB8AC3E}">
        <p14:creationId xmlns:p14="http://schemas.microsoft.com/office/powerpoint/2010/main" val="54489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XMLHttpRequest object</a:t>
            </a:r>
          </a:p>
        </p:txBody>
      </p:sp>
      <p:sp>
        <p:nvSpPr>
          <p:cNvPr id="7" name="Title 1"/>
          <p:cNvSpPr txBox="1">
            <a:spLocks/>
          </p:cNvSpPr>
          <p:nvPr/>
        </p:nvSpPr>
        <p:spPr bwMode="auto">
          <a:xfrm>
            <a:off x="685800" y="1119981"/>
            <a:ext cx="9601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r>
              <a:rPr lang="en-GB" altLang="en-US" sz="1800" b="0" dirty="0">
                <a:solidFill>
                  <a:schemeClr val="tx1"/>
                </a:solidFill>
              </a:rPr>
              <a:t>The XMLHttpRequest object is the backbone of every Ajax method.  Each application requires the creation of one of these objects.  So how do we do it?  </a:t>
            </a:r>
            <a:endParaRPr lang="en-GB" altLang="en-US" sz="1800" b="0" dirty="0" smtClean="0">
              <a:solidFill>
                <a:schemeClr val="tx1"/>
              </a:solidFill>
            </a:endParaRPr>
          </a:p>
          <a:p>
            <a:pPr eaLnBrk="1" hangingPunct="1"/>
            <a:endParaRPr lang="en-GB" altLang="en-US" sz="1800" b="0" dirty="0">
              <a:solidFill>
                <a:schemeClr val="tx1"/>
              </a:solidFill>
            </a:endParaRPr>
          </a:p>
          <a:p>
            <a:pPr eaLnBrk="1" hangingPunct="1"/>
            <a:r>
              <a:rPr lang="en-GB" altLang="en-US" sz="1800" b="0" dirty="0">
                <a:solidFill>
                  <a:schemeClr val="tx1"/>
                </a:solidFill>
              </a:rPr>
              <a:t>As with most things in web programming, this depends upon the web browser that the client is using because of the different ways in which the object has been implemented in the browsers.  </a:t>
            </a:r>
          </a:p>
          <a:p>
            <a:pPr eaLnBrk="1" hangingPunct="1"/>
            <a:endParaRPr lang="en-GB" altLang="en-US" sz="1800" b="0" dirty="0">
              <a:solidFill>
                <a:schemeClr val="tx1"/>
              </a:solidFill>
            </a:endParaRPr>
          </a:p>
          <a:p>
            <a:pPr eaLnBrk="1" hangingPunct="1"/>
            <a:r>
              <a:rPr lang="en-GB" altLang="en-US" sz="1800" b="0" dirty="0">
                <a:solidFill>
                  <a:schemeClr val="tx1"/>
                </a:solidFill>
              </a:rPr>
              <a:t>Firefox, Safari, Opera, and some other browsers can create one of these objects simply using the “new” keyword.  </a:t>
            </a:r>
          </a:p>
          <a:p>
            <a:pPr eaLnBrk="1" hangingPunct="1">
              <a:buFontTx/>
              <a:buNone/>
            </a:pPr>
            <a:r>
              <a:rPr lang="en-GB" altLang="en-US" sz="1800" b="0" dirty="0">
                <a:solidFill>
                  <a:schemeClr val="tx1"/>
                </a:solidFill>
              </a:rPr>
              <a:t>       </a:t>
            </a:r>
          </a:p>
          <a:p>
            <a:pPr eaLnBrk="1" hangingPunct="1">
              <a:buFontTx/>
              <a:buNone/>
            </a:pPr>
            <a:r>
              <a:rPr lang="en-GB" altLang="en-US" sz="1800" b="0" dirty="0">
                <a:solidFill>
                  <a:schemeClr val="tx1"/>
                </a:solidFill>
              </a:rPr>
              <a:t>       &lt;script type="text/</a:t>
            </a:r>
            <a:r>
              <a:rPr lang="en-GB" altLang="en-US" sz="1800" b="0" dirty="0" err="1">
                <a:solidFill>
                  <a:schemeClr val="tx1"/>
                </a:solidFill>
              </a:rPr>
              <a:t>javascript</a:t>
            </a:r>
            <a:r>
              <a:rPr lang="en-GB" altLang="en-US" sz="1800" b="0" dirty="0" smtClean="0">
                <a:solidFill>
                  <a:schemeClr val="tx1"/>
                </a:solidFill>
              </a:rPr>
              <a:t>"&gt;</a:t>
            </a:r>
          </a:p>
          <a:p>
            <a:pPr eaLnBrk="1" hangingPunct="1">
              <a:buFontTx/>
              <a:buNone/>
            </a:pPr>
            <a:r>
              <a:rPr lang="en-GB" altLang="en-US" sz="1800" b="0" dirty="0" smtClean="0">
                <a:solidFill>
                  <a:schemeClr val="tx1"/>
                </a:solidFill>
              </a:rPr>
              <a:t>              </a:t>
            </a:r>
            <a:r>
              <a:rPr lang="en-GB" altLang="en-US" sz="1800" b="0" dirty="0" err="1" smtClean="0">
                <a:solidFill>
                  <a:schemeClr val="tx1"/>
                </a:solidFill>
              </a:rPr>
              <a:t>ajaxRequest</a:t>
            </a:r>
            <a:r>
              <a:rPr lang="en-GB" altLang="en-US" sz="1800" b="0" dirty="0" smtClean="0">
                <a:solidFill>
                  <a:schemeClr val="tx1"/>
                </a:solidFill>
              </a:rPr>
              <a:t> = new XMLHttpRequest();</a:t>
            </a:r>
            <a:endParaRPr lang="en-GB" altLang="en-US" sz="1800" b="0" dirty="0">
              <a:solidFill>
                <a:schemeClr val="tx1"/>
              </a:solidFill>
            </a:endParaRPr>
          </a:p>
          <a:p>
            <a:pPr eaLnBrk="1" hangingPunct="1">
              <a:buFontTx/>
              <a:buNone/>
            </a:pPr>
            <a:r>
              <a:rPr lang="en-GB" altLang="en-US" sz="1800" b="0" dirty="0">
                <a:solidFill>
                  <a:schemeClr val="tx1"/>
                </a:solidFill>
              </a:rPr>
              <a:t>    &lt;/script&gt;</a:t>
            </a:r>
          </a:p>
          <a:p>
            <a:pPr eaLnBrk="1" hangingPunct="1">
              <a:buFontTx/>
              <a:buNone/>
            </a:pPr>
            <a:endParaRPr lang="en-GB" altLang="en-US" sz="1800" b="0" dirty="0">
              <a:solidFill>
                <a:schemeClr val="tx1"/>
              </a:solidFill>
            </a:endParaRPr>
          </a:p>
        </p:txBody>
      </p:sp>
    </p:spTree>
    <p:extLst>
      <p:ext uri="{BB962C8B-B14F-4D97-AF65-F5344CB8AC3E}">
        <p14:creationId xmlns:p14="http://schemas.microsoft.com/office/powerpoint/2010/main" val="335628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XMLHttpRequest object (cont..)</a:t>
            </a:r>
          </a:p>
        </p:txBody>
      </p:sp>
      <p:sp>
        <p:nvSpPr>
          <p:cNvPr id="7" name="Title 1"/>
          <p:cNvSpPr txBox="1">
            <a:spLocks/>
          </p:cNvSpPr>
          <p:nvPr/>
        </p:nvSpPr>
        <p:spPr bwMode="auto">
          <a:xfrm>
            <a:off x="914400" y="838200"/>
            <a:ext cx="9601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r>
              <a:rPr lang="en-GB" altLang="en-US" sz="1800" b="0" dirty="0">
                <a:solidFill>
                  <a:schemeClr val="tx1"/>
                </a:solidFill>
              </a:rPr>
              <a:t>Microsoft Internet Explorer implements this object using its proprietary ActiveX technology.  This requires a different syntax for creating the object (and can also depend upon the particular version of Internet Explorer being used).  </a:t>
            </a:r>
          </a:p>
          <a:p>
            <a:pPr eaLnBrk="1" hangingPunct="1"/>
            <a:endParaRPr lang="en-GB" altLang="en-US" sz="1800" b="0" dirty="0">
              <a:solidFill>
                <a:schemeClr val="tx1"/>
              </a:solidFill>
            </a:endParaRPr>
          </a:p>
          <a:p>
            <a:pPr eaLnBrk="1" hangingPunct="1"/>
            <a:r>
              <a:rPr lang="en-GB" altLang="en-US" sz="1800" b="0" dirty="0">
                <a:solidFill>
                  <a:schemeClr val="tx1"/>
                </a:solidFill>
              </a:rPr>
              <a:t>To handle different types of browsers, we use the </a:t>
            </a:r>
          </a:p>
          <a:p>
            <a:pPr eaLnBrk="1" hangingPunct="1">
              <a:buFontTx/>
              <a:buNone/>
            </a:pPr>
            <a:r>
              <a:rPr lang="en-GB" altLang="en-US" sz="1800" b="0" dirty="0">
                <a:solidFill>
                  <a:schemeClr val="tx1"/>
                </a:solidFill>
              </a:rPr>
              <a:t>        try { . . . } catch (error) { . . . } </a:t>
            </a:r>
          </a:p>
          <a:p>
            <a:pPr eaLnBrk="1" hangingPunct="1">
              <a:buFontTx/>
              <a:buNone/>
            </a:pPr>
            <a:r>
              <a:rPr lang="en-GB" altLang="en-US" sz="1800" b="0" dirty="0">
                <a:solidFill>
                  <a:schemeClr val="tx1"/>
                </a:solidFill>
              </a:rPr>
              <a:t>      format.  The “try” section attempts to execute some </a:t>
            </a:r>
            <a:r>
              <a:rPr lang="en-GB" altLang="en-US" sz="1800" b="0" dirty="0" smtClean="0">
                <a:solidFill>
                  <a:schemeClr val="tx1"/>
                </a:solidFill>
              </a:rPr>
              <a:t>JavaScript </a:t>
            </a:r>
            <a:r>
              <a:rPr lang="en-GB" altLang="en-US" sz="1800" b="0" dirty="0">
                <a:solidFill>
                  <a:schemeClr val="tx1"/>
                </a:solidFill>
              </a:rPr>
              <a:t>code.  If an error occurs, the “catch” section is used to intervene before the error crashes the JavaScript (either to indicate an error has happened, or to attempt something else).  </a:t>
            </a:r>
          </a:p>
          <a:p>
            <a:pPr eaLnBrk="1" hangingPunct="1">
              <a:buFontTx/>
              <a:buNone/>
            </a:pPr>
            <a:endParaRPr lang="en-GB" altLang="en-US" sz="1800" b="0" dirty="0">
              <a:solidFill>
                <a:schemeClr val="tx1"/>
              </a:solidFill>
            </a:endParaRPr>
          </a:p>
          <a:p>
            <a:pPr eaLnBrk="1" hangingPunct="1"/>
            <a:r>
              <a:rPr lang="en-GB" altLang="en-US" sz="1800" b="0" dirty="0">
                <a:solidFill>
                  <a:schemeClr val="tx1"/>
                </a:solidFill>
              </a:rPr>
              <a:t>To create one of these objects we can use a sequence of try. . . catch blocks, attempting different ways to create an XMLHttpRequest object.  </a:t>
            </a:r>
          </a:p>
          <a:p>
            <a:pPr eaLnBrk="1" hangingPunct="1"/>
            <a:endParaRPr lang="en-GB" altLang="en-US" sz="1800" b="0" dirty="0">
              <a:solidFill>
                <a:schemeClr val="tx1"/>
              </a:solidFill>
            </a:endParaRPr>
          </a:p>
        </p:txBody>
      </p:sp>
    </p:spTree>
    <p:extLst>
      <p:ext uri="{BB962C8B-B14F-4D97-AF65-F5344CB8AC3E}">
        <p14:creationId xmlns:p14="http://schemas.microsoft.com/office/powerpoint/2010/main" val="51614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39596"/>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XMLHttpRequest object (cont..)</a:t>
            </a:r>
          </a:p>
        </p:txBody>
      </p:sp>
      <p:sp>
        <p:nvSpPr>
          <p:cNvPr id="7" name="Title 1"/>
          <p:cNvSpPr txBox="1">
            <a:spLocks/>
          </p:cNvSpPr>
          <p:nvPr/>
        </p:nvSpPr>
        <p:spPr bwMode="auto">
          <a:xfrm>
            <a:off x="822960" y="1295400"/>
            <a:ext cx="9601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lnSpc>
                <a:spcPct val="80000"/>
              </a:lnSpc>
              <a:buFontTx/>
              <a:buNone/>
            </a:pPr>
            <a:r>
              <a:rPr lang="en-GB" altLang="en-US" sz="1800" b="0" dirty="0">
                <a:solidFill>
                  <a:schemeClr val="tx1"/>
                </a:solidFill>
              </a:rPr>
              <a:t>function </a:t>
            </a:r>
            <a:r>
              <a:rPr lang="en-GB" altLang="en-US" sz="1800" b="0" dirty="0" err="1">
                <a:solidFill>
                  <a:schemeClr val="tx1"/>
                </a:solidFill>
              </a:rPr>
              <a:t>getXMLHttpRequest</a:t>
            </a:r>
            <a:r>
              <a:rPr lang="en-GB" altLang="en-US" sz="1800" b="0" dirty="0">
                <a:solidFill>
                  <a:schemeClr val="tx1"/>
                </a:solidFill>
              </a:rPr>
              <a:t>()</a:t>
            </a:r>
          </a:p>
          <a:p>
            <a:pPr eaLnBrk="1" hangingPunct="1">
              <a:lnSpc>
                <a:spcPct val="80000"/>
              </a:lnSpc>
              <a:buFontTx/>
              <a:buNone/>
            </a:pPr>
            <a:r>
              <a:rPr lang="en-GB" altLang="en-US" sz="1800" b="0" dirty="0">
                <a:solidFill>
                  <a:schemeClr val="tx1"/>
                </a:solidFill>
              </a:rPr>
              <a:t>/*   This function attempts to get an Ajax request object by trying</a:t>
            </a:r>
          </a:p>
          <a:p>
            <a:pPr eaLnBrk="1" hangingPunct="1">
              <a:lnSpc>
                <a:spcPct val="80000"/>
              </a:lnSpc>
              <a:buFontTx/>
              <a:buNone/>
            </a:pPr>
            <a:r>
              <a:rPr lang="en-GB" altLang="en-US" sz="1800" b="0" dirty="0">
                <a:solidFill>
                  <a:schemeClr val="tx1"/>
                </a:solidFill>
              </a:rPr>
              <a:t>     a few different methods for different browsers.  */</a:t>
            </a:r>
          </a:p>
          <a:p>
            <a:pPr eaLnBrk="1" hangingPunct="1">
              <a:lnSpc>
                <a:spcPct val="80000"/>
              </a:lnSpc>
              <a:buFontTx/>
              <a:buNone/>
            </a:pPr>
            <a:r>
              <a:rPr lang="en-GB" altLang="en-US" sz="1800" b="0" dirty="0">
                <a:solidFill>
                  <a:schemeClr val="tx1"/>
                </a:solidFill>
              </a:rPr>
              <a:t>{</a:t>
            </a:r>
          </a:p>
          <a:p>
            <a:pPr eaLnBrk="1" hangingPunct="1">
              <a:lnSpc>
                <a:spcPct val="80000"/>
              </a:lnSpc>
              <a:buFontTx/>
              <a:buNone/>
            </a:pPr>
            <a:r>
              <a:rPr lang="en-GB" altLang="en-US" sz="1800" b="0" dirty="0">
                <a:solidFill>
                  <a:schemeClr val="tx1"/>
                </a:solidFill>
              </a:rPr>
              <a:t>   </a:t>
            </a:r>
            <a:r>
              <a:rPr lang="en-GB" altLang="en-US" sz="1800" b="0" dirty="0" err="1">
                <a:solidFill>
                  <a:schemeClr val="tx1"/>
                </a:solidFill>
              </a:rPr>
              <a:t>var</a:t>
            </a:r>
            <a:r>
              <a:rPr lang="en-GB" altLang="en-US" sz="1800" b="0" dirty="0">
                <a:solidFill>
                  <a:schemeClr val="tx1"/>
                </a:solidFill>
              </a:rPr>
              <a:t> request, err;</a:t>
            </a:r>
          </a:p>
          <a:p>
            <a:pPr eaLnBrk="1" hangingPunct="1">
              <a:lnSpc>
                <a:spcPct val="80000"/>
              </a:lnSpc>
              <a:buFontTx/>
              <a:buNone/>
            </a:pPr>
            <a:r>
              <a:rPr lang="en-GB" altLang="en-US" sz="1800" b="0" dirty="0">
                <a:solidFill>
                  <a:schemeClr val="tx1"/>
                </a:solidFill>
              </a:rPr>
              <a:t>   try {</a:t>
            </a:r>
          </a:p>
          <a:p>
            <a:pPr eaLnBrk="1" hangingPunct="1">
              <a:lnSpc>
                <a:spcPct val="80000"/>
              </a:lnSpc>
              <a:buFontTx/>
              <a:buNone/>
            </a:pPr>
            <a:r>
              <a:rPr lang="en-GB" altLang="en-US" sz="1800" b="0" dirty="0">
                <a:solidFill>
                  <a:schemeClr val="tx1"/>
                </a:solidFill>
              </a:rPr>
              <a:t>          request = new XMLHttpRequest();   // Firefox, Safari, Opera, etc.</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catch(err) {</a:t>
            </a:r>
          </a:p>
          <a:p>
            <a:pPr eaLnBrk="1" hangingPunct="1">
              <a:lnSpc>
                <a:spcPct val="80000"/>
              </a:lnSpc>
              <a:buFontTx/>
              <a:buNone/>
            </a:pPr>
            <a:r>
              <a:rPr lang="en-GB" altLang="en-US" sz="1800" b="0" dirty="0">
                <a:solidFill>
                  <a:schemeClr val="tx1"/>
                </a:solidFill>
              </a:rPr>
              <a:t>       try {             //  first attempt for Internet Explorer</a:t>
            </a:r>
          </a:p>
          <a:p>
            <a:pPr eaLnBrk="1" hangingPunct="1">
              <a:lnSpc>
                <a:spcPct val="80000"/>
              </a:lnSpc>
              <a:buFontTx/>
              <a:buNone/>
            </a:pPr>
            <a:r>
              <a:rPr lang="en-GB" altLang="en-US" sz="1800" b="0" dirty="0">
                <a:solidFill>
                  <a:schemeClr val="tx1"/>
                </a:solidFill>
              </a:rPr>
              <a:t>          request = new </a:t>
            </a:r>
            <a:r>
              <a:rPr lang="en-GB" altLang="en-US" sz="1800" b="0" dirty="0" err="1">
                <a:solidFill>
                  <a:schemeClr val="tx1"/>
                </a:solidFill>
              </a:rPr>
              <a:t>ActiveXObject</a:t>
            </a:r>
            <a:r>
              <a:rPr lang="en-GB" altLang="en-US" sz="1800" b="0" dirty="0">
                <a:solidFill>
                  <a:schemeClr val="tx1"/>
                </a:solidFill>
              </a:rPr>
              <a:t>("MSXML2.XMLHttp.6.0");</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catch (err) {</a:t>
            </a:r>
          </a:p>
          <a:p>
            <a:pPr eaLnBrk="1" hangingPunct="1">
              <a:lnSpc>
                <a:spcPct val="80000"/>
              </a:lnSpc>
              <a:buFontTx/>
              <a:buNone/>
            </a:pPr>
            <a:r>
              <a:rPr lang="en-GB" altLang="en-US" sz="1800" b="0" dirty="0">
                <a:solidFill>
                  <a:schemeClr val="tx1"/>
                </a:solidFill>
              </a:rPr>
              <a:t>                      try {    //  second attempt for Internet Explorer</a:t>
            </a:r>
          </a:p>
          <a:p>
            <a:pPr eaLnBrk="1" hangingPunct="1">
              <a:lnSpc>
                <a:spcPct val="80000"/>
              </a:lnSpc>
              <a:buFontTx/>
              <a:buNone/>
            </a:pPr>
            <a:r>
              <a:rPr lang="en-GB" altLang="en-US" sz="1800" b="0" dirty="0">
                <a:solidFill>
                  <a:schemeClr val="tx1"/>
                </a:solidFill>
              </a:rPr>
              <a:t>                      request = new </a:t>
            </a:r>
            <a:r>
              <a:rPr lang="en-GB" altLang="en-US" sz="1800" b="0" dirty="0" err="1">
                <a:solidFill>
                  <a:schemeClr val="tx1"/>
                </a:solidFill>
              </a:rPr>
              <a:t>ActiveXObject</a:t>
            </a:r>
            <a:r>
              <a:rPr lang="en-GB" altLang="en-US" sz="1800" b="0" dirty="0">
                <a:solidFill>
                  <a:schemeClr val="tx1"/>
                </a:solidFill>
              </a:rPr>
              <a:t>("MSXML2.XMLHttp.3.0");</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catch (err) {</a:t>
            </a:r>
          </a:p>
          <a:p>
            <a:pPr eaLnBrk="1" hangingPunct="1">
              <a:lnSpc>
                <a:spcPct val="80000"/>
              </a:lnSpc>
              <a:buFontTx/>
              <a:buNone/>
            </a:pPr>
            <a:r>
              <a:rPr lang="en-GB" altLang="en-US" sz="1800" b="0" dirty="0">
                <a:solidFill>
                  <a:schemeClr val="tx1"/>
                </a:solidFill>
              </a:rPr>
              <a:t>                           request = false;  // oops, can’t create one!  </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return request;  </a:t>
            </a:r>
          </a:p>
          <a:p>
            <a:pPr eaLnBrk="1" hangingPunct="1">
              <a:lnSpc>
                <a:spcPct val="80000"/>
              </a:lnSpc>
              <a:buFontTx/>
              <a:buNone/>
            </a:pPr>
            <a:r>
              <a:rPr lang="en-GB" altLang="en-US" sz="1800" b="0" dirty="0" smtClean="0">
                <a:solidFill>
                  <a:schemeClr val="tx1"/>
                </a:solidFill>
              </a:rPr>
              <a:t>}</a:t>
            </a:r>
            <a:endParaRPr lang="en-GB" altLang="en-US" sz="1800" b="0" dirty="0">
              <a:solidFill>
                <a:schemeClr val="tx1"/>
              </a:solidFill>
            </a:endParaRPr>
          </a:p>
          <a:p>
            <a:pPr eaLnBrk="1" hangingPunct="1">
              <a:lnSpc>
                <a:spcPct val="80000"/>
              </a:lnSpc>
              <a:buFontTx/>
              <a:buNone/>
            </a:pPr>
            <a:r>
              <a:rPr lang="en-GB" altLang="en-US" sz="1800" b="0" dirty="0">
                <a:solidFill>
                  <a:schemeClr val="tx1"/>
                </a:solidFill>
              </a:rPr>
              <a:t>If this function doesn’t return “false” then we were successful in creating an XMLHttpRequest object.  </a:t>
            </a:r>
          </a:p>
        </p:txBody>
      </p:sp>
    </p:spTree>
    <p:extLst>
      <p:ext uri="{BB962C8B-B14F-4D97-AF65-F5344CB8AC3E}">
        <p14:creationId xmlns:p14="http://schemas.microsoft.com/office/powerpoint/2010/main" val="88790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XMLHttpRequest object (cont..)</a:t>
            </a:r>
          </a:p>
        </p:txBody>
      </p:sp>
      <p:sp>
        <p:nvSpPr>
          <p:cNvPr id="7" name="Title 1"/>
          <p:cNvSpPr txBox="1">
            <a:spLocks/>
          </p:cNvSpPr>
          <p:nvPr/>
        </p:nvSpPr>
        <p:spPr bwMode="auto">
          <a:xfrm>
            <a:off x="914400" y="838200"/>
            <a:ext cx="9601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eaLnBrk="1" hangingPunct="1">
              <a:buFont typeface="Arial" panose="020B0604020202020204" pitchFamily="34" charset="0"/>
              <a:buChar char="•"/>
            </a:pPr>
            <a:r>
              <a:rPr lang="en-GB" altLang="en-US" sz="1800" b="0" dirty="0">
                <a:solidFill>
                  <a:schemeClr val="tx1"/>
                </a:solidFill>
              </a:rPr>
              <a:t>As with any object in JavaScript (and other programming languages), the XMLHttpRequest object contains various properties and methods.  </a:t>
            </a: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We list the most important of these properties and methods on the next pages.</a:t>
            </a: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The main idea is that the properties are set after the object is created to specify information to be sent to the server, as well as how to handle the response received from the server.  Some properties will be updated to hold status information about whether the request finished successfully.   </a:t>
            </a: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The methods are used to send the request to the server, and to monitor the progress of the request as it is executed (and to determine if it was completed successfully).  </a:t>
            </a:r>
          </a:p>
        </p:txBody>
      </p:sp>
    </p:spTree>
    <p:extLst>
      <p:ext uri="{BB962C8B-B14F-4D97-AF65-F5344CB8AC3E}">
        <p14:creationId xmlns:p14="http://schemas.microsoft.com/office/powerpoint/2010/main" val="401488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XMLHttpRequest object properties</a:t>
            </a:r>
          </a:p>
        </p:txBody>
      </p:sp>
      <p:sp>
        <p:nvSpPr>
          <p:cNvPr id="7" name="Title 1"/>
          <p:cNvSpPr txBox="1">
            <a:spLocks/>
          </p:cNvSpPr>
          <p:nvPr/>
        </p:nvSpPr>
        <p:spPr bwMode="auto">
          <a:xfrm>
            <a:off x="914400" y="1143000"/>
            <a:ext cx="9601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buFontTx/>
              <a:buNone/>
            </a:pPr>
            <a:r>
              <a:rPr lang="en-GB" altLang="en-US" sz="1800" b="0" dirty="0">
                <a:solidFill>
                  <a:schemeClr val="tx1"/>
                </a:solidFill>
              </a:rPr>
              <a:t> </a:t>
            </a:r>
            <a:r>
              <a:rPr lang="en-GB" altLang="en-US" sz="1800" b="0" u="sng" dirty="0">
                <a:solidFill>
                  <a:schemeClr val="tx1"/>
                </a:solidFill>
              </a:rPr>
              <a:t>Property            </a:t>
            </a:r>
            <a:r>
              <a:rPr lang="en-GB" altLang="en-US" sz="1800" b="0" u="sng" dirty="0" smtClean="0">
                <a:solidFill>
                  <a:schemeClr val="tx1"/>
                </a:solidFill>
              </a:rPr>
              <a:t>		 Description                                          </a:t>
            </a:r>
            <a:endParaRPr lang="en-GB" altLang="en-US" sz="1800" b="0" dirty="0">
              <a:solidFill>
                <a:schemeClr val="tx1"/>
              </a:solidFill>
            </a:endParaRPr>
          </a:p>
          <a:p>
            <a:pPr eaLnBrk="1" hangingPunct="1"/>
            <a:r>
              <a:rPr lang="en-GB" altLang="en-US" sz="1800" b="0" dirty="0" err="1">
                <a:solidFill>
                  <a:schemeClr val="tx1"/>
                </a:solidFill>
              </a:rPr>
              <a:t>readyState</a:t>
            </a:r>
            <a:r>
              <a:rPr lang="en-GB" altLang="en-US" sz="1800" b="0" dirty="0">
                <a:solidFill>
                  <a:schemeClr val="tx1"/>
                </a:solidFill>
              </a:rPr>
              <a:t>            	</a:t>
            </a:r>
            <a:r>
              <a:rPr lang="en-GB" altLang="en-US" sz="1800" b="0" dirty="0" smtClean="0">
                <a:solidFill>
                  <a:schemeClr val="tx1"/>
                </a:solidFill>
              </a:rPr>
              <a:t>An </a:t>
            </a:r>
            <a:r>
              <a:rPr lang="en-GB" altLang="en-US" sz="1800" b="0" dirty="0">
                <a:solidFill>
                  <a:schemeClr val="tx1"/>
                </a:solidFill>
              </a:rPr>
              <a:t>integer from 0. . .4.  (0 means the call </a:t>
            </a:r>
          </a:p>
          <a:p>
            <a:pPr eaLnBrk="1" hangingPunct="1">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is uninitialized, 4 means that the call is </a:t>
            </a:r>
          </a:p>
          <a:p>
            <a:pPr eaLnBrk="1" hangingPunct="1">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complete.)</a:t>
            </a:r>
          </a:p>
          <a:p>
            <a:pPr eaLnBrk="1" hangingPunct="1"/>
            <a:r>
              <a:rPr lang="en-GB" altLang="en-US" sz="1800" b="0" dirty="0" err="1">
                <a:solidFill>
                  <a:schemeClr val="tx1"/>
                </a:solidFill>
              </a:rPr>
              <a:t>onreadystatechange</a:t>
            </a:r>
            <a:r>
              <a:rPr lang="en-GB" altLang="en-US" sz="1800" b="0" dirty="0">
                <a:solidFill>
                  <a:schemeClr val="tx1"/>
                </a:solidFill>
              </a:rPr>
              <a:t>     </a:t>
            </a:r>
            <a:r>
              <a:rPr lang="en-GB" altLang="en-US" sz="1800" b="0" dirty="0" smtClean="0">
                <a:solidFill>
                  <a:schemeClr val="tx1"/>
                </a:solidFill>
              </a:rPr>
              <a:t>	Determines </a:t>
            </a:r>
            <a:r>
              <a:rPr lang="en-GB" altLang="en-US" sz="1800" b="0" dirty="0">
                <a:solidFill>
                  <a:schemeClr val="tx1"/>
                </a:solidFill>
              </a:rPr>
              <a:t>the function called when the </a:t>
            </a:r>
          </a:p>
          <a:p>
            <a:pPr eaLnBrk="1" hangingPunct="1">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objects </a:t>
            </a:r>
            <a:r>
              <a:rPr lang="en-GB" altLang="en-US" sz="1800" b="0" dirty="0" err="1">
                <a:solidFill>
                  <a:schemeClr val="tx1"/>
                </a:solidFill>
              </a:rPr>
              <a:t>readyState</a:t>
            </a:r>
            <a:r>
              <a:rPr lang="en-GB" altLang="en-US" sz="1800" b="0" dirty="0">
                <a:solidFill>
                  <a:schemeClr val="tx1"/>
                </a:solidFill>
              </a:rPr>
              <a:t> changes.</a:t>
            </a:r>
          </a:p>
          <a:p>
            <a:pPr eaLnBrk="1" hangingPunct="1"/>
            <a:r>
              <a:rPr lang="en-GB" altLang="en-US" sz="1800" b="0" dirty="0" err="1">
                <a:solidFill>
                  <a:schemeClr val="tx1"/>
                </a:solidFill>
              </a:rPr>
              <a:t>responseText</a:t>
            </a:r>
            <a:r>
              <a:rPr lang="en-GB" altLang="en-US" sz="1800" b="0" dirty="0">
                <a:solidFill>
                  <a:schemeClr val="tx1"/>
                </a:solidFill>
              </a:rPr>
              <a:t>          </a:t>
            </a:r>
            <a:r>
              <a:rPr lang="en-GB" altLang="en-US" sz="1800" b="0" dirty="0" smtClean="0">
                <a:solidFill>
                  <a:schemeClr val="tx1"/>
                </a:solidFill>
              </a:rPr>
              <a:t>	Data </a:t>
            </a:r>
            <a:r>
              <a:rPr lang="en-GB" altLang="en-US" sz="1800" b="0" dirty="0">
                <a:solidFill>
                  <a:schemeClr val="tx1"/>
                </a:solidFill>
              </a:rPr>
              <a:t>returned from the server as a text</a:t>
            </a:r>
          </a:p>
          <a:p>
            <a:pPr eaLnBrk="1" hangingPunct="1">
              <a:buFontTx/>
              <a:buNone/>
            </a:pPr>
            <a:r>
              <a:rPr lang="en-GB" altLang="en-US" sz="1800" b="0" dirty="0">
                <a:solidFill>
                  <a:schemeClr val="tx1"/>
                </a:solidFill>
              </a:rPr>
              <a:t>                       </a:t>
            </a:r>
            <a:r>
              <a:rPr lang="en-GB" altLang="en-US" sz="1800" b="0" dirty="0" smtClean="0">
                <a:solidFill>
                  <a:schemeClr val="tx1"/>
                </a:solidFill>
              </a:rPr>
              <a:t>			string </a:t>
            </a:r>
            <a:r>
              <a:rPr lang="en-GB" altLang="en-US" sz="1800" b="0" dirty="0">
                <a:solidFill>
                  <a:schemeClr val="tx1"/>
                </a:solidFill>
              </a:rPr>
              <a:t>(read-only).</a:t>
            </a:r>
          </a:p>
          <a:p>
            <a:pPr eaLnBrk="1" hangingPunct="1"/>
            <a:r>
              <a:rPr lang="en-GB" altLang="en-US" sz="1800" b="0" dirty="0" err="1">
                <a:solidFill>
                  <a:schemeClr val="tx1"/>
                </a:solidFill>
              </a:rPr>
              <a:t>responseXML</a:t>
            </a:r>
            <a:r>
              <a:rPr lang="en-GB" altLang="en-US" sz="1800" b="0" dirty="0">
                <a:solidFill>
                  <a:schemeClr val="tx1"/>
                </a:solidFill>
              </a:rPr>
              <a:t>            </a:t>
            </a:r>
            <a:r>
              <a:rPr lang="en-GB" altLang="en-US" sz="1800" b="0" dirty="0" smtClean="0">
                <a:solidFill>
                  <a:schemeClr val="tx1"/>
                </a:solidFill>
              </a:rPr>
              <a:t>	Data </a:t>
            </a:r>
            <a:r>
              <a:rPr lang="en-GB" altLang="en-US" sz="1800" b="0" dirty="0">
                <a:solidFill>
                  <a:schemeClr val="tx1"/>
                </a:solidFill>
              </a:rPr>
              <a:t>returned from the server as an XML  </a:t>
            </a:r>
          </a:p>
          <a:p>
            <a:pPr eaLnBrk="1" hangingPunct="1">
              <a:buFontTx/>
              <a:buNone/>
            </a:pPr>
            <a:r>
              <a:rPr lang="en-GB" altLang="en-US" sz="1800" b="0" dirty="0">
                <a:solidFill>
                  <a:schemeClr val="tx1"/>
                </a:solidFill>
              </a:rPr>
              <a:t>                       </a:t>
            </a:r>
            <a:r>
              <a:rPr lang="en-GB" altLang="en-US" sz="1800" b="0" dirty="0" smtClean="0">
                <a:solidFill>
                  <a:schemeClr val="tx1"/>
                </a:solidFill>
              </a:rPr>
              <a:t>			document </a:t>
            </a:r>
            <a:r>
              <a:rPr lang="en-GB" altLang="en-US" sz="1800" b="0" dirty="0">
                <a:solidFill>
                  <a:schemeClr val="tx1"/>
                </a:solidFill>
              </a:rPr>
              <a:t>object (read-only).</a:t>
            </a:r>
          </a:p>
          <a:p>
            <a:pPr eaLnBrk="1" hangingPunct="1"/>
            <a:r>
              <a:rPr lang="en-GB" altLang="en-US" sz="1800" b="0" dirty="0">
                <a:solidFill>
                  <a:schemeClr val="tx1"/>
                </a:solidFill>
              </a:rPr>
              <a:t>status                 </a:t>
            </a:r>
            <a:r>
              <a:rPr lang="en-GB" altLang="en-US" sz="1800" b="0" dirty="0" smtClean="0">
                <a:solidFill>
                  <a:schemeClr val="tx1"/>
                </a:solidFill>
              </a:rPr>
              <a:t>		HTTP </a:t>
            </a:r>
            <a:r>
              <a:rPr lang="en-GB" altLang="en-US" sz="1800" b="0" dirty="0">
                <a:solidFill>
                  <a:schemeClr val="tx1"/>
                </a:solidFill>
              </a:rPr>
              <a:t>status code returned by the server</a:t>
            </a:r>
          </a:p>
          <a:p>
            <a:pPr eaLnBrk="1" hangingPunct="1"/>
            <a:r>
              <a:rPr lang="en-GB" altLang="en-US" sz="1800" b="0" dirty="0" err="1">
                <a:solidFill>
                  <a:schemeClr val="tx1"/>
                </a:solidFill>
              </a:rPr>
              <a:t>statusText</a:t>
            </a:r>
            <a:r>
              <a:rPr lang="en-GB" altLang="en-US" sz="1800" b="0" dirty="0">
                <a:solidFill>
                  <a:schemeClr val="tx1"/>
                </a:solidFill>
              </a:rPr>
              <a:t>           </a:t>
            </a:r>
            <a:r>
              <a:rPr lang="en-GB" altLang="en-US" sz="1800" b="0" dirty="0" smtClean="0">
                <a:solidFill>
                  <a:schemeClr val="tx1"/>
                </a:solidFill>
              </a:rPr>
              <a:t>		HTTP </a:t>
            </a:r>
            <a:r>
              <a:rPr lang="en-GB" altLang="en-US" sz="1800" b="0" dirty="0">
                <a:solidFill>
                  <a:schemeClr val="tx1"/>
                </a:solidFill>
              </a:rPr>
              <a:t>status phrase returned by the server</a:t>
            </a:r>
          </a:p>
          <a:p>
            <a:pPr eaLnBrk="1" hangingPunct="1"/>
            <a:endParaRPr lang="en-GB" altLang="en-US" sz="1800" b="0" dirty="0">
              <a:solidFill>
                <a:schemeClr val="tx1"/>
              </a:solidFill>
            </a:endParaRPr>
          </a:p>
          <a:p>
            <a:pPr eaLnBrk="1" hangingPunct="1">
              <a:buFontTx/>
              <a:buNone/>
            </a:pPr>
            <a:r>
              <a:rPr lang="en-GB" altLang="en-US" sz="1800" b="0" dirty="0">
                <a:solidFill>
                  <a:schemeClr val="tx1"/>
                </a:solidFill>
              </a:rPr>
              <a:t>We use the </a:t>
            </a:r>
            <a:r>
              <a:rPr lang="en-GB" altLang="en-US" sz="1800" b="0" dirty="0" err="1">
                <a:solidFill>
                  <a:schemeClr val="tx1"/>
                </a:solidFill>
              </a:rPr>
              <a:t>readyState</a:t>
            </a:r>
            <a:r>
              <a:rPr lang="en-GB" altLang="en-US" sz="1800" b="0" dirty="0">
                <a:solidFill>
                  <a:schemeClr val="tx1"/>
                </a:solidFill>
              </a:rPr>
              <a:t> to determine when the request has been completed, and then check the status to see if it executed without an error.  (We’ll see how to do this shortly.)</a:t>
            </a:r>
          </a:p>
        </p:txBody>
      </p:sp>
    </p:spTree>
    <p:extLst>
      <p:ext uri="{BB962C8B-B14F-4D97-AF65-F5344CB8AC3E}">
        <p14:creationId xmlns:p14="http://schemas.microsoft.com/office/powerpoint/2010/main" val="17632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340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XMLHttpRequest object properties</a:t>
            </a:r>
          </a:p>
        </p:txBody>
      </p:sp>
      <p:sp>
        <p:nvSpPr>
          <p:cNvPr id="7" name="Title 1"/>
          <p:cNvSpPr txBox="1">
            <a:spLocks/>
          </p:cNvSpPr>
          <p:nvPr/>
        </p:nvSpPr>
        <p:spPr bwMode="auto">
          <a:xfrm>
            <a:off x="606829" y="1308265"/>
            <a:ext cx="9829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buFontTx/>
              <a:buNone/>
            </a:pPr>
            <a:r>
              <a:rPr lang="en-GB" altLang="en-US" sz="1800" b="0" u="sng" dirty="0" smtClean="0">
                <a:solidFill>
                  <a:schemeClr val="tx1"/>
                </a:solidFill>
              </a:rPr>
              <a:t>                                        </a:t>
            </a:r>
            <a:endParaRPr lang="en-GB" altLang="en-US" sz="1800" b="0" dirty="0" smtClean="0">
              <a:solidFill>
                <a:schemeClr val="tx1"/>
              </a:solidFill>
            </a:endParaRPr>
          </a:p>
          <a:p>
            <a:pPr eaLnBrk="1" hangingPunct="1">
              <a:lnSpc>
                <a:spcPct val="80000"/>
              </a:lnSpc>
            </a:pPr>
            <a:r>
              <a:rPr lang="en-GB" altLang="en-US" sz="1800" b="0" dirty="0">
                <a:solidFill>
                  <a:schemeClr val="tx1"/>
                </a:solidFill>
              </a:rPr>
              <a:t>open('method', 'URL', </a:t>
            </a:r>
            <a:r>
              <a:rPr lang="en-GB" altLang="en-US" sz="1800" b="0" dirty="0" err="1">
                <a:solidFill>
                  <a:schemeClr val="tx1"/>
                </a:solidFill>
              </a:rPr>
              <a:t>asyn</a:t>
            </a:r>
            <a:r>
              <a:rPr lang="en-GB" altLang="en-US" sz="1800" b="0" dirty="0">
                <a:solidFill>
                  <a:schemeClr val="tx1"/>
                </a:solidFill>
              </a:rPr>
              <a:t>)  </a:t>
            </a:r>
            <a:r>
              <a:rPr lang="en-GB" altLang="en-US" sz="1800" b="0" dirty="0" smtClean="0">
                <a:solidFill>
                  <a:schemeClr val="tx1"/>
                </a:solidFill>
              </a:rPr>
              <a:t>	Specifies </a:t>
            </a:r>
            <a:r>
              <a:rPr lang="en-GB" altLang="en-US" sz="1800" b="0" dirty="0">
                <a:solidFill>
                  <a:schemeClr val="tx1"/>
                </a:solidFill>
              </a:rPr>
              <a:t>the HTTP method to be used (GET</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or </a:t>
            </a:r>
            <a:r>
              <a:rPr lang="en-GB" altLang="en-US" sz="1800" b="0" dirty="0">
                <a:solidFill>
                  <a:schemeClr val="tx1"/>
                </a:solidFill>
              </a:rPr>
              <a:t>POST as a string, the target URL, and</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whether </a:t>
            </a:r>
            <a:r>
              <a:rPr lang="en-GB" altLang="en-US" sz="1800" b="0" dirty="0">
                <a:solidFill>
                  <a:schemeClr val="tx1"/>
                </a:solidFill>
              </a:rPr>
              <a:t>or not the request should be                         </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handled asynchronously (</a:t>
            </a:r>
            <a:r>
              <a:rPr lang="en-GB" altLang="en-US" sz="1800" b="0" dirty="0" err="1">
                <a:solidFill>
                  <a:schemeClr val="tx1"/>
                </a:solidFill>
              </a:rPr>
              <a:t>asyn</a:t>
            </a:r>
            <a:r>
              <a:rPr lang="en-GB" altLang="en-US" sz="1800" b="0" dirty="0">
                <a:solidFill>
                  <a:schemeClr val="tx1"/>
                </a:solidFill>
              </a:rPr>
              <a:t> should be </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true or false, if omitted, true is </a:t>
            </a:r>
            <a:r>
              <a:rPr lang="en-GB" altLang="en-US" sz="1800" b="0" dirty="0" smtClean="0">
                <a:solidFill>
                  <a:schemeClr val="tx1"/>
                </a:solidFill>
              </a:rPr>
              <a:t> </a:t>
            </a:r>
            <a:r>
              <a:rPr lang="en-GB" altLang="en-US" sz="1800" b="0" dirty="0">
                <a:solidFill>
                  <a:schemeClr val="tx1"/>
                </a:solidFill>
              </a:rPr>
              <a:t>assumed). </a:t>
            </a:r>
            <a:endParaRPr lang="en-GB" altLang="en-US" sz="1800" b="0" dirty="0" smtClean="0">
              <a:solidFill>
                <a:schemeClr val="tx1"/>
              </a:solidFill>
            </a:endParaRPr>
          </a:p>
          <a:p>
            <a:pPr eaLnBrk="1" hangingPunct="1">
              <a:lnSpc>
                <a:spcPct val="80000"/>
              </a:lnSpc>
              <a:buFontTx/>
              <a:buNone/>
            </a:pPr>
            <a:r>
              <a:rPr lang="en-GB" altLang="en-US" sz="1800" b="0" dirty="0" smtClean="0">
                <a:solidFill>
                  <a:schemeClr val="tx1"/>
                </a:solidFill>
              </a:rPr>
              <a:t> </a:t>
            </a:r>
            <a:endParaRPr lang="en-GB" altLang="en-US" sz="1800" b="0" dirty="0">
              <a:solidFill>
                <a:schemeClr val="tx1"/>
              </a:solidFill>
            </a:endParaRPr>
          </a:p>
          <a:p>
            <a:pPr eaLnBrk="1" hangingPunct="1">
              <a:lnSpc>
                <a:spcPct val="80000"/>
              </a:lnSpc>
            </a:pPr>
            <a:r>
              <a:rPr lang="en-GB" altLang="en-US" sz="1800" b="0" dirty="0">
                <a:solidFill>
                  <a:schemeClr val="tx1"/>
                </a:solidFill>
              </a:rPr>
              <a:t>send(content)                </a:t>
            </a:r>
            <a:r>
              <a:rPr lang="en-GB" altLang="en-US" sz="1800" b="0" dirty="0" smtClean="0">
                <a:solidFill>
                  <a:schemeClr val="tx1"/>
                </a:solidFill>
              </a:rPr>
              <a:t>	              Sends </a:t>
            </a:r>
            <a:r>
              <a:rPr lang="en-GB" altLang="en-US" sz="1800" b="0" dirty="0">
                <a:solidFill>
                  <a:schemeClr val="tx1"/>
                </a:solidFill>
              </a:rPr>
              <a:t>the data for a POST request and </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starts </a:t>
            </a:r>
            <a:r>
              <a:rPr lang="en-GB" altLang="en-US" sz="1800" b="0" dirty="0">
                <a:solidFill>
                  <a:schemeClr val="tx1"/>
                </a:solidFill>
              </a:rPr>
              <a:t>the request, if GET is used </a:t>
            </a:r>
            <a:r>
              <a:rPr lang="en-GB" altLang="en-US" sz="1800" b="0" dirty="0" smtClean="0">
                <a:solidFill>
                  <a:schemeClr val="tx1"/>
                </a:solidFill>
              </a:rPr>
              <a:t>you should </a:t>
            </a:r>
            <a:r>
              <a:rPr lang="en-GB" altLang="en-US" sz="1800" b="0" dirty="0">
                <a:solidFill>
                  <a:schemeClr val="tx1"/>
                </a:solidFill>
              </a:rPr>
              <a:t>call </a:t>
            </a:r>
            <a:r>
              <a:rPr lang="en-GB" altLang="en-US" sz="1800" b="0" dirty="0" smtClean="0">
                <a:solidFill>
                  <a:schemeClr val="tx1"/>
                </a:solidFill>
              </a:rPr>
              <a:t>					send(null</a:t>
            </a:r>
            <a:r>
              <a:rPr lang="en-GB" altLang="en-US" sz="1800" b="0" dirty="0">
                <a:solidFill>
                  <a:schemeClr val="tx1"/>
                </a:solidFill>
              </a:rPr>
              <a:t>).  </a:t>
            </a:r>
            <a:endParaRPr lang="en-GB" altLang="en-US" sz="1800" b="0" dirty="0" smtClean="0">
              <a:solidFill>
                <a:schemeClr val="tx1"/>
              </a:solidFill>
            </a:endParaRPr>
          </a:p>
          <a:p>
            <a:pPr eaLnBrk="1" hangingPunct="1">
              <a:lnSpc>
                <a:spcPct val="80000"/>
              </a:lnSpc>
              <a:buFontTx/>
              <a:buNone/>
            </a:pPr>
            <a:endParaRPr lang="en-GB" altLang="en-US" sz="1800" b="0" dirty="0">
              <a:solidFill>
                <a:schemeClr val="tx1"/>
              </a:solidFill>
            </a:endParaRPr>
          </a:p>
          <a:p>
            <a:pPr eaLnBrk="1" hangingPunct="1">
              <a:lnSpc>
                <a:spcPct val="80000"/>
              </a:lnSpc>
            </a:pPr>
            <a:r>
              <a:rPr lang="en-GB" altLang="en-US" sz="1800" b="0" dirty="0" err="1">
                <a:solidFill>
                  <a:schemeClr val="tx1"/>
                </a:solidFill>
              </a:rPr>
              <a:t>setRequestHeader</a:t>
            </a:r>
            <a:r>
              <a:rPr lang="en-GB" altLang="en-US" sz="1800" b="0" dirty="0">
                <a:solidFill>
                  <a:schemeClr val="tx1"/>
                </a:solidFill>
              </a:rPr>
              <a:t>('</a:t>
            </a:r>
            <a:r>
              <a:rPr lang="en-GB" altLang="en-US" sz="1800" b="0" dirty="0" err="1">
                <a:solidFill>
                  <a:schemeClr val="tx1"/>
                </a:solidFill>
              </a:rPr>
              <a:t>x','y</a:t>
            </a: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Sets a parameter and value pair x=y and  </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assigns </a:t>
            </a:r>
            <a:r>
              <a:rPr lang="en-GB" altLang="en-US" sz="1800" b="0" dirty="0">
                <a:solidFill>
                  <a:schemeClr val="tx1"/>
                </a:solidFill>
              </a:rPr>
              <a:t>it to the header to be sent with </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the request.  </a:t>
            </a:r>
            <a:endParaRPr lang="en-GB" altLang="en-US" sz="1800" b="0" dirty="0" smtClean="0">
              <a:solidFill>
                <a:schemeClr val="tx1"/>
              </a:solidFill>
            </a:endParaRPr>
          </a:p>
          <a:p>
            <a:pPr eaLnBrk="1" hangingPunct="1">
              <a:lnSpc>
                <a:spcPct val="80000"/>
              </a:lnSpc>
              <a:buFontTx/>
              <a:buNone/>
            </a:pPr>
            <a:endParaRPr lang="en-GB" altLang="en-US" sz="1800" b="0" dirty="0">
              <a:solidFill>
                <a:schemeClr val="tx1"/>
              </a:solidFill>
            </a:endParaRPr>
          </a:p>
          <a:p>
            <a:pPr eaLnBrk="1" hangingPunct="1">
              <a:lnSpc>
                <a:spcPct val="80000"/>
              </a:lnSpc>
            </a:pPr>
            <a:r>
              <a:rPr lang="en-GB" altLang="en-US" sz="1800" b="0" dirty="0" err="1">
                <a:solidFill>
                  <a:schemeClr val="tx1"/>
                </a:solidFill>
              </a:rPr>
              <a:t>getAllResponseHeaders</a:t>
            </a: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Returns all headers as a string</a:t>
            </a:r>
            <a:r>
              <a:rPr lang="en-GB" altLang="en-US" sz="1800" b="0" dirty="0" smtClean="0">
                <a:solidFill>
                  <a:schemeClr val="tx1"/>
                </a:solidFill>
              </a:rPr>
              <a:t>.</a:t>
            </a:r>
          </a:p>
          <a:p>
            <a:pPr eaLnBrk="1" hangingPunct="1">
              <a:lnSpc>
                <a:spcPct val="80000"/>
              </a:lnSpc>
            </a:pPr>
            <a:endParaRPr lang="en-GB" altLang="en-US" sz="1800" b="0" dirty="0">
              <a:solidFill>
                <a:schemeClr val="tx1"/>
              </a:solidFill>
            </a:endParaRPr>
          </a:p>
          <a:p>
            <a:pPr eaLnBrk="1" hangingPunct="1">
              <a:lnSpc>
                <a:spcPct val="80000"/>
              </a:lnSpc>
            </a:pPr>
            <a:r>
              <a:rPr lang="en-GB" altLang="en-US" sz="1800" b="0" dirty="0" err="1">
                <a:solidFill>
                  <a:schemeClr val="tx1"/>
                </a:solidFill>
              </a:rPr>
              <a:t>getResponseHeader</a:t>
            </a:r>
            <a:r>
              <a:rPr lang="en-GB" altLang="en-US" sz="1800" b="0" dirty="0">
                <a:solidFill>
                  <a:schemeClr val="tx1"/>
                </a:solidFill>
              </a:rPr>
              <a:t>(x)         </a:t>
            </a:r>
            <a:r>
              <a:rPr lang="en-GB" altLang="en-US" sz="1800" b="0" dirty="0" smtClean="0">
                <a:solidFill>
                  <a:schemeClr val="tx1"/>
                </a:solidFill>
              </a:rPr>
              <a:t>	Returns </a:t>
            </a:r>
            <a:r>
              <a:rPr lang="en-GB" altLang="en-US" sz="1800" b="0" dirty="0">
                <a:solidFill>
                  <a:schemeClr val="tx1"/>
                </a:solidFill>
              </a:rPr>
              <a:t>header x as a string.</a:t>
            </a:r>
          </a:p>
          <a:p>
            <a:pPr eaLnBrk="1" hangingPunct="1">
              <a:lnSpc>
                <a:spcPct val="80000"/>
              </a:lnSpc>
            </a:pPr>
            <a:r>
              <a:rPr lang="en-GB" altLang="en-US" sz="1800" b="0" dirty="0">
                <a:solidFill>
                  <a:schemeClr val="tx1"/>
                </a:solidFill>
              </a:rPr>
              <a:t>abort()                     </a:t>
            </a:r>
            <a:r>
              <a:rPr lang="en-GB" altLang="en-US" sz="1800" b="0" dirty="0" smtClean="0">
                <a:solidFill>
                  <a:schemeClr val="tx1"/>
                </a:solidFill>
              </a:rPr>
              <a:t>		 </a:t>
            </a:r>
            <a:r>
              <a:rPr lang="en-GB" altLang="en-US" sz="1800" b="0" dirty="0">
                <a:solidFill>
                  <a:schemeClr val="tx1"/>
                </a:solidFill>
              </a:rPr>
              <a:t>Stops the current operation.</a:t>
            </a:r>
          </a:p>
          <a:p>
            <a:pPr eaLnBrk="1" hangingPunct="1">
              <a:lnSpc>
                <a:spcPct val="80000"/>
              </a:lnSpc>
            </a:pPr>
            <a:endParaRPr lang="en-GB" altLang="en-US" sz="1800" b="0" dirty="0">
              <a:solidFill>
                <a:schemeClr val="tx1"/>
              </a:solidFill>
            </a:endParaRPr>
          </a:p>
          <a:p>
            <a:pPr eaLnBrk="1" hangingPunct="1">
              <a:lnSpc>
                <a:spcPct val="80000"/>
              </a:lnSpc>
              <a:buFontTx/>
              <a:buNone/>
            </a:pPr>
            <a:endParaRPr lang="en-GB" altLang="en-US" sz="1800" b="0" dirty="0">
              <a:solidFill>
                <a:schemeClr val="tx1"/>
              </a:solidFill>
            </a:endParaRPr>
          </a:p>
          <a:p>
            <a:pPr eaLnBrk="1" hangingPunct="1">
              <a:lnSpc>
                <a:spcPct val="80000"/>
              </a:lnSpc>
              <a:buFontTx/>
              <a:buNone/>
            </a:pPr>
            <a:r>
              <a:rPr lang="en-GB" altLang="en-US" sz="1800" b="0" dirty="0">
                <a:solidFill>
                  <a:schemeClr val="tx1"/>
                </a:solidFill>
              </a:rPr>
              <a:t>The open object method is used to set up the request, and the send method starts the request by sending it to the server (with data for the server if the POST method is used).  </a:t>
            </a:r>
          </a:p>
        </p:txBody>
      </p:sp>
    </p:spTree>
    <p:extLst>
      <p:ext uri="{BB962C8B-B14F-4D97-AF65-F5344CB8AC3E}">
        <p14:creationId xmlns:p14="http://schemas.microsoft.com/office/powerpoint/2010/main" val="397269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62495" y="55147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 general skeleton for an Ajax application</a:t>
            </a:r>
          </a:p>
        </p:txBody>
      </p:sp>
      <p:sp>
        <p:nvSpPr>
          <p:cNvPr id="7" name="Title 1"/>
          <p:cNvSpPr txBox="1">
            <a:spLocks/>
          </p:cNvSpPr>
          <p:nvPr/>
        </p:nvSpPr>
        <p:spPr bwMode="auto">
          <a:xfrm>
            <a:off x="914400" y="1981200"/>
            <a:ext cx="9829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lnSpc>
                <a:spcPct val="90000"/>
              </a:lnSpc>
              <a:buFontTx/>
              <a:buNone/>
            </a:pPr>
            <a:r>
              <a:rPr lang="en-GB" altLang="en-US" sz="1800" b="0" dirty="0" smtClean="0">
                <a:solidFill>
                  <a:schemeClr val="tx1"/>
                </a:solidFill>
              </a:rPr>
              <a:t>&lt;</a:t>
            </a:r>
            <a:r>
              <a:rPr lang="en-GB" altLang="en-US" sz="1800" b="0" dirty="0">
                <a:solidFill>
                  <a:schemeClr val="tx1"/>
                </a:solidFill>
              </a:rPr>
              <a:t>script type="text/</a:t>
            </a:r>
            <a:r>
              <a:rPr lang="en-GB" altLang="en-US" sz="1800" b="0" dirty="0" err="1">
                <a:solidFill>
                  <a:schemeClr val="tx1"/>
                </a:solidFill>
              </a:rPr>
              <a:t>javascript</a:t>
            </a:r>
            <a:r>
              <a:rPr lang="en-GB" altLang="en-US" sz="1800" b="0" dirty="0">
                <a:solidFill>
                  <a:schemeClr val="tx1"/>
                </a:solidFill>
              </a:rPr>
              <a:t>"&gt;</a:t>
            </a:r>
          </a:p>
          <a:p>
            <a:pPr eaLnBrk="1" hangingPunct="1">
              <a:lnSpc>
                <a:spcPct val="90000"/>
              </a:lnSpc>
              <a:buFontTx/>
              <a:buNone/>
            </a:pPr>
            <a:r>
              <a:rPr lang="en-GB" altLang="en-US" sz="1800" b="0" dirty="0">
                <a:solidFill>
                  <a:schemeClr val="tx1"/>
                </a:solidFill>
              </a:rPr>
              <a:t>       // *****  include the </a:t>
            </a:r>
            <a:r>
              <a:rPr lang="en-GB" altLang="en-US" sz="1800" b="0" dirty="0" err="1">
                <a:solidFill>
                  <a:schemeClr val="tx1"/>
                </a:solidFill>
              </a:rPr>
              <a:t>getXMLHttpRequest</a:t>
            </a:r>
            <a:r>
              <a:rPr lang="en-GB" altLang="en-US" sz="1800" b="0" dirty="0">
                <a:solidFill>
                  <a:schemeClr val="tx1"/>
                </a:solidFill>
              </a:rPr>
              <a:t> function defined before</a:t>
            </a:r>
          </a:p>
          <a:p>
            <a:pPr eaLnBrk="1" hangingPunct="1">
              <a:lnSpc>
                <a:spcPct val="90000"/>
              </a:lnSpc>
              <a:buFontTx/>
              <a:buNone/>
            </a:pPr>
            <a:r>
              <a:rPr lang="en-GB" altLang="en-US" sz="1800" b="0" dirty="0" err="1">
                <a:solidFill>
                  <a:schemeClr val="tx1"/>
                </a:solidFill>
              </a:rPr>
              <a:t>var</a:t>
            </a:r>
            <a:r>
              <a:rPr lang="en-GB" altLang="en-US" sz="1800" b="0" dirty="0">
                <a:solidFill>
                  <a:schemeClr val="tx1"/>
                </a:solidFill>
              </a:rPr>
              <a:t> </a:t>
            </a:r>
            <a:r>
              <a:rPr lang="en-GB" altLang="en-US" sz="1800" b="0" dirty="0" err="1">
                <a:solidFill>
                  <a:schemeClr val="tx1"/>
                </a:solidFill>
              </a:rPr>
              <a:t>ajaxRequest</a:t>
            </a:r>
            <a:r>
              <a:rPr lang="en-GB" altLang="en-US" sz="1800" b="0" dirty="0">
                <a:solidFill>
                  <a:schemeClr val="tx1"/>
                </a:solidFill>
              </a:rPr>
              <a:t> = </a:t>
            </a:r>
            <a:r>
              <a:rPr lang="en-GB" altLang="en-US" sz="1800" b="0" dirty="0" err="1">
                <a:solidFill>
                  <a:schemeClr val="tx1"/>
                </a:solidFill>
              </a:rPr>
              <a:t>getXMLHttpRequest</a:t>
            </a:r>
            <a:r>
              <a:rPr lang="en-GB" altLang="en-US" sz="1800" b="0" dirty="0">
                <a:solidFill>
                  <a:schemeClr val="tx1"/>
                </a:solidFill>
              </a:rPr>
              <a:t>();  </a:t>
            </a:r>
          </a:p>
          <a:p>
            <a:pPr eaLnBrk="1" hangingPunct="1">
              <a:lnSpc>
                <a:spcPct val="90000"/>
              </a:lnSpc>
              <a:buFontTx/>
              <a:buNone/>
            </a:pPr>
            <a:endParaRPr lang="en-GB" altLang="en-US" sz="1800" b="0" dirty="0">
              <a:solidFill>
                <a:schemeClr val="tx1"/>
              </a:solidFill>
            </a:endParaRPr>
          </a:p>
          <a:p>
            <a:pPr eaLnBrk="1" hangingPunct="1">
              <a:lnSpc>
                <a:spcPct val="90000"/>
              </a:lnSpc>
              <a:buFontTx/>
              <a:buNone/>
            </a:pPr>
            <a:r>
              <a:rPr lang="en-GB" altLang="en-US" sz="1800" b="0" dirty="0">
                <a:solidFill>
                  <a:schemeClr val="tx1"/>
                </a:solidFill>
              </a:rPr>
              <a:t>if (</a:t>
            </a:r>
            <a:r>
              <a:rPr lang="en-GB" altLang="en-US" sz="1800" b="0" dirty="0" err="1">
                <a:solidFill>
                  <a:schemeClr val="tx1"/>
                </a:solidFill>
              </a:rPr>
              <a:t>ajaxRequest</a:t>
            </a:r>
            <a:r>
              <a:rPr lang="en-GB" altLang="en-US" sz="1800" b="0" dirty="0">
                <a:solidFill>
                  <a:schemeClr val="tx1"/>
                </a:solidFill>
              </a:rPr>
              <a:t>) {   //  if the object was created successfully</a:t>
            </a:r>
          </a:p>
          <a:p>
            <a:pPr eaLnBrk="1" hangingPunct="1">
              <a:lnSpc>
                <a:spcPct val="90000"/>
              </a:lnSpc>
              <a:buFontTx/>
              <a:buNone/>
            </a:pPr>
            <a:endParaRPr lang="en-GB" altLang="en-US" sz="1800" b="0" dirty="0">
              <a:solidFill>
                <a:schemeClr val="tx1"/>
              </a:solidFill>
            </a:endParaRPr>
          </a:p>
          <a:p>
            <a:pPr eaLnBrk="1" hangingPunct="1">
              <a:lnSpc>
                <a:spcPct val="90000"/>
              </a:lnSpc>
              <a:buFontTx/>
              <a:buNone/>
            </a:pPr>
            <a:r>
              <a:rPr lang="en-GB" altLang="en-US" sz="1800" b="0" dirty="0">
                <a:solidFill>
                  <a:schemeClr val="tx1"/>
                </a:solidFill>
              </a:rPr>
              <a:t>      </a:t>
            </a:r>
            <a:r>
              <a:rPr lang="en-GB" altLang="en-US" sz="1800" b="0" dirty="0" err="1">
                <a:solidFill>
                  <a:schemeClr val="tx1"/>
                </a:solidFill>
              </a:rPr>
              <a:t>ajaxRequest.onreadystatechange</a:t>
            </a:r>
            <a:r>
              <a:rPr lang="en-GB" altLang="en-US" sz="1800" b="0" dirty="0">
                <a:solidFill>
                  <a:schemeClr val="tx1"/>
                </a:solidFill>
              </a:rPr>
              <a:t> = </a:t>
            </a:r>
            <a:r>
              <a:rPr lang="en-GB" altLang="en-US" sz="1800" b="0" dirty="0" err="1">
                <a:solidFill>
                  <a:schemeClr val="tx1"/>
                </a:solidFill>
              </a:rPr>
              <a:t>ajaxResponse</a:t>
            </a:r>
            <a:r>
              <a:rPr lang="en-GB" altLang="en-US" sz="1800" b="0" dirty="0" smtClean="0">
                <a:solidFill>
                  <a:schemeClr val="tx1"/>
                </a:solidFill>
              </a:rPr>
              <a:t>;</a:t>
            </a:r>
          </a:p>
          <a:p>
            <a:pPr eaLnBrk="1" hangingPunct="1">
              <a:lnSpc>
                <a:spcPct val="90000"/>
              </a:lnSpc>
              <a:buFontTx/>
              <a:buNone/>
            </a:pPr>
            <a:r>
              <a:rPr lang="en-GB" altLang="en-US" sz="1800" b="0" dirty="0" smtClean="0">
                <a:solidFill>
                  <a:schemeClr val="tx1"/>
                </a:solidFill>
              </a:rPr>
              <a:t>  </a:t>
            </a:r>
            <a:endParaRPr lang="en-GB" altLang="en-US" sz="1800" b="0" dirty="0">
              <a:solidFill>
                <a:schemeClr val="tx1"/>
              </a:solidFill>
            </a:endParaRPr>
          </a:p>
          <a:p>
            <a:pPr eaLnBrk="1" hangingPunct="1">
              <a:lnSpc>
                <a:spcPct val="90000"/>
              </a:lnSpc>
              <a:buFontTx/>
              <a:buNone/>
            </a:pPr>
            <a:r>
              <a:rPr lang="en-GB" altLang="en-US" sz="1800" b="0" dirty="0">
                <a:solidFill>
                  <a:schemeClr val="tx1"/>
                </a:solidFill>
              </a:rPr>
              <a:t>      </a:t>
            </a:r>
            <a:r>
              <a:rPr lang="en-GB" altLang="en-US" sz="1800" b="0" dirty="0" err="1">
                <a:solidFill>
                  <a:schemeClr val="tx1"/>
                </a:solidFill>
              </a:rPr>
              <a:t>ajaxRequest.open</a:t>
            </a:r>
            <a:r>
              <a:rPr lang="en-GB" altLang="en-US" sz="1800" b="0" dirty="0">
                <a:solidFill>
                  <a:schemeClr val="tx1"/>
                </a:solidFill>
              </a:rPr>
              <a:t>("GET", "</a:t>
            </a:r>
            <a:r>
              <a:rPr lang="en-GB" altLang="en-US" sz="1800" b="0" dirty="0" err="1">
                <a:solidFill>
                  <a:schemeClr val="tx1"/>
                </a:solidFill>
              </a:rPr>
              <a:t>search.php?query</a:t>
            </a:r>
            <a:r>
              <a:rPr lang="en-GB" altLang="en-US" sz="1800" b="0" dirty="0">
                <a:solidFill>
                  <a:schemeClr val="tx1"/>
                </a:solidFill>
              </a:rPr>
              <a:t>=Bob");</a:t>
            </a:r>
          </a:p>
          <a:p>
            <a:pPr eaLnBrk="1" hangingPunct="1">
              <a:lnSpc>
                <a:spcPct val="90000"/>
              </a:lnSpc>
              <a:buFontTx/>
              <a:buNone/>
            </a:pPr>
            <a:r>
              <a:rPr lang="en-GB" altLang="en-US" sz="1800" b="0" dirty="0">
                <a:solidFill>
                  <a:schemeClr val="tx1"/>
                </a:solidFill>
              </a:rPr>
              <a:t>      </a:t>
            </a:r>
            <a:r>
              <a:rPr lang="en-GB" altLang="en-US" sz="1800" b="0" dirty="0" err="1">
                <a:solidFill>
                  <a:schemeClr val="tx1"/>
                </a:solidFill>
              </a:rPr>
              <a:t>ajaxRequest.send</a:t>
            </a:r>
            <a:r>
              <a:rPr lang="en-GB" altLang="en-US" sz="1800" b="0" dirty="0">
                <a:solidFill>
                  <a:schemeClr val="tx1"/>
                </a:solidFill>
              </a:rPr>
              <a:t>(null);</a:t>
            </a:r>
          </a:p>
          <a:p>
            <a:pPr eaLnBrk="1" hangingPunct="1">
              <a:lnSpc>
                <a:spcPct val="90000"/>
              </a:lnSpc>
              <a:buFontTx/>
              <a:buNone/>
            </a:pPr>
            <a:r>
              <a:rPr lang="en-GB" altLang="en-US" sz="1800" b="0" dirty="0">
                <a:solidFill>
                  <a:schemeClr val="tx1"/>
                </a:solidFill>
              </a:rPr>
              <a:t>   }</a:t>
            </a:r>
          </a:p>
          <a:p>
            <a:pPr eaLnBrk="1" hangingPunct="1">
              <a:lnSpc>
                <a:spcPct val="90000"/>
              </a:lnSpc>
              <a:buFontTx/>
              <a:buNone/>
            </a:pPr>
            <a:endParaRPr lang="en-GB" altLang="en-US" sz="1800" b="0" dirty="0">
              <a:solidFill>
                <a:schemeClr val="tx1"/>
              </a:solidFill>
            </a:endParaRPr>
          </a:p>
          <a:p>
            <a:pPr eaLnBrk="1" hangingPunct="1">
              <a:lnSpc>
                <a:spcPct val="90000"/>
              </a:lnSpc>
              <a:buFontTx/>
              <a:buNone/>
            </a:pPr>
            <a:endParaRPr lang="en-GB" altLang="en-US" sz="1800" b="0" dirty="0">
              <a:solidFill>
                <a:schemeClr val="tx1"/>
              </a:solidFill>
            </a:endParaRPr>
          </a:p>
          <a:p>
            <a:pPr eaLnBrk="1" hangingPunct="1">
              <a:lnSpc>
                <a:spcPct val="90000"/>
              </a:lnSpc>
              <a:buFontTx/>
              <a:buNone/>
            </a:pPr>
            <a:endParaRPr lang="en-GB" altLang="en-US" sz="1800" b="0" dirty="0">
              <a:solidFill>
                <a:schemeClr val="tx1"/>
              </a:solidFill>
            </a:endParaRPr>
          </a:p>
        </p:txBody>
      </p:sp>
    </p:spTree>
    <p:extLst>
      <p:ext uri="{BB962C8B-B14F-4D97-AF65-F5344CB8AC3E}">
        <p14:creationId xmlns:p14="http://schemas.microsoft.com/office/powerpoint/2010/main" val="135065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371600"/>
            <a:ext cx="8915400" cy="3333220"/>
          </a:xfrm>
          <a:prstGeom prst="rect">
            <a:avLst/>
          </a:prstGeom>
        </p:spPr>
        <p:txBody>
          <a:bodyPr wrap="square">
            <a:spAutoFit/>
          </a:bodyPr>
          <a:lstStyle/>
          <a:p>
            <a:pPr lvl="0">
              <a:lnSpc>
                <a:spcPct val="90000"/>
              </a:lnSpc>
            </a:pPr>
            <a:r>
              <a:rPr lang="en-GB" altLang="en-US" sz="1800" dirty="0">
                <a:latin typeface="Century Gothic" panose="020B0502020202020204" pitchFamily="34" charset="0"/>
              </a:rPr>
              <a:t>function </a:t>
            </a:r>
            <a:r>
              <a:rPr lang="en-GB" altLang="en-US" sz="1800" dirty="0" err="1">
                <a:latin typeface="Century Gothic" panose="020B0502020202020204" pitchFamily="34" charset="0"/>
              </a:rPr>
              <a:t>ajaxResponse</a:t>
            </a:r>
            <a:r>
              <a:rPr lang="en-GB" altLang="en-US" sz="1800" dirty="0">
                <a:latin typeface="Century Gothic" panose="020B0502020202020204" pitchFamily="34" charset="0"/>
              </a:rPr>
              <a:t>()  //This gets called when the </a:t>
            </a:r>
            <a:r>
              <a:rPr lang="en-GB" altLang="en-US" sz="1800" dirty="0" err="1">
                <a:latin typeface="Century Gothic" panose="020B0502020202020204" pitchFamily="34" charset="0"/>
              </a:rPr>
              <a:t>readyState</a:t>
            </a:r>
            <a:r>
              <a:rPr lang="en-GB" altLang="en-US" sz="1800" dirty="0">
                <a:latin typeface="Century Gothic" panose="020B0502020202020204" pitchFamily="34" charset="0"/>
              </a:rPr>
              <a:t> changes.  </a:t>
            </a:r>
          </a:p>
          <a:p>
            <a:pPr lvl="0">
              <a:lnSpc>
                <a:spcPct val="90000"/>
              </a:lnSpc>
            </a:pPr>
            <a:r>
              <a:rPr lang="en-GB" altLang="en-US" sz="1800" dirty="0">
                <a:latin typeface="Century Gothic" panose="020B0502020202020204" pitchFamily="34" charset="0"/>
              </a:rPr>
              <a:t>{</a:t>
            </a:r>
          </a:p>
          <a:p>
            <a:pPr lvl="0">
              <a:lnSpc>
                <a:spcPct val="90000"/>
              </a:lnSpc>
            </a:pPr>
            <a:r>
              <a:rPr lang="en-GB" altLang="en-US" sz="1800" dirty="0">
                <a:latin typeface="Century Gothic" panose="020B0502020202020204" pitchFamily="34" charset="0"/>
              </a:rPr>
              <a:t>   if (</a:t>
            </a:r>
            <a:r>
              <a:rPr lang="en-GB" altLang="en-US" sz="1800" dirty="0" err="1">
                <a:latin typeface="Century Gothic" panose="020B0502020202020204" pitchFamily="34" charset="0"/>
              </a:rPr>
              <a:t>ajaxRequest.readyState</a:t>
            </a:r>
            <a:r>
              <a:rPr lang="en-GB" altLang="en-US" sz="1800" dirty="0">
                <a:latin typeface="Century Gothic" panose="020B0502020202020204" pitchFamily="34" charset="0"/>
              </a:rPr>
              <a:t> != 4)  //  check to see if we’re done</a:t>
            </a:r>
          </a:p>
          <a:p>
            <a:pPr lvl="0">
              <a:lnSpc>
                <a:spcPct val="90000"/>
              </a:lnSpc>
            </a:pPr>
            <a:r>
              <a:rPr lang="en-GB" altLang="en-US" sz="1800" dirty="0">
                <a:latin typeface="Century Gothic" panose="020B0502020202020204" pitchFamily="34" charset="0"/>
              </a:rPr>
              <a:t>      {  return;  }</a:t>
            </a:r>
          </a:p>
          <a:p>
            <a:pPr lvl="0">
              <a:lnSpc>
                <a:spcPct val="90000"/>
              </a:lnSpc>
            </a:pPr>
            <a:r>
              <a:rPr lang="en-GB" altLang="en-US" sz="1800" dirty="0">
                <a:latin typeface="Century Gothic" panose="020B0502020202020204" pitchFamily="34" charset="0"/>
              </a:rPr>
              <a:t>   else {</a:t>
            </a:r>
          </a:p>
          <a:p>
            <a:pPr lvl="0">
              <a:lnSpc>
                <a:spcPct val="90000"/>
              </a:lnSpc>
            </a:pPr>
            <a:r>
              <a:rPr lang="en-GB" altLang="en-US" sz="1800" dirty="0">
                <a:latin typeface="Century Gothic" panose="020B0502020202020204" pitchFamily="34" charset="0"/>
              </a:rPr>
              <a:t>     if (</a:t>
            </a:r>
            <a:r>
              <a:rPr lang="en-GB" altLang="en-US" sz="1800" dirty="0" err="1">
                <a:latin typeface="Century Gothic" panose="020B0502020202020204" pitchFamily="34" charset="0"/>
              </a:rPr>
              <a:t>ajaxRequest.status</a:t>
            </a:r>
            <a:r>
              <a:rPr lang="en-GB" altLang="en-US" sz="1800" dirty="0">
                <a:latin typeface="Century Gothic" panose="020B0502020202020204" pitchFamily="34" charset="0"/>
              </a:rPr>
              <a:t> == 200) //  check to see if successful</a:t>
            </a:r>
          </a:p>
          <a:p>
            <a:pPr lvl="0">
              <a:lnSpc>
                <a:spcPct val="90000"/>
              </a:lnSpc>
            </a:pPr>
            <a:r>
              <a:rPr lang="en-GB" altLang="en-US" sz="1800" dirty="0">
                <a:latin typeface="Century Gothic" panose="020B0502020202020204" pitchFamily="34" charset="0"/>
              </a:rPr>
              <a:t>          {   //  process server data here. . . }</a:t>
            </a:r>
          </a:p>
          <a:p>
            <a:pPr lvl="0">
              <a:lnSpc>
                <a:spcPct val="90000"/>
              </a:lnSpc>
            </a:pPr>
            <a:r>
              <a:rPr lang="en-GB" altLang="en-US" sz="1800" dirty="0">
                <a:latin typeface="Century Gothic" panose="020B0502020202020204" pitchFamily="34" charset="0"/>
              </a:rPr>
              <a:t>     else {</a:t>
            </a:r>
          </a:p>
          <a:p>
            <a:pPr lvl="0">
              <a:lnSpc>
                <a:spcPct val="90000"/>
              </a:lnSpc>
            </a:pPr>
            <a:r>
              <a:rPr lang="en-GB" altLang="en-US" sz="1800" dirty="0">
                <a:latin typeface="Century Gothic" panose="020B0502020202020204" pitchFamily="34" charset="0"/>
              </a:rPr>
              <a:t>       alert("Request failed: " + </a:t>
            </a:r>
            <a:r>
              <a:rPr lang="en-GB" altLang="en-US" sz="1800" dirty="0" err="1">
                <a:latin typeface="Century Gothic" panose="020B0502020202020204" pitchFamily="34" charset="0"/>
              </a:rPr>
              <a:t>ajaxRequest.statusText</a:t>
            </a:r>
            <a:r>
              <a:rPr lang="en-GB" altLang="en-US" sz="1800" dirty="0">
                <a:latin typeface="Century Gothic" panose="020B0502020202020204" pitchFamily="34" charset="0"/>
              </a:rPr>
              <a:t>);</a:t>
            </a:r>
          </a:p>
          <a:p>
            <a:pPr lvl="0">
              <a:lnSpc>
                <a:spcPct val="90000"/>
              </a:lnSpc>
            </a:pPr>
            <a:r>
              <a:rPr lang="en-GB" altLang="en-US" sz="1800" dirty="0">
                <a:latin typeface="Century Gothic" panose="020B0502020202020204" pitchFamily="34" charset="0"/>
              </a:rPr>
              <a:t>          }</a:t>
            </a:r>
          </a:p>
          <a:p>
            <a:pPr lvl="0">
              <a:lnSpc>
                <a:spcPct val="90000"/>
              </a:lnSpc>
            </a:pPr>
            <a:r>
              <a:rPr lang="en-GB" altLang="en-US" sz="1800" dirty="0">
                <a:latin typeface="Century Gothic" panose="020B0502020202020204" pitchFamily="34" charset="0"/>
              </a:rPr>
              <a:t>     }</a:t>
            </a:r>
          </a:p>
          <a:p>
            <a:pPr lvl="0">
              <a:lnSpc>
                <a:spcPct val="90000"/>
              </a:lnSpc>
            </a:pPr>
            <a:r>
              <a:rPr lang="en-GB" altLang="en-US" sz="1800" dirty="0">
                <a:latin typeface="Century Gothic" panose="020B0502020202020204" pitchFamily="34" charset="0"/>
              </a:rPr>
              <a:t>}</a:t>
            </a:r>
          </a:p>
          <a:p>
            <a:pPr lvl="0">
              <a:lnSpc>
                <a:spcPct val="90000"/>
              </a:lnSpc>
            </a:pPr>
            <a:r>
              <a:rPr lang="en-GB" altLang="en-US" sz="1800" dirty="0">
                <a:latin typeface="Century Gothic" panose="020B0502020202020204" pitchFamily="34" charset="0"/>
              </a:rPr>
              <a:t>&lt;/script&gt;</a:t>
            </a:r>
          </a:p>
        </p:txBody>
      </p:sp>
    </p:spTree>
    <p:extLst>
      <p:ext uri="{BB962C8B-B14F-4D97-AF65-F5344CB8AC3E}">
        <p14:creationId xmlns:p14="http://schemas.microsoft.com/office/powerpoint/2010/main" val="12110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381000" y="556418"/>
            <a:ext cx="9875520" cy="43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The Boolean Type</a:t>
            </a:r>
            <a:endParaRPr lang="en-US" sz="1800" dirty="0" smtClean="0">
              <a:solidFill>
                <a:schemeClr val="tx1"/>
              </a:solidFill>
            </a:endParaRPr>
          </a:p>
        </p:txBody>
      </p:sp>
      <p:sp>
        <p:nvSpPr>
          <p:cNvPr id="6" name="Title 1"/>
          <p:cNvSpPr txBox="1">
            <a:spLocks/>
          </p:cNvSpPr>
          <p:nvPr/>
        </p:nvSpPr>
        <p:spPr bwMode="auto">
          <a:xfrm>
            <a:off x="1371600" y="1524000"/>
            <a:ext cx="9448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These conversions are important to understand because </a:t>
            </a:r>
            <a:r>
              <a:rPr lang="en-US" sz="1800" b="0" dirty="0" smtClean="0">
                <a:solidFill>
                  <a:schemeClr val="tx1"/>
                </a:solidFill>
              </a:rPr>
              <a:t>flow-control </a:t>
            </a:r>
            <a:r>
              <a:rPr lang="en-US" sz="1800" b="0" dirty="0">
                <a:solidFill>
                  <a:schemeClr val="tx1"/>
                </a:solidFill>
              </a:rPr>
              <a:t>statements, such as the </a:t>
            </a:r>
            <a:r>
              <a:rPr lang="en-US" sz="1800" b="0" dirty="0" smtClean="0">
                <a:solidFill>
                  <a:schemeClr val="tx1"/>
                </a:solidFill>
              </a:rPr>
              <a:t>if statement</a:t>
            </a:r>
            <a:r>
              <a:rPr lang="en-US" sz="1800" b="0" dirty="0">
                <a:solidFill>
                  <a:schemeClr val="tx1"/>
                </a:solidFill>
              </a:rPr>
              <a:t>, automatically perform this Boolean conversion, as shown here:</a:t>
            </a:r>
            <a:endParaRPr lang="en-US" sz="1800" b="0" dirty="0" smtClean="0">
              <a:solidFill>
                <a:schemeClr val="tx1"/>
              </a:solidFill>
            </a:endParaRPr>
          </a:p>
        </p:txBody>
      </p:sp>
      <p:sp>
        <p:nvSpPr>
          <p:cNvPr id="7" name="Title 1"/>
          <p:cNvSpPr txBox="1">
            <a:spLocks/>
          </p:cNvSpPr>
          <p:nvPr/>
        </p:nvSpPr>
        <p:spPr bwMode="auto">
          <a:xfrm>
            <a:off x="3429000" y="2971800"/>
            <a:ext cx="4267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message = “Hello world!”;</a:t>
            </a:r>
          </a:p>
          <a:p>
            <a:r>
              <a:rPr lang="en-US" sz="1800" b="0" dirty="0">
                <a:solidFill>
                  <a:schemeClr val="tx1"/>
                </a:solidFill>
              </a:rPr>
              <a:t>if (message){</a:t>
            </a:r>
          </a:p>
          <a:p>
            <a:r>
              <a:rPr lang="en-US" sz="1800" b="0" dirty="0">
                <a:solidFill>
                  <a:schemeClr val="tx1"/>
                </a:solidFill>
              </a:rPr>
              <a:t>alert(“Value is true”);</a:t>
            </a:r>
          </a:p>
          <a:p>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148212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Prototype</a:t>
            </a:r>
          </a:p>
        </p:txBody>
      </p:sp>
      <p:sp>
        <p:nvSpPr>
          <p:cNvPr id="7" name="Title 1"/>
          <p:cNvSpPr txBox="1">
            <a:spLocks/>
          </p:cNvSpPr>
          <p:nvPr/>
        </p:nvSpPr>
        <p:spPr bwMode="auto">
          <a:xfrm>
            <a:off x="914400" y="1219200"/>
            <a:ext cx="9220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Every function has a prototype property and </a:t>
            </a:r>
            <a:r>
              <a:rPr lang="en-US" sz="1800" b="0" dirty="0" smtClean="0">
                <a:solidFill>
                  <a:schemeClr val="tx1"/>
                </a:solidFill>
              </a:rPr>
              <a:t>it </a:t>
            </a:r>
            <a:r>
              <a:rPr lang="en-US" sz="1800" b="0" dirty="0">
                <a:solidFill>
                  <a:schemeClr val="tx1"/>
                </a:solidFill>
              </a:rPr>
              <a:t>contains an </a:t>
            </a:r>
            <a:r>
              <a:rPr lang="en-US" sz="1800" b="0" dirty="0" smtClean="0">
                <a:solidFill>
                  <a:schemeClr val="tx1"/>
                </a:solidFill>
              </a:rPr>
              <a:t>object</a:t>
            </a:r>
          </a:p>
          <a:p>
            <a:endParaRPr lang="en-US" sz="1800" b="0" dirty="0">
              <a:solidFill>
                <a:schemeClr val="tx1"/>
              </a:solidFill>
            </a:endParaRPr>
          </a:p>
          <a:p>
            <a:pPr marL="342900" indent="-342900">
              <a:buFont typeface="Arial" panose="020B0604020202020204" pitchFamily="34" charset="0"/>
              <a:buChar char="•"/>
            </a:pPr>
            <a:r>
              <a:rPr lang="en-US" sz="1800" b="0" dirty="0">
                <a:solidFill>
                  <a:schemeClr val="tx1"/>
                </a:solidFill>
              </a:rPr>
              <a:t>Adding properties to the prototype object </a:t>
            </a:r>
            <a:endParaRPr lang="en-US" sz="1800" b="0" dirty="0" smtClean="0">
              <a:solidFill>
                <a:schemeClr val="tx1"/>
              </a:solidFill>
            </a:endParaRPr>
          </a:p>
          <a:p>
            <a:pPr marL="342900" indent="-342900">
              <a:buFont typeface="Arial" panose="020B0604020202020204" pitchFamily="34" charset="0"/>
              <a:buChar char="•"/>
            </a:pPr>
            <a:endParaRPr lang="en-US" sz="1800" b="0" dirty="0">
              <a:solidFill>
                <a:schemeClr val="tx1"/>
              </a:solidFill>
            </a:endParaRPr>
          </a:p>
          <a:p>
            <a:pPr marL="342900" indent="-342900">
              <a:buFont typeface="Arial" panose="020B0604020202020204" pitchFamily="34" charset="0"/>
              <a:buChar char="•"/>
            </a:pPr>
            <a:r>
              <a:rPr lang="en-US" sz="1800" b="0" dirty="0">
                <a:solidFill>
                  <a:schemeClr val="tx1"/>
                </a:solidFill>
              </a:rPr>
              <a:t>Using the properties added to the prototype </a:t>
            </a:r>
            <a:endParaRPr lang="en-US" sz="1800" b="0" dirty="0" smtClean="0">
              <a:solidFill>
                <a:schemeClr val="tx1"/>
              </a:solidFill>
            </a:endParaRPr>
          </a:p>
          <a:p>
            <a:r>
              <a:rPr lang="en-US" sz="1800" b="0" dirty="0" smtClean="0">
                <a:solidFill>
                  <a:schemeClr val="tx1"/>
                </a:solidFill>
              </a:rPr>
              <a:t> </a:t>
            </a:r>
            <a:endParaRPr lang="en-US" sz="1800" b="0" dirty="0">
              <a:solidFill>
                <a:schemeClr val="tx1"/>
              </a:solidFill>
            </a:endParaRPr>
          </a:p>
          <a:p>
            <a:pPr marL="342900" indent="-342900">
              <a:buFont typeface="Arial" panose="020B0604020202020204" pitchFamily="34" charset="0"/>
              <a:buChar char="•"/>
            </a:pPr>
            <a:r>
              <a:rPr lang="en-US" sz="1800" b="0" dirty="0">
                <a:solidFill>
                  <a:schemeClr val="tx1"/>
                </a:solidFill>
              </a:rPr>
              <a:t>How to enhance built-in objects, such as arrays or strings</a:t>
            </a:r>
            <a:endParaRPr lang="en-GB" altLang="en-US" sz="1800" b="0" dirty="0">
              <a:solidFill>
                <a:schemeClr val="tx1"/>
              </a:solidFill>
            </a:endParaRPr>
          </a:p>
        </p:txBody>
      </p:sp>
    </p:spTree>
    <p:extLst>
      <p:ext uri="{BB962C8B-B14F-4D97-AF65-F5344CB8AC3E}">
        <p14:creationId xmlns:p14="http://schemas.microsoft.com/office/powerpoint/2010/main" val="75854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71401" y="57122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Prototype</a:t>
            </a:r>
          </a:p>
        </p:txBody>
      </p:sp>
      <p:sp>
        <p:nvSpPr>
          <p:cNvPr id="7" name="Title 1"/>
          <p:cNvSpPr txBox="1">
            <a:spLocks/>
          </p:cNvSpPr>
          <p:nvPr/>
        </p:nvSpPr>
        <p:spPr bwMode="auto">
          <a:xfrm>
            <a:off x="914400" y="1143000"/>
            <a:ext cx="967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prototype is a property that gets created as soon as you define the function. Its initial value is an empty object.</a:t>
            </a:r>
            <a:endParaRPr lang="en-GB" altLang="en-US" sz="1800" b="0" dirty="0">
              <a:solidFill>
                <a:schemeClr val="tx1"/>
              </a:solidFill>
            </a:endParaRPr>
          </a:p>
        </p:txBody>
      </p:sp>
      <p:sp>
        <p:nvSpPr>
          <p:cNvPr id="4" name="Title 1"/>
          <p:cNvSpPr txBox="1">
            <a:spLocks/>
          </p:cNvSpPr>
          <p:nvPr/>
        </p:nvSpPr>
        <p:spPr bwMode="auto">
          <a:xfrm>
            <a:off x="990600" y="1828800"/>
            <a:ext cx="9829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	function </a:t>
            </a:r>
            <a:r>
              <a:rPr lang="en-US" sz="1800" b="0" dirty="0">
                <a:solidFill>
                  <a:schemeClr val="tx1"/>
                </a:solidFill>
              </a:rPr>
              <a:t>foo(a, b</a:t>
            </a:r>
            <a:r>
              <a:rPr lang="en-US" sz="1800" b="0" dirty="0" smtClean="0">
                <a:solidFill>
                  <a:schemeClr val="tx1"/>
                </a:solidFill>
              </a:rPr>
              <a:t>){</a:t>
            </a:r>
          </a:p>
          <a:p>
            <a:r>
              <a:rPr lang="en-US" sz="1800" b="0" dirty="0">
                <a:solidFill>
                  <a:schemeClr val="tx1"/>
                </a:solidFill>
              </a:rPr>
              <a:t>	</a:t>
            </a:r>
            <a:r>
              <a:rPr lang="en-US" sz="1800" b="0" dirty="0" smtClean="0">
                <a:solidFill>
                  <a:schemeClr val="tx1"/>
                </a:solidFill>
              </a:rPr>
              <a:t>	return </a:t>
            </a:r>
            <a:r>
              <a:rPr lang="en-US" sz="1800" b="0" dirty="0">
                <a:solidFill>
                  <a:schemeClr val="tx1"/>
                </a:solidFill>
              </a:rPr>
              <a:t>a * b</a:t>
            </a:r>
            <a:r>
              <a:rPr lang="en-US" sz="1800" b="0" dirty="0" smtClean="0">
                <a:solidFill>
                  <a:schemeClr val="tx1"/>
                </a:solidFill>
              </a:rPr>
              <a:t>;</a:t>
            </a:r>
          </a:p>
          <a:p>
            <a:r>
              <a:rPr lang="en-US" sz="1800" b="0" dirty="0">
                <a:solidFill>
                  <a:schemeClr val="tx1"/>
                </a:solidFill>
              </a:rPr>
              <a:t>	</a:t>
            </a:r>
            <a:r>
              <a:rPr lang="en-US" sz="1800" b="0" dirty="0" smtClean="0">
                <a:solidFill>
                  <a:schemeClr val="tx1"/>
                </a:solidFill>
              </a:rPr>
              <a:t>	}</a:t>
            </a:r>
          </a:p>
          <a:p>
            <a:endParaRPr lang="en-US" sz="1800" b="0" dirty="0" smtClean="0">
              <a:solidFill>
                <a:schemeClr val="tx1"/>
              </a:solidFill>
            </a:endParaRPr>
          </a:p>
          <a:p>
            <a:r>
              <a:rPr lang="en-US" altLang="en-US" sz="1800" b="0" dirty="0" smtClean="0">
                <a:solidFill>
                  <a:schemeClr val="tx1"/>
                </a:solidFill>
              </a:rPr>
              <a:t>	foo.length // 2</a:t>
            </a:r>
          </a:p>
          <a:p>
            <a:r>
              <a:rPr lang="en-US" altLang="en-US" sz="1800" b="0" dirty="0" smtClean="0">
                <a:solidFill>
                  <a:schemeClr val="tx1"/>
                </a:solidFill>
              </a:rPr>
              <a:t>	foo.constructor // function()</a:t>
            </a:r>
          </a:p>
          <a:p>
            <a:r>
              <a:rPr lang="en-US" altLang="en-US" sz="1800" b="0" dirty="0">
                <a:solidFill>
                  <a:schemeClr val="tx1"/>
                </a:solidFill>
              </a:rPr>
              <a:t>	</a:t>
            </a:r>
            <a:r>
              <a:rPr lang="en-US" altLang="en-US" sz="1800" b="0" dirty="0" smtClean="0">
                <a:solidFill>
                  <a:schemeClr val="tx1"/>
                </a:solidFill>
              </a:rPr>
              <a:t>typeof foo.prototype // object</a:t>
            </a:r>
            <a:endParaRPr lang="en-GB" altLang="en-US" sz="1800" b="0" dirty="0">
              <a:solidFill>
                <a:schemeClr val="tx1"/>
              </a:solidFill>
            </a:endParaRPr>
          </a:p>
        </p:txBody>
      </p:sp>
      <p:sp>
        <p:nvSpPr>
          <p:cNvPr id="5" name="Title 1"/>
          <p:cNvSpPr txBox="1">
            <a:spLocks/>
          </p:cNvSpPr>
          <p:nvPr/>
        </p:nvSpPr>
        <p:spPr bwMode="auto">
          <a:xfrm>
            <a:off x="1066800" y="4267200"/>
            <a:ext cx="9753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You can augment this empty object with properties and methods. They won't have any effect of the foo() function itself; they'll only be used when you use foo() as a constructor.</a:t>
            </a:r>
            <a:endParaRPr lang="en-GB" altLang="en-US" sz="1800" b="0" dirty="0">
              <a:solidFill>
                <a:schemeClr val="tx1"/>
              </a:solidFill>
            </a:endParaRPr>
          </a:p>
        </p:txBody>
      </p:sp>
    </p:spTree>
    <p:extLst>
      <p:ext uri="{BB962C8B-B14F-4D97-AF65-F5344CB8AC3E}">
        <p14:creationId xmlns:p14="http://schemas.microsoft.com/office/powerpoint/2010/main" val="105636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90352"/>
            <a:ext cx="987552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Adding Methods and Properties Using the Prototype </a:t>
            </a:r>
          </a:p>
        </p:txBody>
      </p:sp>
      <p:sp>
        <p:nvSpPr>
          <p:cNvPr id="7" name="Title 1"/>
          <p:cNvSpPr txBox="1">
            <a:spLocks/>
          </p:cNvSpPr>
          <p:nvPr/>
        </p:nvSpPr>
        <p:spPr bwMode="auto">
          <a:xfrm>
            <a:off x="914400" y="1371600"/>
            <a:ext cx="967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Let's take a look at the constructor function Gadget() which uses this to add two properties and one method to the objects it creates.</a:t>
            </a:r>
            <a:endParaRPr lang="en-GB" altLang="en-US" sz="1800" b="0" dirty="0">
              <a:solidFill>
                <a:schemeClr val="tx1"/>
              </a:solidFill>
            </a:endParaRPr>
          </a:p>
        </p:txBody>
      </p:sp>
      <p:sp>
        <p:nvSpPr>
          <p:cNvPr id="5" name="Title 1"/>
          <p:cNvSpPr txBox="1">
            <a:spLocks/>
          </p:cNvSpPr>
          <p:nvPr/>
        </p:nvSpPr>
        <p:spPr bwMode="auto">
          <a:xfrm>
            <a:off x="1066800" y="2362200"/>
            <a:ext cx="9753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2"/>
            <a:r>
              <a:rPr lang="en-US" sz="1800" b="0" dirty="0">
                <a:solidFill>
                  <a:schemeClr val="tx1"/>
                </a:solidFill>
              </a:rPr>
              <a:t>function Gadget(name, color) { </a:t>
            </a:r>
          </a:p>
          <a:p>
            <a:pPr lvl="3"/>
            <a:r>
              <a:rPr lang="en-US" sz="1800" b="0" dirty="0">
                <a:solidFill>
                  <a:schemeClr val="tx1"/>
                </a:solidFill>
              </a:rPr>
              <a:t>this.name = name; </a:t>
            </a:r>
          </a:p>
          <a:p>
            <a:pPr lvl="3"/>
            <a:r>
              <a:rPr lang="en-US" sz="1800" b="0" dirty="0" err="1">
                <a:solidFill>
                  <a:schemeClr val="tx1"/>
                </a:solidFill>
              </a:rPr>
              <a:t>this.color</a:t>
            </a:r>
            <a:r>
              <a:rPr lang="en-US" sz="1800" b="0" dirty="0">
                <a:solidFill>
                  <a:schemeClr val="tx1"/>
                </a:solidFill>
              </a:rPr>
              <a:t> = color; </a:t>
            </a:r>
          </a:p>
          <a:p>
            <a:pPr lvl="3"/>
            <a:r>
              <a:rPr lang="en-US" sz="1800" b="0" dirty="0" err="1">
                <a:solidFill>
                  <a:schemeClr val="tx1"/>
                </a:solidFill>
              </a:rPr>
              <a:t>this.whatAreYou</a:t>
            </a:r>
            <a:r>
              <a:rPr lang="en-US" sz="1800" b="0" dirty="0">
                <a:solidFill>
                  <a:schemeClr val="tx1"/>
                </a:solidFill>
              </a:rPr>
              <a:t> = function(){ </a:t>
            </a:r>
          </a:p>
          <a:p>
            <a:pPr lvl="3"/>
            <a:r>
              <a:rPr lang="en-US" sz="1800" b="0" dirty="0">
                <a:solidFill>
                  <a:schemeClr val="tx1"/>
                </a:solidFill>
              </a:rPr>
              <a:t>return 'I am a ' + </a:t>
            </a:r>
            <a:r>
              <a:rPr lang="en-US" sz="1800" b="0" dirty="0" err="1">
                <a:solidFill>
                  <a:schemeClr val="tx1"/>
                </a:solidFill>
              </a:rPr>
              <a:t>this.color</a:t>
            </a:r>
            <a:r>
              <a:rPr lang="en-US" sz="1800" b="0" dirty="0">
                <a:solidFill>
                  <a:schemeClr val="tx1"/>
                </a:solidFill>
              </a:rPr>
              <a:t> + ' ' + this.name; </a:t>
            </a:r>
          </a:p>
          <a:p>
            <a:pPr lvl="3"/>
            <a:r>
              <a:rPr lang="en-US" sz="1800" b="0" dirty="0">
                <a:solidFill>
                  <a:schemeClr val="tx1"/>
                </a:solidFill>
              </a:rPr>
              <a:t>}</a:t>
            </a:r>
          </a:p>
          <a:p>
            <a:pPr lvl="2"/>
            <a:r>
              <a:rPr lang="en-US" sz="1800" b="0" dirty="0" smtClean="0">
                <a:solidFill>
                  <a:schemeClr val="tx1"/>
                </a:solidFill>
              </a:rPr>
              <a:t>}</a:t>
            </a:r>
          </a:p>
          <a:p>
            <a:pPr lvl="2"/>
            <a:endParaRPr lang="en-US" altLang="en-US" sz="1800" b="0" dirty="0">
              <a:solidFill>
                <a:schemeClr val="tx1"/>
              </a:solidFill>
            </a:endParaRPr>
          </a:p>
          <a:p>
            <a:pPr lvl="2"/>
            <a:endParaRPr lang="en-GB" altLang="en-US" sz="1800" b="0" dirty="0">
              <a:solidFill>
                <a:schemeClr val="tx1"/>
              </a:solidFill>
            </a:endParaRPr>
          </a:p>
        </p:txBody>
      </p:sp>
      <p:sp>
        <p:nvSpPr>
          <p:cNvPr id="6" name="Title 1"/>
          <p:cNvSpPr txBox="1">
            <a:spLocks/>
          </p:cNvSpPr>
          <p:nvPr/>
        </p:nvSpPr>
        <p:spPr bwMode="auto">
          <a:xfrm>
            <a:off x="1066800" y="4800600"/>
            <a:ext cx="9753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Adding methods and properties to the prototype property of the constructor function is another way to add functionality to the objects this constructor produces. </a:t>
            </a:r>
            <a:endParaRPr lang="en-GB" altLang="en-US" sz="1800" b="0" dirty="0">
              <a:solidFill>
                <a:schemeClr val="tx1"/>
              </a:solidFill>
            </a:endParaRPr>
          </a:p>
        </p:txBody>
      </p:sp>
    </p:spTree>
    <p:extLst>
      <p:ext uri="{BB962C8B-B14F-4D97-AF65-F5344CB8AC3E}">
        <p14:creationId xmlns:p14="http://schemas.microsoft.com/office/powerpoint/2010/main" val="297779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Adding Methods and Properties Using the Prototype </a:t>
            </a:r>
          </a:p>
        </p:txBody>
      </p:sp>
      <p:sp>
        <p:nvSpPr>
          <p:cNvPr id="7" name="Title 1"/>
          <p:cNvSpPr txBox="1">
            <a:spLocks/>
          </p:cNvSpPr>
          <p:nvPr/>
        </p:nvSpPr>
        <p:spPr bwMode="auto">
          <a:xfrm>
            <a:off x="914400" y="1371600"/>
            <a:ext cx="967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Let's add two more properties, price and rating, and a </a:t>
            </a:r>
            <a:r>
              <a:rPr lang="en-US" sz="1800" b="0" dirty="0" err="1">
                <a:solidFill>
                  <a:schemeClr val="tx1"/>
                </a:solidFill>
              </a:rPr>
              <a:t>getInfo</a:t>
            </a:r>
            <a:r>
              <a:rPr lang="en-US" sz="1800" b="0" dirty="0">
                <a:solidFill>
                  <a:schemeClr val="tx1"/>
                </a:solidFill>
              </a:rPr>
              <a:t>() method. Since prototype contains an object, you can just keep adding to it like this:</a:t>
            </a:r>
            <a:endParaRPr lang="en-GB" altLang="en-US" sz="1800" b="0" dirty="0">
              <a:solidFill>
                <a:schemeClr val="tx1"/>
              </a:solidFill>
            </a:endParaRPr>
          </a:p>
        </p:txBody>
      </p:sp>
      <p:sp>
        <p:nvSpPr>
          <p:cNvPr id="5" name="Title 1"/>
          <p:cNvSpPr txBox="1">
            <a:spLocks/>
          </p:cNvSpPr>
          <p:nvPr/>
        </p:nvSpPr>
        <p:spPr bwMode="auto">
          <a:xfrm>
            <a:off x="1066800" y="2362200"/>
            <a:ext cx="97536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rPr>
              <a:t>Gadget.prototype.price = 100;</a:t>
            </a:r>
          </a:p>
          <a:p>
            <a:pPr lvl="3"/>
            <a:r>
              <a:rPr lang="en-US" sz="1800" b="0" dirty="0">
                <a:solidFill>
                  <a:schemeClr val="tx1"/>
                </a:solidFill>
              </a:rPr>
              <a:t>Gadget.prototype.rating = 3;</a:t>
            </a:r>
          </a:p>
          <a:p>
            <a:pPr lvl="3"/>
            <a:r>
              <a:rPr lang="en-US" sz="1800" b="0" dirty="0">
                <a:solidFill>
                  <a:schemeClr val="tx1"/>
                </a:solidFill>
              </a:rPr>
              <a:t>Gadget.prototype.getInfo = function() { </a:t>
            </a:r>
          </a:p>
          <a:p>
            <a:pPr lvl="3"/>
            <a:r>
              <a:rPr lang="en-US" sz="1800" b="0" dirty="0">
                <a:solidFill>
                  <a:schemeClr val="tx1"/>
                </a:solidFill>
              </a:rPr>
              <a:t>return 'Rating: ' + this.rating + ', price: ' + this.price;</a:t>
            </a:r>
          </a:p>
          <a:p>
            <a:pPr lvl="3"/>
            <a:r>
              <a:rPr lang="en-US" sz="1800" b="0" dirty="0">
                <a:solidFill>
                  <a:schemeClr val="tx1"/>
                </a:solidFill>
              </a:rPr>
              <a:t>};</a:t>
            </a:r>
            <a:endParaRPr lang="en-GB" altLang="en-US" sz="1800" b="0" dirty="0">
              <a:solidFill>
                <a:schemeClr val="tx1"/>
              </a:solidFill>
            </a:endParaRPr>
          </a:p>
        </p:txBody>
      </p:sp>
      <p:sp>
        <p:nvSpPr>
          <p:cNvPr id="6" name="Title 1"/>
          <p:cNvSpPr txBox="1">
            <a:spLocks/>
          </p:cNvSpPr>
          <p:nvPr/>
        </p:nvSpPr>
        <p:spPr bwMode="auto">
          <a:xfrm>
            <a:off x="1066800" y="4267200"/>
            <a:ext cx="9753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Instead of adding to the prototype object, another way to achieve the above result is to overwrite the prototype completely, replacing it with an object of your choice:</a:t>
            </a:r>
            <a:endParaRPr lang="en-GB" altLang="en-US" sz="1800" b="0" dirty="0">
              <a:solidFill>
                <a:schemeClr val="tx1"/>
              </a:solidFill>
            </a:endParaRPr>
          </a:p>
        </p:txBody>
      </p:sp>
    </p:spTree>
    <p:extLst>
      <p:ext uri="{BB962C8B-B14F-4D97-AF65-F5344CB8AC3E}">
        <p14:creationId xmlns:p14="http://schemas.microsoft.com/office/powerpoint/2010/main" val="304017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12024" y="395844"/>
            <a:ext cx="987552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Adding Methods and Properties Using the Prototype </a:t>
            </a:r>
          </a:p>
        </p:txBody>
      </p:sp>
      <p:sp>
        <p:nvSpPr>
          <p:cNvPr id="5" name="Title 1"/>
          <p:cNvSpPr txBox="1">
            <a:spLocks/>
          </p:cNvSpPr>
          <p:nvPr/>
        </p:nvSpPr>
        <p:spPr bwMode="auto">
          <a:xfrm>
            <a:off x="990600" y="1371600"/>
            <a:ext cx="9829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4"/>
            <a:r>
              <a:rPr lang="en-US" sz="1800" b="0" dirty="0" err="1">
                <a:solidFill>
                  <a:schemeClr val="tx1"/>
                </a:solidFill>
              </a:rPr>
              <a:t>Gadget.prototype</a:t>
            </a:r>
            <a:r>
              <a:rPr lang="en-US" sz="1800" b="0" dirty="0">
                <a:solidFill>
                  <a:schemeClr val="tx1"/>
                </a:solidFill>
              </a:rPr>
              <a:t> = { </a:t>
            </a:r>
          </a:p>
          <a:p>
            <a:pPr lvl="4"/>
            <a:r>
              <a:rPr lang="en-US" sz="1800" b="0" dirty="0" smtClean="0">
                <a:solidFill>
                  <a:schemeClr val="tx1"/>
                </a:solidFill>
              </a:rPr>
              <a:t>     price: 100, </a:t>
            </a:r>
          </a:p>
          <a:p>
            <a:pPr lvl="4"/>
            <a:r>
              <a:rPr lang="en-US" sz="1800" b="0" dirty="0" smtClean="0">
                <a:solidFill>
                  <a:schemeClr val="tx1"/>
                </a:solidFill>
              </a:rPr>
              <a:t>     rating: 3, </a:t>
            </a:r>
          </a:p>
          <a:p>
            <a:pPr lvl="4"/>
            <a:r>
              <a:rPr lang="en-US" sz="1800" b="0" dirty="0" smtClean="0">
                <a:solidFill>
                  <a:schemeClr val="tx1"/>
                </a:solidFill>
              </a:rPr>
              <a:t>     </a:t>
            </a:r>
            <a:r>
              <a:rPr lang="en-US" sz="1800" b="0" dirty="0" err="1" smtClean="0">
                <a:solidFill>
                  <a:schemeClr val="tx1"/>
                </a:solidFill>
              </a:rPr>
              <a:t>getInfo</a:t>
            </a:r>
            <a:r>
              <a:rPr lang="en-US" sz="1800" b="0" dirty="0" smtClean="0">
                <a:solidFill>
                  <a:schemeClr val="tx1"/>
                </a:solidFill>
              </a:rPr>
              <a:t>: function() { </a:t>
            </a:r>
          </a:p>
          <a:p>
            <a:pPr lvl="4"/>
            <a:r>
              <a:rPr lang="en-US" sz="1800" b="0" dirty="0" smtClean="0">
                <a:solidFill>
                  <a:schemeClr val="tx1"/>
                </a:solidFill>
              </a:rPr>
              <a:t>     return 'Rating: ' + this.rating + ', price: ' + this.price; </a:t>
            </a:r>
          </a:p>
          <a:p>
            <a:pPr lvl="4"/>
            <a:r>
              <a:rPr lang="en-US" sz="1800" b="0" dirty="0" smtClean="0">
                <a:solidFill>
                  <a:schemeClr val="tx1"/>
                </a:solidFill>
              </a:rPr>
              <a:t>   }</a:t>
            </a:r>
          </a:p>
          <a:p>
            <a:pPr lvl="4"/>
            <a:r>
              <a:rPr lang="en-US" sz="1800" b="0" dirty="0" smtClean="0">
                <a:solidFill>
                  <a:schemeClr val="tx1"/>
                </a:solidFill>
              </a:rPr>
              <a:t>};</a:t>
            </a:r>
            <a:endParaRPr lang="en-GB" altLang="en-US" sz="1800" b="0" dirty="0">
              <a:solidFill>
                <a:schemeClr val="tx1"/>
              </a:solidFill>
            </a:endParaRPr>
          </a:p>
        </p:txBody>
      </p:sp>
    </p:spTree>
    <p:extLst>
      <p:ext uri="{BB962C8B-B14F-4D97-AF65-F5344CB8AC3E}">
        <p14:creationId xmlns:p14="http://schemas.microsoft.com/office/powerpoint/2010/main" val="393169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Using the Prototype's Methods and Properties</a:t>
            </a:r>
          </a:p>
        </p:txBody>
      </p:sp>
      <p:sp>
        <p:nvSpPr>
          <p:cNvPr id="4" name="Title 1"/>
          <p:cNvSpPr txBox="1">
            <a:spLocks/>
          </p:cNvSpPr>
          <p:nvPr/>
        </p:nvSpPr>
        <p:spPr bwMode="auto">
          <a:xfrm>
            <a:off x="914400" y="1219200"/>
            <a:ext cx="9829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All the methods and properties you have added to the prototype are directly available as soon as you create a new object using the constructor. </a:t>
            </a:r>
            <a:endParaRPr lang="en-GB" altLang="en-US" sz="1800" b="0" dirty="0">
              <a:solidFill>
                <a:schemeClr val="tx1"/>
              </a:solidFill>
            </a:endParaRPr>
          </a:p>
        </p:txBody>
      </p:sp>
      <p:sp>
        <p:nvSpPr>
          <p:cNvPr id="6" name="Title 1"/>
          <p:cNvSpPr txBox="1">
            <a:spLocks/>
          </p:cNvSpPr>
          <p:nvPr/>
        </p:nvSpPr>
        <p:spPr bwMode="auto">
          <a:xfrm>
            <a:off x="914400" y="2362200"/>
            <a:ext cx="9829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If you create a newtoy object using the Gadget() constructor, you can access all the methods and properties already defined.</a:t>
            </a:r>
            <a:endParaRPr lang="en-GB" altLang="en-US" sz="1800" b="0" dirty="0">
              <a:solidFill>
                <a:schemeClr val="tx1"/>
              </a:solidFill>
            </a:endParaRPr>
          </a:p>
        </p:txBody>
      </p:sp>
      <p:sp>
        <p:nvSpPr>
          <p:cNvPr id="7" name="Title 1"/>
          <p:cNvSpPr txBox="1">
            <a:spLocks/>
          </p:cNvSpPr>
          <p:nvPr/>
        </p:nvSpPr>
        <p:spPr bwMode="auto">
          <a:xfrm>
            <a:off x="990600" y="3352800"/>
            <a:ext cx="9753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2"/>
            <a:r>
              <a:rPr lang="en-US" sz="1800" b="0" dirty="0" err="1">
                <a:solidFill>
                  <a:schemeClr val="tx1"/>
                </a:solidFill>
              </a:rPr>
              <a:t>var</a:t>
            </a:r>
            <a:r>
              <a:rPr lang="en-US" sz="1800" b="0" dirty="0">
                <a:solidFill>
                  <a:schemeClr val="tx1"/>
                </a:solidFill>
              </a:rPr>
              <a:t> newtoy = new Gadget('webcam', 'black');</a:t>
            </a:r>
          </a:p>
          <a:p>
            <a:pPr lvl="2"/>
            <a:r>
              <a:rPr lang="en-US" sz="1800" b="0" dirty="0">
                <a:solidFill>
                  <a:schemeClr val="tx1"/>
                </a:solidFill>
              </a:rPr>
              <a:t>&gt;&gt;&gt; newtoy.name; </a:t>
            </a:r>
          </a:p>
          <a:p>
            <a:pPr lvl="2"/>
            <a:r>
              <a:rPr lang="en-US" sz="1800" b="0" dirty="0" smtClean="0">
                <a:solidFill>
                  <a:schemeClr val="tx1"/>
                </a:solidFill>
              </a:rPr>
              <a:t>"</a:t>
            </a:r>
            <a:r>
              <a:rPr lang="en-US" sz="1800" b="0" dirty="0">
                <a:solidFill>
                  <a:schemeClr val="tx1"/>
                </a:solidFill>
              </a:rPr>
              <a:t>webcam"</a:t>
            </a:r>
          </a:p>
          <a:p>
            <a:pPr lvl="2"/>
            <a:r>
              <a:rPr lang="en-US" sz="1800" b="0" dirty="0">
                <a:solidFill>
                  <a:schemeClr val="tx1"/>
                </a:solidFill>
              </a:rPr>
              <a:t>&gt;&gt;&gt; </a:t>
            </a:r>
            <a:r>
              <a:rPr lang="en-US" sz="1800" b="0" dirty="0" err="1">
                <a:solidFill>
                  <a:schemeClr val="tx1"/>
                </a:solidFill>
              </a:rPr>
              <a:t>newtoy.color</a:t>
            </a:r>
            <a:r>
              <a:rPr lang="en-US" sz="1800" b="0" dirty="0">
                <a:solidFill>
                  <a:schemeClr val="tx1"/>
                </a:solidFill>
              </a:rPr>
              <a:t>; </a:t>
            </a:r>
          </a:p>
          <a:p>
            <a:pPr lvl="2"/>
            <a:r>
              <a:rPr lang="en-US" sz="1800" b="0" dirty="0" smtClean="0">
                <a:solidFill>
                  <a:schemeClr val="tx1"/>
                </a:solidFill>
              </a:rPr>
              <a:t>"</a:t>
            </a:r>
            <a:r>
              <a:rPr lang="en-US" sz="1800" b="0" dirty="0">
                <a:solidFill>
                  <a:schemeClr val="tx1"/>
                </a:solidFill>
              </a:rPr>
              <a:t>black"</a:t>
            </a:r>
          </a:p>
          <a:p>
            <a:pPr lvl="2"/>
            <a:r>
              <a:rPr lang="en-US" sz="1800" b="0" dirty="0">
                <a:solidFill>
                  <a:schemeClr val="tx1"/>
                </a:solidFill>
              </a:rPr>
              <a:t>&gt;&gt;&gt; </a:t>
            </a:r>
            <a:r>
              <a:rPr lang="en-US" sz="1800" b="0" dirty="0" err="1">
                <a:solidFill>
                  <a:schemeClr val="tx1"/>
                </a:solidFill>
              </a:rPr>
              <a:t>newtoy.whatAreYou</a:t>
            </a:r>
            <a:r>
              <a:rPr lang="en-US" sz="1800" b="0" dirty="0">
                <a:solidFill>
                  <a:schemeClr val="tx1"/>
                </a:solidFill>
              </a:rPr>
              <a:t>(); </a:t>
            </a:r>
          </a:p>
          <a:p>
            <a:pPr lvl="2"/>
            <a:r>
              <a:rPr lang="en-US" sz="1800" b="0" dirty="0" smtClean="0">
                <a:solidFill>
                  <a:schemeClr val="tx1"/>
                </a:solidFill>
              </a:rPr>
              <a:t>"</a:t>
            </a:r>
            <a:r>
              <a:rPr lang="en-US" sz="1800" b="0" dirty="0">
                <a:solidFill>
                  <a:schemeClr val="tx1"/>
                </a:solidFill>
              </a:rPr>
              <a:t>I am a black webcam"</a:t>
            </a:r>
          </a:p>
          <a:p>
            <a:pPr lvl="2"/>
            <a:r>
              <a:rPr lang="en-US" sz="1800" b="0" dirty="0">
                <a:solidFill>
                  <a:schemeClr val="tx1"/>
                </a:solidFill>
              </a:rPr>
              <a:t>&gt;&gt;&gt; </a:t>
            </a:r>
            <a:r>
              <a:rPr lang="en-US" sz="1800" b="0" dirty="0" err="1">
                <a:solidFill>
                  <a:schemeClr val="tx1"/>
                </a:solidFill>
              </a:rPr>
              <a:t>newtoy.price</a:t>
            </a:r>
            <a:r>
              <a:rPr lang="en-US" sz="1800" b="0" dirty="0">
                <a:solidFill>
                  <a:schemeClr val="tx1"/>
                </a:solidFill>
              </a:rPr>
              <a:t>; </a:t>
            </a:r>
            <a:r>
              <a:rPr lang="en-US" sz="1800" b="0" dirty="0" smtClean="0">
                <a:solidFill>
                  <a:schemeClr val="tx1"/>
                </a:solidFill>
              </a:rPr>
              <a:t> // 100</a:t>
            </a:r>
            <a:endParaRPr lang="en-US" sz="1800" b="0" dirty="0">
              <a:solidFill>
                <a:schemeClr val="tx1"/>
              </a:solidFill>
            </a:endParaRPr>
          </a:p>
        </p:txBody>
      </p:sp>
    </p:spTree>
    <p:extLst>
      <p:ext uri="{BB962C8B-B14F-4D97-AF65-F5344CB8AC3E}">
        <p14:creationId xmlns:p14="http://schemas.microsoft.com/office/powerpoint/2010/main" val="352295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04800"/>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Using the Prototype's Methods and Properties</a:t>
            </a:r>
          </a:p>
        </p:txBody>
      </p:sp>
      <p:sp>
        <p:nvSpPr>
          <p:cNvPr id="7" name="Title 1"/>
          <p:cNvSpPr txBox="1">
            <a:spLocks/>
          </p:cNvSpPr>
          <p:nvPr/>
        </p:nvSpPr>
        <p:spPr bwMode="auto">
          <a:xfrm>
            <a:off x="1066800" y="1143000"/>
            <a:ext cx="9753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rPr>
              <a:t>&gt;&gt;&gt; </a:t>
            </a:r>
            <a:r>
              <a:rPr lang="en-US" sz="1800" b="0" dirty="0" err="1">
                <a:solidFill>
                  <a:schemeClr val="tx1"/>
                </a:solidFill>
              </a:rPr>
              <a:t>newtoy.rating</a:t>
            </a:r>
            <a:r>
              <a:rPr lang="en-US" sz="1800" b="0" dirty="0">
                <a:solidFill>
                  <a:schemeClr val="tx1"/>
                </a:solidFill>
              </a:rPr>
              <a:t>; </a:t>
            </a:r>
          </a:p>
          <a:p>
            <a:pPr lvl="3"/>
            <a:r>
              <a:rPr lang="en-US" sz="1800" b="0" dirty="0" smtClean="0">
                <a:solidFill>
                  <a:schemeClr val="tx1"/>
                </a:solidFill>
              </a:rPr>
              <a:t>3</a:t>
            </a:r>
            <a:endParaRPr lang="en-US" sz="1800" b="0" dirty="0">
              <a:solidFill>
                <a:schemeClr val="tx1"/>
              </a:solidFill>
            </a:endParaRPr>
          </a:p>
          <a:p>
            <a:pPr lvl="3"/>
            <a:r>
              <a:rPr lang="en-US" sz="1800" b="0" dirty="0">
                <a:solidFill>
                  <a:schemeClr val="tx1"/>
                </a:solidFill>
              </a:rPr>
              <a:t>&gt;&gt;&gt; </a:t>
            </a:r>
            <a:r>
              <a:rPr lang="en-US" sz="1800" b="0" dirty="0" err="1">
                <a:solidFill>
                  <a:schemeClr val="tx1"/>
                </a:solidFill>
              </a:rPr>
              <a:t>newtoy.getInfo</a:t>
            </a:r>
            <a:r>
              <a:rPr lang="en-US" sz="1800" b="0" dirty="0">
                <a:solidFill>
                  <a:schemeClr val="tx1"/>
                </a:solidFill>
              </a:rPr>
              <a:t>(); </a:t>
            </a:r>
          </a:p>
          <a:p>
            <a:pPr lvl="3"/>
            <a:r>
              <a:rPr lang="en-US" sz="1800" b="0" dirty="0">
                <a:solidFill>
                  <a:schemeClr val="tx1"/>
                </a:solidFill>
              </a:rPr>
              <a:t>"Rating: 3, price: 100"</a:t>
            </a:r>
          </a:p>
        </p:txBody>
      </p:sp>
      <p:sp>
        <p:nvSpPr>
          <p:cNvPr id="8" name="Title 1"/>
          <p:cNvSpPr txBox="1">
            <a:spLocks/>
          </p:cNvSpPr>
          <p:nvPr/>
        </p:nvSpPr>
        <p:spPr bwMode="auto">
          <a:xfrm>
            <a:off x="914400" y="2590800"/>
            <a:ext cx="9906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It's important to note that the prototype is "live". Objects are passed by reference in JavaScript, and therefore the prototype is not copied with every new object instance. What does this mean in practice? It means that you can modify the prototype at any time and all objects (even those created before the modification) will inherit the changes.</a:t>
            </a:r>
            <a:endParaRPr lang="en-GB" altLang="en-US" sz="1800" b="0" dirty="0">
              <a:solidFill>
                <a:schemeClr val="tx1"/>
              </a:solidFill>
            </a:endParaRPr>
          </a:p>
        </p:txBody>
      </p:sp>
      <p:sp>
        <p:nvSpPr>
          <p:cNvPr id="10" name="Title 1"/>
          <p:cNvSpPr txBox="1">
            <a:spLocks/>
          </p:cNvSpPr>
          <p:nvPr/>
        </p:nvSpPr>
        <p:spPr bwMode="auto">
          <a:xfrm>
            <a:off x="914400" y="4419600"/>
            <a:ext cx="9906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1"/>
            <a:r>
              <a:rPr lang="en-US" sz="1800" b="0" dirty="0">
                <a:solidFill>
                  <a:schemeClr val="tx1"/>
                </a:solidFill>
              </a:rPr>
              <a:t>Let's continue the example, adding a new method to the prototype:</a:t>
            </a:r>
          </a:p>
          <a:p>
            <a:pPr lvl="4"/>
            <a:r>
              <a:rPr lang="en-US" sz="1800" b="0" dirty="0" err="1">
                <a:solidFill>
                  <a:schemeClr val="tx1"/>
                </a:solidFill>
              </a:rPr>
              <a:t>Gadget.prototype.get</a:t>
            </a:r>
            <a:r>
              <a:rPr lang="en-US" sz="1800" b="0" dirty="0">
                <a:solidFill>
                  <a:schemeClr val="tx1"/>
                </a:solidFill>
              </a:rPr>
              <a:t> = function(what) { </a:t>
            </a:r>
          </a:p>
          <a:p>
            <a:pPr lvl="4"/>
            <a:r>
              <a:rPr lang="en-US" sz="1800" b="0" dirty="0">
                <a:solidFill>
                  <a:schemeClr val="tx1"/>
                </a:solidFill>
              </a:rPr>
              <a:t>return this[what];</a:t>
            </a:r>
          </a:p>
          <a:p>
            <a:pPr lvl="4"/>
            <a:r>
              <a:rPr lang="en-US" sz="1800" b="0" dirty="0">
                <a:solidFill>
                  <a:schemeClr val="tx1"/>
                </a:solidFill>
              </a:rPr>
              <a:t>};</a:t>
            </a:r>
            <a:endParaRPr lang="en-GB" altLang="en-US" sz="1800" b="0" dirty="0">
              <a:solidFill>
                <a:schemeClr val="tx1"/>
              </a:solidFill>
            </a:endParaRPr>
          </a:p>
        </p:txBody>
      </p:sp>
    </p:spTree>
    <p:extLst>
      <p:ext uri="{BB962C8B-B14F-4D97-AF65-F5344CB8AC3E}">
        <p14:creationId xmlns:p14="http://schemas.microsoft.com/office/powerpoint/2010/main" val="404463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479763" y="304800"/>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Using the Prototype's Methods and Properties</a:t>
            </a:r>
          </a:p>
        </p:txBody>
      </p:sp>
      <p:sp>
        <p:nvSpPr>
          <p:cNvPr id="7" name="Title 1"/>
          <p:cNvSpPr txBox="1">
            <a:spLocks/>
          </p:cNvSpPr>
          <p:nvPr/>
        </p:nvSpPr>
        <p:spPr bwMode="auto">
          <a:xfrm>
            <a:off x="1066800" y="1143000"/>
            <a:ext cx="9601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Even though newtoy was created </a:t>
            </a:r>
            <a:r>
              <a:rPr lang="en-US" sz="1800" b="0" i="1" dirty="0">
                <a:solidFill>
                  <a:schemeClr val="tx1"/>
                </a:solidFill>
              </a:rPr>
              <a:t>before </a:t>
            </a:r>
            <a:r>
              <a:rPr lang="en-US" sz="1800" b="0" dirty="0">
                <a:solidFill>
                  <a:schemeClr val="tx1"/>
                </a:solidFill>
              </a:rPr>
              <a:t>the get() method was defined, newtoy will still have access to the new method:</a:t>
            </a:r>
          </a:p>
          <a:p>
            <a:r>
              <a:rPr lang="en-US" sz="1800" b="0" dirty="0">
                <a:solidFill>
                  <a:schemeClr val="tx1"/>
                </a:solidFill>
              </a:rPr>
              <a:t>&gt;&gt;&gt; </a:t>
            </a:r>
            <a:r>
              <a:rPr lang="en-US" sz="1800" b="0" dirty="0" err="1">
                <a:solidFill>
                  <a:schemeClr val="tx1"/>
                </a:solidFill>
              </a:rPr>
              <a:t>newtoy.get</a:t>
            </a:r>
            <a:r>
              <a:rPr lang="en-US" sz="1800" b="0" dirty="0">
                <a:solidFill>
                  <a:schemeClr val="tx1"/>
                </a:solidFill>
              </a:rPr>
              <a:t>('price'); </a:t>
            </a:r>
          </a:p>
          <a:p>
            <a:r>
              <a:rPr lang="en-US" sz="1800" b="0" dirty="0">
                <a:solidFill>
                  <a:schemeClr val="tx1"/>
                </a:solidFill>
              </a:rPr>
              <a:t>100</a:t>
            </a:r>
          </a:p>
          <a:p>
            <a:r>
              <a:rPr lang="en-US" sz="1800" b="0" dirty="0">
                <a:solidFill>
                  <a:schemeClr val="tx1"/>
                </a:solidFill>
              </a:rPr>
              <a:t>&gt;&gt;&gt; </a:t>
            </a:r>
            <a:r>
              <a:rPr lang="en-US" sz="1800" b="0" dirty="0" err="1">
                <a:solidFill>
                  <a:schemeClr val="tx1"/>
                </a:solidFill>
              </a:rPr>
              <a:t>newtoy.get</a:t>
            </a:r>
            <a:r>
              <a:rPr lang="en-US" sz="1800" b="0" dirty="0">
                <a:solidFill>
                  <a:schemeClr val="tx1"/>
                </a:solidFill>
              </a:rPr>
              <a:t>('color'); </a:t>
            </a:r>
          </a:p>
          <a:p>
            <a:r>
              <a:rPr lang="en-US" sz="1800" b="0" dirty="0">
                <a:solidFill>
                  <a:schemeClr val="tx1"/>
                </a:solidFill>
              </a:rPr>
              <a:t>"black"</a:t>
            </a:r>
          </a:p>
        </p:txBody>
      </p:sp>
    </p:spTree>
    <p:extLst>
      <p:ext uri="{BB962C8B-B14F-4D97-AF65-F5344CB8AC3E}">
        <p14:creationId xmlns:p14="http://schemas.microsoft.com/office/powerpoint/2010/main" val="57972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isPrototypeOf() </a:t>
            </a:r>
          </a:p>
        </p:txBody>
      </p:sp>
      <p:sp>
        <p:nvSpPr>
          <p:cNvPr id="7" name="Title 1"/>
          <p:cNvSpPr txBox="1">
            <a:spLocks/>
          </p:cNvSpPr>
          <p:nvPr/>
        </p:nvSpPr>
        <p:spPr bwMode="auto">
          <a:xfrm>
            <a:off x="1066800" y="1219200"/>
            <a:ext cx="929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Every object also gets the isPrototypeOf() method. This method tells you whether that specific object is used as a prototype of another object.</a:t>
            </a:r>
          </a:p>
        </p:txBody>
      </p:sp>
      <p:sp>
        <p:nvSpPr>
          <p:cNvPr id="4" name="Title 1"/>
          <p:cNvSpPr txBox="1">
            <a:spLocks/>
          </p:cNvSpPr>
          <p:nvPr/>
        </p:nvSpPr>
        <p:spPr bwMode="auto">
          <a:xfrm>
            <a:off x="1066800" y="2133600"/>
            <a:ext cx="9525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Let's take a simple object monkey</a:t>
            </a:r>
            <a:r>
              <a:rPr lang="en-US" sz="1800" b="0" dirty="0" smtClean="0">
                <a:solidFill>
                  <a:schemeClr val="tx1"/>
                </a:solidFill>
              </a:rPr>
              <a:t>.</a:t>
            </a:r>
          </a:p>
          <a:p>
            <a:endParaRPr lang="en-US" sz="1800" b="0" dirty="0">
              <a:solidFill>
                <a:schemeClr val="tx1"/>
              </a:solidFill>
            </a:endParaRPr>
          </a:p>
          <a:p>
            <a:pPr lvl="2"/>
            <a:r>
              <a:rPr lang="en-US" sz="1800" b="0" dirty="0" err="1">
                <a:solidFill>
                  <a:schemeClr val="tx1"/>
                </a:solidFill>
              </a:rPr>
              <a:t>var</a:t>
            </a:r>
            <a:r>
              <a:rPr lang="en-US" sz="1800" b="0" dirty="0">
                <a:solidFill>
                  <a:schemeClr val="tx1"/>
                </a:solidFill>
              </a:rPr>
              <a:t> monkey = { </a:t>
            </a:r>
          </a:p>
          <a:p>
            <a:pPr lvl="3"/>
            <a:r>
              <a:rPr lang="en-US" sz="1800" b="0" dirty="0">
                <a:solidFill>
                  <a:schemeClr val="tx1"/>
                </a:solidFill>
              </a:rPr>
              <a:t>hair: true, </a:t>
            </a:r>
          </a:p>
          <a:p>
            <a:pPr lvl="3"/>
            <a:r>
              <a:rPr lang="en-US" sz="1800" b="0" dirty="0">
                <a:solidFill>
                  <a:schemeClr val="tx1"/>
                </a:solidFill>
              </a:rPr>
              <a:t>feeds: 'bananas', </a:t>
            </a:r>
          </a:p>
          <a:p>
            <a:pPr lvl="3"/>
            <a:r>
              <a:rPr lang="en-US" sz="1800" b="0" dirty="0">
                <a:solidFill>
                  <a:schemeClr val="tx1"/>
                </a:solidFill>
              </a:rPr>
              <a:t>breathes: 'air' </a:t>
            </a:r>
          </a:p>
          <a:p>
            <a:pPr lvl="2"/>
            <a:r>
              <a:rPr lang="en-US" sz="1800" b="0" dirty="0">
                <a:solidFill>
                  <a:schemeClr val="tx1"/>
                </a:solidFill>
              </a:rPr>
              <a:t>};</a:t>
            </a:r>
          </a:p>
        </p:txBody>
      </p:sp>
      <p:sp>
        <p:nvSpPr>
          <p:cNvPr id="5" name="Title 1"/>
          <p:cNvSpPr txBox="1">
            <a:spLocks/>
          </p:cNvSpPr>
          <p:nvPr/>
        </p:nvSpPr>
        <p:spPr bwMode="auto">
          <a:xfrm>
            <a:off x="990600" y="4419600"/>
            <a:ext cx="9525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Now let's create a Human() constructor function and set its prototype property to point to monkey</a:t>
            </a:r>
            <a:r>
              <a:rPr lang="en-US" sz="1800" b="0" dirty="0" smtClean="0">
                <a:solidFill>
                  <a:schemeClr val="tx1"/>
                </a:solidFill>
              </a:rPr>
              <a:t>.</a:t>
            </a:r>
          </a:p>
          <a:p>
            <a:endParaRPr lang="en-US" sz="1800" b="0" dirty="0">
              <a:solidFill>
                <a:schemeClr val="tx1"/>
              </a:solidFill>
            </a:endParaRPr>
          </a:p>
          <a:p>
            <a:pPr lvl="2"/>
            <a:r>
              <a:rPr lang="en-US" sz="1800" b="0" dirty="0">
                <a:solidFill>
                  <a:schemeClr val="tx1"/>
                </a:solidFill>
              </a:rPr>
              <a:t>function Human(name) { </a:t>
            </a:r>
          </a:p>
          <a:p>
            <a:pPr lvl="2"/>
            <a:r>
              <a:rPr lang="en-US" sz="1800" b="0" dirty="0">
                <a:solidFill>
                  <a:schemeClr val="tx1"/>
                </a:solidFill>
              </a:rPr>
              <a:t>this.name = name;</a:t>
            </a:r>
          </a:p>
          <a:p>
            <a:pPr lvl="2"/>
            <a:r>
              <a:rPr lang="en-US" sz="1800" b="0" dirty="0">
                <a:solidFill>
                  <a:schemeClr val="tx1"/>
                </a:solidFill>
              </a:rPr>
              <a:t>} </a:t>
            </a:r>
          </a:p>
          <a:p>
            <a:r>
              <a:rPr lang="en-US" sz="1800" b="0" dirty="0" smtClean="0">
                <a:solidFill>
                  <a:schemeClr val="tx1"/>
                </a:solidFill>
              </a:rPr>
              <a:t>		</a:t>
            </a:r>
            <a:r>
              <a:rPr lang="en-US" sz="1800" b="0" dirty="0" err="1" smtClean="0">
                <a:solidFill>
                  <a:schemeClr val="tx1"/>
                </a:solidFill>
              </a:rPr>
              <a:t>Human.prototype</a:t>
            </a:r>
            <a:r>
              <a:rPr lang="en-US" sz="1800" b="0" dirty="0" smtClean="0">
                <a:solidFill>
                  <a:schemeClr val="tx1"/>
                </a:solidFill>
              </a:rPr>
              <a:t> </a:t>
            </a:r>
            <a:r>
              <a:rPr lang="en-US" sz="1800" b="0" dirty="0">
                <a:solidFill>
                  <a:schemeClr val="tx1"/>
                </a:solidFill>
              </a:rPr>
              <a:t>= monkey;</a:t>
            </a:r>
          </a:p>
        </p:txBody>
      </p:sp>
    </p:spTree>
    <p:extLst>
      <p:ext uri="{BB962C8B-B14F-4D97-AF65-F5344CB8AC3E}">
        <p14:creationId xmlns:p14="http://schemas.microsoft.com/office/powerpoint/2010/main" val="271434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isPrototypeOf() </a:t>
            </a:r>
          </a:p>
        </p:txBody>
      </p:sp>
      <p:sp>
        <p:nvSpPr>
          <p:cNvPr id="7" name="Title 1"/>
          <p:cNvSpPr txBox="1">
            <a:spLocks/>
          </p:cNvSpPr>
          <p:nvPr/>
        </p:nvSpPr>
        <p:spPr bwMode="auto">
          <a:xfrm>
            <a:off x="1066800" y="1219200"/>
            <a:ext cx="9525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Now if you create a new Human object called </a:t>
            </a:r>
            <a:r>
              <a:rPr lang="en-US" sz="1800" b="0" dirty="0" err="1">
                <a:solidFill>
                  <a:schemeClr val="tx1"/>
                </a:solidFill>
              </a:rPr>
              <a:t>george</a:t>
            </a:r>
            <a:r>
              <a:rPr lang="en-US" sz="1800" b="0" dirty="0">
                <a:solidFill>
                  <a:schemeClr val="tx1"/>
                </a:solidFill>
              </a:rPr>
              <a:t> and ask: "Is monkey </a:t>
            </a:r>
            <a:r>
              <a:rPr lang="en-US" sz="1800" b="0" dirty="0" err="1">
                <a:solidFill>
                  <a:schemeClr val="tx1"/>
                </a:solidFill>
              </a:rPr>
              <a:t>george's</a:t>
            </a:r>
            <a:r>
              <a:rPr lang="en-US" sz="1800" b="0" dirty="0">
                <a:solidFill>
                  <a:schemeClr val="tx1"/>
                </a:solidFill>
              </a:rPr>
              <a:t> prototype?", you'll get true</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&gt;&gt;&gt; </a:t>
            </a:r>
            <a:r>
              <a:rPr lang="en-US" sz="1800" b="0" dirty="0" err="1">
                <a:solidFill>
                  <a:schemeClr val="tx1"/>
                </a:solidFill>
              </a:rPr>
              <a:t>var</a:t>
            </a:r>
            <a:r>
              <a:rPr lang="en-US" sz="1800" b="0" dirty="0">
                <a:solidFill>
                  <a:schemeClr val="tx1"/>
                </a:solidFill>
              </a:rPr>
              <a:t> </a:t>
            </a:r>
            <a:r>
              <a:rPr lang="en-US" sz="1800" b="0" dirty="0" err="1">
                <a:solidFill>
                  <a:schemeClr val="tx1"/>
                </a:solidFill>
              </a:rPr>
              <a:t>george</a:t>
            </a:r>
            <a:r>
              <a:rPr lang="en-US" sz="1800" b="0" dirty="0">
                <a:solidFill>
                  <a:schemeClr val="tx1"/>
                </a:solidFill>
              </a:rPr>
              <a:t> = new Human('George'); </a:t>
            </a:r>
          </a:p>
          <a:p>
            <a:r>
              <a:rPr lang="en-US" sz="1800" b="0" dirty="0">
                <a:solidFill>
                  <a:schemeClr val="tx1"/>
                </a:solidFill>
              </a:rPr>
              <a:t>&gt;&gt;&gt; </a:t>
            </a:r>
            <a:r>
              <a:rPr lang="en-US" sz="1800" b="0" dirty="0" err="1">
                <a:solidFill>
                  <a:schemeClr val="tx1"/>
                </a:solidFill>
              </a:rPr>
              <a:t>monkey.isPrototypeOf</a:t>
            </a:r>
            <a:r>
              <a:rPr lang="en-US" sz="1800" b="0" dirty="0">
                <a:solidFill>
                  <a:schemeClr val="tx1"/>
                </a:solidFill>
              </a:rPr>
              <a:t>(</a:t>
            </a:r>
            <a:r>
              <a:rPr lang="en-US" sz="1800" b="0" dirty="0" err="1">
                <a:solidFill>
                  <a:schemeClr val="tx1"/>
                </a:solidFill>
              </a:rPr>
              <a:t>george</a:t>
            </a:r>
            <a:r>
              <a:rPr lang="en-US" sz="1800" b="0" dirty="0">
                <a:solidFill>
                  <a:schemeClr val="tx1"/>
                </a:solidFill>
              </a:rPr>
              <a:t>) </a:t>
            </a:r>
          </a:p>
        </p:txBody>
      </p:sp>
    </p:spTree>
    <p:extLst>
      <p:ext uri="{BB962C8B-B14F-4D97-AF65-F5344CB8AC3E}">
        <p14:creationId xmlns:p14="http://schemas.microsoft.com/office/powerpoint/2010/main" val="188884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The Number Type</a:t>
            </a:r>
            <a:endParaRPr lang="en-US" sz="1800" dirty="0" smtClean="0">
              <a:solidFill>
                <a:schemeClr val="tx1"/>
              </a:solidFill>
            </a:endParaRPr>
          </a:p>
        </p:txBody>
      </p:sp>
      <p:sp>
        <p:nvSpPr>
          <p:cNvPr id="6" name="Title 1"/>
          <p:cNvSpPr txBox="1">
            <a:spLocks/>
          </p:cNvSpPr>
          <p:nvPr/>
        </p:nvSpPr>
        <p:spPr bwMode="auto">
          <a:xfrm>
            <a:off x="1371600" y="1524000"/>
            <a:ext cx="9448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a:t>
            </a:r>
            <a:r>
              <a:rPr lang="en-US" sz="1800" b="0" dirty="0" smtClean="0">
                <a:solidFill>
                  <a:schemeClr val="tx1"/>
                </a:solidFill>
              </a:rPr>
              <a:t>he </a:t>
            </a:r>
            <a:r>
              <a:rPr lang="en-US" sz="1800" b="0" dirty="0">
                <a:solidFill>
                  <a:schemeClr val="tx1"/>
                </a:solidFill>
              </a:rPr>
              <a:t>most interesting data type in ECMAScript is Number, which uses the IEEE-754 </a:t>
            </a:r>
            <a:r>
              <a:rPr lang="en-US" sz="1800" b="0" dirty="0" smtClean="0">
                <a:solidFill>
                  <a:schemeClr val="tx1"/>
                </a:solidFill>
              </a:rPr>
              <a:t>format to </a:t>
            </a:r>
            <a:r>
              <a:rPr lang="en-US" sz="1800" b="0" dirty="0">
                <a:solidFill>
                  <a:schemeClr val="tx1"/>
                </a:solidFill>
              </a:rPr>
              <a:t>represent both integers and </a:t>
            </a:r>
            <a:r>
              <a:rPr lang="en-US" sz="1800" b="0" dirty="0" smtClean="0">
                <a:solidFill>
                  <a:schemeClr val="tx1"/>
                </a:solidFill>
              </a:rPr>
              <a:t>floating-point values.</a:t>
            </a:r>
          </a:p>
        </p:txBody>
      </p:sp>
      <p:sp>
        <p:nvSpPr>
          <p:cNvPr id="7" name="Title 1"/>
          <p:cNvSpPr txBox="1">
            <a:spLocks/>
          </p:cNvSpPr>
          <p:nvPr/>
        </p:nvSpPr>
        <p:spPr bwMode="auto">
          <a:xfrm>
            <a:off x="1371600" y="2438400"/>
            <a:ext cx="8823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most basic number literal format is that of a decimal integer</a:t>
            </a:r>
            <a:endParaRPr lang="en-US" sz="1800" b="0" dirty="0" smtClean="0">
              <a:solidFill>
                <a:schemeClr val="tx1"/>
              </a:solidFill>
            </a:endParaRPr>
          </a:p>
        </p:txBody>
      </p:sp>
      <p:sp>
        <p:nvSpPr>
          <p:cNvPr id="8" name="Title 1"/>
          <p:cNvSpPr txBox="1">
            <a:spLocks/>
          </p:cNvSpPr>
          <p:nvPr/>
        </p:nvSpPr>
        <p:spPr bwMode="auto">
          <a:xfrm>
            <a:off x="3124200" y="2971800"/>
            <a:ext cx="358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intNum = 55; //integer</a:t>
            </a:r>
            <a:endParaRPr lang="en-US" sz="1800" b="0" dirty="0" smtClean="0">
              <a:solidFill>
                <a:schemeClr val="tx1"/>
              </a:solidFill>
            </a:endParaRPr>
          </a:p>
        </p:txBody>
      </p:sp>
      <p:sp>
        <p:nvSpPr>
          <p:cNvPr id="10" name="Title 1"/>
          <p:cNvSpPr txBox="1">
            <a:spLocks/>
          </p:cNvSpPr>
          <p:nvPr/>
        </p:nvSpPr>
        <p:spPr bwMode="auto">
          <a:xfrm>
            <a:off x="1310640" y="3581400"/>
            <a:ext cx="95097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Integers can also be represented as either octal (base 8) or hexadecimal (base 16) literals.</a:t>
            </a:r>
            <a:endParaRPr lang="en-US" sz="1800" b="0" dirty="0" smtClean="0">
              <a:solidFill>
                <a:schemeClr val="tx1"/>
              </a:solidFill>
            </a:endParaRPr>
          </a:p>
        </p:txBody>
      </p:sp>
      <p:sp>
        <p:nvSpPr>
          <p:cNvPr id="11" name="Title 1"/>
          <p:cNvSpPr txBox="1">
            <a:spLocks/>
          </p:cNvSpPr>
          <p:nvPr/>
        </p:nvSpPr>
        <p:spPr bwMode="auto">
          <a:xfrm>
            <a:off x="1295400" y="4267200"/>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a:t>
            </a:r>
            <a:r>
              <a:rPr lang="en-US" sz="1800" b="0" dirty="0" smtClean="0">
                <a:solidFill>
                  <a:schemeClr val="tx1"/>
                </a:solidFill>
              </a:rPr>
              <a:t>an octal </a:t>
            </a:r>
            <a:r>
              <a:rPr lang="en-US" sz="1800" b="0" dirty="0">
                <a:solidFill>
                  <a:schemeClr val="tx1"/>
                </a:solidFill>
              </a:rPr>
              <a:t>literal, the </a:t>
            </a:r>
            <a:r>
              <a:rPr lang="en-US" sz="1800" b="0" dirty="0" smtClean="0">
                <a:solidFill>
                  <a:schemeClr val="tx1"/>
                </a:solidFill>
              </a:rPr>
              <a:t>first </a:t>
            </a:r>
            <a:r>
              <a:rPr lang="en-US" sz="1800" b="0" dirty="0">
                <a:solidFill>
                  <a:schemeClr val="tx1"/>
                </a:solidFill>
              </a:rPr>
              <a:t>digit must be a zero (0) followed by a sequence of octal digits (numbers </a:t>
            </a:r>
            <a:r>
              <a:rPr lang="en-US" sz="1800" b="0" dirty="0" smtClean="0">
                <a:solidFill>
                  <a:schemeClr val="tx1"/>
                </a:solidFill>
              </a:rPr>
              <a:t>0through </a:t>
            </a:r>
            <a:r>
              <a:rPr lang="en-US" sz="1800" b="0" dirty="0">
                <a:solidFill>
                  <a:schemeClr val="tx1"/>
                </a:solidFill>
              </a:rPr>
              <a:t>7).</a:t>
            </a:r>
            <a:endParaRPr lang="en-US" sz="1800" b="0" dirty="0" smtClean="0">
              <a:solidFill>
                <a:schemeClr val="tx1"/>
              </a:solidFill>
            </a:endParaRPr>
          </a:p>
        </p:txBody>
      </p:sp>
      <p:sp>
        <p:nvSpPr>
          <p:cNvPr id="12" name="Title 1"/>
          <p:cNvSpPr txBox="1">
            <a:spLocks/>
          </p:cNvSpPr>
          <p:nvPr/>
        </p:nvSpPr>
        <p:spPr bwMode="auto">
          <a:xfrm>
            <a:off x="1295400" y="5105400"/>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a number out of this range is detected in the literal, then the leading zero is </a:t>
            </a:r>
            <a:r>
              <a:rPr lang="en-US" sz="1800" b="0" dirty="0" smtClean="0">
                <a:solidFill>
                  <a:schemeClr val="tx1"/>
                </a:solidFill>
              </a:rPr>
              <a:t>ignored and </a:t>
            </a:r>
            <a:r>
              <a:rPr lang="en-US" sz="1800" b="0" dirty="0">
                <a:solidFill>
                  <a:schemeClr val="tx1"/>
                </a:solidFill>
              </a:rPr>
              <a:t>the number is treated as a </a:t>
            </a:r>
            <a:r>
              <a:rPr lang="en-US" sz="1800" b="0" dirty="0" smtClean="0">
                <a:solidFill>
                  <a:schemeClr val="tx1"/>
                </a:solidFill>
              </a:rPr>
              <a:t>decimal.</a:t>
            </a:r>
          </a:p>
        </p:txBody>
      </p:sp>
    </p:spTree>
    <p:extLst>
      <p:ext uri="{BB962C8B-B14F-4D97-AF65-F5344CB8AC3E}">
        <p14:creationId xmlns:p14="http://schemas.microsoft.com/office/powerpoint/2010/main" val="9923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93865"/>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Augmenting Built-in Objects </a:t>
            </a:r>
          </a:p>
        </p:txBody>
      </p:sp>
      <p:sp>
        <p:nvSpPr>
          <p:cNvPr id="7" name="Title 1"/>
          <p:cNvSpPr txBox="1">
            <a:spLocks/>
          </p:cNvSpPr>
          <p:nvPr/>
        </p:nvSpPr>
        <p:spPr bwMode="auto">
          <a:xfrm>
            <a:off x="1066800" y="1219200"/>
            <a:ext cx="9601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built-in objects such as the constructor functions Array, String, and even Object, and Function can be augmented through their prototypes, which means that you can, for example, add new methods to the Array prototype and in this way make them available to all arrays. Let's do this.</a:t>
            </a:r>
          </a:p>
        </p:txBody>
      </p:sp>
      <p:sp>
        <p:nvSpPr>
          <p:cNvPr id="4" name="Title 1"/>
          <p:cNvSpPr txBox="1">
            <a:spLocks/>
          </p:cNvSpPr>
          <p:nvPr/>
        </p:nvSpPr>
        <p:spPr bwMode="auto">
          <a:xfrm>
            <a:off x="1066800" y="2743200"/>
            <a:ext cx="9753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a:solidFill>
                  <a:schemeClr val="tx1"/>
                </a:solidFill>
              </a:rPr>
              <a:t>Array.prototype.inArray</a:t>
            </a:r>
            <a:r>
              <a:rPr lang="en-US" sz="1800" b="0" dirty="0">
                <a:solidFill>
                  <a:schemeClr val="tx1"/>
                </a:solidFill>
              </a:rPr>
              <a:t> = function(needle) { </a:t>
            </a:r>
          </a:p>
          <a:p>
            <a:pPr lvl="2"/>
            <a:r>
              <a:rPr lang="en-US" sz="1800" b="0" dirty="0">
                <a:solidFill>
                  <a:schemeClr val="tx1"/>
                </a:solidFill>
              </a:rPr>
              <a:t>for (</a:t>
            </a:r>
            <a:r>
              <a:rPr lang="en-US" sz="1800" b="0" dirty="0" err="1">
                <a:solidFill>
                  <a:schemeClr val="tx1"/>
                </a:solidFill>
              </a:rPr>
              <a:t>var</a:t>
            </a:r>
            <a:r>
              <a:rPr lang="en-US" sz="1800" b="0" dirty="0">
                <a:solidFill>
                  <a:schemeClr val="tx1"/>
                </a:solidFill>
              </a:rPr>
              <a:t> i = 0, </a:t>
            </a:r>
            <a:r>
              <a:rPr lang="en-US" sz="1800" b="0" dirty="0" err="1">
                <a:solidFill>
                  <a:schemeClr val="tx1"/>
                </a:solidFill>
              </a:rPr>
              <a:t>len</a:t>
            </a:r>
            <a:r>
              <a:rPr lang="en-US" sz="1800" b="0" dirty="0">
                <a:solidFill>
                  <a:schemeClr val="tx1"/>
                </a:solidFill>
              </a:rPr>
              <a:t> = </a:t>
            </a:r>
            <a:r>
              <a:rPr lang="en-US" sz="1800" b="0" dirty="0" err="1">
                <a:solidFill>
                  <a:schemeClr val="tx1"/>
                </a:solidFill>
              </a:rPr>
              <a:t>this.length</a:t>
            </a:r>
            <a:r>
              <a:rPr lang="en-US" sz="1800" b="0" dirty="0">
                <a:solidFill>
                  <a:schemeClr val="tx1"/>
                </a:solidFill>
              </a:rPr>
              <a:t>; i &lt; </a:t>
            </a:r>
            <a:r>
              <a:rPr lang="en-US" sz="1800" b="0" dirty="0" err="1">
                <a:solidFill>
                  <a:schemeClr val="tx1"/>
                </a:solidFill>
              </a:rPr>
              <a:t>len</a:t>
            </a:r>
            <a:r>
              <a:rPr lang="en-US" sz="1800" b="0" dirty="0">
                <a:solidFill>
                  <a:schemeClr val="tx1"/>
                </a:solidFill>
              </a:rPr>
              <a:t>; i++) { </a:t>
            </a:r>
          </a:p>
          <a:p>
            <a:pPr lvl="2"/>
            <a:r>
              <a:rPr lang="en-US" sz="1800" b="0" dirty="0">
                <a:solidFill>
                  <a:schemeClr val="tx1"/>
                </a:solidFill>
              </a:rPr>
              <a:t>if (this[i] === needle) { </a:t>
            </a:r>
          </a:p>
          <a:p>
            <a:pPr lvl="2"/>
            <a:r>
              <a:rPr lang="en-US" sz="1800" b="0" dirty="0">
                <a:solidFill>
                  <a:schemeClr val="tx1"/>
                </a:solidFill>
              </a:rPr>
              <a:t>return true; </a:t>
            </a:r>
          </a:p>
          <a:p>
            <a:pPr lvl="2"/>
            <a:r>
              <a:rPr lang="en-US" sz="1800" b="0" dirty="0">
                <a:solidFill>
                  <a:schemeClr val="tx1"/>
                </a:solidFill>
              </a:rPr>
              <a:t>} </a:t>
            </a:r>
          </a:p>
          <a:p>
            <a:pPr lvl="1"/>
            <a:r>
              <a:rPr lang="en-US" sz="1800" b="0" dirty="0">
                <a:solidFill>
                  <a:schemeClr val="tx1"/>
                </a:solidFill>
              </a:rPr>
              <a:t>} </a:t>
            </a:r>
          </a:p>
          <a:p>
            <a:pPr lvl="1"/>
            <a:r>
              <a:rPr lang="en-US" sz="1800" b="0" dirty="0">
                <a:solidFill>
                  <a:schemeClr val="tx1"/>
                </a:solidFill>
              </a:rPr>
              <a:t>return false;</a:t>
            </a:r>
          </a:p>
          <a:p>
            <a:pPr lvl="1"/>
            <a:r>
              <a:rPr lang="en-US" sz="1800" b="0" dirty="0" smtClean="0">
                <a:solidFill>
                  <a:schemeClr val="tx1"/>
                </a:solidFill>
              </a:rPr>
              <a:t>}</a:t>
            </a:r>
          </a:p>
          <a:p>
            <a:pPr lvl="1"/>
            <a:endParaRPr lang="en-US" sz="1800" b="0" dirty="0">
              <a:solidFill>
                <a:schemeClr val="tx1"/>
              </a:solidFill>
            </a:endParaRPr>
          </a:p>
          <a:p>
            <a:r>
              <a:rPr lang="en-US" sz="1800" b="0" dirty="0" smtClean="0">
                <a:solidFill>
                  <a:schemeClr val="tx1"/>
                </a:solidFill>
              </a:rPr>
              <a:t>&gt;&gt;&gt; </a:t>
            </a:r>
            <a:r>
              <a:rPr lang="en-US" sz="1800" b="0" dirty="0" err="1">
                <a:solidFill>
                  <a:schemeClr val="tx1"/>
                </a:solidFill>
              </a:rPr>
              <a:t>var</a:t>
            </a:r>
            <a:r>
              <a:rPr lang="en-US" sz="1800" b="0" dirty="0">
                <a:solidFill>
                  <a:schemeClr val="tx1"/>
                </a:solidFill>
              </a:rPr>
              <a:t> a = ['red', 'green', 'blue'];</a:t>
            </a:r>
          </a:p>
          <a:p>
            <a:r>
              <a:rPr lang="en-US" sz="1800" b="0" dirty="0">
                <a:solidFill>
                  <a:schemeClr val="tx1"/>
                </a:solidFill>
              </a:rPr>
              <a:t>&gt;&gt;&gt; </a:t>
            </a:r>
            <a:r>
              <a:rPr lang="en-US" sz="1800" b="0" dirty="0" err="1">
                <a:solidFill>
                  <a:schemeClr val="tx1"/>
                </a:solidFill>
              </a:rPr>
              <a:t>a.inArray</a:t>
            </a:r>
            <a:r>
              <a:rPr lang="en-US" sz="1800" b="0" dirty="0">
                <a:solidFill>
                  <a:schemeClr val="tx1"/>
                </a:solidFill>
              </a:rPr>
              <a:t>('red'); </a:t>
            </a:r>
          </a:p>
          <a:p>
            <a:r>
              <a:rPr lang="en-US" sz="1800" b="0" dirty="0" smtClean="0">
                <a:solidFill>
                  <a:schemeClr val="tx1"/>
                </a:solidFill>
              </a:rPr>
              <a:t>true</a:t>
            </a:r>
            <a:endParaRPr lang="en-US" sz="1800" b="0" dirty="0">
              <a:solidFill>
                <a:schemeClr val="tx1"/>
              </a:solidFill>
            </a:endParaRPr>
          </a:p>
          <a:p>
            <a:r>
              <a:rPr lang="en-US" sz="1800" b="0" dirty="0">
                <a:solidFill>
                  <a:schemeClr val="tx1"/>
                </a:solidFill>
              </a:rPr>
              <a:t>&gt;&gt;&gt; </a:t>
            </a:r>
            <a:r>
              <a:rPr lang="en-US" sz="1800" b="0" dirty="0" err="1">
                <a:solidFill>
                  <a:schemeClr val="tx1"/>
                </a:solidFill>
              </a:rPr>
              <a:t>a.inArray</a:t>
            </a:r>
            <a:r>
              <a:rPr lang="en-US" sz="1800" b="0" dirty="0">
                <a:solidFill>
                  <a:schemeClr val="tx1"/>
                </a:solidFill>
              </a:rPr>
              <a:t>('yellow'); </a:t>
            </a:r>
            <a:r>
              <a:rPr lang="en-US" sz="1800" b="0" dirty="0" smtClean="0">
                <a:solidFill>
                  <a:schemeClr val="tx1"/>
                </a:solidFill>
              </a:rPr>
              <a:t>// False</a:t>
            </a:r>
            <a:endParaRPr lang="en-US" sz="1800" b="0" dirty="0">
              <a:solidFill>
                <a:schemeClr val="tx1"/>
              </a:solidFill>
            </a:endParaRPr>
          </a:p>
        </p:txBody>
      </p:sp>
    </p:spTree>
    <p:extLst>
      <p:ext uri="{BB962C8B-B14F-4D97-AF65-F5344CB8AC3E}">
        <p14:creationId xmlns:p14="http://schemas.microsoft.com/office/powerpoint/2010/main" val="412911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a:xfrm>
            <a:off x="1219200" y="2590800"/>
            <a:ext cx="7376160" cy="1600200"/>
          </a:xfrm>
        </p:spPr>
        <p:txBody>
          <a:bodyPr/>
          <a:lstStyle/>
          <a:p>
            <a:pPr marL="0" indent="0">
              <a:buNone/>
            </a:pPr>
            <a:r>
              <a:rPr lang="en-US" dirty="0" smtClean="0"/>
              <a:t>Thanks</a:t>
            </a:r>
            <a:endParaRPr lang="en-US" dirty="0"/>
          </a:p>
        </p:txBody>
      </p:sp>
      <p:sp>
        <p:nvSpPr>
          <p:cNvPr id="2" name="Title 1"/>
          <p:cNvSpPr>
            <a:spLocks noGrp="1"/>
          </p:cNvSpPr>
          <p:nvPr>
            <p:ph type="ctrTitle" idx="4294967295"/>
          </p:nvPr>
        </p:nvSpPr>
        <p:spPr>
          <a:xfrm>
            <a:off x="1219200" y="2133600"/>
            <a:ext cx="9951720" cy="612774"/>
          </a:xfrm>
          <a:prstGeom prst="rect">
            <a:avLst/>
          </a:prstGeom>
        </p:spPr>
        <p:txBody>
          <a:bodyPr/>
          <a:lstStyle/>
          <a:p>
            <a:r>
              <a:rPr lang="en-US" dirty="0" smtClean="0">
                <a:solidFill>
                  <a:schemeClr val="bg1"/>
                </a:solidFill>
              </a:rPr>
              <a:t>Javascript</a:t>
            </a:r>
            <a:endParaRPr lang="en-US" dirty="0">
              <a:solidFill>
                <a:schemeClr val="bg1"/>
              </a:solidFill>
            </a:endParaRPr>
          </a:p>
        </p:txBody>
      </p:sp>
    </p:spTree>
    <p:extLst>
      <p:ext uri="{BB962C8B-B14F-4D97-AF65-F5344CB8AC3E}">
        <p14:creationId xmlns:p14="http://schemas.microsoft.com/office/powerpoint/2010/main" val="304980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84265" y="414173"/>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00B0F0"/>
                </a:solidFill>
                <a:latin typeface="Calibri" pitchFamily="34" charset="0"/>
                <a:ea typeface="ＭＳ Ｐゴシック" charset="-128"/>
                <a:cs typeface="Calibri" pitchFamily="34" charset="0"/>
              </a:rPr>
              <a:t>Language Basics</a:t>
            </a:r>
          </a:p>
        </p:txBody>
      </p:sp>
      <p:sp>
        <p:nvSpPr>
          <p:cNvPr id="12" name="Title 1"/>
          <p:cNvSpPr txBox="1">
            <a:spLocks/>
          </p:cNvSpPr>
          <p:nvPr/>
        </p:nvSpPr>
        <p:spPr bwMode="auto">
          <a:xfrm>
            <a:off x="1371600" y="4694238"/>
            <a:ext cx="94488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endParaRPr kumimoji="0" lang="en-US" sz="1600" b="1" i="0" u="none" strike="noStrike" kern="1200" cap="none" spc="0" normalizeH="0" baseline="0" noProof="0" dirty="0">
              <a:ln>
                <a:noFill/>
              </a:ln>
              <a:solidFill>
                <a:srgbClr val="7F7F7F"/>
              </a:solidFill>
              <a:effectLst/>
              <a:uLnTx/>
              <a:uFillTx/>
              <a:latin typeface="Century Gothic" pitchFamily="34" charset="0"/>
              <a:ea typeface="+mj-ea"/>
              <a:cs typeface="+mj-cs"/>
            </a:endParaRPr>
          </a:p>
        </p:txBody>
      </p:sp>
      <p:sp>
        <p:nvSpPr>
          <p:cNvPr id="14" name="Title 1"/>
          <p:cNvSpPr txBox="1">
            <a:spLocks/>
          </p:cNvSpPr>
          <p:nvPr/>
        </p:nvSpPr>
        <p:spPr bwMode="auto">
          <a:xfrm>
            <a:off x="838200" y="1295400"/>
            <a:ext cx="5867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Reviewing syntax</a:t>
            </a:r>
          </a:p>
          <a:p>
            <a:pPr marL="342900" indent="-342900">
              <a:buFont typeface="Arial" panose="020B0604020202020204" pitchFamily="34" charset="0"/>
              <a:buChar char="•"/>
            </a:pPr>
            <a:r>
              <a:rPr lang="en-US" sz="1800" b="0" dirty="0">
                <a:solidFill>
                  <a:schemeClr val="tx1"/>
                </a:solidFill>
              </a:rPr>
              <a:t>Working with data types</a:t>
            </a:r>
          </a:p>
          <a:p>
            <a:pPr marL="342900" indent="-342900">
              <a:buFont typeface="Arial" panose="020B0604020202020204" pitchFamily="34" charset="0"/>
              <a:buChar char="•"/>
            </a:pPr>
            <a:r>
              <a:rPr lang="en-US" sz="1800" b="0" dirty="0">
                <a:solidFill>
                  <a:schemeClr val="tx1"/>
                </a:solidFill>
              </a:rPr>
              <a:t>Working with </a:t>
            </a:r>
            <a:r>
              <a:rPr lang="en-US" sz="1800" b="0" dirty="0" smtClean="0">
                <a:solidFill>
                  <a:schemeClr val="tx1"/>
                </a:solidFill>
              </a:rPr>
              <a:t>flow-control </a:t>
            </a:r>
            <a:r>
              <a:rPr lang="en-US" sz="1800" b="0" dirty="0">
                <a:solidFill>
                  <a:schemeClr val="tx1"/>
                </a:solidFill>
              </a:rPr>
              <a:t>statements</a:t>
            </a:r>
          </a:p>
          <a:p>
            <a:pPr marL="342900" indent="-342900">
              <a:buFont typeface="Arial" panose="020B0604020202020204" pitchFamily="34" charset="0"/>
              <a:buChar char="•"/>
            </a:pPr>
            <a:r>
              <a:rPr lang="en-US" sz="1800" b="0" dirty="0">
                <a:solidFill>
                  <a:schemeClr val="tx1"/>
                </a:solidFill>
              </a:rPr>
              <a:t>Understanding functions</a:t>
            </a:r>
            <a:endParaRPr lang="en-US" sz="1800" b="0" dirty="0" smtClean="0">
              <a:solidFill>
                <a:schemeClr val="tx1"/>
              </a:solidFill>
            </a:endParaRPr>
          </a:p>
        </p:txBody>
      </p:sp>
    </p:spTree>
    <p:extLst>
      <p:ext uri="{BB962C8B-B14F-4D97-AF65-F5344CB8AC3E}">
        <p14:creationId xmlns:p14="http://schemas.microsoft.com/office/powerpoint/2010/main" val="355062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708818"/>
            <a:ext cx="9875520" cy="434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The Number Type</a:t>
            </a:r>
            <a:endParaRPr lang="en-US" sz="1800" dirty="0" smtClean="0">
              <a:solidFill>
                <a:schemeClr val="tx1"/>
              </a:solidFill>
            </a:endParaRPr>
          </a:p>
        </p:txBody>
      </p:sp>
      <p:sp>
        <p:nvSpPr>
          <p:cNvPr id="6" name="Title 1"/>
          <p:cNvSpPr txBox="1">
            <a:spLocks/>
          </p:cNvSpPr>
          <p:nvPr/>
        </p:nvSpPr>
        <p:spPr bwMode="auto">
          <a:xfrm>
            <a:off x="1371600" y="1524000"/>
            <a:ext cx="525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octalNum1 = 070; </a:t>
            </a:r>
            <a:r>
              <a:rPr lang="en-US" sz="1800" b="0" dirty="0" smtClean="0">
                <a:solidFill>
                  <a:schemeClr val="tx1"/>
                </a:solidFill>
              </a:rPr>
              <a:t>//</a:t>
            </a:r>
            <a:endParaRPr lang="en-US" sz="1800" b="0" dirty="0">
              <a:solidFill>
                <a:schemeClr val="tx1"/>
              </a:solidFill>
            </a:endParaRPr>
          </a:p>
          <a:p>
            <a:r>
              <a:rPr lang="en-US" sz="1800" b="0" dirty="0">
                <a:solidFill>
                  <a:schemeClr val="tx1"/>
                </a:solidFill>
              </a:rPr>
              <a:t>var octalNum2 = 079; </a:t>
            </a:r>
            <a:r>
              <a:rPr lang="en-US" sz="1800" b="0" dirty="0" smtClean="0">
                <a:solidFill>
                  <a:schemeClr val="tx1"/>
                </a:solidFill>
              </a:rPr>
              <a:t>//</a:t>
            </a:r>
          </a:p>
          <a:p>
            <a:r>
              <a:rPr lang="en-US" sz="1800" b="0" dirty="0" smtClean="0">
                <a:solidFill>
                  <a:schemeClr val="tx1"/>
                </a:solidFill>
              </a:rPr>
              <a:t>var </a:t>
            </a:r>
            <a:r>
              <a:rPr lang="en-US" sz="1800" b="0" dirty="0">
                <a:solidFill>
                  <a:schemeClr val="tx1"/>
                </a:solidFill>
              </a:rPr>
              <a:t>octalNum3 = 08; </a:t>
            </a:r>
            <a:r>
              <a:rPr lang="en-US" sz="1800" b="0" dirty="0" smtClean="0">
                <a:solidFill>
                  <a:schemeClr val="tx1"/>
                </a:solidFill>
              </a:rPr>
              <a:t>//</a:t>
            </a:r>
          </a:p>
        </p:txBody>
      </p:sp>
      <p:sp>
        <p:nvSpPr>
          <p:cNvPr id="13" name="Title 1"/>
          <p:cNvSpPr txBox="1">
            <a:spLocks/>
          </p:cNvSpPr>
          <p:nvPr/>
        </p:nvSpPr>
        <p:spPr bwMode="auto">
          <a:xfrm>
            <a:off x="1447800" y="2743200"/>
            <a:ext cx="876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Note Octal </a:t>
            </a:r>
            <a:r>
              <a:rPr lang="en-US" sz="1800" b="0" dirty="0">
                <a:solidFill>
                  <a:schemeClr val="tx1"/>
                </a:solidFill>
              </a:rPr>
              <a:t>literals are invalid when running in strict mode and will cause the JavaScript engine to </a:t>
            </a:r>
            <a:r>
              <a:rPr lang="en-US" sz="1800" b="0" dirty="0" smtClean="0">
                <a:solidFill>
                  <a:schemeClr val="tx1"/>
                </a:solidFill>
              </a:rPr>
              <a:t>throw a </a:t>
            </a:r>
            <a:r>
              <a:rPr lang="en-US" sz="1800" b="0" dirty="0">
                <a:solidFill>
                  <a:schemeClr val="tx1"/>
                </a:solidFill>
              </a:rPr>
              <a:t>syntax error.</a:t>
            </a:r>
            <a:endParaRPr lang="en-US" sz="1800" b="0" dirty="0" smtClean="0">
              <a:solidFill>
                <a:schemeClr val="tx1"/>
              </a:solidFill>
            </a:endParaRPr>
          </a:p>
        </p:txBody>
      </p:sp>
      <p:sp>
        <p:nvSpPr>
          <p:cNvPr id="16" name="Title 1"/>
          <p:cNvSpPr txBox="1">
            <a:spLocks/>
          </p:cNvSpPr>
          <p:nvPr/>
        </p:nvSpPr>
        <p:spPr bwMode="auto">
          <a:xfrm>
            <a:off x="1524000" y="358140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To create a hexadecimal literal, you must make the </a:t>
            </a:r>
            <a:r>
              <a:rPr lang="en-US" sz="1800" b="0" dirty="0" smtClean="0">
                <a:solidFill>
                  <a:schemeClr val="tx1"/>
                </a:solidFill>
              </a:rPr>
              <a:t>first </a:t>
            </a:r>
            <a:r>
              <a:rPr lang="en-US" sz="1800" b="0" dirty="0">
                <a:solidFill>
                  <a:schemeClr val="tx1"/>
                </a:solidFill>
              </a:rPr>
              <a:t>two characters 0x (case insensitive</a:t>
            </a:r>
            <a:r>
              <a:rPr lang="en-US" sz="1800" b="0" dirty="0" smtClean="0">
                <a:solidFill>
                  <a:schemeClr val="tx1"/>
                </a:solidFill>
              </a:rPr>
              <a:t>), followed </a:t>
            </a:r>
            <a:r>
              <a:rPr lang="en-US" sz="1800" b="0" dirty="0">
                <a:solidFill>
                  <a:schemeClr val="tx1"/>
                </a:solidFill>
              </a:rPr>
              <a:t>by any number of hexadecimal digits (0 through 9, and A through F). Letters may be </a:t>
            </a:r>
            <a:r>
              <a:rPr lang="en-US" sz="1800" b="0" dirty="0" smtClean="0">
                <a:solidFill>
                  <a:schemeClr val="tx1"/>
                </a:solidFill>
              </a:rPr>
              <a:t>in uppercase </a:t>
            </a:r>
            <a:r>
              <a:rPr lang="en-US" sz="1800" b="0" dirty="0">
                <a:solidFill>
                  <a:schemeClr val="tx1"/>
                </a:solidFill>
              </a:rPr>
              <a:t>or lowercase.</a:t>
            </a:r>
            <a:endParaRPr lang="en-US" sz="1800" b="0" dirty="0" smtClean="0">
              <a:solidFill>
                <a:schemeClr val="tx1"/>
              </a:solidFill>
            </a:endParaRPr>
          </a:p>
        </p:txBody>
      </p:sp>
      <p:sp>
        <p:nvSpPr>
          <p:cNvPr id="17" name="Title 1"/>
          <p:cNvSpPr txBox="1">
            <a:spLocks/>
          </p:cNvSpPr>
          <p:nvPr/>
        </p:nvSpPr>
        <p:spPr bwMode="auto">
          <a:xfrm>
            <a:off x="1524000" y="4953000"/>
            <a:ext cx="876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hexNum1 = 0xA; </a:t>
            </a:r>
            <a:r>
              <a:rPr lang="en-US" sz="1800" b="0" dirty="0" smtClean="0">
                <a:solidFill>
                  <a:schemeClr val="tx1"/>
                </a:solidFill>
              </a:rPr>
              <a:t>//</a:t>
            </a:r>
          </a:p>
          <a:p>
            <a:r>
              <a:rPr lang="en-US" sz="1800" b="0" dirty="0" smtClean="0">
                <a:solidFill>
                  <a:schemeClr val="tx1"/>
                </a:solidFill>
              </a:rPr>
              <a:t>var </a:t>
            </a:r>
            <a:r>
              <a:rPr lang="en-US" sz="1800" b="0" dirty="0">
                <a:solidFill>
                  <a:schemeClr val="tx1"/>
                </a:solidFill>
              </a:rPr>
              <a:t>hexNum2 = 0x1f; </a:t>
            </a:r>
            <a:r>
              <a:rPr lang="en-US" sz="1800" b="0" dirty="0" smtClean="0">
                <a:solidFill>
                  <a:schemeClr val="tx1"/>
                </a:solidFill>
              </a:rPr>
              <a:t>//</a:t>
            </a:r>
          </a:p>
        </p:txBody>
      </p:sp>
    </p:spTree>
    <p:extLst>
      <p:ext uri="{BB962C8B-B14F-4D97-AF65-F5344CB8AC3E}">
        <p14:creationId xmlns:p14="http://schemas.microsoft.com/office/powerpoint/2010/main" val="41604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615539"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1118475"/>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Floating-Point Values</a:t>
            </a:r>
            <a:endParaRPr lang="en-US" sz="1800" dirty="0" smtClean="0">
              <a:solidFill>
                <a:schemeClr val="tx1"/>
              </a:solidFill>
            </a:endParaRPr>
          </a:p>
        </p:txBody>
      </p:sp>
      <p:sp>
        <p:nvSpPr>
          <p:cNvPr id="6" name="Title 1"/>
          <p:cNvSpPr txBox="1">
            <a:spLocks/>
          </p:cNvSpPr>
          <p:nvPr/>
        </p:nvSpPr>
        <p:spPr bwMode="auto">
          <a:xfrm>
            <a:off x="1371600" y="1524000"/>
            <a:ext cx="9372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To </a:t>
            </a:r>
            <a:r>
              <a:rPr lang="en-US" sz="1800" b="0" dirty="0" smtClean="0">
                <a:solidFill>
                  <a:schemeClr val="tx1"/>
                </a:solidFill>
              </a:rPr>
              <a:t>define </a:t>
            </a:r>
            <a:r>
              <a:rPr lang="en-US" sz="1800" b="0" dirty="0">
                <a:solidFill>
                  <a:schemeClr val="tx1"/>
                </a:solidFill>
              </a:rPr>
              <a:t>a </a:t>
            </a:r>
            <a:r>
              <a:rPr lang="en-US" sz="1800" b="0" dirty="0" smtClean="0">
                <a:solidFill>
                  <a:schemeClr val="tx1"/>
                </a:solidFill>
              </a:rPr>
              <a:t>floating-point </a:t>
            </a:r>
            <a:r>
              <a:rPr lang="en-US" sz="1800" b="0" dirty="0">
                <a:solidFill>
                  <a:schemeClr val="tx1"/>
                </a:solidFill>
              </a:rPr>
              <a:t>value, you must include a decimal point and at least one number after </a:t>
            </a:r>
            <a:r>
              <a:rPr lang="en-US" sz="1800" b="0" dirty="0" smtClean="0">
                <a:solidFill>
                  <a:schemeClr val="tx1"/>
                </a:solidFill>
              </a:rPr>
              <a:t>the decimal </a:t>
            </a:r>
            <a:r>
              <a:rPr lang="en-US" sz="1800" b="0" dirty="0">
                <a:solidFill>
                  <a:schemeClr val="tx1"/>
                </a:solidFill>
              </a:rPr>
              <a:t>point. Although an integer is not necessary before a decimal point, it is recommended.</a:t>
            </a:r>
            <a:endParaRPr lang="en-US" sz="1800" b="0" dirty="0" smtClean="0">
              <a:solidFill>
                <a:schemeClr val="tx1"/>
              </a:solidFill>
            </a:endParaRPr>
          </a:p>
        </p:txBody>
      </p:sp>
      <p:sp>
        <p:nvSpPr>
          <p:cNvPr id="8" name="Title 1"/>
          <p:cNvSpPr txBox="1">
            <a:spLocks/>
          </p:cNvSpPr>
          <p:nvPr/>
        </p:nvSpPr>
        <p:spPr bwMode="auto">
          <a:xfrm>
            <a:off x="2819400" y="2743200"/>
            <a:ext cx="716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floatNum1 = 1.1;</a:t>
            </a:r>
          </a:p>
          <a:p>
            <a:r>
              <a:rPr lang="en-US" sz="1800" b="0" dirty="0">
                <a:solidFill>
                  <a:schemeClr val="tx1"/>
                </a:solidFill>
              </a:rPr>
              <a:t>var floatNum2 = 0.1;</a:t>
            </a:r>
          </a:p>
          <a:p>
            <a:r>
              <a:rPr lang="en-US" sz="1800" b="0" dirty="0">
                <a:solidFill>
                  <a:schemeClr val="tx1"/>
                </a:solidFill>
              </a:rPr>
              <a:t>var floatNum3 = .1; //valid, but not recommended</a:t>
            </a:r>
            <a:endParaRPr lang="en-US" sz="1800" b="0" dirty="0" smtClean="0">
              <a:solidFill>
                <a:schemeClr val="tx1"/>
              </a:solidFill>
            </a:endParaRPr>
          </a:p>
        </p:txBody>
      </p:sp>
      <p:sp>
        <p:nvSpPr>
          <p:cNvPr id="10" name="Title 1"/>
          <p:cNvSpPr txBox="1">
            <a:spLocks/>
          </p:cNvSpPr>
          <p:nvPr/>
        </p:nvSpPr>
        <p:spPr bwMode="auto">
          <a:xfrm>
            <a:off x="1447800" y="3962400"/>
            <a:ext cx="9296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Because storing </a:t>
            </a:r>
            <a:r>
              <a:rPr lang="en-US" sz="1800" b="0" dirty="0" smtClean="0">
                <a:solidFill>
                  <a:schemeClr val="tx1"/>
                </a:solidFill>
              </a:rPr>
              <a:t>floating-point </a:t>
            </a:r>
            <a:r>
              <a:rPr lang="en-US" sz="1800" b="0" dirty="0">
                <a:solidFill>
                  <a:schemeClr val="tx1"/>
                </a:solidFill>
              </a:rPr>
              <a:t>values uses twice as much memory as storing integer </a:t>
            </a:r>
            <a:r>
              <a:rPr lang="en-US" sz="1800" b="0" dirty="0" smtClean="0">
                <a:solidFill>
                  <a:schemeClr val="tx1"/>
                </a:solidFill>
              </a:rPr>
              <a:t>values, ECMAScript </a:t>
            </a:r>
            <a:r>
              <a:rPr lang="en-US" sz="1800" b="0" dirty="0">
                <a:solidFill>
                  <a:schemeClr val="tx1"/>
                </a:solidFill>
              </a:rPr>
              <a:t>always looks for ways to convert values into integers. When there is no digit after </a:t>
            </a:r>
            <a:r>
              <a:rPr lang="en-US" sz="1800" b="0" dirty="0" smtClean="0">
                <a:solidFill>
                  <a:schemeClr val="tx1"/>
                </a:solidFill>
              </a:rPr>
              <a:t>the decimal </a:t>
            </a:r>
            <a:r>
              <a:rPr lang="en-US" sz="1800" b="0" dirty="0">
                <a:solidFill>
                  <a:schemeClr val="tx1"/>
                </a:solidFill>
              </a:rPr>
              <a:t>point, the number becomes an integer. Likewise, if the number being represented is a whole</a:t>
            </a:r>
          </a:p>
          <a:p>
            <a:r>
              <a:rPr lang="en-US" sz="1800" b="0" dirty="0">
                <a:solidFill>
                  <a:schemeClr val="tx1"/>
                </a:solidFill>
              </a:rPr>
              <a:t>number (such as 1.0), it will be converted into an integer, as in this example:</a:t>
            </a:r>
            <a:endParaRPr lang="en-US" sz="1800" b="0" dirty="0" smtClean="0">
              <a:solidFill>
                <a:schemeClr val="tx1"/>
              </a:solidFill>
            </a:endParaRPr>
          </a:p>
        </p:txBody>
      </p:sp>
    </p:spTree>
    <p:extLst>
      <p:ext uri="{BB962C8B-B14F-4D97-AF65-F5344CB8AC3E}">
        <p14:creationId xmlns:p14="http://schemas.microsoft.com/office/powerpoint/2010/main" val="365667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Floating-Point Values</a:t>
            </a:r>
            <a:endParaRPr lang="en-US" sz="1800" dirty="0" smtClean="0">
              <a:solidFill>
                <a:schemeClr val="tx1"/>
              </a:solidFill>
            </a:endParaRPr>
          </a:p>
        </p:txBody>
      </p:sp>
      <p:sp>
        <p:nvSpPr>
          <p:cNvPr id="6" name="Title 1"/>
          <p:cNvSpPr txBox="1">
            <a:spLocks/>
          </p:cNvSpPr>
          <p:nvPr/>
        </p:nvSpPr>
        <p:spPr bwMode="auto">
          <a:xfrm>
            <a:off x="1371600" y="1524000"/>
            <a:ext cx="937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very large or very small numbers, </a:t>
            </a:r>
            <a:r>
              <a:rPr lang="en-US" sz="1800" b="0" dirty="0" smtClean="0">
                <a:solidFill>
                  <a:schemeClr val="tx1"/>
                </a:solidFill>
              </a:rPr>
              <a:t>floating-point </a:t>
            </a:r>
            <a:r>
              <a:rPr lang="en-US" sz="1800" b="0" dirty="0">
                <a:solidFill>
                  <a:schemeClr val="tx1"/>
                </a:solidFill>
              </a:rPr>
              <a:t>values can be represented using </a:t>
            </a:r>
            <a:r>
              <a:rPr lang="en-US" sz="1800" b="0" i="1" dirty="0">
                <a:solidFill>
                  <a:schemeClr val="tx1"/>
                </a:solidFill>
              </a:rPr>
              <a:t>e-notation</a:t>
            </a:r>
            <a:r>
              <a:rPr lang="en-US" sz="1800" b="0" dirty="0">
                <a:solidFill>
                  <a:schemeClr val="tx1"/>
                </a:solidFill>
              </a:rPr>
              <a:t>.</a:t>
            </a:r>
            <a:endParaRPr lang="en-US" sz="1800" b="0" dirty="0" smtClean="0">
              <a:solidFill>
                <a:schemeClr val="tx1"/>
              </a:solidFill>
            </a:endParaRPr>
          </a:p>
        </p:txBody>
      </p:sp>
      <p:sp>
        <p:nvSpPr>
          <p:cNvPr id="7" name="Title 1"/>
          <p:cNvSpPr txBox="1">
            <a:spLocks/>
          </p:cNvSpPr>
          <p:nvPr/>
        </p:nvSpPr>
        <p:spPr bwMode="auto">
          <a:xfrm>
            <a:off x="2362200" y="236220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pt-BR" sz="1800" b="0" dirty="0">
                <a:solidFill>
                  <a:schemeClr val="tx1"/>
                </a:solidFill>
              </a:rPr>
              <a:t>var floatNum = 3.125e7; //equal to 31250000</a:t>
            </a:r>
            <a:endParaRPr lang="en-US" sz="1800" b="0" dirty="0" smtClean="0">
              <a:solidFill>
                <a:schemeClr val="tx1"/>
              </a:solidFill>
            </a:endParaRPr>
          </a:p>
        </p:txBody>
      </p:sp>
      <p:sp>
        <p:nvSpPr>
          <p:cNvPr id="11" name="Title 1"/>
          <p:cNvSpPr txBox="1">
            <a:spLocks/>
          </p:cNvSpPr>
          <p:nvPr/>
        </p:nvSpPr>
        <p:spPr bwMode="auto">
          <a:xfrm>
            <a:off x="990600" y="31242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Range of Values</a:t>
            </a:r>
            <a:endParaRPr lang="en-US" sz="1800" dirty="0" smtClean="0">
              <a:solidFill>
                <a:schemeClr val="tx1"/>
              </a:solidFill>
            </a:endParaRPr>
          </a:p>
        </p:txBody>
      </p:sp>
      <p:sp>
        <p:nvSpPr>
          <p:cNvPr id="12" name="Title 1"/>
          <p:cNvSpPr txBox="1">
            <a:spLocks/>
          </p:cNvSpPr>
          <p:nvPr/>
        </p:nvSpPr>
        <p:spPr bwMode="auto">
          <a:xfrm>
            <a:off x="1447800" y="3657600"/>
            <a:ext cx="937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Not all numbers in the world can be represented in ECMAScript, because of memory constraints.</a:t>
            </a:r>
            <a:endParaRPr lang="en-US" sz="1800" b="0" dirty="0" smtClean="0">
              <a:solidFill>
                <a:schemeClr val="tx1"/>
              </a:solidFill>
            </a:endParaRPr>
          </a:p>
        </p:txBody>
      </p:sp>
      <p:sp>
        <p:nvSpPr>
          <p:cNvPr id="13" name="Title 1"/>
          <p:cNvSpPr txBox="1">
            <a:spLocks/>
          </p:cNvSpPr>
          <p:nvPr/>
        </p:nvSpPr>
        <p:spPr bwMode="auto">
          <a:xfrm>
            <a:off x="1447800" y="4495800"/>
            <a:ext cx="9372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smallest number that can be represented in ECMAScript is stored in </a:t>
            </a:r>
            <a:r>
              <a:rPr lang="en-US" sz="1800" b="0" dirty="0" smtClean="0">
                <a:solidFill>
                  <a:schemeClr val="tx1"/>
                </a:solidFill>
              </a:rPr>
              <a:t>Number.MIN_VALUE</a:t>
            </a:r>
            <a:r>
              <a:rPr lang="en-US" sz="1800" b="0" dirty="0">
                <a:solidFill>
                  <a:schemeClr val="tx1"/>
                </a:solidFill>
              </a:rPr>
              <a:t> </a:t>
            </a:r>
            <a:r>
              <a:rPr lang="en-US" sz="1800" b="0" dirty="0" smtClean="0">
                <a:solidFill>
                  <a:schemeClr val="tx1"/>
                </a:solidFill>
              </a:rPr>
              <a:t>and </a:t>
            </a:r>
            <a:r>
              <a:rPr lang="en-US" sz="1800" b="0" dirty="0">
                <a:solidFill>
                  <a:schemeClr val="tx1"/>
                </a:solidFill>
              </a:rPr>
              <a:t>is 5e-324 on most browsers; the largest number is stored in Number.MAX_VALUE and </a:t>
            </a:r>
            <a:r>
              <a:rPr lang="en-US" sz="1800" b="0" dirty="0" smtClean="0">
                <a:solidFill>
                  <a:schemeClr val="tx1"/>
                </a:solidFill>
              </a:rPr>
              <a:t>is 1.7976931348623157e+308 </a:t>
            </a:r>
            <a:r>
              <a:rPr lang="en-US" sz="1800" b="0" dirty="0">
                <a:solidFill>
                  <a:schemeClr val="tx1"/>
                </a:solidFill>
              </a:rPr>
              <a:t>on most browsers.</a:t>
            </a:r>
            <a:endParaRPr lang="en-US" sz="1800" b="0" dirty="0" smtClean="0">
              <a:solidFill>
                <a:schemeClr val="tx1"/>
              </a:solidFill>
            </a:endParaRPr>
          </a:p>
        </p:txBody>
      </p:sp>
    </p:spTree>
    <p:extLst>
      <p:ext uri="{BB962C8B-B14F-4D97-AF65-F5344CB8AC3E}">
        <p14:creationId xmlns:p14="http://schemas.microsoft.com/office/powerpoint/2010/main" val="280314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762000"/>
            <a:ext cx="987552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a:solidFill>
                  <a:schemeClr val="tx1"/>
                </a:solidFill>
              </a:rPr>
              <a:t>NaN</a:t>
            </a:r>
            <a:endParaRPr lang="en-US" sz="1800" b="0" dirty="0" smtClean="0">
              <a:solidFill>
                <a:schemeClr val="tx1"/>
              </a:solidFill>
            </a:endParaRPr>
          </a:p>
        </p:txBody>
      </p:sp>
      <p:sp>
        <p:nvSpPr>
          <p:cNvPr id="6" name="Title 1"/>
          <p:cNvSpPr txBox="1">
            <a:spLocks/>
          </p:cNvSpPr>
          <p:nvPr/>
        </p:nvSpPr>
        <p:spPr bwMode="auto">
          <a:xfrm>
            <a:off x="1371600" y="1524000"/>
            <a:ext cx="9372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There is a special numeric value called </a:t>
            </a:r>
            <a:r>
              <a:rPr lang="en-US" sz="1800" b="0" dirty="0" err="1">
                <a:solidFill>
                  <a:schemeClr val="tx1"/>
                </a:solidFill>
              </a:rPr>
              <a:t>NaN</a:t>
            </a:r>
            <a:r>
              <a:rPr lang="en-US" sz="1800" b="0" dirty="0">
                <a:solidFill>
                  <a:schemeClr val="tx1"/>
                </a:solidFill>
              </a:rPr>
              <a:t>, short for </a:t>
            </a:r>
            <a:r>
              <a:rPr lang="en-US" sz="1800" b="0" i="1" dirty="0">
                <a:solidFill>
                  <a:schemeClr val="tx1"/>
                </a:solidFill>
              </a:rPr>
              <a:t>Not a Number</a:t>
            </a:r>
            <a:r>
              <a:rPr lang="en-US" sz="1800" b="0" dirty="0">
                <a:solidFill>
                  <a:schemeClr val="tx1"/>
                </a:solidFill>
              </a:rPr>
              <a:t>, which is used to indicate </a:t>
            </a:r>
            <a:r>
              <a:rPr lang="en-US" sz="1800" b="0" dirty="0" smtClean="0">
                <a:solidFill>
                  <a:schemeClr val="tx1"/>
                </a:solidFill>
              </a:rPr>
              <a:t>when an </a:t>
            </a:r>
            <a:r>
              <a:rPr lang="en-US" sz="1800" b="0" dirty="0">
                <a:solidFill>
                  <a:schemeClr val="tx1"/>
                </a:solidFill>
              </a:rPr>
              <a:t>operation intended to return a number has failed (as opposed to throwing an error).</a:t>
            </a:r>
            <a:endParaRPr lang="en-US" sz="1800" b="0" dirty="0" smtClean="0">
              <a:solidFill>
                <a:schemeClr val="tx1"/>
              </a:solidFill>
            </a:endParaRPr>
          </a:p>
        </p:txBody>
      </p:sp>
      <p:sp>
        <p:nvSpPr>
          <p:cNvPr id="10" name="Title 1"/>
          <p:cNvSpPr txBox="1">
            <a:spLocks/>
          </p:cNvSpPr>
          <p:nvPr/>
        </p:nvSpPr>
        <p:spPr bwMode="auto">
          <a:xfrm>
            <a:off x="1447800" y="2667000"/>
            <a:ext cx="9372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value </a:t>
            </a:r>
            <a:r>
              <a:rPr lang="en-US" sz="1800" b="0" dirty="0" err="1">
                <a:solidFill>
                  <a:schemeClr val="tx1"/>
                </a:solidFill>
              </a:rPr>
              <a:t>NaN</a:t>
            </a:r>
            <a:r>
              <a:rPr lang="en-US" sz="1800" b="0" dirty="0">
                <a:solidFill>
                  <a:schemeClr val="tx1"/>
                </a:solidFill>
              </a:rPr>
              <a:t> has a couple of unique properties. First, any operation involving </a:t>
            </a:r>
            <a:r>
              <a:rPr lang="en-US" sz="1800" b="0" dirty="0" err="1">
                <a:solidFill>
                  <a:schemeClr val="tx1"/>
                </a:solidFill>
              </a:rPr>
              <a:t>NaN</a:t>
            </a:r>
            <a:r>
              <a:rPr lang="en-US" sz="1800" b="0" dirty="0">
                <a:solidFill>
                  <a:schemeClr val="tx1"/>
                </a:solidFill>
              </a:rPr>
              <a:t> always </a:t>
            </a:r>
            <a:r>
              <a:rPr lang="en-US" sz="1800" b="0" dirty="0" smtClean="0">
                <a:solidFill>
                  <a:schemeClr val="tx1"/>
                </a:solidFill>
              </a:rPr>
              <a:t>returns </a:t>
            </a:r>
            <a:r>
              <a:rPr lang="en-US" sz="1800" b="0" dirty="0" err="1" smtClean="0">
                <a:solidFill>
                  <a:schemeClr val="tx1"/>
                </a:solidFill>
              </a:rPr>
              <a:t>NaN</a:t>
            </a:r>
            <a:r>
              <a:rPr lang="en-US" sz="1800" b="0" dirty="0" smtClean="0">
                <a:solidFill>
                  <a:schemeClr val="tx1"/>
                </a:solidFill>
              </a:rPr>
              <a:t> </a:t>
            </a:r>
            <a:r>
              <a:rPr lang="en-US" sz="1800" b="0" dirty="0">
                <a:solidFill>
                  <a:schemeClr val="tx1"/>
                </a:solidFill>
              </a:rPr>
              <a:t>(for instance, </a:t>
            </a:r>
            <a:r>
              <a:rPr lang="en-US" sz="1800" b="0" dirty="0" err="1">
                <a:solidFill>
                  <a:schemeClr val="tx1"/>
                </a:solidFill>
              </a:rPr>
              <a:t>NaN</a:t>
            </a:r>
            <a:r>
              <a:rPr lang="en-US" sz="1800" b="0" dirty="0">
                <a:solidFill>
                  <a:schemeClr val="tx1"/>
                </a:solidFill>
              </a:rPr>
              <a:t> /10), which can be problematic in the case of multistep computations.</a:t>
            </a:r>
            <a:endParaRPr lang="en-US" sz="1800" b="0" dirty="0" smtClean="0">
              <a:solidFill>
                <a:schemeClr val="tx1"/>
              </a:solidFill>
            </a:endParaRPr>
          </a:p>
        </p:txBody>
      </p:sp>
      <p:sp>
        <p:nvSpPr>
          <p:cNvPr id="15" name="Title 1"/>
          <p:cNvSpPr txBox="1">
            <a:spLocks/>
          </p:cNvSpPr>
          <p:nvPr/>
        </p:nvSpPr>
        <p:spPr bwMode="auto">
          <a:xfrm>
            <a:off x="1447800" y="3962400"/>
            <a:ext cx="929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Second, </a:t>
            </a:r>
            <a:r>
              <a:rPr lang="en-US" sz="1800" b="0" dirty="0" err="1" smtClean="0">
                <a:solidFill>
                  <a:schemeClr val="tx1"/>
                </a:solidFill>
              </a:rPr>
              <a:t>NaN</a:t>
            </a:r>
            <a:r>
              <a:rPr lang="en-US" sz="1800" b="0" dirty="0" smtClean="0">
                <a:solidFill>
                  <a:schemeClr val="tx1"/>
                </a:solidFill>
              </a:rPr>
              <a:t> </a:t>
            </a:r>
            <a:r>
              <a:rPr lang="en-US" sz="1800" b="0" dirty="0">
                <a:solidFill>
                  <a:schemeClr val="tx1"/>
                </a:solidFill>
              </a:rPr>
              <a:t>is not equal to any value, including </a:t>
            </a:r>
            <a:r>
              <a:rPr lang="en-US" sz="1800" b="0" dirty="0" err="1">
                <a:solidFill>
                  <a:schemeClr val="tx1"/>
                </a:solidFill>
              </a:rPr>
              <a:t>NaN</a:t>
            </a:r>
            <a:r>
              <a:rPr lang="en-US" sz="1800" b="0" dirty="0">
                <a:solidFill>
                  <a:schemeClr val="tx1"/>
                </a:solidFill>
              </a:rPr>
              <a:t>. For example, the following returns false</a:t>
            </a:r>
            <a:r>
              <a:rPr lang="en-US" sz="1800" b="0" dirty="0" smtClean="0">
                <a:solidFill>
                  <a:schemeClr val="tx1"/>
                </a:solidFill>
              </a:rPr>
              <a:t>:</a:t>
            </a:r>
            <a:endParaRPr lang="en-US" sz="1800" b="0" dirty="0">
              <a:solidFill>
                <a:schemeClr val="tx1"/>
              </a:solidFill>
            </a:endParaRPr>
          </a:p>
          <a:p>
            <a:r>
              <a:rPr lang="en-US" sz="1800" b="0" dirty="0">
                <a:solidFill>
                  <a:schemeClr val="tx1"/>
                </a:solidFill>
              </a:rPr>
              <a:t>alert(</a:t>
            </a:r>
            <a:r>
              <a:rPr lang="en-US" sz="1800" b="0" dirty="0" err="1">
                <a:solidFill>
                  <a:schemeClr val="tx1"/>
                </a:solidFill>
              </a:rPr>
              <a:t>NaN</a:t>
            </a:r>
            <a:r>
              <a:rPr lang="en-US" sz="1800" b="0" dirty="0">
                <a:solidFill>
                  <a:schemeClr val="tx1"/>
                </a:solidFill>
              </a:rPr>
              <a:t> == </a:t>
            </a:r>
            <a:r>
              <a:rPr lang="en-US" sz="1800" b="0" dirty="0" err="1">
                <a:solidFill>
                  <a:schemeClr val="tx1"/>
                </a:solidFill>
              </a:rPr>
              <a:t>NaN</a:t>
            </a:r>
            <a:r>
              <a:rPr lang="en-US" sz="1800" b="0" dirty="0">
                <a:solidFill>
                  <a:schemeClr val="tx1"/>
                </a:solidFill>
              </a:rPr>
              <a:t>); //false</a:t>
            </a:r>
            <a:endParaRPr lang="en-US" sz="1800" b="0" dirty="0" smtClean="0">
              <a:solidFill>
                <a:schemeClr val="tx1"/>
              </a:solidFill>
            </a:endParaRPr>
          </a:p>
        </p:txBody>
      </p:sp>
    </p:spTree>
    <p:extLst>
      <p:ext uri="{BB962C8B-B14F-4D97-AF65-F5344CB8AC3E}">
        <p14:creationId xmlns:p14="http://schemas.microsoft.com/office/powerpoint/2010/main" val="37334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52500" y="939140"/>
            <a:ext cx="990600" cy="584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rPr>
              <a:t>NaN</a:t>
            </a:r>
            <a:endParaRPr lang="en-US" sz="1800" dirty="0" smtClean="0">
              <a:solidFill>
                <a:schemeClr val="tx1"/>
              </a:solidFill>
            </a:endParaRPr>
          </a:p>
        </p:txBody>
      </p:sp>
      <p:sp>
        <p:nvSpPr>
          <p:cNvPr id="7" name="Title 1"/>
          <p:cNvSpPr txBox="1">
            <a:spLocks/>
          </p:cNvSpPr>
          <p:nvPr/>
        </p:nvSpPr>
        <p:spPr bwMode="auto">
          <a:xfrm>
            <a:off x="1447800" y="1524000"/>
            <a:ext cx="3352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alert(</a:t>
            </a:r>
            <a:r>
              <a:rPr lang="en-US" sz="1800" b="0" dirty="0" err="1">
                <a:solidFill>
                  <a:schemeClr val="tx1"/>
                </a:solidFill>
              </a:rPr>
              <a:t>isNaN</a:t>
            </a:r>
            <a:r>
              <a:rPr lang="en-US" sz="1800" b="0" dirty="0">
                <a:solidFill>
                  <a:schemeClr val="tx1"/>
                </a:solidFill>
              </a:rPr>
              <a:t>(</a:t>
            </a:r>
            <a:r>
              <a:rPr lang="en-US" sz="1800" b="0" dirty="0" err="1">
                <a:solidFill>
                  <a:schemeClr val="tx1"/>
                </a:solidFill>
              </a:rPr>
              <a:t>NaN</a:t>
            </a:r>
            <a:r>
              <a:rPr lang="en-US" sz="1800" b="0" dirty="0">
                <a:solidFill>
                  <a:schemeClr val="tx1"/>
                </a:solidFill>
              </a:rPr>
              <a:t>)); </a:t>
            </a:r>
            <a:r>
              <a:rPr lang="en-US" sz="1800" b="0" dirty="0" smtClean="0">
                <a:solidFill>
                  <a:schemeClr val="tx1"/>
                </a:solidFill>
              </a:rPr>
              <a:t>//</a:t>
            </a:r>
          </a:p>
          <a:p>
            <a:r>
              <a:rPr lang="en-US" sz="1800" b="0" dirty="0" smtClean="0">
                <a:solidFill>
                  <a:schemeClr val="tx1"/>
                </a:solidFill>
              </a:rPr>
              <a:t>alert(</a:t>
            </a:r>
            <a:r>
              <a:rPr lang="en-US" sz="1800" b="0" dirty="0" err="1" smtClean="0">
                <a:solidFill>
                  <a:schemeClr val="tx1"/>
                </a:solidFill>
              </a:rPr>
              <a:t>isNaN</a:t>
            </a:r>
            <a:r>
              <a:rPr lang="en-US" sz="1800" b="0" dirty="0" smtClean="0">
                <a:solidFill>
                  <a:schemeClr val="tx1"/>
                </a:solidFill>
              </a:rPr>
              <a:t>(10</a:t>
            </a:r>
            <a:r>
              <a:rPr lang="en-US" sz="1800" b="0" dirty="0">
                <a:solidFill>
                  <a:schemeClr val="tx1"/>
                </a:solidFill>
              </a:rPr>
              <a:t>)); </a:t>
            </a:r>
            <a:r>
              <a:rPr lang="en-US" sz="1800" b="0" dirty="0" smtClean="0">
                <a:solidFill>
                  <a:schemeClr val="tx1"/>
                </a:solidFill>
              </a:rPr>
              <a:t>//</a:t>
            </a:r>
            <a:endParaRPr lang="en-US" sz="1800" b="0" dirty="0">
              <a:solidFill>
                <a:schemeClr val="tx1"/>
              </a:solidFill>
            </a:endParaRPr>
          </a:p>
          <a:p>
            <a:r>
              <a:rPr lang="en-US" sz="1800" b="0" dirty="0">
                <a:solidFill>
                  <a:schemeClr val="tx1"/>
                </a:solidFill>
              </a:rPr>
              <a:t>alert(</a:t>
            </a:r>
            <a:r>
              <a:rPr lang="en-US" sz="1800" b="0" dirty="0" err="1">
                <a:solidFill>
                  <a:schemeClr val="tx1"/>
                </a:solidFill>
              </a:rPr>
              <a:t>isNaN</a:t>
            </a:r>
            <a:r>
              <a:rPr lang="en-US" sz="1800" b="0" dirty="0">
                <a:solidFill>
                  <a:schemeClr val="tx1"/>
                </a:solidFill>
              </a:rPr>
              <a:t>(“10”)); </a:t>
            </a:r>
            <a:r>
              <a:rPr lang="en-US" sz="1800" b="0" dirty="0" smtClean="0">
                <a:solidFill>
                  <a:schemeClr val="tx1"/>
                </a:solidFill>
              </a:rPr>
              <a:t>//</a:t>
            </a:r>
            <a:endParaRPr lang="en-US" sz="1800" b="0" dirty="0">
              <a:solidFill>
                <a:schemeClr val="tx1"/>
              </a:solidFill>
            </a:endParaRPr>
          </a:p>
          <a:p>
            <a:r>
              <a:rPr lang="en-US" sz="1800" b="0" dirty="0">
                <a:solidFill>
                  <a:schemeClr val="tx1"/>
                </a:solidFill>
              </a:rPr>
              <a:t>alert(</a:t>
            </a:r>
            <a:r>
              <a:rPr lang="en-US" sz="1800" b="0" dirty="0" err="1">
                <a:solidFill>
                  <a:schemeClr val="tx1"/>
                </a:solidFill>
              </a:rPr>
              <a:t>isNaN</a:t>
            </a:r>
            <a:r>
              <a:rPr lang="en-US" sz="1800" b="0" dirty="0">
                <a:solidFill>
                  <a:schemeClr val="tx1"/>
                </a:solidFill>
              </a:rPr>
              <a:t>(“blue”)); </a:t>
            </a:r>
            <a:r>
              <a:rPr lang="en-US" sz="1800" b="0" dirty="0" smtClean="0">
                <a:solidFill>
                  <a:schemeClr val="tx1"/>
                </a:solidFill>
              </a:rPr>
              <a:t>//</a:t>
            </a:r>
          </a:p>
          <a:p>
            <a:r>
              <a:rPr lang="en-US" sz="1800" b="0" dirty="0" smtClean="0">
                <a:solidFill>
                  <a:schemeClr val="tx1"/>
                </a:solidFill>
              </a:rPr>
              <a:t>alert(</a:t>
            </a:r>
            <a:r>
              <a:rPr lang="en-US" sz="1800" b="0" dirty="0" err="1" smtClean="0">
                <a:solidFill>
                  <a:schemeClr val="tx1"/>
                </a:solidFill>
              </a:rPr>
              <a:t>isNaN</a:t>
            </a:r>
            <a:r>
              <a:rPr lang="en-US" sz="1800" b="0" dirty="0" smtClean="0">
                <a:solidFill>
                  <a:schemeClr val="tx1"/>
                </a:solidFill>
              </a:rPr>
              <a:t>(true</a:t>
            </a:r>
            <a:r>
              <a:rPr lang="en-US" sz="1800" b="0" dirty="0">
                <a:solidFill>
                  <a:schemeClr val="tx1"/>
                </a:solidFill>
              </a:rPr>
              <a:t>)); </a:t>
            </a:r>
            <a:r>
              <a:rPr lang="en-US" sz="1800" b="0" dirty="0" smtClean="0">
                <a:solidFill>
                  <a:schemeClr val="tx1"/>
                </a:solidFill>
              </a:rPr>
              <a:t>//</a:t>
            </a:r>
          </a:p>
        </p:txBody>
      </p:sp>
    </p:spTree>
    <p:extLst>
      <p:ext uri="{BB962C8B-B14F-4D97-AF65-F5344CB8AC3E}">
        <p14:creationId xmlns:p14="http://schemas.microsoft.com/office/powerpoint/2010/main" val="27452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Number Conversions</a:t>
            </a:r>
            <a:endParaRPr lang="en-US" sz="1800" dirty="0" smtClean="0">
              <a:solidFill>
                <a:schemeClr val="tx1"/>
              </a:solidFill>
            </a:endParaRPr>
          </a:p>
        </p:txBody>
      </p:sp>
      <p:sp>
        <p:nvSpPr>
          <p:cNvPr id="5" name="Title 1"/>
          <p:cNvSpPr txBox="1">
            <a:spLocks/>
          </p:cNvSpPr>
          <p:nvPr/>
        </p:nvSpPr>
        <p:spPr bwMode="auto">
          <a:xfrm>
            <a:off x="990600" y="1524000"/>
            <a:ext cx="9372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There are three functions to convert </a:t>
            </a:r>
            <a:r>
              <a:rPr lang="en-US" sz="1800" b="0" dirty="0" smtClean="0">
                <a:solidFill>
                  <a:schemeClr val="tx1"/>
                </a:solidFill>
              </a:rPr>
              <a:t>non-numeric </a:t>
            </a:r>
            <a:r>
              <a:rPr lang="en-US" sz="1800" b="0" dirty="0">
                <a:solidFill>
                  <a:schemeClr val="tx1"/>
                </a:solidFill>
              </a:rPr>
              <a:t>values into numbers: the Number() </a:t>
            </a:r>
            <a:r>
              <a:rPr lang="en-US" sz="1800" b="0" dirty="0" smtClean="0">
                <a:solidFill>
                  <a:schemeClr val="tx1"/>
                </a:solidFill>
              </a:rPr>
              <a:t>casting function</a:t>
            </a:r>
            <a:r>
              <a:rPr lang="en-US" sz="1800" b="0" dirty="0">
                <a:solidFill>
                  <a:schemeClr val="tx1"/>
                </a:solidFill>
              </a:rPr>
              <a:t>, the parseInt() function, and the parseFloat() function.</a:t>
            </a:r>
            <a:endParaRPr lang="en-US" sz="1800" b="0" dirty="0" smtClean="0">
              <a:solidFill>
                <a:schemeClr val="tx1"/>
              </a:solidFill>
            </a:endParaRPr>
          </a:p>
        </p:txBody>
      </p:sp>
      <p:sp>
        <p:nvSpPr>
          <p:cNvPr id="6" name="Title 1"/>
          <p:cNvSpPr txBox="1">
            <a:spLocks/>
          </p:cNvSpPr>
          <p:nvPr/>
        </p:nvSpPr>
        <p:spPr bwMode="auto">
          <a:xfrm>
            <a:off x="990600" y="2667000"/>
            <a:ext cx="9601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a:t>
            </a:r>
            <a:r>
              <a:rPr lang="en-US" sz="1800" b="0" dirty="0" smtClean="0">
                <a:solidFill>
                  <a:schemeClr val="tx1"/>
                </a:solidFill>
              </a:rPr>
              <a:t>first </a:t>
            </a:r>
            <a:r>
              <a:rPr lang="en-US" sz="1800" b="0" dirty="0">
                <a:solidFill>
                  <a:schemeClr val="tx1"/>
                </a:solidFill>
              </a:rPr>
              <a:t>function, Number</a:t>
            </a:r>
            <a:r>
              <a:rPr lang="en-US" sz="1800" b="0" dirty="0" smtClean="0">
                <a:solidFill>
                  <a:schemeClr val="tx1"/>
                </a:solidFill>
              </a:rPr>
              <a:t>(), can </a:t>
            </a:r>
            <a:r>
              <a:rPr lang="en-US" sz="1800" b="0" dirty="0">
                <a:solidFill>
                  <a:schemeClr val="tx1"/>
                </a:solidFill>
              </a:rPr>
              <a:t>be used on any data type; the other two functions are used </a:t>
            </a:r>
            <a:r>
              <a:rPr lang="en-US" sz="1800" b="0" dirty="0" smtClean="0">
                <a:solidFill>
                  <a:schemeClr val="tx1"/>
                </a:solidFill>
              </a:rPr>
              <a:t>specifically </a:t>
            </a:r>
            <a:r>
              <a:rPr lang="en-US" sz="1800" b="0" dirty="0">
                <a:solidFill>
                  <a:schemeClr val="tx1"/>
                </a:solidFill>
              </a:rPr>
              <a:t>for converting strings </a:t>
            </a:r>
            <a:r>
              <a:rPr lang="en-US" sz="1800" b="0" dirty="0" smtClean="0">
                <a:solidFill>
                  <a:schemeClr val="tx1"/>
                </a:solidFill>
              </a:rPr>
              <a:t>to numbers</a:t>
            </a:r>
            <a:r>
              <a:rPr lang="en-US" sz="1800" b="0" dirty="0">
                <a:solidFill>
                  <a:schemeClr val="tx1"/>
                </a:solidFill>
              </a:rPr>
              <a:t>. Each of these functions reacts differently to the same input.</a:t>
            </a:r>
            <a:endParaRPr lang="en-US" sz="1800" b="0" dirty="0" smtClean="0">
              <a:solidFill>
                <a:schemeClr val="tx1"/>
              </a:solidFill>
            </a:endParaRPr>
          </a:p>
        </p:txBody>
      </p:sp>
      <p:sp>
        <p:nvSpPr>
          <p:cNvPr id="8" name="Title 1"/>
          <p:cNvSpPr txBox="1">
            <a:spLocks/>
          </p:cNvSpPr>
          <p:nvPr/>
        </p:nvSpPr>
        <p:spPr bwMode="auto">
          <a:xfrm>
            <a:off x="990600" y="4038600"/>
            <a:ext cx="937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Number() function performs conversions based on these rules:</a:t>
            </a:r>
            <a:endParaRPr lang="en-US" sz="1800" b="0" dirty="0" smtClean="0">
              <a:solidFill>
                <a:schemeClr val="tx1"/>
              </a:solidFill>
            </a:endParaRPr>
          </a:p>
        </p:txBody>
      </p:sp>
      <p:sp>
        <p:nvSpPr>
          <p:cNvPr id="10" name="Title 1"/>
          <p:cNvSpPr txBox="1">
            <a:spLocks/>
          </p:cNvSpPr>
          <p:nvPr/>
        </p:nvSpPr>
        <p:spPr bwMode="auto">
          <a:xfrm>
            <a:off x="990600" y="4648200"/>
            <a:ext cx="960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When applied to Boolean values, true and false get converted into 1 and 0, respectively.</a:t>
            </a:r>
            <a:endParaRPr lang="en-US" sz="1800" b="0" dirty="0" smtClean="0">
              <a:solidFill>
                <a:schemeClr val="tx1"/>
              </a:solidFill>
            </a:endParaRPr>
          </a:p>
        </p:txBody>
      </p:sp>
      <p:sp>
        <p:nvSpPr>
          <p:cNvPr id="11" name="Title 1"/>
          <p:cNvSpPr txBox="1">
            <a:spLocks/>
          </p:cNvSpPr>
          <p:nvPr/>
        </p:nvSpPr>
        <p:spPr bwMode="auto">
          <a:xfrm>
            <a:off x="990600" y="5410200"/>
            <a:ext cx="960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When applied to numbers, the value is simply passed through and returned.</a:t>
            </a:r>
            <a:endParaRPr lang="en-US" sz="1800" b="0" dirty="0" smtClean="0">
              <a:solidFill>
                <a:schemeClr val="tx1"/>
              </a:solidFill>
            </a:endParaRP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Number Conversions</a:t>
            </a:r>
            <a:endParaRPr lang="en-US" sz="1800" dirty="0" smtClean="0">
              <a:solidFill>
                <a:schemeClr val="tx1"/>
              </a:solidFill>
            </a:endParaRPr>
          </a:p>
        </p:txBody>
      </p:sp>
      <p:sp>
        <p:nvSpPr>
          <p:cNvPr id="5" name="Title 1"/>
          <p:cNvSpPr txBox="1">
            <a:spLocks/>
          </p:cNvSpPr>
          <p:nvPr/>
        </p:nvSpPr>
        <p:spPr bwMode="auto">
          <a:xfrm>
            <a:off x="990600" y="1524000"/>
            <a:ext cx="922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When applied to null, Number() returns 0.</a:t>
            </a:r>
          </a:p>
        </p:txBody>
      </p:sp>
      <p:sp>
        <p:nvSpPr>
          <p:cNvPr id="12" name="Title 1"/>
          <p:cNvSpPr txBox="1">
            <a:spLocks/>
          </p:cNvSpPr>
          <p:nvPr/>
        </p:nvSpPr>
        <p:spPr bwMode="auto">
          <a:xfrm>
            <a:off x="990600" y="2057400"/>
            <a:ext cx="922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When applied to strings, the following rules are applied:</a:t>
            </a:r>
          </a:p>
        </p:txBody>
      </p:sp>
      <p:sp>
        <p:nvSpPr>
          <p:cNvPr id="13" name="Title 1"/>
          <p:cNvSpPr txBox="1">
            <a:spLocks/>
          </p:cNvSpPr>
          <p:nvPr/>
        </p:nvSpPr>
        <p:spPr bwMode="auto">
          <a:xfrm>
            <a:off x="1752600" y="2590800"/>
            <a:ext cx="9220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If the string contains only numbers, optionally preceded by a plus or minus sign, it is always converted to a decimal number, so “1” becomes 1, “123” becomes 123, and “011” becomes 11 (note: leading zeros are ignored).</a:t>
            </a:r>
          </a:p>
        </p:txBody>
      </p:sp>
      <p:sp>
        <p:nvSpPr>
          <p:cNvPr id="15" name="Title 1"/>
          <p:cNvSpPr txBox="1">
            <a:spLocks/>
          </p:cNvSpPr>
          <p:nvPr/>
        </p:nvSpPr>
        <p:spPr bwMode="auto">
          <a:xfrm>
            <a:off x="1752600" y="4038600"/>
            <a:ext cx="9220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If the string contains a valid floating-point format, such as “1.1”, it is converted into the appropriate floating-point numeric value (once again, leading zeros are ignored).</a:t>
            </a:r>
          </a:p>
        </p:txBody>
      </p:sp>
      <p:sp>
        <p:nvSpPr>
          <p:cNvPr id="16" name="Title 1"/>
          <p:cNvSpPr txBox="1">
            <a:spLocks/>
          </p:cNvSpPr>
          <p:nvPr/>
        </p:nvSpPr>
        <p:spPr bwMode="auto">
          <a:xfrm>
            <a:off x="1752600" y="5181600"/>
            <a:ext cx="922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If the string contains a valid hexadecimal format, such as “0xf”, it is converted into an integer that matches the hexadecimal value.</a:t>
            </a: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Number Conversions</a:t>
            </a:r>
            <a:endParaRPr lang="en-US" sz="1800" dirty="0" smtClean="0">
              <a:solidFill>
                <a:schemeClr val="tx1"/>
              </a:solidFill>
            </a:endParaRPr>
          </a:p>
        </p:txBody>
      </p:sp>
      <p:sp>
        <p:nvSpPr>
          <p:cNvPr id="5" name="Title 1"/>
          <p:cNvSpPr txBox="1">
            <a:spLocks/>
          </p:cNvSpPr>
          <p:nvPr/>
        </p:nvSpPr>
        <p:spPr bwMode="auto">
          <a:xfrm>
            <a:off x="990600" y="1524000"/>
            <a:ext cx="922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If the string is empty (contains no characters), it is converted to 0.</a:t>
            </a:r>
          </a:p>
        </p:txBody>
      </p:sp>
      <p:sp>
        <p:nvSpPr>
          <p:cNvPr id="12" name="Title 1"/>
          <p:cNvSpPr txBox="1">
            <a:spLocks/>
          </p:cNvSpPr>
          <p:nvPr/>
        </p:nvSpPr>
        <p:spPr bwMode="auto">
          <a:xfrm>
            <a:off x="990600" y="2057400"/>
            <a:ext cx="929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If the string contains anything other than these previous formats, it is converted into </a:t>
            </a:r>
            <a:r>
              <a:rPr lang="en-US" sz="1800" b="0" dirty="0" err="1" smtClean="0">
                <a:solidFill>
                  <a:schemeClr val="tx1"/>
                </a:solidFill>
              </a:rPr>
              <a:t>NaN</a:t>
            </a:r>
            <a:r>
              <a:rPr lang="en-US" sz="1800" b="0" dirty="0" smtClean="0">
                <a:solidFill>
                  <a:schemeClr val="tx1"/>
                </a:solidFill>
              </a:rPr>
              <a:t>.</a:t>
            </a:r>
          </a:p>
        </p:txBody>
      </p:sp>
      <p:sp>
        <p:nvSpPr>
          <p:cNvPr id="10" name="Title 1"/>
          <p:cNvSpPr txBox="1">
            <a:spLocks/>
          </p:cNvSpPr>
          <p:nvPr/>
        </p:nvSpPr>
        <p:spPr bwMode="auto">
          <a:xfrm>
            <a:off x="914400" y="2971800"/>
            <a:ext cx="944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Converting to numbers from various data types can get complicated, as indicated by the number of rules there are for Number(). Here are some concrete examples:</a:t>
            </a:r>
          </a:p>
        </p:txBody>
      </p:sp>
      <p:sp>
        <p:nvSpPr>
          <p:cNvPr id="11" name="Title 1"/>
          <p:cNvSpPr txBox="1">
            <a:spLocks/>
          </p:cNvSpPr>
          <p:nvPr/>
        </p:nvSpPr>
        <p:spPr bwMode="auto">
          <a:xfrm>
            <a:off x="1066800" y="4267200"/>
            <a:ext cx="9372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num1 = Number(“Hello world!”); //</a:t>
            </a:r>
            <a:r>
              <a:rPr lang="en-US" sz="1800" b="0" dirty="0" err="1" smtClean="0">
                <a:solidFill>
                  <a:schemeClr val="tx1"/>
                </a:solidFill>
              </a:rPr>
              <a:t>NaN</a:t>
            </a:r>
            <a:endParaRPr lang="en-US" sz="1800" b="0" dirty="0" smtClean="0">
              <a:solidFill>
                <a:schemeClr val="tx1"/>
              </a:solidFill>
            </a:endParaRPr>
          </a:p>
          <a:p>
            <a:r>
              <a:rPr lang="en-US" sz="1800" b="0" dirty="0" smtClean="0">
                <a:solidFill>
                  <a:schemeClr val="tx1"/>
                </a:solidFill>
              </a:rPr>
              <a:t>var num2 = Number(“”); //0</a:t>
            </a:r>
          </a:p>
          <a:p>
            <a:r>
              <a:rPr lang="en-US" sz="1800" b="0" dirty="0" smtClean="0">
                <a:solidFill>
                  <a:schemeClr val="tx1"/>
                </a:solidFill>
              </a:rPr>
              <a:t>var num3 = Number(“000011”); //11</a:t>
            </a:r>
          </a:p>
          <a:p>
            <a:r>
              <a:rPr lang="en-US" sz="1800" b="0" dirty="0" smtClean="0">
                <a:solidFill>
                  <a:schemeClr val="tx1"/>
                </a:solidFill>
              </a:rPr>
              <a:t>var num4 = Number(true); //1</a:t>
            </a: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Number Conversions</a:t>
            </a:r>
            <a:endParaRPr lang="en-US" sz="1800" dirty="0" smtClean="0">
              <a:solidFill>
                <a:schemeClr val="tx1"/>
              </a:solidFill>
            </a:endParaRPr>
          </a:p>
        </p:txBody>
      </p:sp>
      <p:sp>
        <p:nvSpPr>
          <p:cNvPr id="10" name="Title 1"/>
          <p:cNvSpPr txBox="1">
            <a:spLocks/>
          </p:cNvSpPr>
          <p:nvPr/>
        </p:nvSpPr>
        <p:spPr bwMode="auto">
          <a:xfrm>
            <a:off x="914400" y="1600200"/>
            <a:ext cx="9677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Because of the complexities and oddities of the Number() function when converting strings, the </a:t>
            </a:r>
            <a:r>
              <a:rPr lang="en-US" sz="1800" b="0" dirty="0" err="1" smtClean="0">
                <a:solidFill>
                  <a:schemeClr val="tx1"/>
                </a:solidFill>
              </a:rPr>
              <a:t>parseInt</a:t>
            </a:r>
            <a:r>
              <a:rPr lang="en-US" sz="1800" b="0" dirty="0" smtClean="0">
                <a:solidFill>
                  <a:schemeClr val="tx1"/>
                </a:solidFill>
              </a:rPr>
              <a:t>() function is usually a better option when you are dealing with integers. The </a:t>
            </a:r>
            <a:r>
              <a:rPr lang="en-US" sz="1800" b="0" dirty="0" err="1" smtClean="0">
                <a:solidFill>
                  <a:schemeClr val="tx1"/>
                </a:solidFill>
              </a:rPr>
              <a:t>parseInt</a:t>
            </a:r>
            <a:r>
              <a:rPr lang="en-US" sz="1800" b="0" dirty="0" smtClean="0">
                <a:solidFill>
                  <a:schemeClr val="tx1"/>
                </a:solidFill>
              </a:rPr>
              <a:t>() function examines the string much more closely to see if it matches a number pattern.</a:t>
            </a: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52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685800" y="1076199"/>
            <a:ext cx="2133600" cy="54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The String Type</a:t>
            </a:r>
          </a:p>
        </p:txBody>
      </p:sp>
      <p:sp>
        <p:nvSpPr>
          <p:cNvPr id="10" name="Title 1"/>
          <p:cNvSpPr txBox="1">
            <a:spLocks/>
          </p:cNvSpPr>
          <p:nvPr/>
        </p:nvSpPr>
        <p:spPr bwMode="auto">
          <a:xfrm>
            <a:off x="914400" y="1752600"/>
            <a:ext cx="967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String data type represents a sequence of zero or more characters. Strings can be delineated by either double quotes (“) or single quotes (‘), so both of the following are legal:</a:t>
            </a:r>
          </a:p>
        </p:txBody>
      </p:sp>
      <p:sp>
        <p:nvSpPr>
          <p:cNvPr id="5" name="Title 1"/>
          <p:cNvSpPr txBox="1">
            <a:spLocks/>
          </p:cNvSpPr>
          <p:nvPr/>
        </p:nvSpPr>
        <p:spPr bwMode="auto">
          <a:xfrm>
            <a:off x="3352800" y="2590800"/>
            <a:ext cx="411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a:t>
            </a:r>
            <a:r>
              <a:rPr lang="en-US" sz="1800" b="0" dirty="0" err="1" smtClean="0">
                <a:solidFill>
                  <a:schemeClr val="tx1"/>
                </a:solidFill>
              </a:rPr>
              <a:t>firstName</a:t>
            </a:r>
            <a:r>
              <a:rPr lang="en-US" sz="1800" b="0" dirty="0" smtClean="0">
                <a:solidFill>
                  <a:schemeClr val="tx1"/>
                </a:solidFill>
              </a:rPr>
              <a:t> = “Suman”;</a:t>
            </a:r>
          </a:p>
          <a:p>
            <a:r>
              <a:rPr lang="en-US" sz="1800" b="0" dirty="0" smtClean="0">
                <a:solidFill>
                  <a:schemeClr val="tx1"/>
                </a:solidFill>
              </a:rPr>
              <a:t>var </a:t>
            </a:r>
            <a:r>
              <a:rPr lang="en-US" sz="1800" b="0" dirty="0" err="1" smtClean="0">
                <a:solidFill>
                  <a:schemeClr val="tx1"/>
                </a:solidFill>
              </a:rPr>
              <a:t>lastName</a:t>
            </a:r>
            <a:r>
              <a:rPr lang="en-US" sz="1800" b="0" dirty="0" smtClean="0">
                <a:solidFill>
                  <a:schemeClr val="tx1"/>
                </a:solidFill>
              </a:rPr>
              <a:t> = ‘Mishra’;</a:t>
            </a:r>
          </a:p>
        </p:txBody>
      </p:sp>
      <p:sp>
        <p:nvSpPr>
          <p:cNvPr id="6" name="Title 1"/>
          <p:cNvSpPr txBox="1">
            <a:spLocks/>
          </p:cNvSpPr>
          <p:nvPr/>
        </p:nvSpPr>
        <p:spPr bwMode="auto">
          <a:xfrm>
            <a:off x="990600" y="3429000"/>
            <a:ext cx="9677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Note, that a string beginning with a double quote must end</a:t>
            </a:r>
          </a:p>
          <a:p>
            <a:r>
              <a:rPr lang="en-US" sz="1800" b="0" dirty="0" smtClean="0">
                <a:solidFill>
                  <a:schemeClr val="tx1"/>
                </a:solidFill>
              </a:rPr>
              <a:t>with a double quote, and a string beginning with a single quote must end with a single quote. For example, the following will cause a syntax error:</a:t>
            </a:r>
          </a:p>
        </p:txBody>
      </p:sp>
      <p:sp>
        <p:nvSpPr>
          <p:cNvPr id="7" name="Title 1"/>
          <p:cNvSpPr txBox="1">
            <a:spLocks/>
          </p:cNvSpPr>
          <p:nvPr/>
        </p:nvSpPr>
        <p:spPr bwMode="auto">
          <a:xfrm>
            <a:off x="2743200" y="4648200"/>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a:t>
            </a:r>
            <a:r>
              <a:rPr lang="en-US" sz="1800" b="0" dirty="0" err="1" smtClean="0">
                <a:solidFill>
                  <a:schemeClr val="tx1"/>
                </a:solidFill>
              </a:rPr>
              <a:t>firstName</a:t>
            </a:r>
            <a:r>
              <a:rPr lang="en-US" sz="1800" b="0" dirty="0" smtClean="0">
                <a:solidFill>
                  <a:schemeClr val="tx1"/>
                </a:solidFill>
              </a:rPr>
              <a:t> = ‘Suman”; //syntax error - quotes must match</a:t>
            </a: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84662" y="447304"/>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00B0F0"/>
                </a:solidFill>
                <a:latin typeface="Calibri" pitchFamily="34" charset="0"/>
                <a:ea typeface="ＭＳ Ｐゴシック" charset="-128"/>
                <a:cs typeface="Calibri" pitchFamily="34" charset="0"/>
              </a:rPr>
              <a:t>Language Basics</a:t>
            </a:r>
          </a:p>
        </p:txBody>
      </p:sp>
      <p:sp>
        <p:nvSpPr>
          <p:cNvPr id="12" name="Title 1"/>
          <p:cNvSpPr txBox="1">
            <a:spLocks/>
          </p:cNvSpPr>
          <p:nvPr/>
        </p:nvSpPr>
        <p:spPr bwMode="auto">
          <a:xfrm>
            <a:off x="1371600" y="4694238"/>
            <a:ext cx="94488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4" name="Title 1"/>
          <p:cNvSpPr txBox="1">
            <a:spLocks/>
          </p:cNvSpPr>
          <p:nvPr/>
        </p:nvSpPr>
        <p:spPr bwMode="auto">
          <a:xfrm>
            <a:off x="1295400" y="990600"/>
            <a:ext cx="160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SYNTAX</a:t>
            </a:r>
            <a:endParaRPr lang="en-US" sz="1800" dirty="0" smtClean="0">
              <a:solidFill>
                <a:schemeClr val="tx1"/>
              </a:solidFill>
            </a:endParaRPr>
          </a:p>
        </p:txBody>
      </p:sp>
      <p:sp>
        <p:nvSpPr>
          <p:cNvPr id="5" name="Title 1"/>
          <p:cNvSpPr txBox="1">
            <a:spLocks/>
          </p:cNvSpPr>
          <p:nvPr/>
        </p:nvSpPr>
        <p:spPr bwMode="auto">
          <a:xfrm>
            <a:off x="1600200" y="1600200"/>
            <a:ext cx="922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ECMAScript’s syntax borrows heavily from C and other C-like languages such as </a:t>
            </a:r>
            <a:r>
              <a:rPr lang="en-US" sz="1800" b="0" dirty="0" smtClean="0">
                <a:solidFill>
                  <a:schemeClr val="tx1"/>
                </a:solidFill>
              </a:rPr>
              <a:t>Java and </a:t>
            </a:r>
            <a:r>
              <a:rPr lang="en-US" sz="1800" b="0" dirty="0">
                <a:solidFill>
                  <a:schemeClr val="tx1"/>
                </a:solidFill>
              </a:rPr>
              <a:t>Perl.</a:t>
            </a:r>
            <a:endParaRPr lang="en-US" sz="1800" b="0" dirty="0" smtClean="0">
              <a:solidFill>
                <a:schemeClr val="tx1"/>
              </a:solidFill>
            </a:endParaRPr>
          </a:p>
        </p:txBody>
      </p:sp>
      <p:sp>
        <p:nvSpPr>
          <p:cNvPr id="6" name="Title 1"/>
          <p:cNvSpPr txBox="1">
            <a:spLocks/>
          </p:cNvSpPr>
          <p:nvPr/>
        </p:nvSpPr>
        <p:spPr bwMode="auto">
          <a:xfrm>
            <a:off x="1219200" y="2590800"/>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Case-sensitivity</a:t>
            </a:r>
            <a:endParaRPr lang="en-US" sz="1800" dirty="0" smtClean="0">
              <a:solidFill>
                <a:schemeClr val="tx1"/>
              </a:solidFill>
            </a:endParaRPr>
          </a:p>
        </p:txBody>
      </p:sp>
      <p:sp>
        <p:nvSpPr>
          <p:cNvPr id="7" name="Title 1"/>
          <p:cNvSpPr txBox="1">
            <a:spLocks/>
          </p:cNvSpPr>
          <p:nvPr/>
        </p:nvSpPr>
        <p:spPr bwMode="auto">
          <a:xfrm>
            <a:off x="1676400" y="31242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a:t>
            </a:r>
            <a:r>
              <a:rPr lang="en-US" sz="1800" b="0" dirty="0" smtClean="0">
                <a:solidFill>
                  <a:schemeClr val="tx1"/>
                </a:solidFill>
              </a:rPr>
              <a:t>first </a:t>
            </a:r>
            <a:r>
              <a:rPr lang="en-US" sz="1800" b="0" dirty="0">
                <a:solidFill>
                  <a:schemeClr val="tx1"/>
                </a:solidFill>
              </a:rPr>
              <a:t>concept to understand </a:t>
            </a:r>
            <a:r>
              <a:rPr lang="en-US" sz="1800" b="0" dirty="0" smtClean="0">
                <a:solidFill>
                  <a:schemeClr val="tx1"/>
                </a:solidFill>
              </a:rPr>
              <a:t>in JavaScript is </a:t>
            </a:r>
            <a:r>
              <a:rPr lang="en-US" sz="1800" b="0" dirty="0">
                <a:solidFill>
                  <a:schemeClr val="tx1"/>
                </a:solidFill>
              </a:rPr>
              <a:t>that everything is </a:t>
            </a:r>
            <a:r>
              <a:rPr lang="en-US" sz="1800" b="0" dirty="0" smtClean="0">
                <a:solidFill>
                  <a:schemeClr val="tx1"/>
                </a:solidFill>
              </a:rPr>
              <a:t>case-sensitive.</a:t>
            </a:r>
          </a:p>
        </p:txBody>
      </p:sp>
      <p:sp>
        <p:nvSpPr>
          <p:cNvPr id="8" name="Title 1"/>
          <p:cNvSpPr txBox="1">
            <a:spLocks/>
          </p:cNvSpPr>
          <p:nvPr/>
        </p:nvSpPr>
        <p:spPr bwMode="auto">
          <a:xfrm>
            <a:off x="1371600" y="4114800"/>
            <a:ext cx="175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Identifiers</a:t>
            </a:r>
          </a:p>
        </p:txBody>
      </p:sp>
      <p:sp>
        <p:nvSpPr>
          <p:cNvPr id="10" name="Title 1"/>
          <p:cNvSpPr txBox="1">
            <a:spLocks/>
          </p:cNvSpPr>
          <p:nvPr/>
        </p:nvSpPr>
        <p:spPr bwMode="auto">
          <a:xfrm>
            <a:off x="1828800" y="47244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An </a:t>
            </a:r>
            <a:r>
              <a:rPr lang="en-US" sz="1800" b="0" i="1" dirty="0" smtClean="0">
                <a:solidFill>
                  <a:schemeClr val="tx1"/>
                </a:solidFill>
              </a:rPr>
              <a:t>identifier </a:t>
            </a:r>
            <a:r>
              <a:rPr lang="en-US" sz="1800" b="0" dirty="0">
                <a:solidFill>
                  <a:schemeClr val="tx1"/>
                </a:solidFill>
              </a:rPr>
              <a:t>is the name of a variable, function, property, or function </a:t>
            </a:r>
            <a:r>
              <a:rPr lang="en-US" sz="1800" b="0" dirty="0" smtClean="0">
                <a:solidFill>
                  <a:schemeClr val="tx1"/>
                </a:solidFill>
              </a:rPr>
              <a:t>argument.</a:t>
            </a:r>
          </a:p>
        </p:txBody>
      </p:sp>
    </p:spTree>
    <p:extLst>
      <p:ext uri="{BB962C8B-B14F-4D97-AF65-F5344CB8AC3E}">
        <p14:creationId xmlns:p14="http://schemas.microsoft.com/office/powerpoint/2010/main" val="261077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Converting to a String</a:t>
            </a:r>
          </a:p>
        </p:txBody>
      </p:sp>
      <p:sp>
        <p:nvSpPr>
          <p:cNvPr id="10" name="Title 1"/>
          <p:cNvSpPr txBox="1">
            <a:spLocks/>
          </p:cNvSpPr>
          <p:nvPr/>
        </p:nvSpPr>
        <p:spPr bwMode="auto">
          <a:xfrm>
            <a:off x="914400" y="1524000"/>
            <a:ext cx="9753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There are two ways to convert a value into a string. The first is to use the </a:t>
            </a:r>
            <a:r>
              <a:rPr lang="en-US" sz="1800" b="0" dirty="0" err="1" smtClean="0">
                <a:solidFill>
                  <a:schemeClr val="tx1"/>
                </a:solidFill>
              </a:rPr>
              <a:t>toString</a:t>
            </a:r>
            <a:r>
              <a:rPr lang="en-US" sz="1800" b="0" dirty="0" smtClean="0">
                <a:solidFill>
                  <a:schemeClr val="tx1"/>
                </a:solidFill>
              </a:rPr>
              <a:t>() method that almost every value has.</a:t>
            </a:r>
          </a:p>
        </p:txBody>
      </p:sp>
      <p:sp>
        <p:nvSpPr>
          <p:cNvPr id="5" name="Title 1"/>
          <p:cNvSpPr txBox="1">
            <a:spLocks/>
          </p:cNvSpPr>
          <p:nvPr/>
        </p:nvSpPr>
        <p:spPr bwMode="auto">
          <a:xfrm>
            <a:off x="2667000" y="2362200"/>
            <a:ext cx="7086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age = 11;</a:t>
            </a:r>
          </a:p>
          <a:p>
            <a:r>
              <a:rPr lang="en-US" sz="1800" b="0" dirty="0" smtClean="0">
                <a:solidFill>
                  <a:schemeClr val="tx1"/>
                </a:solidFill>
              </a:rPr>
              <a:t>var </a:t>
            </a:r>
            <a:r>
              <a:rPr lang="en-US" sz="1800" b="0" dirty="0" err="1" smtClean="0">
                <a:solidFill>
                  <a:schemeClr val="tx1"/>
                </a:solidFill>
              </a:rPr>
              <a:t>ageAsString</a:t>
            </a:r>
            <a:r>
              <a:rPr lang="en-US" sz="1800" b="0" dirty="0" smtClean="0">
                <a:solidFill>
                  <a:schemeClr val="tx1"/>
                </a:solidFill>
              </a:rPr>
              <a:t> = </a:t>
            </a:r>
            <a:r>
              <a:rPr lang="en-US" sz="1800" b="0" dirty="0" err="1" smtClean="0">
                <a:solidFill>
                  <a:schemeClr val="tx1"/>
                </a:solidFill>
              </a:rPr>
              <a:t>age.toString</a:t>
            </a:r>
            <a:r>
              <a:rPr lang="en-US" sz="1800" b="0" dirty="0" smtClean="0">
                <a:solidFill>
                  <a:schemeClr val="tx1"/>
                </a:solidFill>
              </a:rPr>
              <a:t>(); //the string “11”</a:t>
            </a:r>
          </a:p>
          <a:p>
            <a:r>
              <a:rPr lang="en-US" sz="1800" b="0" dirty="0" smtClean="0">
                <a:solidFill>
                  <a:schemeClr val="tx1"/>
                </a:solidFill>
              </a:rPr>
              <a:t>var found = true;</a:t>
            </a:r>
          </a:p>
          <a:p>
            <a:r>
              <a:rPr lang="en-US" sz="1800" b="0" dirty="0" smtClean="0">
                <a:solidFill>
                  <a:schemeClr val="tx1"/>
                </a:solidFill>
              </a:rPr>
              <a:t>var </a:t>
            </a:r>
            <a:r>
              <a:rPr lang="en-US" sz="1800" b="0" dirty="0" err="1" smtClean="0">
                <a:solidFill>
                  <a:schemeClr val="tx1"/>
                </a:solidFill>
              </a:rPr>
              <a:t>foundAsString</a:t>
            </a:r>
            <a:r>
              <a:rPr lang="en-US" sz="1800" b="0" dirty="0" smtClean="0">
                <a:solidFill>
                  <a:schemeClr val="tx1"/>
                </a:solidFill>
              </a:rPr>
              <a:t> = </a:t>
            </a:r>
            <a:r>
              <a:rPr lang="en-US" sz="1800" b="0" dirty="0" err="1" smtClean="0">
                <a:solidFill>
                  <a:schemeClr val="tx1"/>
                </a:solidFill>
              </a:rPr>
              <a:t>found.toString</a:t>
            </a:r>
            <a:r>
              <a:rPr lang="en-US" sz="1800" b="0" dirty="0" smtClean="0">
                <a:solidFill>
                  <a:schemeClr val="tx1"/>
                </a:solidFill>
              </a:rPr>
              <a:t>(); //the string “true”</a:t>
            </a:r>
          </a:p>
        </p:txBody>
      </p:sp>
      <p:sp>
        <p:nvSpPr>
          <p:cNvPr id="11" name="Title 1"/>
          <p:cNvSpPr txBox="1">
            <a:spLocks/>
          </p:cNvSpPr>
          <p:nvPr/>
        </p:nvSpPr>
        <p:spPr bwMode="auto">
          <a:xfrm>
            <a:off x="1066800" y="4191000"/>
            <a:ext cx="9601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a:t>
            </a:r>
            <a:r>
              <a:rPr lang="en-US" sz="1800" b="0" dirty="0" err="1" smtClean="0">
                <a:solidFill>
                  <a:schemeClr val="tx1"/>
                </a:solidFill>
              </a:rPr>
              <a:t>toString</a:t>
            </a:r>
            <a:r>
              <a:rPr lang="en-US" sz="1800" b="0" dirty="0" smtClean="0">
                <a:solidFill>
                  <a:schemeClr val="tx1"/>
                </a:solidFill>
              </a:rPr>
              <a:t>() method is available on values that are numbers, Booleans, objects, and strings.(Yes, each string has a </a:t>
            </a:r>
            <a:r>
              <a:rPr lang="en-US" sz="1800" b="0" dirty="0" err="1" smtClean="0">
                <a:solidFill>
                  <a:schemeClr val="tx1"/>
                </a:solidFill>
              </a:rPr>
              <a:t>toString</a:t>
            </a:r>
            <a:r>
              <a:rPr lang="en-US" sz="1800" b="0" dirty="0" smtClean="0">
                <a:solidFill>
                  <a:schemeClr val="tx1"/>
                </a:solidFill>
              </a:rPr>
              <a:t>() method that simply returns a copy of itself.) If a value is null or undefined, this method is not available.</a:t>
            </a: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723900"/>
            <a:ext cx="987552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Converting to a String</a:t>
            </a:r>
          </a:p>
        </p:txBody>
      </p:sp>
      <p:sp>
        <p:nvSpPr>
          <p:cNvPr id="10" name="Title 1"/>
          <p:cNvSpPr txBox="1">
            <a:spLocks/>
          </p:cNvSpPr>
          <p:nvPr/>
        </p:nvSpPr>
        <p:spPr bwMode="auto">
          <a:xfrm>
            <a:off x="914400" y="1524000"/>
            <a:ext cx="9753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There are two ways to convert a value into a string. The first is to use the </a:t>
            </a:r>
            <a:r>
              <a:rPr lang="en-US" sz="1800" b="0" dirty="0" err="1" smtClean="0">
                <a:solidFill>
                  <a:schemeClr val="tx1"/>
                </a:solidFill>
              </a:rPr>
              <a:t>toString</a:t>
            </a:r>
            <a:r>
              <a:rPr lang="en-US" sz="1800" b="0" dirty="0" smtClean="0">
                <a:solidFill>
                  <a:schemeClr val="tx1"/>
                </a:solidFill>
              </a:rPr>
              <a:t>() method that almost every value has.</a:t>
            </a:r>
          </a:p>
        </p:txBody>
      </p:sp>
      <p:sp>
        <p:nvSpPr>
          <p:cNvPr id="7" name="Title 1"/>
          <p:cNvSpPr txBox="1">
            <a:spLocks/>
          </p:cNvSpPr>
          <p:nvPr/>
        </p:nvSpPr>
        <p:spPr bwMode="auto">
          <a:xfrm>
            <a:off x="2209800" y="2438400"/>
            <a:ext cx="7162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num = 10;</a:t>
            </a:r>
          </a:p>
          <a:p>
            <a:r>
              <a:rPr lang="en-US" sz="1800" b="0" dirty="0" smtClean="0">
                <a:solidFill>
                  <a:schemeClr val="tx1"/>
                </a:solidFill>
              </a:rPr>
              <a:t>alert(</a:t>
            </a:r>
            <a:r>
              <a:rPr lang="en-US" sz="1800" b="0" dirty="0" err="1" smtClean="0">
                <a:solidFill>
                  <a:schemeClr val="tx1"/>
                </a:solidFill>
              </a:rPr>
              <a:t>num.toString</a:t>
            </a:r>
            <a:r>
              <a:rPr lang="en-US" sz="1800" b="0" dirty="0" smtClean="0">
                <a:solidFill>
                  <a:schemeClr val="tx1"/>
                </a:solidFill>
              </a:rPr>
              <a:t>()); //”10”</a:t>
            </a:r>
          </a:p>
          <a:p>
            <a:r>
              <a:rPr lang="en-US" sz="1800" b="0" dirty="0" smtClean="0">
                <a:solidFill>
                  <a:schemeClr val="tx1"/>
                </a:solidFill>
              </a:rPr>
              <a:t>alert(</a:t>
            </a:r>
            <a:r>
              <a:rPr lang="en-US" sz="1800" b="0" dirty="0" err="1" smtClean="0">
                <a:solidFill>
                  <a:schemeClr val="tx1"/>
                </a:solidFill>
              </a:rPr>
              <a:t>num.toString</a:t>
            </a:r>
            <a:r>
              <a:rPr lang="en-US" sz="1800" b="0" dirty="0" smtClean="0">
                <a:solidFill>
                  <a:schemeClr val="tx1"/>
                </a:solidFill>
              </a:rPr>
              <a:t>(2)); //”1010”</a:t>
            </a:r>
          </a:p>
          <a:p>
            <a:r>
              <a:rPr lang="en-US" sz="1800" b="0" dirty="0" smtClean="0">
                <a:solidFill>
                  <a:schemeClr val="tx1"/>
                </a:solidFill>
              </a:rPr>
              <a:t>alert(</a:t>
            </a:r>
            <a:r>
              <a:rPr lang="en-US" sz="1800" b="0" dirty="0" err="1" smtClean="0">
                <a:solidFill>
                  <a:schemeClr val="tx1"/>
                </a:solidFill>
              </a:rPr>
              <a:t>num.toString</a:t>
            </a:r>
            <a:r>
              <a:rPr lang="en-US" sz="1800" b="0" dirty="0" smtClean="0">
                <a:solidFill>
                  <a:schemeClr val="tx1"/>
                </a:solidFill>
              </a:rPr>
              <a:t>(8)); //”12”</a:t>
            </a:r>
          </a:p>
          <a:p>
            <a:r>
              <a:rPr lang="en-US" sz="1800" b="0" dirty="0" smtClean="0">
                <a:solidFill>
                  <a:schemeClr val="tx1"/>
                </a:solidFill>
              </a:rPr>
              <a:t>alert(</a:t>
            </a:r>
            <a:r>
              <a:rPr lang="en-US" sz="1800" b="0" dirty="0" err="1" smtClean="0">
                <a:solidFill>
                  <a:schemeClr val="tx1"/>
                </a:solidFill>
              </a:rPr>
              <a:t>num.toString</a:t>
            </a:r>
            <a:r>
              <a:rPr lang="en-US" sz="1800" b="0" dirty="0" smtClean="0">
                <a:solidFill>
                  <a:schemeClr val="tx1"/>
                </a:solidFill>
              </a:rPr>
              <a:t>(10)); //”10”</a:t>
            </a:r>
          </a:p>
          <a:p>
            <a:r>
              <a:rPr lang="en-US" sz="1800" b="0" dirty="0" smtClean="0">
                <a:solidFill>
                  <a:schemeClr val="tx1"/>
                </a:solidFill>
              </a:rPr>
              <a:t>alert(</a:t>
            </a:r>
            <a:r>
              <a:rPr lang="en-US" sz="1800" b="0" dirty="0" err="1" smtClean="0">
                <a:solidFill>
                  <a:schemeClr val="tx1"/>
                </a:solidFill>
              </a:rPr>
              <a:t>num.toString</a:t>
            </a:r>
            <a:r>
              <a:rPr lang="en-US" sz="1800" b="0" dirty="0" smtClean="0">
                <a:solidFill>
                  <a:schemeClr val="tx1"/>
                </a:solidFill>
              </a:rPr>
              <a:t>(16)); //”a”</a:t>
            </a: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42514"/>
            <a:ext cx="9875520" cy="36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685800" y="1010392"/>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Operators</a:t>
            </a:r>
          </a:p>
        </p:txBody>
      </p:sp>
      <p:sp>
        <p:nvSpPr>
          <p:cNvPr id="10" name="Title 1"/>
          <p:cNvSpPr txBox="1">
            <a:spLocks/>
          </p:cNvSpPr>
          <p:nvPr/>
        </p:nvSpPr>
        <p:spPr bwMode="auto">
          <a:xfrm>
            <a:off x="914400" y="1524000"/>
            <a:ext cx="9753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ECMA-262 describes a set of </a:t>
            </a:r>
            <a:r>
              <a:rPr lang="en-US" sz="1800" b="0" i="1" dirty="0" smtClean="0">
                <a:solidFill>
                  <a:schemeClr val="tx1"/>
                </a:solidFill>
              </a:rPr>
              <a:t>operators that can be used to manipulate data values.</a:t>
            </a:r>
          </a:p>
        </p:txBody>
      </p:sp>
      <p:sp>
        <p:nvSpPr>
          <p:cNvPr id="6" name="Title 1"/>
          <p:cNvSpPr txBox="1">
            <a:spLocks/>
          </p:cNvSpPr>
          <p:nvPr/>
        </p:nvSpPr>
        <p:spPr bwMode="auto">
          <a:xfrm>
            <a:off x="990600" y="2286000"/>
            <a:ext cx="9753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operators range from mathematical operations (such as addition and subtraction) and bitwise operators to relational operators and equality operators.</a:t>
            </a:r>
          </a:p>
        </p:txBody>
      </p:sp>
      <p:sp>
        <p:nvSpPr>
          <p:cNvPr id="8" name="Title 1"/>
          <p:cNvSpPr txBox="1">
            <a:spLocks/>
          </p:cNvSpPr>
          <p:nvPr/>
        </p:nvSpPr>
        <p:spPr bwMode="auto">
          <a:xfrm>
            <a:off x="990600" y="3657600"/>
            <a:ext cx="9677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Operators are unique in ECMAScript in that they can be used on a wide range of values, including strings, numbers, Booleans, and even objects.</a:t>
            </a:r>
          </a:p>
          <a:p>
            <a:endParaRPr lang="en-US" sz="1800" b="0" dirty="0" smtClean="0">
              <a:solidFill>
                <a:schemeClr val="tx1"/>
              </a:solidFill>
            </a:endParaRP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914400" y="9906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Unary Operators</a:t>
            </a:r>
          </a:p>
        </p:txBody>
      </p:sp>
      <p:sp>
        <p:nvSpPr>
          <p:cNvPr id="10" name="Title 1"/>
          <p:cNvSpPr txBox="1">
            <a:spLocks/>
          </p:cNvSpPr>
          <p:nvPr/>
        </p:nvSpPr>
        <p:spPr bwMode="auto">
          <a:xfrm>
            <a:off x="914400" y="1524000"/>
            <a:ext cx="9753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Operators that work on only one value are called </a:t>
            </a:r>
            <a:r>
              <a:rPr lang="en-US" sz="1800" b="0" i="1" dirty="0" smtClean="0">
                <a:solidFill>
                  <a:schemeClr val="tx1"/>
                </a:solidFill>
              </a:rPr>
              <a:t>unary operators. They are the simplest operators </a:t>
            </a:r>
            <a:r>
              <a:rPr lang="en-US" sz="1800" b="0" dirty="0" smtClean="0">
                <a:solidFill>
                  <a:schemeClr val="tx1"/>
                </a:solidFill>
              </a:rPr>
              <a:t>in ECMAScript.</a:t>
            </a:r>
          </a:p>
        </p:txBody>
      </p:sp>
      <p:sp>
        <p:nvSpPr>
          <p:cNvPr id="6" name="Title 1"/>
          <p:cNvSpPr txBox="1">
            <a:spLocks/>
          </p:cNvSpPr>
          <p:nvPr/>
        </p:nvSpPr>
        <p:spPr bwMode="auto">
          <a:xfrm>
            <a:off x="990600" y="2971800"/>
            <a:ext cx="960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increment and decrement operators are taken directly from C and come in two versions: prefix and postfix.</a:t>
            </a:r>
          </a:p>
        </p:txBody>
      </p:sp>
      <p:sp>
        <p:nvSpPr>
          <p:cNvPr id="8" name="Title 1"/>
          <p:cNvSpPr txBox="1">
            <a:spLocks/>
          </p:cNvSpPr>
          <p:nvPr/>
        </p:nvSpPr>
        <p:spPr bwMode="auto">
          <a:xfrm>
            <a:off x="990600" y="3733800"/>
            <a:ext cx="9601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prefix versions of the operators are placed before the variable they work on; the postfix ones are placed after the variable.</a:t>
            </a:r>
          </a:p>
        </p:txBody>
      </p:sp>
      <p:sp>
        <p:nvSpPr>
          <p:cNvPr id="7" name="Title 1"/>
          <p:cNvSpPr txBox="1">
            <a:spLocks/>
          </p:cNvSpPr>
          <p:nvPr/>
        </p:nvSpPr>
        <p:spPr bwMode="auto">
          <a:xfrm>
            <a:off x="1676400" y="24384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Increment/Decrement</a:t>
            </a:r>
          </a:p>
        </p:txBody>
      </p:sp>
      <p:sp>
        <p:nvSpPr>
          <p:cNvPr id="11" name="Title 1"/>
          <p:cNvSpPr txBox="1">
            <a:spLocks/>
          </p:cNvSpPr>
          <p:nvPr/>
        </p:nvSpPr>
        <p:spPr bwMode="auto">
          <a:xfrm>
            <a:off x="1066800" y="4572000"/>
            <a:ext cx="9601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To use a prefix increment, which adds 1 to a numeric</a:t>
            </a:r>
          </a:p>
          <a:p>
            <a:r>
              <a:rPr lang="en-US" sz="1800" b="0" dirty="0" smtClean="0">
                <a:solidFill>
                  <a:schemeClr val="tx1"/>
                </a:solidFill>
              </a:rPr>
              <a:t>value, you place two plus signs (++) in front of a variable like this:</a:t>
            </a:r>
          </a:p>
        </p:txBody>
      </p:sp>
      <p:sp>
        <p:nvSpPr>
          <p:cNvPr id="12" name="Title 1"/>
          <p:cNvSpPr txBox="1">
            <a:spLocks/>
          </p:cNvSpPr>
          <p:nvPr/>
        </p:nvSpPr>
        <p:spPr bwMode="auto">
          <a:xfrm>
            <a:off x="2286000" y="5562600"/>
            <a:ext cx="358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age = 29;</a:t>
            </a:r>
          </a:p>
          <a:p>
            <a:r>
              <a:rPr lang="en-US" sz="1800" b="0" dirty="0" smtClean="0">
                <a:solidFill>
                  <a:schemeClr val="tx1"/>
                </a:solidFill>
              </a:rPr>
              <a:t>++age;</a:t>
            </a: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0" name="Title 1"/>
          <p:cNvSpPr txBox="1">
            <a:spLocks/>
          </p:cNvSpPr>
          <p:nvPr/>
        </p:nvSpPr>
        <p:spPr bwMode="auto">
          <a:xfrm>
            <a:off x="914400" y="1219200"/>
            <a:ext cx="975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prefix decrement acts in a similar manner, subtracting 1 from a numeric value. To use a prefix decrement, place two minus signs (--) before a variable, as shown here:</a:t>
            </a:r>
          </a:p>
        </p:txBody>
      </p:sp>
      <p:sp>
        <p:nvSpPr>
          <p:cNvPr id="6" name="Title 1"/>
          <p:cNvSpPr txBox="1">
            <a:spLocks/>
          </p:cNvSpPr>
          <p:nvPr/>
        </p:nvSpPr>
        <p:spPr bwMode="auto">
          <a:xfrm>
            <a:off x="990600" y="2971800"/>
            <a:ext cx="9677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When using either a prefix increment or a prefix decrement, the variable’s value is changed before the statement is evaluated. (In computer science, this is usually referred to as having a </a:t>
            </a:r>
            <a:r>
              <a:rPr lang="en-US" sz="1800" b="0" i="1" dirty="0" smtClean="0">
                <a:solidFill>
                  <a:schemeClr val="tx1"/>
                </a:solidFill>
              </a:rPr>
              <a:t>side effect.)</a:t>
            </a:r>
          </a:p>
          <a:p>
            <a:r>
              <a:rPr lang="en-US" sz="1800" b="0" dirty="0" smtClean="0">
                <a:solidFill>
                  <a:schemeClr val="tx1"/>
                </a:solidFill>
              </a:rPr>
              <a:t>Consider the following:</a:t>
            </a:r>
          </a:p>
        </p:txBody>
      </p:sp>
      <p:sp>
        <p:nvSpPr>
          <p:cNvPr id="7" name="Title 1"/>
          <p:cNvSpPr txBox="1">
            <a:spLocks/>
          </p:cNvSpPr>
          <p:nvPr/>
        </p:nvSpPr>
        <p:spPr bwMode="auto">
          <a:xfrm>
            <a:off x="2286000" y="2133600"/>
            <a:ext cx="342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age = 29;</a:t>
            </a:r>
          </a:p>
          <a:p>
            <a:r>
              <a:rPr lang="en-US" sz="1800" b="0" dirty="0" smtClean="0">
                <a:solidFill>
                  <a:schemeClr val="tx1"/>
                </a:solidFill>
              </a:rPr>
              <a:t>--age;</a:t>
            </a:r>
          </a:p>
        </p:txBody>
      </p:sp>
      <p:sp>
        <p:nvSpPr>
          <p:cNvPr id="11" name="Title 1"/>
          <p:cNvSpPr txBox="1">
            <a:spLocks/>
          </p:cNvSpPr>
          <p:nvPr/>
        </p:nvSpPr>
        <p:spPr bwMode="auto">
          <a:xfrm>
            <a:off x="1066800" y="4572000"/>
            <a:ext cx="9601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age = 29;</a:t>
            </a:r>
          </a:p>
          <a:p>
            <a:r>
              <a:rPr lang="en-US" sz="1800" b="0" dirty="0" smtClean="0">
                <a:solidFill>
                  <a:schemeClr val="tx1"/>
                </a:solidFill>
              </a:rPr>
              <a:t>var </a:t>
            </a:r>
            <a:r>
              <a:rPr lang="en-US" sz="1800" b="0" dirty="0" err="1" smtClean="0">
                <a:solidFill>
                  <a:schemeClr val="tx1"/>
                </a:solidFill>
              </a:rPr>
              <a:t>anotherAge</a:t>
            </a:r>
            <a:r>
              <a:rPr lang="en-US" sz="1800" b="0" dirty="0" smtClean="0">
                <a:solidFill>
                  <a:schemeClr val="tx1"/>
                </a:solidFill>
              </a:rPr>
              <a:t> = --age + 2;</a:t>
            </a:r>
          </a:p>
          <a:p>
            <a:r>
              <a:rPr lang="en-US" sz="1800" b="0" dirty="0" smtClean="0">
                <a:solidFill>
                  <a:schemeClr val="tx1"/>
                </a:solidFill>
              </a:rPr>
              <a:t>alert(age); //outputs 28</a:t>
            </a:r>
          </a:p>
          <a:p>
            <a:r>
              <a:rPr lang="en-US" sz="1800" b="0" dirty="0" smtClean="0">
                <a:solidFill>
                  <a:schemeClr val="tx1"/>
                </a:solidFill>
              </a:rPr>
              <a:t>alert(</a:t>
            </a:r>
            <a:r>
              <a:rPr lang="en-US" sz="1800" b="0" dirty="0" err="1" smtClean="0">
                <a:solidFill>
                  <a:schemeClr val="tx1"/>
                </a:solidFill>
              </a:rPr>
              <a:t>anotherAge</a:t>
            </a:r>
            <a:r>
              <a:rPr lang="en-US" sz="1800" b="0" dirty="0" smtClean="0">
                <a:solidFill>
                  <a:schemeClr val="tx1"/>
                </a:solidFill>
              </a:rPr>
              <a:t>); //outputs 30</a:t>
            </a: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a:t>
            </a:r>
            <a:r>
              <a:rPr lang="en-US" sz="2800" dirty="0">
                <a:solidFill>
                  <a:schemeClr val="accent1"/>
                </a:solidFill>
                <a:latin typeface="Calibri" pitchFamily="34" charset="0"/>
                <a:ea typeface="ＭＳ Ｐゴシック" charset="-128"/>
                <a:cs typeface="Calibri" pitchFamily="34" charset="0"/>
              </a:rPr>
              <a:t> </a:t>
            </a:r>
            <a:r>
              <a:rPr lang="en-US" sz="2800" dirty="0">
                <a:solidFill>
                  <a:srgbClr val="3D96AC"/>
                </a:solidFill>
                <a:latin typeface="Calibri" pitchFamily="34" charset="0"/>
                <a:ea typeface="ＭＳ Ｐゴシック" charset="-128"/>
                <a:cs typeface="Calibri" pitchFamily="34" charset="0"/>
              </a:rPr>
              <a:t>Basics</a:t>
            </a:r>
          </a:p>
        </p:txBody>
      </p:sp>
      <p:sp>
        <p:nvSpPr>
          <p:cNvPr id="10" name="Title 1"/>
          <p:cNvSpPr txBox="1">
            <a:spLocks/>
          </p:cNvSpPr>
          <p:nvPr/>
        </p:nvSpPr>
        <p:spPr bwMode="auto">
          <a:xfrm>
            <a:off x="914400" y="1219200"/>
            <a:ext cx="975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a:t>
            </a:r>
            <a:r>
              <a:rPr lang="en-US" sz="1800" b="0" dirty="0" err="1" smtClean="0">
                <a:solidFill>
                  <a:schemeClr val="tx1"/>
                </a:solidFill>
              </a:rPr>
              <a:t>prefi</a:t>
            </a:r>
            <a:r>
              <a:rPr lang="en-US" sz="1800" b="0" dirty="0" smtClean="0">
                <a:solidFill>
                  <a:schemeClr val="tx1"/>
                </a:solidFill>
              </a:rPr>
              <a:t> x increment and decrement are equal in terms of order of precedence in a statement and are therefore evaluated left to right. Consider this example:</a:t>
            </a:r>
          </a:p>
        </p:txBody>
      </p:sp>
      <p:sp>
        <p:nvSpPr>
          <p:cNvPr id="7" name="Title 1"/>
          <p:cNvSpPr txBox="1">
            <a:spLocks/>
          </p:cNvSpPr>
          <p:nvPr/>
        </p:nvSpPr>
        <p:spPr bwMode="auto">
          <a:xfrm>
            <a:off x="2286000" y="2133600"/>
            <a:ext cx="6324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num1 = 2;</a:t>
            </a:r>
          </a:p>
          <a:p>
            <a:r>
              <a:rPr lang="en-US" sz="1800" b="0" dirty="0" smtClean="0">
                <a:solidFill>
                  <a:schemeClr val="tx1"/>
                </a:solidFill>
              </a:rPr>
              <a:t>var num2 = 20;</a:t>
            </a:r>
          </a:p>
          <a:p>
            <a:r>
              <a:rPr lang="pt-BR" sz="1800" b="0" dirty="0" smtClean="0">
                <a:solidFill>
                  <a:schemeClr val="tx1"/>
                </a:solidFill>
              </a:rPr>
              <a:t>var num3 = --num1 + num2; //</a:t>
            </a:r>
          </a:p>
          <a:p>
            <a:r>
              <a:rPr lang="pt-BR" sz="1800" b="0" dirty="0" smtClean="0">
                <a:solidFill>
                  <a:schemeClr val="tx1"/>
                </a:solidFill>
              </a:rPr>
              <a:t>var num4 = num1 + num2; //</a:t>
            </a:r>
          </a:p>
        </p:txBody>
      </p:sp>
      <p:sp>
        <p:nvSpPr>
          <p:cNvPr id="11" name="Title 1"/>
          <p:cNvSpPr txBox="1">
            <a:spLocks/>
          </p:cNvSpPr>
          <p:nvPr/>
        </p:nvSpPr>
        <p:spPr bwMode="auto">
          <a:xfrm>
            <a:off x="1066800" y="3810000"/>
            <a:ext cx="960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postfix versions of increment and decrement use the same syntax (++ and --, respectively) but are placed after the variable instead of before it.</a:t>
            </a:r>
          </a:p>
        </p:txBody>
      </p:sp>
      <p:sp>
        <p:nvSpPr>
          <p:cNvPr id="8" name="Title 1"/>
          <p:cNvSpPr txBox="1">
            <a:spLocks/>
          </p:cNvSpPr>
          <p:nvPr/>
        </p:nvSpPr>
        <p:spPr bwMode="auto">
          <a:xfrm>
            <a:off x="1066800" y="4648200"/>
            <a:ext cx="9601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Postfix increment and decrement differ from the prefix versions in one important way: the increment or decrement doesn’t occur until after the</a:t>
            </a:r>
          </a:p>
          <a:p>
            <a:r>
              <a:rPr lang="en-US" sz="1800" b="0" dirty="0" smtClean="0">
                <a:solidFill>
                  <a:schemeClr val="tx1"/>
                </a:solidFill>
              </a:rPr>
              <a:t>containing statement has been evaluated.</a:t>
            </a: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0" name="Title 1"/>
          <p:cNvSpPr txBox="1">
            <a:spLocks/>
          </p:cNvSpPr>
          <p:nvPr/>
        </p:nvSpPr>
        <p:spPr bwMode="auto">
          <a:xfrm>
            <a:off x="914400" y="1219200"/>
            <a:ext cx="975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In certain circumstances, this difference doesn’t matter, as</a:t>
            </a:r>
          </a:p>
          <a:p>
            <a:r>
              <a:rPr lang="en-US" sz="1800" b="0" dirty="0" smtClean="0">
                <a:solidFill>
                  <a:schemeClr val="tx1"/>
                </a:solidFill>
              </a:rPr>
              <a:t>in this example:</a:t>
            </a:r>
          </a:p>
        </p:txBody>
      </p:sp>
      <p:sp>
        <p:nvSpPr>
          <p:cNvPr id="7" name="Title 1"/>
          <p:cNvSpPr txBox="1">
            <a:spLocks/>
          </p:cNvSpPr>
          <p:nvPr/>
        </p:nvSpPr>
        <p:spPr bwMode="auto">
          <a:xfrm>
            <a:off x="2286000" y="21336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age = 29;</a:t>
            </a:r>
          </a:p>
          <a:p>
            <a:r>
              <a:rPr lang="en-US" sz="1800" b="0" dirty="0" smtClean="0">
                <a:solidFill>
                  <a:schemeClr val="tx1"/>
                </a:solidFill>
              </a:rPr>
              <a:t>age++;</a:t>
            </a:r>
          </a:p>
        </p:txBody>
      </p:sp>
      <p:sp>
        <p:nvSpPr>
          <p:cNvPr id="11" name="Title 1"/>
          <p:cNvSpPr txBox="1">
            <a:spLocks/>
          </p:cNvSpPr>
          <p:nvPr/>
        </p:nvSpPr>
        <p:spPr bwMode="auto">
          <a:xfrm>
            <a:off x="990600" y="2743200"/>
            <a:ext cx="9753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Moving the increment operator after the variable doesn’t change what these statements do, because the increment is the only operation occurring. However, when mixed together with other operations, the difference becomes apparent, as in the following example:</a:t>
            </a:r>
          </a:p>
        </p:txBody>
      </p:sp>
      <p:sp>
        <p:nvSpPr>
          <p:cNvPr id="8" name="Title 1"/>
          <p:cNvSpPr txBox="1">
            <a:spLocks/>
          </p:cNvSpPr>
          <p:nvPr/>
        </p:nvSpPr>
        <p:spPr bwMode="auto">
          <a:xfrm>
            <a:off x="1066800" y="4648200"/>
            <a:ext cx="9601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num1 = 2;</a:t>
            </a:r>
          </a:p>
          <a:p>
            <a:r>
              <a:rPr lang="en-US" sz="1800" b="0" dirty="0" smtClean="0">
                <a:solidFill>
                  <a:schemeClr val="tx1"/>
                </a:solidFill>
              </a:rPr>
              <a:t>var num2 = 20;</a:t>
            </a:r>
          </a:p>
          <a:p>
            <a:r>
              <a:rPr lang="pt-BR" sz="1800" b="0" dirty="0" smtClean="0">
                <a:solidFill>
                  <a:schemeClr val="tx1"/>
                </a:solidFill>
              </a:rPr>
              <a:t>var num3 = num1-- + num2; //equals 22</a:t>
            </a:r>
          </a:p>
          <a:p>
            <a:r>
              <a:rPr lang="pt-BR" sz="1800" b="0" dirty="0" smtClean="0">
                <a:solidFill>
                  <a:schemeClr val="tx1"/>
                </a:solidFill>
              </a:rPr>
              <a:t>var num4 = num1 + num2; //equals 21</a:t>
            </a:r>
          </a:p>
        </p:txBody>
      </p:sp>
    </p:spTree>
    <p:extLst>
      <p:ext uri="{BB962C8B-B14F-4D97-AF65-F5344CB8AC3E}">
        <p14:creationId xmlns:p14="http://schemas.microsoft.com/office/powerpoint/2010/main" val="20736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56418"/>
            <a:ext cx="9875520" cy="43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0" name="Title 1"/>
          <p:cNvSpPr txBox="1">
            <a:spLocks/>
          </p:cNvSpPr>
          <p:nvPr/>
        </p:nvSpPr>
        <p:spPr bwMode="auto">
          <a:xfrm>
            <a:off x="914400" y="1219200"/>
            <a:ext cx="3276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Boolean Operators</a:t>
            </a:r>
            <a:endParaRPr lang="en-US" sz="1800" dirty="0" smtClean="0">
              <a:solidFill>
                <a:schemeClr val="tx1"/>
              </a:solidFill>
            </a:endParaRPr>
          </a:p>
        </p:txBody>
      </p:sp>
      <p:sp>
        <p:nvSpPr>
          <p:cNvPr id="11" name="Title 1"/>
          <p:cNvSpPr txBox="1">
            <a:spLocks/>
          </p:cNvSpPr>
          <p:nvPr/>
        </p:nvSpPr>
        <p:spPr bwMode="auto">
          <a:xfrm>
            <a:off x="990600" y="2286000"/>
            <a:ext cx="94335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The logical NOT operator is represented by an exclamation point (!) and may be applied to </a:t>
            </a:r>
            <a:r>
              <a:rPr lang="en-US" sz="1800" b="0" dirty="0" smtClean="0">
                <a:solidFill>
                  <a:schemeClr val="tx1"/>
                </a:solidFill>
              </a:rPr>
              <a:t>any value </a:t>
            </a:r>
            <a:r>
              <a:rPr lang="en-US" sz="1800" b="0" dirty="0">
                <a:solidFill>
                  <a:schemeClr val="tx1"/>
                </a:solidFill>
              </a:rPr>
              <a:t>in ECMAScript.</a:t>
            </a:r>
            <a:endParaRPr lang="en-US" sz="1800" b="0" dirty="0" smtClean="0">
              <a:solidFill>
                <a:schemeClr val="tx1"/>
              </a:solidFill>
            </a:endParaRPr>
          </a:p>
        </p:txBody>
      </p:sp>
      <p:sp>
        <p:nvSpPr>
          <p:cNvPr id="8" name="Title 1"/>
          <p:cNvSpPr txBox="1">
            <a:spLocks/>
          </p:cNvSpPr>
          <p:nvPr/>
        </p:nvSpPr>
        <p:spPr bwMode="auto">
          <a:xfrm>
            <a:off x="1371600" y="4800600"/>
            <a:ext cx="731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If the operand is an object, false is returned.</a:t>
            </a:r>
          </a:p>
          <a:p>
            <a:pPr marL="342900" indent="-342900">
              <a:buFont typeface="Arial" panose="020B0604020202020204" pitchFamily="34" charset="0"/>
              <a:buChar char="•"/>
            </a:pPr>
            <a:r>
              <a:rPr lang="en-US" sz="1800" b="0" dirty="0">
                <a:solidFill>
                  <a:schemeClr val="tx1"/>
                </a:solidFill>
              </a:rPr>
              <a:t>If the operand is an empty string, true is returned.</a:t>
            </a:r>
          </a:p>
          <a:p>
            <a:pPr marL="342900" indent="-342900">
              <a:buFont typeface="Arial" panose="020B0604020202020204" pitchFamily="34" charset="0"/>
              <a:buChar char="•"/>
            </a:pPr>
            <a:r>
              <a:rPr lang="en-US" sz="1800" b="0" dirty="0">
                <a:solidFill>
                  <a:schemeClr val="tx1"/>
                </a:solidFill>
              </a:rPr>
              <a:t>If the operand is a nonempty string, false is returned.</a:t>
            </a:r>
            <a:endParaRPr lang="pt-BR" sz="1800" b="0" dirty="0" smtClean="0">
              <a:solidFill>
                <a:schemeClr val="tx1"/>
              </a:solidFill>
            </a:endParaRPr>
          </a:p>
        </p:txBody>
      </p:sp>
      <p:sp>
        <p:nvSpPr>
          <p:cNvPr id="12" name="Title 1"/>
          <p:cNvSpPr txBox="1">
            <a:spLocks/>
          </p:cNvSpPr>
          <p:nvPr/>
        </p:nvSpPr>
        <p:spPr bwMode="auto">
          <a:xfrm>
            <a:off x="914400" y="1866900"/>
            <a:ext cx="1828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Logical NOT</a:t>
            </a:r>
            <a:endParaRPr lang="en-US" sz="1800" dirty="0" smtClean="0">
              <a:solidFill>
                <a:schemeClr val="tx1"/>
              </a:solidFill>
            </a:endParaRPr>
          </a:p>
        </p:txBody>
      </p:sp>
      <p:sp>
        <p:nvSpPr>
          <p:cNvPr id="13" name="Title 1"/>
          <p:cNvSpPr txBox="1">
            <a:spLocks/>
          </p:cNvSpPr>
          <p:nvPr/>
        </p:nvSpPr>
        <p:spPr bwMode="auto">
          <a:xfrm>
            <a:off x="1005840" y="3200400"/>
            <a:ext cx="94335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This operator always returns a Boolean value, regardless of the data type </a:t>
            </a:r>
            <a:r>
              <a:rPr lang="en-US" sz="1800" b="0" dirty="0" smtClean="0">
                <a:solidFill>
                  <a:schemeClr val="tx1"/>
                </a:solidFill>
              </a:rPr>
              <a:t>it’s used </a:t>
            </a:r>
            <a:r>
              <a:rPr lang="en-US" sz="1800" b="0" dirty="0">
                <a:solidFill>
                  <a:schemeClr val="tx1"/>
                </a:solidFill>
              </a:rPr>
              <a:t>on.</a:t>
            </a:r>
            <a:endParaRPr lang="en-US" sz="1800" b="0" dirty="0" smtClean="0">
              <a:solidFill>
                <a:schemeClr val="tx1"/>
              </a:solidFill>
            </a:endParaRPr>
          </a:p>
        </p:txBody>
      </p:sp>
      <p:sp>
        <p:nvSpPr>
          <p:cNvPr id="14" name="Title 1"/>
          <p:cNvSpPr txBox="1">
            <a:spLocks/>
          </p:cNvSpPr>
          <p:nvPr/>
        </p:nvSpPr>
        <p:spPr bwMode="auto">
          <a:xfrm>
            <a:off x="990600" y="4038600"/>
            <a:ext cx="94335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The logical NOT operator </a:t>
            </a:r>
            <a:r>
              <a:rPr lang="en-US" sz="1800" b="0" dirty="0" smtClean="0">
                <a:solidFill>
                  <a:schemeClr val="tx1"/>
                </a:solidFill>
              </a:rPr>
              <a:t>first </a:t>
            </a:r>
            <a:r>
              <a:rPr lang="en-US" sz="1800" b="0" dirty="0">
                <a:solidFill>
                  <a:schemeClr val="tx1"/>
                </a:solidFill>
              </a:rPr>
              <a:t>converts the operand to a Boolean value and then </a:t>
            </a:r>
            <a:r>
              <a:rPr lang="en-US" sz="1800" b="0" dirty="0" smtClean="0">
                <a:solidFill>
                  <a:schemeClr val="tx1"/>
                </a:solidFill>
              </a:rPr>
              <a:t>negates it</a:t>
            </a:r>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392360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18268"/>
            <a:ext cx="9875520" cy="31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0" name="Title 1"/>
          <p:cNvSpPr txBox="1">
            <a:spLocks/>
          </p:cNvSpPr>
          <p:nvPr/>
        </p:nvSpPr>
        <p:spPr bwMode="auto">
          <a:xfrm>
            <a:off x="914400" y="1413832"/>
            <a:ext cx="3276600" cy="19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Boolean</a:t>
            </a:r>
            <a:r>
              <a:rPr lang="en-US" sz="1800" b="0" dirty="0">
                <a:solidFill>
                  <a:schemeClr val="tx1"/>
                </a:solidFill>
              </a:rPr>
              <a:t> </a:t>
            </a:r>
            <a:r>
              <a:rPr lang="en-US" sz="1800" dirty="0">
                <a:solidFill>
                  <a:schemeClr val="tx1"/>
                </a:solidFill>
              </a:rPr>
              <a:t>Operators</a:t>
            </a:r>
            <a:endParaRPr lang="en-US" sz="1800" dirty="0" smtClean="0">
              <a:solidFill>
                <a:schemeClr val="tx1"/>
              </a:solidFill>
            </a:endParaRPr>
          </a:p>
        </p:txBody>
      </p:sp>
      <p:sp>
        <p:nvSpPr>
          <p:cNvPr id="8" name="Title 1"/>
          <p:cNvSpPr txBox="1">
            <a:spLocks/>
          </p:cNvSpPr>
          <p:nvPr/>
        </p:nvSpPr>
        <p:spPr bwMode="auto">
          <a:xfrm>
            <a:off x="1447800" y="1676400"/>
            <a:ext cx="8763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If the operand is the number 0, true is returned.</a:t>
            </a:r>
          </a:p>
          <a:p>
            <a:pPr marL="342900" indent="-342900">
              <a:buFont typeface="Arial" panose="020B0604020202020204" pitchFamily="34" charset="0"/>
              <a:buChar char="•"/>
            </a:pPr>
            <a:r>
              <a:rPr lang="en-US" sz="1800" b="0" dirty="0">
                <a:solidFill>
                  <a:schemeClr val="tx1"/>
                </a:solidFill>
              </a:rPr>
              <a:t>If the operand is any number other than 0 (including Infinity), false is returned.</a:t>
            </a:r>
          </a:p>
          <a:p>
            <a:pPr marL="342900" indent="-342900">
              <a:buFont typeface="Arial" panose="020B0604020202020204" pitchFamily="34" charset="0"/>
              <a:buChar char="•"/>
            </a:pPr>
            <a:r>
              <a:rPr lang="en-US" sz="1800" b="0" dirty="0">
                <a:solidFill>
                  <a:schemeClr val="tx1"/>
                </a:solidFill>
              </a:rPr>
              <a:t>If the operand is null, true is returned.</a:t>
            </a:r>
          </a:p>
          <a:p>
            <a:pPr marL="342900" indent="-342900">
              <a:buFont typeface="Arial" panose="020B0604020202020204" pitchFamily="34" charset="0"/>
              <a:buChar char="•"/>
            </a:pPr>
            <a:r>
              <a:rPr lang="en-US" sz="1800" b="0" dirty="0">
                <a:solidFill>
                  <a:schemeClr val="tx1"/>
                </a:solidFill>
              </a:rPr>
              <a:t>If the operand is </a:t>
            </a:r>
            <a:r>
              <a:rPr lang="en-US" sz="1800" b="0" dirty="0" err="1">
                <a:solidFill>
                  <a:schemeClr val="tx1"/>
                </a:solidFill>
              </a:rPr>
              <a:t>NaN</a:t>
            </a:r>
            <a:r>
              <a:rPr lang="en-US" sz="1800" b="0" dirty="0">
                <a:solidFill>
                  <a:schemeClr val="tx1"/>
                </a:solidFill>
              </a:rPr>
              <a:t>, true is returned.</a:t>
            </a:r>
          </a:p>
          <a:p>
            <a:pPr marL="342900" indent="-342900">
              <a:buFont typeface="Arial" panose="020B0604020202020204" pitchFamily="34" charset="0"/>
              <a:buChar char="•"/>
            </a:pPr>
            <a:r>
              <a:rPr lang="en-US" sz="1800" b="0" dirty="0">
                <a:solidFill>
                  <a:schemeClr val="tx1"/>
                </a:solidFill>
              </a:rPr>
              <a:t>If the operand is undefined, true is returned.</a:t>
            </a:r>
            <a:endParaRPr lang="pt-BR" sz="1800" b="0" dirty="0" smtClean="0">
              <a:solidFill>
                <a:schemeClr val="tx1"/>
              </a:solidFill>
            </a:endParaRPr>
          </a:p>
        </p:txBody>
      </p:sp>
      <p:sp>
        <p:nvSpPr>
          <p:cNvPr id="15" name="Title 1"/>
          <p:cNvSpPr txBox="1">
            <a:spLocks/>
          </p:cNvSpPr>
          <p:nvPr/>
        </p:nvSpPr>
        <p:spPr bwMode="auto">
          <a:xfrm>
            <a:off x="914400" y="4000500"/>
            <a:ext cx="1828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mn-lt"/>
              </a:rPr>
              <a:t>Logical</a:t>
            </a:r>
            <a:r>
              <a:rPr lang="en-US" dirty="0">
                <a:solidFill>
                  <a:schemeClr val="tx1"/>
                </a:solidFill>
                <a:latin typeface="+mn-lt"/>
              </a:rPr>
              <a:t> </a:t>
            </a:r>
            <a:r>
              <a:rPr lang="en-US" dirty="0" smtClean="0">
                <a:solidFill>
                  <a:schemeClr val="tx1"/>
                </a:solidFill>
                <a:latin typeface="+mn-lt"/>
              </a:rPr>
              <a:t>AND</a:t>
            </a:r>
          </a:p>
        </p:txBody>
      </p:sp>
      <p:sp>
        <p:nvSpPr>
          <p:cNvPr id="16" name="Title 1"/>
          <p:cNvSpPr txBox="1">
            <a:spLocks/>
          </p:cNvSpPr>
          <p:nvPr/>
        </p:nvSpPr>
        <p:spPr bwMode="auto">
          <a:xfrm>
            <a:off x="1447800" y="4533900"/>
            <a:ext cx="897636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logical AND operator is represented by the double ampersand (&amp;&amp;) and is applied to two </a:t>
            </a:r>
            <a:r>
              <a:rPr lang="en-US" sz="1800" b="0" dirty="0" smtClean="0">
                <a:solidFill>
                  <a:schemeClr val="tx1"/>
                </a:solidFill>
              </a:rPr>
              <a:t>values, such </a:t>
            </a:r>
            <a:r>
              <a:rPr lang="en-US" sz="1800" b="0" dirty="0">
                <a:solidFill>
                  <a:schemeClr val="tx1"/>
                </a:solidFill>
              </a:rPr>
              <a:t>as in this example:</a:t>
            </a:r>
            <a:endParaRPr lang="en-US" sz="1800" b="0" dirty="0" smtClean="0">
              <a:solidFill>
                <a:schemeClr val="tx1"/>
              </a:solidFill>
            </a:endParaRPr>
          </a:p>
        </p:txBody>
      </p:sp>
    </p:spTree>
    <p:extLst>
      <p:ext uri="{BB962C8B-B14F-4D97-AF65-F5344CB8AC3E}">
        <p14:creationId xmlns:p14="http://schemas.microsoft.com/office/powerpoint/2010/main" val="278083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09600"/>
            <a:ext cx="987552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5" name="Title 1"/>
          <p:cNvSpPr txBox="1">
            <a:spLocks/>
          </p:cNvSpPr>
          <p:nvPr/>
        </p:nvSpPr>
        <p:spPr bwMode="auto">
          <a:xfrm>
            <a:off x="1981200" y="1047750"/>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result = true &amp;&amp; false;</a:t>
            </a:r>
            <a:endParaRPr lang="en-US" sz="1800" b="0" dirty="0" smtClean="0">
              <a:solidFill>
                <a:schemeClr val="tx1"/>
              </a:solidFill>
            </a:endParaRPr>
          </a:p>
        </p:txBody>
      </p:sp>
      <p:sp>
        <p:nvSpPr>
          <p:cNvPr id="16" name="Title 1"/>
          <p:cNvSpPr txBox="1">
            <a:spLocks/>
          </p:cNvSpPr>
          <p:nvPr/>
        </p:nvSpPr>
        <p:spPr bwMode="auto">
          <a:xfrm>
            <a:off x="990600" y="1524000"/>
            <a:ext cx="975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Logical AND </a:t>
            </a:r>
            <a:r>
              <a:rPr lang="en-US" sz="1800" b="0" dirty="0">
                <a:solidFill>
                  <a:schemeClr val="tx1"/>
                </a:solidFill>
              </a:rPr>
              <a:t>can be used with any type of operand, not just Boolean values.</a:t>
            </a:r>
            <a:endParaRPr lang="en-US" sz="1800" b="0" dirty="0" smtClean="0">
              <a:solidFill>
                <a:schemeClr val="tx1"/>
              </a:solidFill>
            </a:endParaRPr>
          </a:p>
        </p:txBody>
      </p:sp>
      <p:sp>
        <p:nvSpPr>
          <p:cNvPr id="11" name="Title 1"/>
          <p:cNvSpPr txBox="1">
            <a:spLocks/>
          </p:cNvSpPr>
          <p:nvPr/>
        </p:nvSpPr>
        <p:spPr bwMode="auto">
          <a:xfrm>
            <a:off x="990600" y="2133600"/>
            <a:ext cx="9753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logical AND operator is a short-circuited operation, meaning that if the </a:t>
            </a:r>
            <a:r>
              <a:rPr lang="en-US" sz="1800" b="0" dirty="0" smtClean="0">
                <a:solidFill>
                  <a:schemeClr val="tx1"/>
                </a:solidFill>
              </a:rPr>
              <a:t>first operand determines </a:t>
            </a:r>
            <a:r>
              <a:rPr lang="en-US" sz="1800" b="0" dirty="0">
                <a:solidFill>
                  <a:schemeClr val="tx1"/>
                </a:solidFill>
              </a:rPr>
              <a:t>the result, the second operand is never evaluated.</a:t>
            </a:r>
            <a:endParaRPr lang="en-US" sz="1800" b="0" dirty="0" smtClean="0">
              <a:solidFill>
                <a:schemeClr val="tx1"/>
              </a:solidFill>
            </a:endParaRPr>
          </a:p>
        </p:txBody>
      </p:sp>
      <p:sp>
        <p:nvSpPr>
          <p:cNvPr id="12" name="Title 1"/>
          <p:cNvSpPr txBox="1">
            <a:spLocks/>
          </p:cNvSpPr>
          <p:nvPr/>
        </p:nvSpPr>
        <p:spPr bwMode="auto">
          <a:xfrm>
            <a:off x="990600" y="3048000"/>
            <a:ext cx="9753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 the case of logical AND, if the </a:t>
            </a:r>
            <a:r>
              <a:rPr lang="en-US" sz="1800" b="0" dirty="0" smtClean="0">
                <a:solidFill>
                  <a:schemeClr val="tx1"/>
                </a:solidFill>
              </a:rPr>
              <a:t>first operand </a:t>
            </a:r>
            <a:r>
              <a:rPr lang="en-US" sz="1800" b="0" dirty="0">
                <a:solidFill>
                  <a:schemeClr val="tx1"/>
                </a:solidFill>
              </a:rPr>
              <a:t>is false, no matter what the value of the second operand, the result can’t be equal to true.</a:t>
            </a:r>
            <a:endParaRPr lang="en-US" sz="1800" b="0" dirty="0" smtClean="0">
              <a:solidFill>
                <a:schemeClr val="tx1"/>
              </a:solidFill>
            </a:endParaRPr>
          </a:p>
        </p:txBody>
      </p:sp>
      <p:sp>
        <p:nvSpPr>
          <p:cNvPr id="7" name="Title 1"/>
          <p:cNvSpPr txBox="1">
            <a:spLocks/>
          </p:cNvSpPr>
          <p:nvPr/>
        </p:nvSpPr>
        <p:spPr bwMode="auto">
          <a:xfrm>
            <a:off x="1219200" y="409575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Logical OR</a:t>
            </a:r>
            <a:endParaRPr lang="en-US" sz="1800" dirty="0" smtClean="0">
              <a:solidFill>
                <a:schemeClr val="tx1"/>
              </a:solidFill>
            </a:endParaRPr>
          </a:p>
        </p:txBody>
      </p:sp>
      <p:sp>
        <p:nvSpPr>
          <p:cNvPr id="8" name="Title 1"/>
          <p:cNvSpPr txBox="1">
            <a:spLocks/>
          </p:cNvSpPr>
          <p:nvPr/>
        </p:nvSpPr>
        <p:spPr bwMode="auto">
          <a:xfrm>
            <a:off x="1066800" y="4724400"/>
            <a:ext cx="975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logical OR operator is represented by the double pipe (||) </a:t>
            </a:r>
            <a:r>
              <a:rPr lang="en-US" sz="1800" b="0" dirty="0" smtClean="0">
                <a:solidFill>
                  <a:schemeClr val="tx1"/>
                </a:solidFill>
              </a:rPr>
              <a:t>in </a:t>
            </a:r>
            <a:r>
              <a:rPr lang="en-US" sz="1800" b="0" dirty="0" err="1" smtClean="0">
                <a:solidFill>
                  <a:schemeClr val="tx1"/>
                </a:solidFill>
              </a:rPr>
              <a:t>ECMAScript</a:t>
            </a:r>
            <a:r>
              <a:rPr lang="en-US" sz="1800" b="0" dirty="0">
                <a:solidFill>
                  <a:schemeClr val="tx1"/>
                </a:solidFill>
              </a:rPr>
              <a:t>, like this</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var result = true || false;</a:t>
            </a:r>
            <a:endParaRPr lang="en-US" sz="1800" b="0" dirty="0" smtClean="0">
              <a:solidFill>
                <a:schemeClr val="tx1"/>
              </a:solidFill>
            </a:endParaRPr>
          </a:p>
        </p:txBody>
      </p:sp>
    </p:spTree>
    <p:extLst>
      <p:ext uri="{BB962C8B-B14F-4D97-AF65-F5344CB8AC3E}">
        <p14:creationId xmlns:p14="http://schemas.microsoft.com/office/powerpoint/2010/main" val="428141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00B0F0"/>
                </a:solidFill>
                <a:latin typeface="Calibri" pitchFamily="34" charset="0"/>
                <a:ea typeface="ＭＳ Ｐゴシック" charset="-128"/>
                <a:cs typeface="Calibri" pitchFamily="34" charset="0"/>
              </a:rPr>
              <a:t>Language Basics</a:t>
            </a:r>
          </a:p>
        </p:txBody>
      </p:sp>
      <p:sp>
        <p:nvSpPr>
          <p:cNvPr id="12" name="Title 1"/>
          <p:cNvSpPr txBox="1">
            <a:spLocks/>
          </p:cNvSpPr>
          <p:nvPr/>
        </p:nvSpPr>
        <p:spPr bwMode="auto">
          <a:xfrm>
            <a:off x="1371600" y="4694238"/>
            <a:ext cx="94488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4" name="Title 1"/>
          <p:cNvSpPr txBox="1">
            <a:spLocks/>
          </p:cNvSpPr>
          <p:nvPr/>
        </p:nvSpPr>
        <p:spPr bwMode="auto">
          <a:xfrm>
            <a:off x="1295400" y="990600"/>
            <a:ext cx="91287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Identifiers </a:t>
            </a:r>
            <a:r>
              <a:rPr lang="en-US" sz="1800" b="0" dirty="0">
                <a:solidFill>
                  <a:schemeClr val="tx1"/>
                </a:solidFill>
              </a:rPr>
              <a:t>may </a:t>
            </a:r>
            <a:r>
              <a:rPr lang="en-US" sz="1800" b="0" dirty="0" smtClean="0">
                <a:solidFill>
                  <a:schemeClr val="tx1"/>
                </a:solidFill>
              </a:rPr>
              <a:t>be one </a:t>
            </a:r>
            <a:r>
              <a:rPr lang="en-US" sz="1800" b="0" dirty="0">
                <a:solidFill>
                  <a:schemeClr val="tx1"/>
                </a:solidFill>
              </a:rPr>
              <a:t>or more characters in the following format:</a:t>
            </a:r>
            <a:endParaRPr lang="en-US" sz="1800" b="0" dirty="0" smtClean="0">
              <a:solidFill>
                <a:schemeClr val="tx1"/>
              </a:solidFill>
            </a:endParaRPr>
          </a:p>
        </p:txBody>
      </p:sp>
      <p:sp>
        <p:nvSpPr>
          <p:cNvPr id="11" name="Title 1"/>
          <p:cNvSpPr txBox="1">
            <a:spLocks/>
          </p:cNvSpPr>
          <p:nvPr/>
        </p:nvSpPr>
        <p:spPr bwMode="auto">
          <a:xfrm>
            <a:off x="1371600" y="1447800"/>
            <a:ext cx="960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The </a:t>
            </a:r>
            <a:r>
              <a:rPr lang="en-US" sz="1800" b="0" dirty="0" smtClean="0">
                <a:solidFill>
                  <a:schemeClr val="tx1"/>
                </a:solidFill>
              </a:rPr>
              <a:t>first </a:t>
            </a:r>
            <a:r>
              <a:rPr lang="en-US" sz="1800" b="0" dirty="0">
                <a:solidFill>
                  <a:schemeClr val="tx1"/>
                </a:solidFill>
              </a:rPr>
              <a:t>character must be a letter, an underscore (_), or a dollar sign ($).</a:t>
            </a:r>
          </a:p>
          <a:p>
            <a:pPr marL="342900" indent="-342900">
              <a:buFont typeface="Arial" panose="020B0604020202020204" pitchFamily="34" charset="0"/>
              <a:buChar char="•"/>
            </a:pPr>
            <a:r>
              <a:rPr lang="en-US" sz="1800" b="0" dirty="0">
                <a:solidFill>
                  <a:schemeClr val="tx1"/>
                </a:solidFill>
              </a:rPr>
              <a:t>All other characters may be letters, underscores, dollar signs, or numbers.</a:t>
            </a:r>
            <a:endParaRPr lang="en-US" sz="1800" b="0" dirty="0" smtClean="0">
              <a:solidFill>
                <a:schemeClr val="tx1"/>
              </a:solidFill>
            </a:endParaRPr>
          </a:p>
        </p:txBody>
      </p:sp>
      <p:sp>
        <p:nvSpPr>
          <p:cNvPr id="15" name="Title 1"/>
          <p:cNvSpPr txBox="1">
            <a:spLocks/>
          </p:cNvSpPr>
          <p:nvPr/>
        </p:nvSpPr>
        <p:spPr bwMode="auto">
          <a:xfrm>
            <a:off x="1143000" y="2667000"/>
            <a:ext cx="960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By convention, ECMAScript </a:t>
            </a:r>
            <a:r>
              <a:rPr lang="en-US" sz="1800" b="0" dirty="0" smtClean="0">
                <a:solidFill>
                  <a:schemeClr val="tx1"/>
                </a:solidFill>
              </a:rPr>
              <a:t>identifiers </a:t>
            </a:r>
            <a:r>
              <a:rPr lang="en-US" sz="1800" b="0" dirty="0">
                <a:solidFill>
                  <a:schemeClr val="tx1"/>
                </a:solidFill>
              </a:rPr>
              <a:t>use camel case, meaning that the </a:t>
            </a:r>
            <a:r>
              <a:rPr lang="en-US" sz="1800" b="0" dirty="0" smtClean="0">
                <a:solidFill>
                  <a:schemeClr val="tx1"/>
                </a:solidFill>
              </a:rPr>
              <a:t>first </a:t>
            </a:r>
            <a:r>
              <a:rPr lang="en-US" sz="1800" b="0" dirty="0">
                <a:solidFill>
                  <a:schemeClr val="tx1"/>
                </a:solidFill>
              </a:rPr>
              <a:t>letter is lowercase </a:t>
            </a:r>
            <a:r>
              <a:rPr lang="en-US" sz="1800" b="0" dirty="0" smtClean="0">
                <a:solidFill>
                  <a:schemeClr val="tx1"/>
                </a:solidFill>
              </a:rPr>
              <a:t>and each </a:t>
            </a:r>
            <a:r>
              <a:rPr lang="en-US" sz="1800" b="0" dirty="0">
                <a:solidFill>
                  <a:schemeClr val="tx1"/>
                </a:solidFill>
              </a:rPr>
              <a:t>additional word is offset by a capital letter, like this:</a:t>
            </a:r>
            <a:endParaRPr lang="en-US" sz="1800" b="0" dirty="0" smtClean="0">
              <a:solidFill>
                <a:schemeClr val="tx1"/>
              </a:solidFill>
            </a:endParaRPr>
          </a:p>
        </p:txBody>
      </p:sp>
      <p:sp>
        <p:nvSpPr>
          <p:cNvPr id="16" name="Title 1"/>
          <p:cNvSpPr txBox="1">
            <a:spLocks/>
          </p:cNvSpPr>
          <p:nvPr/>
        </p:nvSpPr>
        <p:spPr bwMode="auto">
          <a:xfrm>
            <a:off x="1463040" y="3810000"/>
            <a:ext cx="341376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firstSecond</a:t>
            </a:r>
          </a:p>
          <a:p>
            <a:r>
              <a:rPr lang="en-US" sz="1800" b="0" dirty="0">
                <a:solidFill>
                  <a:schemeClr val="tx1"/>
                </a:solidFill>
              </a:rPr>
              <a:t>myCar</a:t>
            </a:r>
          </a:p>
          <a:p>
            <a:r>
              <a:rPr lang="en-US" sz="1800" b="0" dirty="0">
                <a:solidFill>
                  <a:schemeClr val="tx1"/>
                </a:solidFill>
              </a:rPr>
              <a:t>doSomethingImportant</a:t>
            </a:r>
            <a:endParaRPr lang="en-US" sz="1800" b="0" dirty="0" smtClean="0">
              <a:solidFill>
                <a:schemeClr val="tx1"/>
              </a:solidFill>
            </a:endParaRPr>
          </a:p>
        </p:txBody>
      </p:sp>
      <p:sp>
        <p:nvSpPr>
          <p:cNvPr id="17" name="Title 1"/>
          <p:cNvSpPr txBox="1">
            <a:spLocks/>
          </p:cNvSpPr>
          <p:nvPr/>
        </p:nvSpPr>
        <p:spPr bwMode="auto">
          <a:xfrm>
            <a:off x="1295400" y="5029200"/>
            <a:ext cx="960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Although this is not strictly enforced, it is considered a best practice to adhere to the </a:t>
            </a:r>
            <a:r>
              <a:rPr lang="en-US" sz="1800" b="0" dirty="0" smtClean="0">
                <a:solidFill>
                  <a:schemeClr val="tx1"/>
                </a:solidFill>
              </a:rPr>
              <a:t>built-in ECMAScript </a:t>
            </a:r>
            <a:r>
              <a:rPr lang="en-US" sz="1800" b="0" dirty="0">
                <a:solidFill>
                  <a:schemeClr val="tx1"/>
                </a:solidFill>
              </a:rPr>
              <a:t>functions and objects that follow this format.</a:t>
            </a:r>
            <a:endParaRPr lang="en-US" sz="1800" b="0" dirty="0" smtClean="0">
              <a:solidFill>
                <a:schemeClr val="tx1"/>
              </a:solidFill>
            </a:endParaRPr>
          </a:p>
        </p:txBody>
      </p:sp>
    </p:spTree>
    <p:extLst>
      <p:ext uri="{BB962C8B-B14F-4D97-AF65-F5344CB8AC3E}">
        <p14:creationId xmlns:p14="http://schemas.microsoft.com/office/powerpoint/2010/main" val="175080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929640" y="667563"/>
            <a:ext cx="9875520" cy="39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5" name="Title 1"/>
          <p:cNvSpPr txBox="1">
            <a:spLocks/>
          </p:cNvSpPr>
          <p:nvPr/>
        </p:nvSpPr>
        <p:spPr bwMode="auto">
          <a:xfrm>
            <a:off x="990600" y="1060491"/>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Relational Operators</a:t>
            </a:r>
            <a:endParaRPr lang="en-US" sz="1800" dirty="0" smtClean="0">
              <a:solidFill>
                <a:schemeClr val="tx1"/>
              </a:solidFill>
            </a:endParaRPr>
          </a:p>
        </p:txBody>
      </p:sp>
      <p:sp>
        <p:nvSpPr>
          <p:cNvPr id="16" name="Title 1"/>
          <p:cNvSpPr txBox="1">
            <a:spLocks/>
          </p:cNvSpPr>
          <p:nvPr/>
        </p:nvSpPr>
        <p:spPr bwMode="auto">
          <a:xfrm>
            <a:off x="990600" y="1524000"/>
            <a:ext cx="975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&lt;, &gt;, &lt;=, &gt;=</a:t>
            </a:r>
          </a:p>
        </p:txBody>
      </p:sp>
      <p:sp>
        <p:nvSpPr>
          <p:cNvPr id="10" name="Title 1"/>
          <p:cNvSpPr txBox="1">
            <a:spLocks/>
          </p:cNvSpPr>
          <p:nvPr/>
        </p:nvSpPr>
        <p:spPr bwMode="auto">
          <a:xfrm>
            <a:off x="914400" y="2343150"/>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Equality Operators</a:t>
            </a:r>
            <a:endParaRPr lang="en-US" sz="1800" dirty="0" smtClean="0">
              <a:solidFill>
                <a:schemeClr val="tx1"/>
              </a:solidFill>
            </a:endParaRPr>
          </a:p>
        </p:txBody>
      </p:sp>
      <p:sp>
        <p:nvSpPr>
          <p:cNvPr id="13" name="Title 1"/>
          <p:cNvSpPr txBox="1">
            <a:spLocks/>
          </p:cNvSpPr>
          <p:nvPr/>
        </p:nvSpPr>
        <p:spPr bwMode="auto">
          <a:xfrm>
            <a:off x="1600200" y="2876550"/>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Equal and Not Equal</a:t>
            </a:r>
            <a:endParaRPr lang="en-US" sz="1800" b="0" dirty="0" smtClean="0">
              <a:solidFill>
                <a:schemeClr val="tx1"/>
              </a:solidFill>
            </a:endParaRPr>
          </a:p>
        </p:txBody>
      </p:sp>
      <p:sp>
        <p:nvSpPr>
          <p:cNvPr id="14" name="Title 1"/>
          <p:cNvSpPr txBox="1">
            <a:spLocks/>
          </p:cNvSpPr>
          <p:nvPr/>
        </p:nvSpPr>
        <p:spPr bwMode="auto">
          <a:xfrm>
            <a:off x="1676400" y="333375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Identically Equal and Not Identically Equal</a:t>
            </a:r>
            <a:endParaRPr lang="en-US" sz="1800" b="0" dirty="0" smtClean="0">
              <a:solidFill>
                <a:schemeClr val="tx1"/>
              </a:solidFill>
            </a:endParaRPr>
          </a:p>
        </p:txBody>
      </p:sp>
      <p:sp>
        <p:nvSpPr>
          <p:cNvPr id="17" name="Title 1"/>
          <p:cNvSpPr txBox="1">
            <a:spLocks/>
          </p:cNvSpPr>
          <p:nvPr/>
        </p:nvSpPr>
        <p:spPr bwMode="auto">
          <a:xfrm>
            <a:off x="990600" y="4267200"/>
            <a:ext cx="366056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Conditional Operator</a:t>
            </a:r>
            <a:endParaRPr lang="en-US" sz="1800" dirty="0" smtClean="0">
              <a:solidFill>
                <a:schemeClr val="tx1"/>
              </a:solidFill>
            </a:endParaRPr>
          </a:p>
        </p:txBody>
      </p:sp>
      <p:sp>
        <p:nvSpPr>
          <p:cNvPr id="18" name="Title 1"/>
          <p:cNvSpPr txBox="1">
            <a:spLocks/>
          </p:cNvSpPr>
          <p:nvPr/>
        </p:nvSpPr>
        <p:spPr bwMode="auto">
          <a:xfrm>
            <a:off x="1752600" y="4800600"/>
            <a:ext cx="8382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conditional operator is one of the most versatile in </a:t>
            </a:r>
            <a:r>
              <a:rPr lang="en-US" sz="1800" b="0" dirty="0" err="1">
                <a:solidFill>
                  <a:schemeClr val="tx1"/>
                </a:solidFill>
              </a:rPr>
              <a:t>ECMAScript</a:t>
            </a:r>
            <a:r>
              <a:rPr lang="en-US" sz="1800" b="0" dirty="0">
                <a:solidFill>
                  <a:schemeClr val="tx1"/>
                </a:solidFill>
              </a:rPr>
              <a:t>, and it takes on the same </a:t>
            </a:r>
            <a:r>
              <a:rPr lang="en-US" sz="1800" b="0" dirty="0" smtClean="0">
                <a:solidFill>
                  <a:schemeClr val="tx1"/>
                </a:solidFill>
              </a:rPr>
              <a:t>form as </a:t>
            </a:r>
            <a:r>
              <a:rPr lang="en-US" sz="1800" b="0" dirty="0">
                <a:solidFill>
                  <a:schemeClr val="tx1"/>
                </a:solidFill>
              </a:rPr>
              <a:t>in Java, which is as follows</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variable = boolean_expression ? </a:t>
            </a:r>
            <a:r>
              <a:rPr lang="en-US" sz="1800" b="0" dirty="0" err="1">
                <a:solidFill>
                  <a:schemeClr val="tx1"/>
                </a:solidFill>
              </a:rPr>
              <a:t>true_value</a:t>
            </a:r>
            <a:r>
              <a:rPr lang="en-US" sz="1800" b="0" dirty="0">
                <a:solidFill>
                  <a:schemeClr val="tx1"/>
                </a:solidFill>
              </a:rPr>
              <a:t> : </a:t>
            </a:r>
            <a:r>
              <a:rPr lang="en-US" sz="1800" b="0" dirty="0" err="1">
                <a:solidFill>
                  <a:schemeClr val="tx1"/>
                </a:solidFill>
              </a:rPr>
              <a:t>false_value</a:t>
            </a:r>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85331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619892" y="48418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5" name="Title 1"/>
          <p:cNvSpPr txBox="1">
            <a:spLocks/>
          </p:cNvSpPr>
          <p:nvPr/>
        </p:nvSpPr>
        <p:spPr bwMode="auto">
          <a:xfrm>
            <a:off x="914400" y="1047750"/>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Assignment Operators</a:t>
            </a:r>
            <a:endParaRPr lang="en-US" sz="1800" dirty="0" smtClean="0">
              <a:solidFill>
                <a:schemeClr val="tx1"/>
              </a:solidFill>
            </a:endParaRPr>
          </a:p>
        </p:txBody>
      </p:sp>
      <p:sp>
        <p:nvSpPr>
          <p:cNvPr id="16" name="Title 1"/>
          <p:cNvSpPr txBox="1">
            <a:spLocks/>
          </p:cNvSpPr>
          <p:nvPr/>
        </p:nvSpPr>
        <p:spPr bwMode="auto">
          <a:xfrm>
            <a:off x="990600" y="1524000"/>
            <a:ext cx="982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Simple assignment is done with the equal sign (=) and simply assigns the value on the right to </a:t>
            </a:r>
            <a:r>
              <a:rPr lang="en-US" sz="1800" b="0" dirty="0" smtClean="0">
                <a:solidFill>
                  <a:schemeClr val="tx1"/>
                </a:solidFill>
              </a:rPr>
              <a:t>the variable </a:t>
            </a:r>
            <a:r>
              <a:rPr lang="en-US" sz="1800" b="0" dirty="0">
                <a:solidFill>
                  <a:schemeClr val="tx1"/>
                </a:solidFill>
              </a:rPr>
              <a:t>on the left, as shown in the following example:</a:t>
            </a:r>
            <a:endParaRPr lang="en-US" sz="1800" b="0" dirty="0" smtClean="0">
              <a:solidFill>
                <a:schemeClr val="tx1"/>
              </a:solidFill>
            </a:endParaRPr>
          </a:p>
        </p:txBody>
      </p:sp>
      <p:sp>
        <p:nvSpPr>
          <p:cNvPr id="11" name="Title 1"/>
          <p:cNvSpPr txBox="1">
            <a:spLocks/>
          </p:cNvSpPr>
          <p:nvPr/>
        </p:nvSpPr>
        <p:spPr bwMode="auto">
          <a:xfrm>
            <a:off x="1752600" y="2590800"/>
            <a:ext cx="518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a:t>
            </a:r>
            <a:r>
              <a:rPr lang="en-US" sz="1800" b="0" dirty="0" err="1">
                <a:solidFill>
                  <a:schemeClr val="tx1"/>
                </a:solidFill>
              </a:rPr>
              <a:t>num</a:t>
            </a:r>
            <a:r>
              <a:rPr lang="en-US" sz="1800" b="0" dirty="0">
                <a:solidFill>
                  <a:schemeClr val="tx1"/>
                </a:solidFill>
              </a:rPr>
              <a:t> = 10;</a:t>
            </a:r>
          </a:p>
          <a:p>
            <a:r>
              <a:rPr lang="en-US" sz="1800" b="0" dirty="0" err="1">
                <a:solidFill>
                  <a:schemeClr val="tx1"/>
                </a:solidFill>
              </a:rPr>
              <a:t>num</a:t>
            </a:r>
            <a:r>
              <a:rPr lang="en-US" sz="1800" b="0" dirty="0">
                <a:solidFill>
                  <a:schemeClr val="tx1"/>
                </a:solidFill>
              </a:rPr>
              <a:t> = </a:t>
            </a:r>
            <a:r>
              <a:rPr lang="en-US" sz="1800" b="0" dirty="0" err="1">
                <a:solidFill>
                  <a:schemeClr val="tx1"/>
                </a:solidFill>
              </a:rPr>
              <a:t>num</a:t>
            </a:r>
            <a:r>
              <a:rPr lang="en-US" sz="1800" b="0" dirty="0">
                <a:solidFill>
                  <a:schemeClr val="tx1"/>
                </a:solidFill>
              </a:rPr>
              <a:t> + 10</a:t>
            </a:r>
            <a:r>
              <a:rPr lang="en-US" sz="1800" b="0" dirty="0" smtClean="0">
                <a:solidFill>
                  <a:schemeClr val="tx1"/>
                </a:solidFill>
              </a:rPr>
              <a:t>;// </a:t>
            </a:r>
            <a:r>
              <a:rPr lang="en-US" sz="1800" b="0" dirty="0" err="1">
                <a:solidFill>
                  <a:schemeClr val="tx1"/>
                </a:solidFill>
              </a:rPr>
              <a:t>num</a:t>
            </a:r>
            <a:r>
              <a:rPr lang="en-US" sz="1800" b="0" dirty="0">
                <a:solidFill>
                  <a:schemeClr val="tx1"/>
                </a:solidFill>
              </a:rPr>
              <a:t> += 10;</a:t>
            </a:r>
            <a:r>
              <a:rPr lang="en-US" sz="1800" b="0" dirty="0" smtClean="0">
                <a:solidFill>
                  <a:schemeClr val="tx1"/>
                </a:solidFill>
              </a:rPr>
              <a:t> </a:t>
            </a:r>
          </a:p>
        </p:txBody>
      </p:sp>
      <p:sp>
        <p:nvSpPr>
          <p:cNvPr id="12" name="Title 1"/>
          <p:cNvSpPr txBox="1">
            <a:spLocks/>
          </p:cNvSpPr>
          <p:nvPr/>
        </p:nvSpPr>
        <p:spPr bwMode="auto">
          <a:xfrm>
            <a:off x="990600" y="3562350"/>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Comma Operator</a:t>
            </a:r>
            <a:endParaRPr lang="en-US" sz="1800" dirty="0" smtClean="0">
              <a:solidFill>
                <a:schemeClr val="tx1"/>
              </a:solidFill>
            </a:endParaRPr>
          </a:p>
        </p:txBody>
      </p:sp>
      <p:sp>
        <p:nvSpPr>
          <p:cNvPr id="19" name="Title 1"/>
          <p:cNvSpPr txBox="1">
            <a:spLocks/>
          </p:cNvSpPr>
          <p:nvPr/>
        </p:nvSpPr>
        <p:spPr bwMode="auto">
          <a:xfrm>
            <a:off x="1066800" y="4038600"/>
            <a:ext cx="9753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comma operator allows execution of more than one operation in a single statement, </a:t>
            </a:r>
            <a:r>
              <a:rPr lang="en-US" sz="1800" b="0" dirty="0" smtClean="0">
                <a:solidFill>
                  <a:schemeClr val="tx1"/>
                </a:solidFill>
              </a:rPr>
              <a:t>as illustrated </a:t>
            </a:r>
            <a:r>
              <a:rPr lang="en-US" sz="1800" b="0" dirty="0">
                <a:solidFill>
                  <a:schemeClr val="tx1"/>
                </a:solidFill>
              </a:rPr>
              <a:t>here:</a:t>
            </a:r>
          </a:p>
          <a:p>
            <a:r>
              <a:rPr lang="en-US" sz="1800" b="0" dirty="0" smtClean="0">
                <a:solidFill>
                  <a:schemeClr val="tx1"/>
                </a:solidFill>
              </a:rPr>
              <a:t>        var </a:t>
            </a:r>
            <a:r>
              <a:rPr lang="en-US" sz="1800" b="0" dirty="0">
                <a:solidFill>
                  <a:schemeClr val="tx1"/>
                </a:solidFill>
              </a:rPr>
              <a:t>num1=1, num2=2, num3=3;</a:t>
            </a:r>
            <a:endParaRPr lang="en-US" sz="1800" b="0" dirty="0" smtClean="0">
              <a:solidFill>
                <a:schemeClr val="tx1"/>
              </a:solidFill>
            </a:endParaRPr>
          </a:p>
        </p:txBody>
      </p:sp>
    </p:spTree>
    <p:extLst>
      <p:ext uri="{BB962C8B-B14F-4D97-AF65-F5344CB8AC3E}">
        <p14:creationId xmlns:p14="http://schemas.microsoft.com/office/powerpoint/2010/main" val="159449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752474"/>
            <a:ext cx="987552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Language Basics</a:t>
            </a:r>
          </a:p>
        </p:txBody>
      </p:sp>
      <p:sp>
        <p:nvSpPr>
          <p:cNvPr id="15" name="Title 1"/>
          <p:cNvSpPr txBox="1">
            <a:spLocks/>
          </p:cNvSpPr>
          <p:nvPr/>
        </p:nvSpPr>
        <p:spPr bwMode="auto">
          <a:xfrm>
            <a:off x="914400" y="1047750"/>
            <a:ext cx="365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The with Statement</a:t>
            </a:r>
            <a:endParaRPr lang="en-US" sz="1800" dirty="0" smtClean="0">
              <a:solidFill>
                <a:schemeClr val="tx1"/>
              </a:solidFill>
            </a:endParaRPr>
          </a:p>
        </p:txBody>
      </p:sp>
      <p:sp>
        <p:nvSpPr>
          <p:cNvPr id="16" name="Title 1"/>
          <p:cNvSpPr txBox="1">
            <a:spLocks/>
          </p:cNvSpPr>
          <p:nvPr/>
        </p:nvSpPr>
        <p:spPr bwMode="auto">
          <a:xfrm>
            <a:off x="990600" y="1752600"/>
            <a:ext cx="982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with statement sets the scope of the code within a particular object. The syntax is as follows</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with (expression) statement;</a:t>
            </a:r>
            <a:endParaRPr lang="en-US" sz="1800" b="0" dirty="0" smtClean="0">
              <a:solidFill>
                <a:schemeClr val="tx1"/>
              </a:solidFill>
            </a:endParaRPr>
          </a:p>
        </p:txBody>
      </p:sp>
      <p:sp>
        <p:nvSpPr>
          <p:cNvPr id="8" name="Title 1"/>
          <p:cNvSpPr txBox="1">
            <a:spLocks/>
          </p:cNvSpPr>
          <p:nvPr/>
        </p:nvSpPr>
        <p:spPr bwMode="auto">
          <a:xfrm>
            <a:off x="990600" y="3124200"/>
            <a:ext cx="967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with statement was created as a convenience for times when a single object was being coded </a:t>
            </a:r>
            <a:r>
              <a:rPr lang="en-US" sz="1800" b="0" dirty="0" smtClean="0">
                <a:solidFill>
                  <a:schemeClr val="tx1"/>
                </a:solidFill>
              </a:rPr>
              <a:t>to over </a:t>
            </a:r>
            <a:r>
              <a:rPr lang="en-US" sz="1800" b="0" dirty="0">
                <a:solidFill>
                  <a:schemeClr val="tx1"/>
                </a:solidFill>
              </a:rPr>
              <a:t>and over again, such as in this example:</a:t>
            </a:r>
            <a:endParaRPr lang="en-US" sz="1800" b="0" dirty="0" smtClean="0">
              <a:solidFill>
                <a:schemeClr val="tx1"/>
              </a:solidFill>
            </a:endParaRPr>
          </a:p>
        </p:txBody>
      </p:sp>
      <p:sp>
        <p:nvSpPr>
          <p:cNvPr id="10" name="Title 1"/>
          <p:cNvSpPr txBox="1">
            <a:spLocks/>
          </p:cNvSpPr>
          <p:nvPr/>
        </p:nvSpPr>
        <p:spPr bwMode="auto">
          <a:xfrm>
            <a:off x="1066800" y="4038600"/>
            <a:ext cx="5105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a:t>
            </a:r>
            <a:r>
              <a:rPr lang="en-US" sz="1800" b="0" dirty="0" err="1">
                <a:solidFill>
                  <a:schemeClr val="tx1"/>
                </a:solidFill>
              </a:rPr>
              <a:t>qs</a:t>
            </a:r>
            <a:r>
              <a:rPr lang="en-US" sz="1800" b="0" dirty="0">
                <a:solidFill>
                  <a:schemeClr val="tx1"/>
                </a:solidFill>
              </a:rPr>
              <a:t> = </a:t>
            </a:r>
            <a:r>
              <a:rPr lang="en-US" sz="1800" b="0" dirty="0" err="1">
                <a:solidFill>
                  <a:schemeClr val="tx1"/>
                </a:solidFill>
              </a:rPr>
              <a:t>location.search.substring</a:t>
            </a:r>
            <a:r>
              <a:rPr lang="en-US" sz="1800" b="0" dirty="0">
                <a:solidFill>
                  <a:schemeClr val="tx1"/>
                </a:solidFill>
              </a:rPr>
              <a:t>(1);</a:t>
            </a:r>
          </a:p>
          <a:p>
            <a:r>
              <a:rPr lang="en-US" sz="1800" b="0" dirty="0">
                <a:solidFill>
                  <a:schemeClr val="tx1"/>
                </a:solidFill>
              </a:rPr>
              <a:t>var </a:t>
            </a:r>
            <a:r>
              <a:rPr lang="en-US" sz="1800" b="0" dirty="0" err="1">
                <a:solidFill>
                  <a:schemeClr val="tx1"/>
                </a:solidFill>
              </a:rPr>
              <a:t>hostName</a:t>
            </a:r>
            <a:r>
              <a:rPr lang="en-US" sz="1800" b="0" dirty="0">
                <a:solidFill>
                  <a:schemeClr val="tx1"/>
                </a:solidFill>
              </a:rPr>
              <a:t> = </a:t>
            </a:r>
            <a:r>
              <a:rPr lang="en-US" sz="1800" b="0" dirty="0" err="1">
                <a:solidFill>
                  <a:schemeClr val="tx1"/>
                </a:solidFill>
              </a:rPr>
              <a:t>location.hostname</a:t>
            </a:r>
            <a:r>
              <a:rPr lang="en-US" sz="1800" b="0" dirty="0">
                <a:solidFill>
                  <a:schemeClr val="tx1"/>
                </a:solidFill>
              </a:rPr>
              <a:t>;</a:t>
            </a:r>
          </a:p>
          <a:p>
            <a:r>
              <a:rPr lang="en-US" sz="1800" b="0" dirty="0">
                <a:solidFill>
                  <a:schemeClr val="tx1"/>
                </a:solidFill>
              </a:rPr>
              <a:t>var </a:t>
            </a:r>
            <a:r>
              <a:rPr lang="en-US" sz="1800" b="0" dirty="0" err="1">
                <a:solidFill>
                  <a:schemeClr val="tx1"/>
                </a:solidFill>
              </a:rPr>
              <a:t>url</a:t>
            </a:r>
            <a:r>
              <a:rPr lang="en-US" sz="1800" b="0" dirty="0">
                <a:solidFill>
                  <a:schemeClr val="tx1"/>
                </a:solidFill>
              </a:rPr>
              <a:t> = </a:t>
            </a:r>
            <a:r>
              <a:rPr lang="en-US" sz="1800" b="0" dirty="0" err="1">
                <a:solidFill>
                  <a:schemeClr val="tx1"/>
                </a:solidFill>
              </a:rPr>
              <a:t>location.href</a:t>
            </a:r>
            <a:r>
              <a:rPr lang="en-US" sz="1800" b="0" dirty="0">
                <a:solidFill>
                  <a:schemeClr val="tx1"/>
                </a:solidFill>
              </a:rPr>
              <a:t>;</a:t>
            </a:r>
            <a:endParaRPr lang="en-US" sz="1800" b="0" dirty="0" smtClean="0">
              <a:solidFill>
                <a:schemeClr val="tx1"/>
              </a:solidFill>
            </a:endParaRPr>
          </a:p>
        </p:txBody>
      </p:sp>
      <p:sp>
        <p:nvSpPr>
          <p:cNvPr id="13" name="Title 1"/>
          <p:cNvSpPr txBox="1">
            <a:spLocks/>
          </p:cNvSpPr>
          <p:nvPr/>
        </p:nvSpPr>
        <p:spPr bwMode="auto">
          <a:xfrm>
            <a:off x="4495800" y="4953000"/>
            <a:ext cx="5715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with(location){</a:t>
            </a:r>
          </a:p>
          <a:p>
            <a:r>
              <a:rPr lang="en-US" sz="1800" b="0" dirty="0">
                <a:solidFill>
                  <a:schemeClr val="tx1"/>
                </a:solidFill>
              </a:rPr>
              <a:t>var </a:t>
            </a:r>
            <a:r>
              <a:rPr lang="en-US" sz="1800" b="0" dirty="0" err="1">
                <a:solidFill>
                  <a:schemeClr val="tx1"/>
                </a:solidFill>
              </a:rPr>
              <a:t>qs</a:t>
            </a:r>
            <a:r>
              <a:rPr lang="en-US" sz="1800" b="0" dirty="0">
                <a:solidFill>
                  <a:schemeClr val="tx1"/>
                </a:solidFill>
              </a:rPr>
              <a:t> = </a:t>
            </a:r>
            <a:r>
              <a:rPr lang="en-US" sz="1800" b="0" dirty="0" err="1">
                <a:solidFill>
                  <a:schemeClr val="tx1"/>
                </a:solidFill>
              </a:rPr>
              <a:t>search.substring</a:t>
            </a:r>
            <a:r>
              <a:rPr lang="en-US" sz="1800" b="0" dirty="0">
                <a:solidFill>
                  <a:schemeClr val="tx1"/>
                </a:solidFill>
              </a:rPr>
              <a:t>(1);</a:t>
            </a:r>
          </a:p>
          <a:p>
            <a:r>
              <a:rPr lang="en-US" sz="1800" b="0" dirty="0">
                <a:solidFill>
                  <a:schemeClr val="tx1"/>
                </a:solidFill>
              </a:rPr>
              <a:t>var </a:t>
            </a:r>
            <a:r>
              <a:rPr lang="en-US" sz="1800" b="0" dirty="0" err="1">
                <a:solidFill>
                  <a:schemeClr val="tx1"/>
                </a:solidFill>
              </a:rPr>
              <a:t>hostName</a:t>
            </a:r>
            <a:r>
              <a:rPr lang="en-US" sz="1800" b="0" dirty="0">
                <a:solidFill>
                  <a:schemeClr val="tx1"/>
                </a:solidFill>
              </a:rPr>
              <a:t> = hostname;</a:t>
            </a:r>
          </a:p>
          <a:p>
            <a:r>
              <a:rPr lang="en-US" sz="1800" b="0" dirty="0">
                <a:solidFill>
                  <a:schemeClr val="tx1"/>
                </a:solidFill>
              </a:rPr>
              <a:t>var </a:t>
            </a:r>
            <a:r>
              <a:rPr lang="en-US" sz="1800" b="0" dirty="0" err="1">
                <a:solidFill>
                  <a:schemeClr val="tx1"/>
                </a:solidFill>
              </a:rPr>
              <a:t>url</a:t>
            </a:r>
            <a:r>
              <a:rPr lang="en-US" sz="1800" b="0" dirty="0">
                <a:solidFill>
                  <a:schemeClr val="tx1"/>
                </a:solidFill>
              </a:rPr>
              <a:t> = </a:t>
            </a:r>
            <a:r>
              <a:rPr lang="en-US" sz="1800" b="0" dirty="0" err="1">
                <a:solidFill>
                  <a:schemeClr val="tx1"/>
                </a:solidFill>
              </a:rPr>
              <a:t>href</a:t>
            </a:r>
            <a:r>
              <a:rPr lang="en-US" sz="1800" b="0" dirty="0">
                <a:solidFill>
                  <a:schemeClr val="tx1"/>
                </a:solidFill>
              </a:rPr>
              <a:t>;</a:t>
            </a:r>
          </a:p>
          <a:p>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29523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3962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Understanding event flow</a:t>
            </a:r>
          </a:p>
        </p:txBody>
      </p:sp>
      <p:sp>
        <p:nvSpPr>
          <p:cNvPr id="11" name="Title 1"/>
          <p:cNvSpPr txBox="1">
            <a:spLocks/>
          </p:cNvSpPr>
          <p:nvPr/>
        </p:nvSpPr>
        <p:spPr bwMode="auto">
          <a:xfrm>
            <a:off x="914400" y="1657350"/>
            <a:ext cx="3962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Working with event handlers</a:t>
            </a:r>
          </a:p>
        </p:txBody>
      </p:sp>
      <p:sp>
        <p:nvSpPr>
          <p:cNvPr id="12" name="Title 1"/>
          <p:cNvSpPr txBox="1">
            <a:spLocks/>
          </p:cNvSpPr>
          <p:nvPr/>
        </p:nvSpPr>
        <p:spPr bwMode="auto">
          <a:xfrm>
            <a:off x="914400" y="2266949"/>
            <a:ext cx="5861050" cy="65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buFont typeface="Arial" pitchFamily="34" charset="0"/>
              <a:buChar char="•"/>
            </a:pPr>
            <a:r>
              <a:rPr lang="en-US" sz="1800" b="0" dirty="0" smtClean="0">
                <a:solidFill>
                  <a:schemeClr val="tx1"/>
                </a:solidFill>
              </a:rPr>
              <a:t>Examining the different types of events</a:t>
            </a:r>
          </a:p>
        </p:txBody>
      </p:sp>
      <p:sp>
        <p:nvSpPr>
          <p:cNvPr id="14" name="Title 1"/>
          <p:cNvSpPr txBox="1">
            <a:spLocks/>
          </p:cNvSpPr>
          <p:nvPr/>
        </p:nvSpPr>
        <p:spPr bwMode="auto">
          <a:xfrm>
            <a:off x="914400" y="2971800"/>
            <a:ext cx="8382000" cy="58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JavaScript’s interaction with HTML is handled through </a:t>
            </a:r>
            <a:r>
              <a:rPr lang="en-US" sz="1800" b="0" i="1" dirty="0" smtClean="0">
                <a:solidFill>
                  <a:schemeClr val="tx1"/>
                </a:solidFill>
              </a:rPr>
              <a:t>events.</a:t>
            </a:r>
          </a:p>
        </p:txBody>
      </p:sp>
      <p:sp>
        <p:nvSpPr>
          <p:cNvPr id="17" name="Title 1"/>
          <p:cNvSpPr txBox="1">
            <a:spLocks/>
          </p:cNvSpPr>
          <p:nvPr/>
        </p:nvSpPr>
        <p:spPr bwMode="auto">
          <a:xfrm>
            <a:off x="914400" y="3505200"/>
            <a:ext cx="9372600" cy="81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Events first appeared in Internet Explorer 3 and Netscape Navigator 2 as a way to offload some form processing from the server onto the browser.</a:t>
            </a:r>
          </a:p>
        </p:txBody>
      </p:sp>
      <p:sp>
        <p:nvSpPr>
          <p:cNvPr id="18" name="Title 1"/>
          <p:cNvSpPr txBox="1">
            <a:spLocks/>
          </p:cNvSpPr>
          <p:nvPr/>
        </p:nvSpPr>
        <p:spPr bwMode="auto">
          <a:xfrm>
            <a:off x="914400" y="4343400"/>
            <a:ext cx="952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By the time Internet Explorer 4 and Netscape 4 were released, each browser delivered similar but different APIs that continued for several generations.</a:t>
            </a:r>
          </a:p>
        </p:txBody>
      </p:sp>
      <p:sp>
        <p:nvSpPr>
          <p:cNvPr id="19" name="Title 1"/>
          <p:cNvSpPr txBox="1">
            <a:spLocks/>
          </p:cNvSpPr>
          <p:nvPr/>
        </p:nvSpPr>
        <p:spPr bwMode="auto">
          <a:xfrm>
            <a:off x="914400" y="5209721"/>
            <a:ext cx="9677400" cy="81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DOM Level 2 was the first attempt to standardize the DOM events API in</a:t>
            </a:r>
          </a:p>
          <a:p>
            <a:r>
              <a:rPr lang="en-US" sz="1800" b="0" dirty="0" smtClean="0">
                <a:solidFill>
                  <a:schemeClr val="tx1"/>
                </a:solidFill>
              </a:rPr>
              <a:t>a logical way.</a:t>
            </a:r>
          </a:p>
        </p:txBody>
      </p:sp>
    </p:spTree>
    <p:extLst>
      <p:ext uri="{BB962C8B-B14F-4D97-AF65-F5344CB8AC3E}">
        <p14:creationId xmlns:p14="http://schemas.microsoft.com/office/powerpoint/2010/main" val="29523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1676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Event Flow</a:t>
            </a:r>
          </a:p>
        </p:txBody>
      </p:sp>
      <p:sp>
        <p:nvSpPr>
          <p:cNvPr id="17" name="Title 1"/>
          <p:cNvSpPr txBox="1">
            <a:spLocks/>
          </p:cNvSpPr>
          <p:nvPr/>
        </p:nvSpPr>
        <p:spPr bwMode="auto">
          <a:xfrm>
            <a:off x="1219200" y="1676400"/>
            <a:ext cx="9677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i="1" dirty="0" smtClean="0">
                <a:solidFill>
                  <a:schemeClr val="tx1"/>
                </a:solidFill>
              </a:rPr>
              <a:t>Event flow describes the order in which events are received on the page, and interestingly, the </a:t>
            </a:r>
            <a:r>
              <a:rPr lang="en-US" sz="1800" b="0" dirty="0" smtClean="0">
                <a:solidFill>
                  <a:schemeClr val="tx1"/>
                </a:solidFill>
              </a:rPr>
              <a:t>Internet Explorer and Netscape development teams came up with an almost exactly opposite concept of event flow.</a:t>
            </a:r>
          </a:p>
        </p:txBody>
      </p:sp>
      <p:sp>
        <p:nvSpPr>
          <p:cNvPr id="18" name="Title 1"/>
          <p:cNvSpPr txBox="1">
            <a:spLocks/>
          </p:cNvSpPr>
          <p:nvPr/>
        </p:nvSpPr>
        <p:spPr bwMode="auto">
          <a:xfrm>
            <a:off x="1219200" y="2895600"/>
            <a:ext cx="952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Internet Explorer would support an event bubbling flow, whereas Netscape</a:t>
            </a:r>
          </a:p>
          <a:p>
            <a:r>
              <a:rPr lang="en-US" sz="1800" b="0" dirty="0" smtClean="0">
                <a:solidFill>
                  <a:schemeClr val="tx1"/>
                </a:solidFill>
              </a:rPr>
              <a:t>Communicator would support an event capturing flow.</a:t>
            </a:r>
          </a:p>
        </p:txBody>
      </p:sp>
      <p:sp>
        <p:nvSpPr>
          <p:cNvPr id="10" name="Title 1"/>
          <p:cNvSpPr txBox="1">
            <a:spLocks/>
          </p:cNvSpPr>
          <p:nvPr/>
        </p:nvSpPr>
        <p:spPr bwMode="auto">
          <a:xfrm>
            <a:off x="990600" y="3943350"/>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Event Bubbling</a:t>
            </a:r>
          </a:p>
        </p:txBody>
      </p:sp>
      <p:sp>
        <p:nvSpPr>
          <p:cNvPr id="13" name="Title 1"/>
          <p:cNvSpPr txBox="1">
            <a:spLocks/>
          </p:cNvSpPr>
          <p:nvPr/>
        </p:nvSpPr>
        <p:spPr bwMode="auto">
          <a:xfrm>
            <a:off x="1295400" y="449580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Internet Explorer event flow is called </a:t>
            </a:r>
            <a:r>
              <a:rPr lang="en-US" sz="1800" b="0" i="1" dirty="0" smtClean="0">
                <a:solidFill>
                  <a:schemeClr val="tx1"/>
                </a:solidFill>
              </a:rPr>
              <a:t>event bubbling, because an event is said to start at the </a:t>
            </a:r>
            <a:r>
              <a:rPr lang="en-US" sz="1800" b="0" dirty="0" smtClean="0">
                <a:solidFill>
                  <a:schemeClr val="tx1"/>
                </a:solidFill>
              </a:rPr>
              <a:t>most specific element and then flow upward</a:t>
            </a:r>
          </a:p>
          <a:p>
            <a:r>
              <a:rPr lang="en-US" sz="1800" b="0" dirty="0" smtClean="0">
                <a:solidFill>
                  <a:schemeClr val="tx1"/>
                </a:solidFill>
              </a:rPr>
              <a:t>toward the least specific node. Consider the following HTML page:</a:t>
            </a:r>
          </a:p>
        </p:txBody>
      </p:sp>
    </p:spTree>
    <p:extLst>
      <p:ext uri="{BB962C8B-B14F-4D97-AF65-F5344CB8AC3E}">
        <p14:creationId xmlns:p14="http://schemas.microsoft.com/office/powerpoint/2010/main" val="29523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2286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Event Bubbling</a:t>
            </a:r>
          </a:p>
        </p:txBody>
      </p:sp>
      <p:sp>
        <p:nvSpPr>
          <p:cNvPr id="17" name="Title 1"/>
          <p:cNvSpPr txBox="1">
            <a:spLocks/>
          </p:cNvSpPr>
          <p:nvPr/>
        </p:nvSpPr>
        <p:spPr bwMode="auto">
          <a:xfrm>
            <a:off x="1219200" y="1676400"/>
            <a:ext cx="9753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&lt;!DOCTYPE html&gt;</a:t>
            </a:r>
          </a:p>
          <a:p>
            <a:r>
              <a:rPr lang="en-US" sz="1800" b="0" dirty="0" smtClean="0">
                <a:solidFill>
                  <a:schemeClr val="tx1"/>
                </a:solidFill>
              </a:rPr>
              <a:t>&lt;html&gt;</a:t>
            </a:r>
          </a:p>
          <a:p>
            <a:pPr lvl="1"/>
            <a:r>
              <a:rPr lang="en-US" sz="1800" b="0" dirty="0" smtClean="0">
                <a:solidFill>
                  <a:schemeClr val="tx1"/>
                </a:solidFill>
              </a:rPr>
              <a:t>&lt;head&gt;</a:t>
            </a:r>
          </a:p>
          <a:p>
            <a:pPr lvl="1"/>
            <a:r>
              <a:rPr lang="en-US" sz="1800" b="0" dirty="0" smtClean="0">
                <a:solidFill>
                  <a:schemeClr val="tx1"/>
                </a:solidFill>
              </a:rPr>
              <a:t>&lt;title&gt;Event Bubbling Example&lt;/title&gt;</a:t>
            </a:r>
          </a:p>
          <a:p>
            <a:pPr lvl="1"/>
            <a:r>
              <a:rPr lang="en-US" sz="1800" b="0" dirty="0" smtClean="0">
                <a:solidFill>
                  <a:schemeClr val="tx1"/>
                </a:solidFill>
              </a:rPr>
              <a:t>&lt;/head&gt;</a:t>
            </a:r>
          </a:p>
          <a:p>
            <a:pPr lvl="1"/>
            <a:r>
              <a:rPr lang="en-US" sz="1800" b="0" dirty="0" smtClean="0">
                <a:solidFill>
                  <a:schemeClr val="tx1"/>
                </a:solidFill>
              </a:rPr>
              <a:t>&lt;body&gt;</a:t>
            </a:r>
          </a:p>
          <a:p>
            <a:pPr lvl="1"/>
            <a:r>
              <a:rPr lang="en-US" sz="1800" b="0" dirty="0" smtClean="0">
                <a:solidFill>
                  <a:schemeClr val="tx1"/>
                </a:solidFill>
              </a:rPr>
              <a:t>	&lt;div id=”</a:t>
            </a:r>
            <a:r>
              <a:rPr lang="en-US" sz="1800" b="0" dirty="0" err="1" smtClean="0">
                <a:solidFill>
                  <a:schemeClr val="tx1"/>
                </a:solidFill>
              </a:rPr>
              <a:t>myDiv</a:t>
            </a:r>
            <a:r>
              <a:rPr lang="en-US" sz="1800" b="0" dirty="0" smtClean="0">
                <a:solidFill>
                  <a:schemeClr val="tx1"/>
                </a:solidFill>
              </a:rPr>
              <a:t>”&gt;Click Me&lt;/div&gt;</a:t>
            </a:r>
          </a:p>
          <a:p>
            <a:pPr lvl="1"/>
            <a:r>
              <a:rPr lang="en-US" sz="1800" b="0" dirty="0" smtClean="0">
                <a:solidFill>
                  <a:schemeClr val="tx1"/>
                </a:solidFill>
              </a:rPr>
              <a:t>&lt;/body&gt;</a:t>
            </a:r>
          </a:p>
          <a:p>
            <a:r>
              <a:rPr lang="en-US" sz="1800" b="0" dirty="0" smtClean="0">
                <a:solidFill>
                  <a:schemeClr val="tx1"/>
                </a:solidFill>
              </a:rPr>
              <a:t>&lt;/html&gt;</a:t>
            </a:r>
          </a:p>
        </p:txBody>
      </p:sp>
      <p:sp>
        <p:nvSpPr>
          <p:cNvPr id="8" name="Title 1"/>
          <p:cNvSpPr txBox="1">
            <a:spLocks/>
          </p:cNvSpPr>
          <p:nvPr/>
        </p:nvSpPr>
        <p:spPr bwMode="auto">
          <a:xfrm>
            <a:off x="1066800" y="4476750"/>
            <a:ext cx="96774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When you click the &lt;div&gt; element in the page, the click event occurs in the following order:</a:t>
            </a:r>
          </a:p>
        </p:txBody>
      </p:sp>
      <p:sp>
        <p:nvSpPr>
          <p:cNvPr id="11" name="Title 1"/>
          <p:cNvSpPr txBox="1">
            <a:spLocks/>
          </p:cNvSpPr>
          <p:nvPr/>
        </p:nvSpPr>
        <p:spPr bwMode="auto">
          <a:xfrm>
            <a:off x="1066800" y="5391150"/>
            <a:ext cx="96774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Div, Body, HTML, Document</a:t>
            </a:r>
          </a:p>
        </p:txBody>
      </p:sp>
    </p:spTree>
    <p:extLst>
      <p:ext uri="{BB962C8B-B14F-4D97-AF65-F5344CB8AC3E}">
        <p14:creationId xmlns:p14="http://schemas.microsoft.com/office/powerpoint/2010/main" val="29523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2286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ea typeface="Verdana" panose="020B0604030504040204" pitchFamily="34" charset="0"/>
                <a:cs typeface="Verdana" panose="020B0604030504040204" pitchFamily="34" charset="0"/>
              </a:rPr>
              <a:t>Event Bubbling</a:t>
            </a:r>
          </a:p>
        </p:txBody>
      </p:sp>
      <p:sp>
        <p:nvSpPr>
          <p:cNvPr id="17" name="Title 1"/>
          <p:cNvSpPr txBox="1">
            <a:spLocks/>
          </p:cNvSpPr>
          <p:nvPr/>
        </p:nvSpPr>
        <p:spPr bwMode="auto">
          <a:xfrm>
            <a:off x="1219200" y="18288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ea typeface="Verdana" panose="020B0604030504040204" pitchFamily="34" charset="0"/>
                <a:cs typeface="Verdana" panose="020B0604030504040204" pitchFamily="34" charset="0"/>
              </a:rPr>
              <a:t>All modern browsers support event bubbling, although there are some variations on how it is implemented.</a:t>
            </a:r>
          </a:p>
          <a:p>
            <a:endParaRPr lang="en-US" sz="1800" b="0" dirty="0" smtClean="0">
              <a:solidFill>
                <a:schemeClr val="tx1"/>
              </a:solidFill>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143000" y="3409950"/>
            <a:ext cx="96774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ea typeface="Verdana" panose="020B0604030504040204" pitchFamily="34" charset="0"/>
                <a:cs typeface="Verdana" panose="020B0604030504040204" pitchFamily="34" charset="0"/>
              </a:rPr>
              <a:t>Internet Explorer 9, Firefox, Chrome, and Safari continue event bubbling up to</a:t>
            </a:r>
          </a:p>
          <a:p>
            <a:r>
              <a:rPr lang="en-US" sz="1800" b="0" dirty="0" smtClean="0">
                <a:solidFill>
                  <a:schemeClr val="tx1"/>
                </a:solidFill>
                <a:ea typeface="Verdana" panose="020B0604030504040204" pitchFamily="34" charset="0"/>
                <a:cs typeface="Verdana" panose="020B0604030504040204" pitchFamily="34" charset="0"/>
              </a:rPr>
              <a:t>the window object.</a:t>
            </a:r>
          </a:p>
        </p:txBody>
      </p:sp>
      <p:sp>
        <p:nvSpPr>
          <p:cNvPr id="7" name="Title 1"/>
          <p:cNvSpPr txBox="1">
            <a:spLocks/>
          </p:cNvSpPr>
          <p:nvPr/>
        </p:nvSpPr>
        <p:spPr bwMode="auto">
          <a:xfrm>
            <a:off x="1143000" y="2514600"/>
            <a:ext cx="944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ea typeface="Verdana" panose="020B0604030504040204" pitchFamily="34" charset="0"/>
                <a:cs typeface="Verdana" panose="020B0604030504040204" pitchFamily="34" charset="0"/>
              </a:rPr>
              <a:t>Internet Explorer 5.5 and earlier skip bubbling to the &lt;html&gt; element</a:t>
            </a:r>
          </a:p>
          <a:p>
            <a:r>
              <a:rPr lang="en-US" sz="1800" b="0" dirty="0" smtClean="0">
                <a:solidFill>
                  <a:schemeClr val="tx1"/>
                </a:solidFill>
                <a:ea typeface="Verdana" panose="020B0604030504040204" pitchFamily="34" charset="0"/>
                <a:cs typeface="Verdana" panose="020B0604030504040204" pitchFamily="34" charset="0"/>
              </a:rPr>
              <a:t>(going from &lt;body&gt; directly to document).</a:t>
            </a:r>
          </a:p>
        </p:txBody>
      </p:sp>
    </p:spTree>
    <p:extLst>
      <p:ext uri="{BB962C8B-B14F-4D97-AF65-F5344CB8AC3E}">
        <p14:creationId xmlns:p14="http://schemas.microsoft.com/office/powerpoint/2010/main" val="29523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2286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Event Capturing</a:t>
            </a:r>
          </a:p>
        </p:txBody>
      </p:sp>
      <p:sp>
        <p:nvSpPr>
          <p:cNvPr id="17" name="Title 1"/>
          <p:cNvSpPr txBox="1">
            <a:spLocks/>
          </p:cNvSpPr>
          <p:nvPr/>
        </p:nvSpPr>
        <p:spPr bwMode="auto">
          <a:xfrm>
            <a:off x="1219200" y="18288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theory of event capturing is that the least specific node should receive the event first and the most specific node should receive the event last.</a:t>
            </a:r>
          </a:p>
        </p:txBody>
      </p:sp>
      <p:sp>
        <p:nvSpPr>
          <p:cNvPr id="10" name="Title 1"/>
          <p:cNvSpPr txBox="1">
            <a:spLocks/>
          </p:cNvSpPr>
          <p:nvPr/>
        </p:nvSpPr>
        <p:spPr bwMode="auto">
          <a:xfrm>
            <a:off x="1219200" y="28956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If the previous example is used with event capturing, clicking</a:t>
            </a:r>
          </a:p>
          <a:p>
            <a:r>
              <a:rPr lang="en-US" sz="1800" b="0" dirty="0" smtClean="0">
                <a:solidFill>
                  <a:schemeClr val="tx1"/>
                </a:solidFill>
              </a:rPr>
              <a:t>the &lt;div&gt; element fires the click event in the following order:</a:t>
            </a:r>
          </a:p>
        </p:txBody>
      </p:sp>
      <p:sp>
        <p:nvSpPr>
          <p:cNvPr id="11" name="Title 1"/>
          <p:cNvSpPr txBox="1">
            <a:spLocks/>
          </p:cNvSpPr>
          <p:nvPr/>
        </p:nvSpPr>
        <p:spPr bwMode="auto">
          <a:xfrm>
            <a:off x="1219200" y="3810000"/>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Document, &lt;HTML&gt;, &lt;Body&gt;, &lt;div&gt;</a:t>
            </a:r>
          </a:p>
        </p:txBody>
      </p:sp>
      <p:sp>
        <p:nvSpPr>
          <p:cNvPr id="12" name="Title 1"/>
          <p:cNvSpPr txBox="1">
            <a:spLocks/>
          </p:cNvSpPr>
          <p:nvPr/>
        </p:nvSpPr>
        <p:spPr bwMode="auto">
          <a:xfrm>
            <a:off x="1219200" y="4343400"/>
            <a:ext cx="8686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Event capturing is currently supported in Internet Explorer 9, Safari, Chrome, Opera, and Firefox.</a:t>
            </a:r>
          </a:p>
        </p:txBody>
      </p:sp>
      <p:sp>
        <p:nvSpPr>
          <p:cNvPr id="13" name="Title 1"/>
          <p:cNvSpPr txBox="1">
            <a:spLocks/>
          </p:cNvSpPr>
          <p:nvPr/>
        </p:nvSpPr>
        <p:spPr bwMode="auto">
          <a:xfrm>
            <a:off x="1219200" y="5257800"/>
            <a:ext cx="906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Event capturing is generally not used because of a lack of support in older browsers. The general advice is to use event bubbling freely while retaining event capturing for special circumstances.</a:t>
            </a:r>
          </a:p>
        </p:txBody>
      </p:sp>
    </p:spTree>
    <p:extLst>
      <p:ext uri="{BB962C8B-B14F-4D97-AF65-F5344CB8AC3E}">
        <p14:creationId xmlns:p14="http://schemas.microsoft.com/office/powerpoint/2010/main" val="29523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2209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DOM Event Flow</a:t>
            </a:r>
          </a:p>
        </p:txBody>
      </p:sp>
      <p:sp>
        <p:nvSpPr>
          <p:cNvPr id="17" name="Title 1"/>
          <p:cNvSpPr txBox="1">
            <a:spLocks/>
          </p:cNvSpPr>
          <p:nvPr/>
        </p:nvSpPr>
        <p:spPr bwMode="auto">
          <a:xfrm>
            <a:off x="1219200" y="16764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event flow specified by DOM Level 2 Events has three phases: the event capturing phase, at the target, and the event bubbling phase.</a:t>
            </a:r>
          </a:p>
        </p:txBody>
      </p:sp>
      <p:sp>
        <p:nvSpPr>
          <p:cNvPr id="10" name="Title 1"/>
          <p:cNvSpPr txBox="1">
            <a:spLocks/>
          </p:cNvSpPr>
          <p:nvPr/>
        </p:nvSpPr>
        <p:spPr bwMode="auto">
          <a:xfrm>
            <a:off x="1219200" y="25908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Event capturing occurs first, providing the opportunity to intercept events if necessary. Next, the actual target receives the event.</a:t>
            </a:r>
          </a:p>
        </p:txBody>
      </p:sp>
      <p:sp>
        <p:nvSpPr>
          <p:cNvPr id="11" name="Title 1"/>
          <p:cNvSpPr txBox="1">
            <a:spLocks/>
          </p:cNvSpPr>
          <p:nvPr/>
        </p:nvSpPr>
        <p:spPr bwMode="auto">
          <a:xfrm>
            <a:off x="1219200" y="3429000"/>
            <a:ext cx="952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final phase is bubbling which allows a final response to the event.</a:t>
            </a:r>
          </a:p>
        </p:txBody>
      </p:sp>
      <p:sp>
        <p:nvSpPr>
          <p:cNvPr id="14" name="Title 1"/>
          <p:cNvSpPr txBox="1">
            <a:spLocks/>
          </p:cNvSpPr>
          <p:nvPr/>
        </p:nvSpPr>
        <p:spPr bwMode="auto">
          <a:xfrm>
            <a:off x="1295400" y="3962400"/>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In the DOM event flow, the actual target (the &lt;div&gt; element) does not receive the event during the capturing phase.</a:t>
            </a:r>
          </a:p>
        </p:txBody>
      </p:sp>
      <p:sp>
        <p:nvSpPr>
          <p:cNvPr id="16" name="Title 1"/>
          <p:cNvSpPr txBox="1">
            <a:spLocks/>
          </p:cNvSpPr>
          <p:nvPr/>
        </p:nvSpPr>
        <p:spPr bwMode="auto">
          <a:xfrm>
            <a:off x="1371600" y="4724400"/>
            <a:ext cx="9601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This means that the capturing phase moves from document to &lt;html&gt; to &lt;body&gt; and stops. The next phase is “at target,” which fires on the &lt;div&gt; and is considered to be part of the bubbling phase in terms of event handling .Then, the bubbling phase occurs and the event travels back up to the document.</a:t>
            </a:r>
          </a:p>
        </p:txBody>
      </p:sp>
    </p:spTree>
    <p:extLst>
      <p:ext uri="{BB962C8B-B14F-4D97-AF65-F5344CB8AC3E}">
        <p14:creationId xmlns:p14="http://schemas.microsoft.com/office/powerpoint/2010/main" val="29523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289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Event Handlers</a:t>
            </a:r>
          </a:p>
        </p:txBody>
      </p:sp>
      <p:sp>
        <p:nvSpPr>
          <p:cNvPr id="17" name="Title 1"/>
          <p:cNvSpPr txBox="1">
            <a:spLocks/>
          </p:cNvSpPr>
          <p:nvPr/>
        </p:nvSpPr>
        <p:spPr bwMode="auto">
          <a:xfrm>
            <a:off x="1219200" y="16764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Events are certain actions performed either by the user or by the browser itself. These events have names like click, load, and mouseover.</a:t>
            </a:r>
          </a:p>
        </p:txBody>
      </p:sp>
      <p:sp>
        <p:nvSpPr>
          <p:cNvPr id="12" name="Title 1"/>
          <p:cNvSpPr txBox="1">
            <a:spLocks/>
          </p:cNvSpPr>
          <p:nvPr/>
        </p:nvSpPr>
        <p:spPr bwMode="auto">
          <a:xfrm>
            <a:off x="1295400" y="25908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 function that is called in response to an event is called</a:t>
            </a:r>
          </a:p>
          <a:p>
            <a:r>
              <a:rPr lang="en-US" sz="1800" b="0" dirty="0" smtClean="0">
                <a:solidFill>
                  <a:schemeClr val="tx1"/>
                </a:solidFill>
              </a:rPr>
              <a:t>an </a:t>
            </a:r>
            <a:r>
              <a:rPr lang="en-US" sz="1800" b="0" i="1" dirty="0" smtClean="0">
                <a:solidFill>
                  <a:schemeClr val="tx1"/>
                </a:solidFill>
              </a:rPr>
              <a:t>event handler (or an event listener).</a:t>
            </a:r>
          </a:p>
        </p:txBody>
      </p:sp>
      <p:sp>
        <p:nvSpPr>
          <p:cNvPr id="13" name="Title 1"/>
          <p:cNvSpPr txBox="1">
            <a:spLocks/>
          </p:cNvSpPr>
          <p:nvPr/>
        </p:nvSpPr>
        <p:spPr bwMode="auto">
          <a:xfrm>
            <a:off x="1295400" y="35052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Event handlers have names beginning with “on”, so an event</a:t>
            </a:r>
          </a:p>
          <a:p>
            <a:r>
              <a:rPr lang="en-US" sz="1800" b="0" dirty="0" smtClean="0">
                <a:solidFill>
                  <a:schemeClr val="tx1"/>
                </a:solidFill>
              </a:rPr>
              <a:t>handler for the click event is called onclick and an event handler for the load event is called onload.</a:t>
            </a:r>
          </a:p>
        </p:txBody>
      </p:sp>
      <p:sp>
        <p:nvSpPr>
          <p:cNvPr id="18" name="Title 1"/>
          <p:cNvSpPr txBox="1">
            <a:spLocks/>
          </p:cNvSpPr>
          <p:nvPr/>
        </p:nvSpPr>
        <p:spPr bwMode="auto">
          <a:xfrm>
            <a:off x="1371600" y="47244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Assigning event handlers can be accomplished in a number of different ways.</a:t>
            </a:r>
          </a:p>
        </p:txBody>
      </p:sp>
    </p:spTree>
    <p:extLst>
      <p:ext uri="{BB962C8B-B14F-4D97-AF65-F5344CB8AC3E}">
        <p14:creationId xmlns:p14="http://schemas.microsoft.com/office/powerpoint/2010/main" val="29523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00B0F0"/>
                </a:solidFill>
                <a:latin typeface="Calibri" pitchFamily="34" charset="0"/>
                <a:ea typeface="ＭＳ Ｐゴシック" charset="-128"/>
                <a:cs typeface="Calibri" pitchFamily="34" charset="0"/>
              </a:rPr>
              <a:t>Language Basics</a:t>
            </a:r>
          </a:p>
        </p:txBody>
      </p:sp>
      <p:sp>
        <p:nvSpPr>
          <p:cNvPr id="12" name="Title 1"/>
          <p:cNvSpPr txBox="1">
            <a:spLocks/>
          </p:cNvSpPr>
          <p:nvPr/>
        </p:nvSpPr>
        <p:spPr bwMode="auto">
          <a:xfrm>
            <a:off x="1371600" y="4694238"/>
            <a:ext cx="94488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4" name="Title 1"/>
          <p:cNvSpPr txBox="1">
            <a:spLocks/>
          </p:cNvSpPr>
          <p:nvPr/>
        </p:nvSpPr>
        <p:spPr bwMode="auto">
          <a:xfrm>
            <a:off x="1289462" y="998517"/>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Comments</a:t>
            </a:r>
            <a:endParaRPr lang="en-US" sz="1800" dirty="0" smtClean="0">
              <a:solidFill>
                <a:schemeClr val="tx1"/>
              </a:solidFill>
            </a:endParaRPr>
          </a:p>
        </p:txBody>
      </p:sp>
      <p:sp>
        <p:nvSpPr>
          <p:cNvPr id="11" name="Title 1"/>
          <p:cNvSpPr txBox="1">
            <a:spLocks/>
          </p:cNvSpPr>
          <p:nvPr/>
        </p:nvSpPr>
        <p:spPr bwMode="auto">
          <a:xfrm>
            <a:off x="1371600" y="16764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ECMAScript uses C-style comments for both single-line and block comments.</a:t>
            </a:r>
            <a:endParaRPr lang="en-US" sz="1800" b="0" dirty="0" smtClean="0">
              <a:solidFill>
                <a:schemeClr val="tx1"/>
              </a:solidFill>
            </a:endParaRPr>
          </a:p>
        </p:txBody>
      </p:sp>
      <p:sp>
        <p:nvSpPr>
          <p:cNvPr id="15" name="Title 1"/>
          <p:cNvSpPr txBox="1">
            <a:spLocks/>
          </p:cNvSpPr>
          <p:nvPr/>
        </p:nvSpPr>
        <p:spPr bwMode="auto">
          <a:xfrm>
            <a:off x="2971800" y="2362200"/>
            <a:ext cx="358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//single line comment</a:t>
            </a:r>
            <a:endParaRPr lang="en-US" sz="1800" b="0" dirty="0" smtClean="0">
              <a:solidFill>
                <a:schemeClr val="tx1"/>
              </a:solidFill>
            </a:endParaRPr>
          </a:p>
        </p:txBody>
      </p:sp>
      <p:sp>
        <p:nvSpPr>
          <p:cNvPr id="16" name="Title 1"/>
          <p:cNvSpPr txBox="1">
            <a:spLocks/>
          </p:cNvSpPr>
          <p:nvPr/>
        </p:nvSpPr>
        <p:spPr bwMode="auto">
          <a:xfrm>
            <a:off x="1463040" y="3001962"/>
            <a:ext cx="920496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A block comment begins with a forward slash and asterisk (/*) and ends with the opposite (*/), </a:t>
            </a:r>
            <a:r>
              <a:rPr lang="en-US" sz="1800" b="0" dirty="0" smtClean="0">
                <a:solidFill>
                  <a:schemeClr val="tx1"/>
                </a:solidFill>
              </a:rPr>
              <a:t>as in </a:t>
            </a:r>
            <a:r>
              <a:rPr lang="en-US" sz="1800" b="0" dirty="0">
                <a:solidFill>
                  <a:schemeClr val="tx1"/>
                </a:solidFill>
              </a:rPr>
              <a:t>this example:</a:t>
            </a:r>
            <a:endParaRPr lang="en-US" sz="1800" b="0" dirty="0" smtClean="0">
              <a:solidFill>
                <a:schemeClr val="tx1"/>
              </a:solidFill>
            </a:endParaRPr>
          </a:p>
        </p:txBody>
      </p:sp>
      <p:sp>
        <p:nvSpPr>
          <p:cNvPr id="10" name="Title 1"/>
          <p:cNvSpPr txBox="1">
            <a:spLocks/>
          </p:cNvSpPr>
          <p:nvPr/>
        </p:nvSpPr>
        <p:spPr bwMode="auto">
          <a:xfrm>
            <a:off x="3048000" y="3962400"/>
            <a:ext cx="6858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t>
            </a:r>
          </a:p>
          <a:p>
            <a:r>
              <a:rPr lang="en-US" sz="1800" b="0" dirty="0">
                <a:solidFill>
                  <a:schemeClr val="tx1"/>
                </a:solidFill>
              </a:rPr>
              <a:t>* This is a multi-line</a:t>
            </a:r>
          </a:p>
          <a:p>
            <a:r>
              <a:rPr lang="en-US" sz="1800" b="0" dirty="0">
                <a:solidFill>
                  <a:schemeClr val="tx1"/>
                </a:solidFill>
              </a:rPr>
              <a:t>* Comment</a:t>
            </a:r>
          </a:p>
          <a:p>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191453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289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HTML Event Handlers</a:t>
            </a:r>
          </a:p>
        </p:txBody>
      </p:sp>
      <p:sp>
        <p:nvSpPr>
          <p:cNvPr id="17" name="Title 1"/>
          <p:cNvSpPr txBox="1">
            <a:spLocks/>
          </p:cNvSpPr>
          <p:nvPr/>
        </p:nvSpPr>
        <p:spPr bwMode="auto">
          <a:xfrm>
            <a:off x="1219200" y="1676400"/>
            <a:ext cx="8610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Each event supported by a particular element can be assigned using an HTML attribute with </a:t>
            </a:r>
            <a:r>
              <a:rPr lang="en-US" sz="1800" b="0" dirty="0" smtClean="0">
                <a:solidFill>
                  <a:schemeClr val="tx1"/>
                </a:solidFill>
              </a:rPr>
              <a:t>the name </a:t>
            </a:r>
            <a:r>
              <a:rPr lang="en-US" sz="1800" b="0" dirty="0">
                <a:solidFill>
                  <a:schemeClr val="tx1"/>
                </a:solidFill>
              </a:rPr>
              <a:t>of the event handler. The value of the attribute should be some JavaScript code to execute</a:t>
            </a:r>
            <a:r>
              <a:rPr lang="en-US" sz="1800" b="0" dirty="0" smtClean="0">
                <a:solidFill>
                  <a:schemeClr val="tx1"/>
                </a:solidFill>
              </a:rPr>
              <a:t>.</a:t>
            </a:r>
          </a:p>
          <a:p>
            <a:endParaRPr lang="en-US" sz="1800" b="0" dirty="0">
              <a:solidFill>
                <a:schemeClr val="tx1"/>
              </a:solidFill>
            </a:endParaRPr>
          </a:p>
          <a:p>
            <a:r>
              <a:rPr lang="en-US" sz="1800" b="0" dirty="0" smtClean="0">
                <a:solidFill>
                  <a:schemeClr val="tx1"/>
                </a:solidFill>
              </a:rPr>
              <a:t>For example</a:t>
            </a:r>
            <a:r>
              <a:rPr lang="en-US" sz="1800" b="0" dirty="0">
                <a:solidFill>
                  <a:schemeClr val="tx1"/>
                </a:solidFill>
              </a:rPr>
              <a:t>, to execute some JavaScript when a button is clicked, you can use the following:</a:t>
            </a:r>
            <a:endParaRPr lang="en-US" sz="1800" b="0" dirty="0" smtClean="0">
              <a:solidFill>
                <a:schemeClr val="tx1"/>
              </a:solidFill>
            </a:endParaRPr>
          </a:p>
        </p:txBody>
      </p:sp>
      <p:sp>
        <p:nvSpPr>
          <p:cNvPr id="8" name="Title 1"/>
          <p:cNvSpPr txBox="1">
            <a:spLocks/>
          </p:cNvSpPr>
          <p:nvPr/>
        </p:nvSpPr>
        <p:spPr bwMode="auto">
          <a:xfrm>
            <a:off x="990600" y="3962400"/>
            <a:ext cx="883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&lt;input type=”button” value=”Click Me” onclick=”alert(‘Clicked’)” /&gt;</a:t>
            </a:r>
            <a:endParaRPr lang="en-US" sz="1800" b="0" dirty="0" smtClean="0">
              <a:solidFill>
                <a:schemeClr val="tx1"/>
              </a:solidFill>
            </a:endParaRPr>
          </a:p>
        </p:txBody>
      </p:sp>
      <p:sp>
        <p:nvSpPr>
          <p:cNvPr id="10" name="Title 1"/>
          <p:cNvSpPr txBox="1">
            <a:spLocks/>
          </p:cNvSpPr>
          <p:nvPr/>
        </p:nvSpPr>
        <p:spPr bwMode="auto">
          <a:xfrm>
            <a:off x="990600" y="4629150"/>
            <a:ext cx="8991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An event handler </a:t>
            </a:r>
            <a:r>
              <a:rPr lang="en-US" sz="1800" b="0" dirty="0" smtClean="0">
                <a:solidFill>
                  <a:schemeClr val="tx1"/>
                </a:solidFill>
              </a:rPr>
              <a:t>defined </a:t>
            </a:r>
            <a:r>
              <a:rPr lang="en-US" sz="1800" b="0" dirty="0">
                <a:solidFill>
                  <a:schemeClr val="tx1"/>
                </a:solidFill>
              </a:rPr>
              <a:t>in HTML may contain the precise action to take or it can call a </a:t>
            </a:r>
            <a:r>
              <a:rPr lang="en-US" sz="1800" b="0" dirty="0" smtClean="0">
                <a:solidFill>
                  <a:schemeClr val="tx1"/>
                </a:solidFill>
              </a:rPr>
              <a:t>script defined </a:t>
            </a:r>
            <a:r>
              <a:rPr lang="en-US" sz="1800" b="0" dirty="0">
                <a:solidFill>
                  <a:schemeClr val="tx1"/>
                </a:solidFill>
              </a:rPr>
              <a:t>elsewhere on the page, as in this example:</a:t>
            </a:r>
            <a:endParaRPr lang="en-US" sz="1800" b="0" dirty="0" smtClean="0">
              <a:solidFill>
                <a:schemeClr val="tx1"/>
              </a:solidFill>
            </a:endParaRPr>
          </a:p>
        </p:txBody>
      </p:sp>
    </p:spTree>
    <p:extLst>
      <p:ext uri="{BB962C8B-B14F-4D97-AF65-F5344CB8AC3E}">
        <p14:creationId xmlns:p14="http://schemas.microsoft.com/office/powerpoint/2010/main" val="29523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289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HTML Event Handlers</a:t>
            </a:r>
          </a:p>
        </p:txBody>
      </p:sp>
      <p:sp>
        <p:nvSpPr>
          <p:cNvPr id="17" name="Title 1"/>
          <p:cNvSpPr txBox="1">
            <a:spLocks/>
          </p:cNvSpPr>
          <p:nvPr/>
        </p:nvSpPr>
        <p:spPr bwMode="auto">
          <a:xfrm>
            <a:off x="1219200" y="1676400"/>
            <a:ext cx="9372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&lt;script type=”text/</a:t>
            </a:r>
            <a:r>
              <a:rPr lang="en-US" sz="1800" b="0" dirty="0" err="1">
                <a:solidFill>
                  <a:schemeClr val="tx1"/>
                </a:solidFill>
              </a:rPr>
              <a:t>javascript</a:t>
            </a:r>
            <a:r>
              <a:rPr lang="en-US" sz="1800" b="0" dirty="0">
                <a:solidFill>
                  <a:schemeClr val="tx1"/>
                </a:solidFill>
              </a:rPr>
              <a:t>”&gt;</a:t>
            </a:r>
          </a:p>
          <a:p>
            <a:pPr lvl="1"/>
            <a:r>
              <a:rPr lang="en-US" sz="1800" b="0" dirty="0">
                <a:solidFill>
                  <a:schemeClr val="tx1"/>
                </a:solidFill>
              </a:rPr>
              <a:t>function showMessage(){</a:t>
            </a:r>
          </a:p>
          <a:p>
            <a:pPr lvl="1"/>
            <a:r>
              <a:rPr lang="en-US" sz="1800" b="0" dirty="0">
                <a:solidFill>
                  <a:schemeClr val="tx1"/>
                </a:solidFill>
              </a:rPr>
              <a:t>alert(“Hello world!”);</a:t>
            </a:r>
          </a:p>
          <a:p>
            <a:r>
              <a:rPr lang="en-US" sz="1800" b="0" dirty="0" smtClean="0">
                <a:solidFill>
                  <a:schemeClr val="tx1"/>
                </a:solidFill>
              </a:rPr>
              <a:t>}</a:t>
            </a:r>
          </a:p>
          <a:p>
            <a:r>
              <a:rPr lang="en-US" sz="1800" b="0" dirty="0">
                <a:solidFill>
                  <a:schemeClr val="tx1"/>
                </a:solidFill>
              </a:rPr>
              <a:t>&lt;/script</a:t>
            </a:r>
            <a:r>
              <a:rPr lang="en-US" sz="1800" b="0" dirty="0" smtClean="0">
                <a:solidFill>
                  <a:schemeClr val="tx1"/>
                </a:solidFill>
              </a:rPr>
              <a:t>&gt;</a:t>
            </a:r>
          </a:p>
          <a:p>
            <a:endParaRPr lang="en-US" sz="1800" b="0" dirty="0">
              <a:solidFill>
                <a:schemeClr val="tx1"/>
              </a:solidFill>
            </a:endParaRPr>
          </a:p>
          <a:p>
            <a:r>
              <a:rPr lang="en-US" sz="1800" b="0" dirty="0">
                <a:solidFill>
                  <a:schemeClr val="tx1"/>
                </a:solidFill>
              </a:rPr>
              <a:t>&lt;input type=”button” value=”Click Me” onclick=”showMessage()” /&gt;</a:t>
            </a:r>
            <a:endParaRPr lang="en-US" sz="1800" b="0" dirty="0" smtClean="0">
              <a:solidFill>
                <a:schemeClr val="tx1"/>
              </a:solidFill>
            </a:endParaRPr>
          </a:p>
        </p:txBody>
      </p:sp>
    </p:spTree>
    <p:extLst>
      <p:ext uri="{BB962C8B-B14F-4D97-AF65-F5344CB8AC3E}">
        <p14:creationId xmlns:p14="http://schemas.microsoft.com/office/powerpoint/2010/main" val="14747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403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t>DOM Level 0 Event Handlers</a:t>
            </a:r>
            <a:endParaRPr lang="en-US" dirty="0" smtClean="0"/>
          </a:p>
        </p:txBody>
      </p:sp>
      <p:sp>
        <p:nvSpPr>
          <p:cNvPr id="17" name="Title 1"/>
          <p:cNvSpPr txBox="1">
            <a:spLocks/>
          </p:cNvSpPr>
          <p:nvPr/>
        </p:nvSpPr>
        <p:spPr bwMode="auto">
          <a:xfrm>
            <a:off x="1219200" y="1676400"/>
            <a:ext cx="92049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t>To assign an event handler using JavaScript, you must </a:t>
            </a:r>
            <a:r>
              <a:rPr lang="en-US" dirty="0" smtClean="0"/>
              <a:t>first </a:t>
            </a:r>
            <a:r>
              <a:rPr lang="en-US" dirty="0"/>
              <a:t>retrieve a</a:t>
            </a:r>
          </a:p>
          <a:p>
            <a:r>
              <a:rPr lang="en-US" dirty="0"/>
              <a:t>reference to the object to act on.</a:t>
            </a:r>
            <a:endParaRPr lang="en-US" dirty="0" smtClean="0"/>
          </a:p>
        </p:txBody>
      </p:sp>
      <p:sp>
        <p:nvSpPr>
          <p:cNvPr id="5" name="Title 1"/>
          <p:cNvSpPr txBox="1">
            <a:spLocks/>
          </p:cNvSpPr>
          <p:nvPr/>
        </p:nvSpPr>
        <p:spPr bwMode="auto">
          <a:xfrm>
            <a:off x="1219200" y="2514600"/>
            <a:ext cx="920496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t>Each element (as well as window and document) has event handler properties that are </a:t>
            </a:r>
            <a:r>
              <a:rPr lang="en-US" dirty="0" smtClean="0"/>
              <a:t>typically all </a:t>
            </a:r>
            <a:r>
              <a:rPr lang="en-US" dirty="0"/>
              <a:t>lowercase, such as onclick. An event handler is assigned by setting the property equal to </a:t>
            </a:r>
            <a:r>
              <a:rPr lang="en-US" dirty="0" smtClean="0"/>
              <a:t>a function</a:t>
            </a:r>
            <a:r>
              <a:rPr lang="en-US" dirty="0"/>
              <a:t>, as in this example:</a:t>
            </a:r>
            <a:endParaRPr lang="en-US" dirty="0" smtClean="0"/>
          </a:p>
        </p:txBody>
      </p:sp>
      <p:sp>
        <p:nvSpPr>
          <p:cNvPr id="6" name="Title 1"/>
          <p:cNvSpPr txBox="1">
            <a:spLocks/>
          </p:cNvSpPr>
          <p:nvPr/>
        </p:nvSpPr>
        <p:spPr bwMode="auto">
          <a:xfrm>
            <a:off x="1219200" y="4191000"/>
            <a:ext cx="920496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t>var btn = document.getElementById(“myBtn”);</a:t>
            </a:r>
          </a:p>
          <a:p>
            <a:r>
              <a:rPr lang="en-US" dirty="0"/>
              <a:t>btn.onclick = function(){</a:t>
            </a:r>
          </a:p>
          <a:p>
            <a:r>
              <a:rPr lang="en-US" dirty="0"/>
              <a:t>alert(“Clicked”);</a:t>
            </a:r>
          </a:p>
          <a:p>
            <a:r>
              <a:rPr lang="en-US" dirty="0"/>
              <a:t>};</a:t>
            </a:r>
            <a:endParaRPr lang="en-US" dirty="0" smtClean="0"/>
          </a:p>
        </p:txBody>
      </p:sp>
    </p:spTree>
    <p:extLst>
      <p:ext uri="{BB962C8B-B14F-4D97-AF65-F5344CB8AC3E}">
        <p14:creationId xmlns:p14="http://schemas.microsoft.com/office/powerpoint/2010/main" val="26241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403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DOM Level 2 Event Handlers</a:t>
            </a:r>
            <a:endParaRPr lang="en-US" sz="1800" dirty="0" smtClean="0">
              <a:solidFill>
                <a:schemeClr val="tx1"/>
              </a:solidFill>
            </a:endParaRPr>
          </a:p>
        </p:txBody>
      </p:sp>
      <p:sp>
        <p:nvSpPr>
          <p:cNvPr id="17" name="Title 1"/>
          <p:cNvSpPr txBox="1">
            <a:spLocks/>
          </p:cNvSpPr>
          <p:nvPr/>
        </p:nvSpPr>
        <p:spPr bwMode="auto">
          <a:xfrm>
            <a:off x="1219200" y="1676400"/>
            <a:ext cx="920496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DOM Level 2 Events </a:t>
            </a:r>
            <a:r>
              <a:rPr lang="en-US" sz="1800" b="0" dirty="0" smtClean="0">
                <a:solidFill>
                  <a:schemeClr val="tx1"/>
                </a:solidFill>
              </a:rPr>
              <a:t>define </a:t>
            </a:r>
            <a:r>
              <a:rPr lang="en-US" sz="1800" b="0" dirty="0">
                <a:solidFill>
                  <a:schemeClr val="tx1"/>
                </a:solidFill>
              </a:rPr>
              <a:t>two methods to deal with the assignment and removal of </a:t>
            </a:r>
            <a:r>
              <a:rPr lang="en-US" sz="1800" b="0" dirty="0" smtClean="0">
                <a:solidFill>
                  <a:schemeClr val="tx1"/>
                </a:solidFill>
              </a:rPr>
              <a:t>event handlers</a:t>
            </a:r>
            <a:r>
              <a:rPr lang="en-US" sz="1800" b="0" dirty="0">
                <a:solidFill>
                  <a:schemeClr val="tx1"/>
                </a:solidFill>
              </a:rPr>
              <a:t>: addEventListener() and removeEventListener().</a:t>
            </a:r>
            <a:endParaRPr lang="en-US" sz="1800" b="0" dirty="0" smtClean="0">
              <a:solidFill>
                <a:schemeClr val="tx1"/>
              </a:solidFill>
            </a:endParaRPr>
          </a:p>
        </p:txBody>
      </p:sp>
      <p:sp>
        <p:nvSpPr>
          <p:cNvPr id="7" name="Title 1"/>
          <p:cNvSpPr txBox="1">
            <a:spLocks/>
          </p:cNvSpPr>
          <p:nvPr/>
        </p:nvSpPr>
        <p:spPr bwMode="auto">
          <a:xfrm>
            <a:off x="1219200" y="2971800"/>
            <a:ext cx="920496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These methods exist on all </a:t>
            </a:r>
            <a:r>
              <a:rPr lang="en-US" sz="1800" b="0" dirty="0" smtClean="0">
                <a:solidFill>
                  <a:schemeClr val="tx1"/>
                </a:solidFill>
              </a:rPr>
              <a:t>DOM nodes </a:t>
            </a:r>
            <a:r>
              <a:rPr lang="en-US" sz="1800" b="0" dirty="0">
                <a:solidFill>
                  <a:schemeClr val="tx1"/>
                </a:solidFill>
              </a:rPr>
              <a:t>and accept three arguments: the event name to handle, the event handler function, and a</a:t>
            </a:r>
          </a:p>
          <a:p>
            <a:r>
              <a:rPr lang="en-US" sz="1800" b="0" dirty="0">
                <a:solidFill>
                  <a:schemeClr val="tx1"/>
                </a:solidFill>
              </a:rPr>
              <a:t>Boolean value indicating whether to call the event handler during the capture phase (true) or </a:t>
            </a:r>
            <a:r>
              <a:rPr lang="en-US" sz="1800" b="0" dirty="0" smtClean="0">
                <a:solidFill>
                  <a:schemeClr val="tx1"/>
                </a:solidFill>
              </a:rPr>
              <a:t>during the </a:t>
            </a:r>
            <a:r>
              <a:rPr lang="en-US" sz="1800" b="0" dirty="0">
                <a:solidFill>
                  <a:schemeClr val="tx1"/>
                </a:solidFill>
              </a:rPr>
              <a:t>bubble phase (false).</a:t>
            </a:r>
            <a:endParaRPr lang="en-US" sz="1800" b="0" dirty="0" smtClean="0">
              <a:solidFill>
                <a:schemeClr val="tx1"/>
              </a:solidFill>
            </a:endParaRPr>
          </a:p>
        </p:txBody>
      </p:sp>
      <p:sp>
        <p:nvSpPr>
          <p:cNvPr id="8" name="Title 1"/>
          <p:cNvSpPr txBox="1">
            <a:spLocks/>
          </p:cNvSpPr>
          <p:nvPr/>
        </p:nvSpPr>
        <p:spPr bwMode="auto">
          <a:xfrm>
            <a:off x="1524000" y="4400550"/>
            <a:ext cx="890016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To add an event handler for the click event on a button, you can use the following code:</a:t>
            </a:r>
            <a:endParaRPr lang="en-US" sz="1800" b="0" dirty="0" smtClean="0">
              <a:solidFill>
                <a:schemeClr val="tx1"/>
              </a:solidFill>
            </a:endParaRPr>
          </a:p>
        </p:txBody>
      </p:sp>
    </p:spTree>
    <p:extLst>
      <p:ext uri="{BB962C8B-B14F-4D97-AF65-F5344CB8AC3E}">
        <p14:creationId xmlns:p14="http://schemas.microsoft.com/office/powerpoint/2010/main" val="263849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90600" y="1123950"/>
            <a:ext cx="403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solidFill>
                  <a:schemeClr val="tx1"/>
                </a:solidFill>
              </a:rPr>
              <a:t>DOM Level 2 Event Handlers</a:t>
            </a:r>
            <a:endParaRPr lang="en-US" dirty="0" smtClean="0">
              <a:solidFill>
                <a:schemeClr val="tx1"/>
              </a:solidFill>
            </a:endParaRPr>
          </a:p>
        </p:txBody>
      </p:sp>
      <p:sp>
        <p:nvSpPr>
          <p:cNvPr id="17" name="Title 1"/>
          <p:cNvSpPr txBox="1">
            <a:spLocks/>
          </p:cNvSpPr>
          <p:nvPr/>
        </p:nvSpPr>
        <p:spPr bwMode="auto">
          <a:xfrm>
            <a:off x="1219200" y="1524000"/>
            <a:ext cx="891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var btn = document.getElementById(“myBtn”);</a:t>
            </a:r>
          </a:p>
          <a:p>
            <a:r>
              <a:rPr lang="en-US" b="0" dirty="0">
                <a:solidFill>
                  <a:schemeClr val="tx1"/>
                </a:solidFill>
              </a:rPr>
              <a:t>btn.addEventListener(“click”, function(){</a:t>
            </a:r>
          </a:p>
          <a:p>
            <a:r>
              <a:rPr lang="en-US" b="0" dirty="0">
                <a:solidFill>
                  <a:schemeClr val="tx1"/>
                </a:solidFill>
              </a:rPr>
              <a:t>alert(this.id);</a:t>
            </a:r>
          </a:p>
          <a:p>
            <a:r>
              <a:rPr lang="en-US" b="0" dirty="0">
                <a:solidFill>
                  <a:schemeClr val="tx1"/>
                </a:solidFill>
              </a:rPr>
              <a:t>}, false);</a:t>
            </a:r>
            <a:endParaRPr lang="en-US" b="0" dirty="0" smtClean="0">
              <a:solidFill>
                <a:schemeClr val="tx1"/>
              </a:solidFill>
            </a:endParaRPr>
          </a:p>
        </p:txBody>
      </p:sp>
      <p:sp>
        <p:nvSpPr>
          <p:cNvPr id="10" name="Title 1"/>
          <p:cNvSpPr txBox="1">
            <a:spLocks/>
          </p:cNvSpPr>
          <p:nvPr/>
        </p:nvSpPr>
        <p:spPr bwMode="auto">
          <a:xfrm>
            <a:off x="914400" y="2895600"/>
            <a:ext cx="9372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The major advantage to using the DOM Level 2 method </a:t>
            </a:r>
            <a:r>
              <a:rPr lang="en-US" b="0" dirty="0" smtClean="0">
                <a:solidFill>
                  <a:schemeClr val="tx1"/>
                </a:solidFill>
              </a:rPr>
              <a:t>for adding </a:t>
            </a:r>
            <a:r>
              <a:rPr lang="en-US" b="0" dirty="0">
                <a:solidFill>
                  <a:schemeClr val="tx1"/>
                </a:solidFill>
              </a:rPr>
              <a:t>event handlers is that multiple event handlers can be added. Consider the following example:</a:t>
            </a:r>
            <a:endParaRPr lang="en-US" b="0" dirty="0" smtClean="0">
              <a:solidFill>
                <a:schemeClr val="tx1"/>
              </a:solidFill>
            </a:endParaRPr>
          </a:p>
        </p:txBody>
      </p:sp>
      <p:sp>
        <p:nvSpPr>
          <p:cNvPr id="11" name="Title 1"/>
          <p:cNvSpPr txBox="1">
            <a:spLocks/>
          </p:cNvSpPr>
          <p:nvPr/>
        </p:nvSpPr>
        <p:spPr bwMode="auto">
          <a:xfrm>
            <a:off x="1371600" y="4114800"/>
            <a:ext cx="905256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btn = document.getElementById(“myBtn”);</a:t>
            </a:r>
          </a:p>
          <a:p>
            <a:r>
              <a:rPr lang="en-US" sz="1800" b="0" dirty="0">
                <a:solidFill>
                  <a:schemeClr val="tx1"/>
                </a:solidFill>
              </a:rPr>
              <a:t>btn.addEventListener(“click”, function(){</a:t>
            </a:r>
          </a:p>
          <a:p>
            <a:r>
              <a:rPr lang="en-US" sz="1800" b="0" dirty="0">
                <a:solidFill>
                  <a:schemeClr val="tx1"/>
                </a:solidFill>
              </a:rPr>
              <a:t>alert(this.id);</a:t>
            </a:r>
          </a:p>
          <a:p>
            <a:r>
              <a:rPr lang="en-US" sz="1800" b="0" dirty="0">
                <a:solidFill>
                  <a:schemeClr val="tx1"/>
                </a:solidFill>
              </a:rPr>
              <a:t>}, false);</a:t>
            </a:r>
          </a:p>
          <a:p>
            <a:r>
              <a:rPr lang="en-US" sz="1800" b="0" dirty="0">
                <a:solidFill>
                  <a:schemeClr val="tx1"/>
                </a:solidFill>
              </a:rPr>
              <a:t>btn.addEventListener(“click”, function(){</a:t>
            </a:r>
          </a:p>
          <a:p>
            <a:r>
              <a:rPr lang="en-US" sz="1800" b="0" dirty="0">
                <a:solidFill>
                  <a:schemeClr val="tx1"/>
                </a:solidFill>
              </a:rPr>
              <a:t>alert(“Hello world!”);</a:t>
            </a:r>
          </a:p>
          <a:p>
            <a:r>
              <a:rPr lang="en-US" sz="1800" b="0" dirty="0" smtClean="0">
                <a:solidFill>
                  <a:schemeClr val="tx1"/>
                </a:solidFill>
              </a:rPr>
              <a:t>},false);</a:t>
            </a:r>
          </a:p>
          <a:p>
            <a:endParaRPr lang="en-US" sz="1800" b="0" dirty="0" smtClean="0">
              <a:solidFill>
                <a:schemeClr val="tx1"/>
              </a:solidFill>
            </a:endParaRPr>
          </a:p>
        </p:txBody>
      </p:sp>
    </p:spTree>
    <p:extLst>
      <p:ext uri="{BB962C8B-B14F-4D97-AF65-F5344CB8AC3E}">
        <p14:creationId xmlns:p14="http://schemas.microsoft.com/office/powerpoint/2010/main" val="3784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07473" y="1112941"/>
            <a:ext cx="403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solidFill>
                  <a:schemeClr val="tx1"/>
                </a:solidFill>
              </a:rPr>
              <a:t>DOM Level 2 Event Handlers</a:t>
            </a:r>
            <a:endParaRPr lang="en-US" dirty="0" smtClean="0">
              <a:solidFill>
                <a:schemeClr val="tx1"/>
              </a:solidFill>
            </a:endParaRPr>
          </a:p>
        </p:txBody>
      </p:sp>
      <p:sp>
        <p:nvSpPr>
          <p:cNvPr id="17" name="Title 1"/>
          <p:cNvSpPr txBox="1">
            <a:spLocks/>
          </p:cNvSpPr>
          <p:nvPr/>
        </p:nvSpPr>
        <p:spPr bwMode="auto">
          <a:xfrm>
            <a:off x="1219200" y="1524000"/>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Event handlers added via addEventListener() can be removed only by </a:t>
            </a:r>
            <a:r>
              <a:rPr lang="en-US" b="0" dirty="0" smtClean="0">
                <a:solidFill>
                  <a:schemeClr val="tx1"/>
                </a:solidFill>
              </a:rPr>
              <a:t>using removeEventListener</a:t>
            </a:r>
            <a:r>
              <a:rPr lang="en-US" b="0" dirty="0">
                <a:solidFill>
                  <a:schemeClr val="tx1"/>
                </a:solidFill>
              </a:rPr>
              <a:t>() and passing in the same arguments as were used when the </a:t>
            </a:r>
            <a:r>
              <a:rPr lang="en-US" b="0" dirty="0" smtClean="0">
                <a:solidFill>
                  <a:schemeClr val="tx1"/>
                </a:solidFill>
              </a:rPr>
              <a:t>handler was </a:t>
            </a:r>
            <a:r>
              <a:rPr lang="en-US" b="0" dirty="0">
                <a:solidFill>
                  <a:schemeClr val="tx1"/>
                </a:solidFill>
              </a:rPr>
              <a:t>added.</a:t>
            </a:r>
            <a:endParaRPr lang="en-US" b="0" dirty="0" smtClean="0">
              <a:solidFill>
                <a:schemeClr val="tx1"/>
              </a:solidFill>
            </a:endParaRPr>
          </a:p>
        </p:txBody>
      </p:sp>
      <p:sp>
        <p:nvSpPr>
          <p:cNvPr id="7" name="Title 1"/>
          <p:cNvSpPr txBox="1">
            <a:spLocks/>
          </p:cNvSpPr>
          <p:nvPr/>
        </p:nvSpPr>
        <p:spPr bwMode="auto">
          <a:xfrm>
            <a:off x="2286000" y="2667000"/>
            <a:ext cx="6705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btn = document.getElementById(“myBtn”);</a:t>
            </a:r>
          </a:p>
          <a:p>
            <a:r>
              <a:rPr lang="en-US" sz="1800" b="0" dirty="0">
                <a:solidFill>
                  <a:schemeClr val="tx1"/>
                </a:solidFill>
              </a:rPr>
              <a:t>btn.addEventListener(“click”, function(){</a:t>
            </a:r>
          </a:p>
          <a:p>
            <a:r>
              <a:rPr lang="en-US" sz="1800" b="0" dirty="0">
                <a:solidFill>
                  <a:schemeClr val="tx1"/>
                </a:solidFill>
              </a:rPr>
              <a:t>alert(this.id);</a:t>
            </a:r>
          </a:p>
          <a:p>
            <a:r>
              <a:rPr lang="en-US" sz="1800" b="0" dirty="0">
                <a:solidFill>
                  <a:schemeClr val="tx1"/>
                </a:solidFill>
              </a:rPr>
              <a:t>}, false</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//other code </a:t>
            </a:r>
            <a:r>
              <a:rPr lang="en-US" sz="1800" b="0" dirty="0" smtClean="0">
                <a:solidFill>
                  <a:schemeClr val="tx1"/>
                </a:solidFill>
              </a:rPr>
              <a:t>here</a:t>
            </a:r>
          </a:p>
          <a:p>
            <a:endParaRPr lang="en-US" sz="1800" b="0" dirty="0">
              <a:solidFill>
                <a:schemeClr val="tx1"/>
              </a:solidFill>
            </a:endParaRPr>
          </a:p>
          <a:p>
            <a:r>
              <a:rPr lang="en-US" sz="1800" b="0" dirty="0">
                <a:solidFill>
                  <a:schemeClr val="tx1"/>
                </a:solidFill>
              </a:rPr>
              <a:t>btn.removeEventListener(“click”, function(){ //won’t work!</a:t>
            </a:r>
          </a:p>
          <a:p>
            <a:r>
              <a:rPr lang="en-US" sz="1800" b="0" dirty="0">
                <a:solidFill>
                  <a:schemeClr val="tx1"/>
                </a:solidFill>
              </a:rPr>
              <a:t>alert(this.id);</a:t>
            </a:r>
          </a:p>
          <a:p>
            <a:r>
              <a:rPr lang="en-US" sz="1800" b="0" dirty="0">
                <a:solidFill>
                  <a:schemeClr val="tx1"/>
                </a:solidFill>
              </a:rPr>
              <a:t>}, false);</a:t>
            </a:r>
            <a:endParaRPr lang="en-US" sz="1800" b="0" dirty="0" smtClean="0">
              <a:solidFill>
                <a:schemeClr val="tx1"/>
              </a:solidFill>
            </a:endParaRPr>
          </a:p>
        </p:txBody>
      </p:sp>
    </p:spTree>
    <p:extLst>
      <p:ext uri="{BB962C8B-B14F-4D97-AF65-F5344CB8AC3E}">
        <p14:creationId xmlns:p14="http://schemas.microsoft.com/office/powerpoint/2010/main" val="87149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403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solidFill>
                  <a:schemeClr val="tx1"/>
                </a:solidFill>
              </a:rPr>
              <a:t>DOM Level 2 Event Handlers</a:t>
            </a:r>
            <a:endParaRPr lang="en-US" dirty="0" smtClean="0">
              <a:solidFill>
                <a:schemeClr val="tx1"/>
              </a:solidFill>
            </a:endParaRPr>
          </a:p>
        </p:txBody>
      </p:sp>
      <p:sp>
        <p:nvSpPr>
          <p:cNvPr id="7" name="Title 1"/>
          <p:cNvSpPr txBox="1">
            <a:spLocks/>
          </p:cNvSpPr>
          <p:nvPr/>
        </p:nvSpPr>
        <p:spPr bwMode="auto">
          <a:xfrm>
            <a:off x="2286000" y="1600200"/>
            <a:ext cx="6705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btn = document.getElementById(“myBtn”);</a:t>
            </a:r>
          </a:p>
          <a:p>
            <a:r>
              <a:rPr lang="en-US" sz="1800" b="0" dirty="0">
                <a:solidFill>
                  <a:schemeClr val="tx1"/>
                </a:solidFill>
              </a:rPr>
              <a:t>var handler = function(){</a:t>
            </a:r>
          </a:p>
          <a:p>
            <a:r>
              <a:rPr lang="en-US" sz="1800" b="0" dirty="0">
                <a:solidFill>
                  <a:schemeClr val="tx1"/>
                </a:solidFill>
              </a:rPr>
              <a:t>alert(this.id);</a:t>
            </a:r>
          </a:p>
          <a:p>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btn.addEventListener(“click”, handler, false</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//other code here</a:t>
            </a:r>
          </a:p>
          <a:p>
            <a:r>
              <a:rPr lang="en-US" sz="1800" b="0" dirty="0">
                <a:solidFill>
                  <a:schemeClr val="tx1"/>
                </a:solidFill>
              </a:rPr>
              <a:t>btn.removeEventListener(“click”, handler, false); //works!</a:t>
            </a:r>
            <a:endParaRPr lang="en-US" sz="1800" b="0" dirty="0" smtClean="0">
              <a:solidFill>
                <a:schemeClr val="tx1"/>
              </a:solidFill>
            </a:endParaRPr>
          </a:p>
        </p:txBody>
      </p:sp>
    </p:spTree>
    <p:extLst>
      <p:ext uri="{BB962C8B-B14F-4D97-AF65-F5344CB8AC3E}">
        <p14:creationId xmlns:p14="http://schemas.microsoft.com/office/powerpoint/2010/main" val="110730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solidFill>
                  <a:schemeClr val="tx1"/>
                </a:solidFill>
              </a:rPr>
              <a:t>Internet Explorer Event Handlers</a:t>
            </a:r>
            <a:endParaRPr lang="en-US" dirty="0" smtClean="0">
              <a:solidFill>
                <a:schemeClr val="tx1"/>
              </a:solidFill>
            </a:endParaRPr>
          </a:p>
        </p:txBody>
      </p:sp>
      <p:sp>
        <p:nvSpPr>
          <p:cNvPr id="7" name="Title 1"/>
          <p:cNvSpPr txBox="1">
            <a:spLocks/>
          </p:cNvSpPr>
          <p:nvPr/>
        </p:nvSpPr>
        <p:spPr bwMode="auto">
          <a:xfrm>
            <a:off x="1295400" y="1600200"/>
            <a:ext cx="8763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Internet Explorer implements methods similar to the DOM called attachEvent() and detachEvent</a:t>
            </a:r>
            <a:r>
              <a:rPr lang="en-US" sz="1800" b="0" dirty="0" smtClean="0">
                <a:solidFill>
                  <a:schemeClr val="tx1"/>
                </a:solidFill>
              </a:rPr>
              <a:t>(). These </a:t>
            </a:r>
            <a:r>
              <a:rPr lang="en-US" sz="1800" b="0" dirty="0">
                <a:solidFill>
                  <a:schemeClr val="tx1"/>
                </a:solidFill>
              </a:rPr>
              <a:t>methods accept the same two arguments: the event handler name and the event </a:t>
            </a:r>
            <a:r>
              <a:rPr lang="en-US" sz="1800" b="0" dirty="0" smtClean="0">
                <a:solidFill>
                  <a:schemeClr val="tx1"/>
                </a:solidFill>
              </a:rPr>
              <a:t>handler function</a:t>
            </a:r>
            <a:r>
              <a:rPr lang="en-US" sz="1800" b="0" dirty="0">
                <a:solidFill>
                  <a:schemeClr val="tx1"/>
                </a:solidFill>
              </a:rPr>
              <a:t>.</a:t>
            </a:r>
            <a:endParaRPr lang="en-US" sz="1800" b="0" dirty="0" smtClean="0">
              <a:solidFill>
                <a:schemeClr val="tx1"/>
              </a:solidFill>
            </a:endParaRPr>
          </a:p>
        </p:txBody>
      </p:sp>
      <p:sp>
        <p:nvSpPr>
          <p:cNvPr id="5" name="Title 1"/>
          <p:cNvSpPr txBox="1">
            <a:spLocks/>
          </p:cNvSpPr>
          <p:nvPr/>
        </p:nvSpPr>
        <p:spPr bwMode="auto">
          <a:xfrm>
            <a:off x="1295400" y="2667000"/>
            <a:ext cx="876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Since Internet Explorer 8 and earlier support only event bubbling, event handlers added </a:t>
            </a:r>
            <a:r>
              <a:rPr lang="en-US" sz="1800" b="0" dirty="0" smtClean="0">
                <a:solidFill>
                  <a:schemeClr val="tx1"/>
                </a:solidFill>
              </a:rPr>
              <a:t>using attachEvent</a:t>
            </a:r>
            <a:r>
              <a:rPr lang="en-US" sz="1800" b="0" dirty="0">
                <a:solidFill>
                  <a:schemeClr val="tx1"/>
                </a:solidFill>
              </a:rPr>
              <a:t>() are attached on the bubbling phase.</a:t>
            </a:r>
            <a:endParaRPr lang="en-US" sz="1800" b="0" dirty="0" smtClean="0">
              <a:solidFill>
                <a:schemeClr val="tx1"/>
              </a:solidFill>
            </a:endParaRPr>
          </a:p>
        </p:txBody>
      </p:sp>
      <p:sp>
        <p:nvSpPr>
          <p:cNvPr id="6" name="Title 1"/>
          <p:cNvSpPr txBox="1">
            <a:spLocks/>
          </p:cNvSpPr>
          <p:nvPr/>
        </p:nvSpPr>
        <p:spPr bwMode="auto">
          <a:xfrm>
            <a:off x="1295400" y="3505200"/>
            <a:ext cx="876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To add an event handler for the click event on a button using attachEvent(), you can use </a:t>
            </a:r>
            <a:r>
              <a:rPr lang="en-US" sz="1800" b="0" dirty="0" smtClean="0">
                <a:solidFill>
                  <a:schemeClr val="tx1"/>
                </a:solidFill>
              </a:rPr>
              <a:t>the following </a:t>
            </a:r>
            <a:r>
              <a:rPr lang="en-US" sz="1800" b="0" dirty="0">
                <a:solidFill>
                  <a:schemeClr val="tx1"/>
                </a:solidFill>
              </a:rPr>
              <a:t>code:</a:t>
            </a:r>
            <a:endParaRPr lang="en-US" sz="1800" b="0" dirty="0" smtClean="0">
              <a:solidFill>
                <a:schemeClr val="tx1"/>
              </a:solidFill>
            </a:endParaRPr>
          </a:p>
        </p:txBody>
      </p:sp>
      <p:sp>
        <p:nvSpPr>
          <p:cNvPr id="8" name="Title 1"/>
          <p:cNvSpPr txBox="1">
            <a:spLocks/>
          </p:cNvSpPr>
          <p:nvPr/>
        </p:nvSpPr>
        <p:spPr bwMode="auto">
          <a:xfrm>
            <a:off x="1295400" y="4572000"/>
            <a:ext cx="8763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btn = document.getElementById(“myBtn”);</a:t>
            </a:r>
          </a:p>
          <a:p>
            <a:r>
              <a:rPr lang="en-US" sz="1800" b="0" dirty="0">
                <a:solidFill>
                  <a:schemeClr val="tx1"/>
                </a:solidFill>
              </a:rPr>
              <a:t>btn.attachEvent(“onclick”, function(){</a:t>
            </a:r>
          </a:p>
          <a:p>
            <a:r>
              <a:rPr lang="en-US" sz="1800" b="0" dirty="0">
                <a:solidFill>
                  <a:schemeClr val="tx1"/>
                </a:solidFill>
              </a:rPr>
              <a:t>alert(“Clicked”);</a:t>
            </a:r>
          </a:p>
          <a:p>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27242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56418"/>
            <a:ext cx="9875520" cy="49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solidFill>
                  <a:schemeClr val="tx1"/>
                </a:solidFill>
              </a:rPr>
              <a:t>Internet Explorer Event Handlers</a:t>
            </a:r>
            <a:endParaRPr lang="en-US" dirty="0" smtClean="0">
              <a:solidFill>
                <a:schemeClr val="tx1"/>
              </a:solidFill>
            </a:endParaRPr>
          </a:p>
        </p:txBody>
      </p:sp>
      <p:sp>
        <p:nvSpPr>
          <p:cNvPr id="7" name="Title 1"/>
          <p:cNvSpPr txBox="1">
            <a:spLocks/>
          </p:cNvSpPr>
          <p:nvPr/>
        </p:nvSpPr>
        <p:spPr bwMode="auto">
          <a:xfrm>
            <a:off x="1295400" y="1600200"/>
            <a:ext cx="876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attachEvent() method, similar to addEventListener(), can be used to add multiple </a:t>
            </a:r>
            <a:r>
              <a:rPr lang="en-US" sz="1800" b="0" dirty="0" smtClean="0">
                <a:solidFill>
                  <a:schemeClr val="tx1"/>
                </a:solidFill>
              </a:rPr>
              <a:t>event handlers </a:t>
            </a:r>
            <a:r>
              <a:rPr lang="en-US" sz="1800" b="0" dirty="0">
                <a:solidFill>
                  <a:schemeClr val="tx1"/>
                </a:solidFill>
              </a:rPr>
              <a:t>to a single element. Consider the following example:</a:t>
            </a:r>
            <a:endParaRPr lang="en-US" sz="1800" b="0" dirty="0" smtClean="0">
              <a:solidFill>
                <a:schemeClr val="tx1"/>
              </a:solidFill>
            </a:endParaRPr>
          </a:p>
        </p:txBody>
      </p:sp>
      <p:sp>
        <p:nvSpPr>
          <p:cNvPr id="5" name="Title 1"/>
          <p:cNvSpPr txBox="1">
            <a:spLocks/>
          </p:cNvSpPr>
          <p:nvPr/>
        </p:nvSpPr>
        <p:spPr bwMode="auto">
          <a:xfrm>
            <a:off x="1295400" y="2667000"/>
            <a:ext cx="9067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btn = document.getElementById(“myBtn”);</a:t>
            </a:r>
          </a:p>
          <a:p>
            <a:r>
              <a:rPr lang="en-US" sz="1800" b="0" dirty="0">
                <a:solidFill>
                  <a:schemeClr val="tx1"/>
                </a:solidFill>
              </a:rPr>
              <a:t>btn.attachEvent(“onclick”, function(){</a:t>
            </a:r>
          </a:p>
          <a:p>
            <a:r>
              <a:rPr lang="en-US" sz="1800" b="0" dirty="0">
                <a:solidFill>
                  <a:schemeClr val="tx1"/>
                </a:solidFill>
              </a:rPr>
              <a:t>alert(“Clicked”);</a:t>
            </a:r>
          </a:p>
          <a:p>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btn.attachEvent(“onclick”, function(){</a:t>
            </a:r>
          </a:p>
          <a:p>
            <a:r>
              <a:rPr lang="en-US" sz="1800" b="0" dirty="0">
                <a:solidFill>
                  <a:schemeClr val="tx1"/>
                </a:solidFill>
              </a:rPr>
              <a:t>alert(“Hello world!”);</a:t>
            </a:r>
          </a:p>
          <a:p>
            <a:r>
              <a:rPr lang="en-US" sz="1800" b="0" dirty="0">
                <a:solidFill>
                  <a:schemeClr val="tx1"/>
                </a:solidFill>
              </a:rPr>
              <a:t>});</a:t>
            </a:r>
            <a:endParaRPr lang="en-US" sz="1800" b="0" dirty="0" smtClean="0">
              <a:solidFill>
                <a:schemeClr val="tx1"/>
              </a:solidFill>
            </a:endParaRPr>
          </a:p>
        </p:txBody>
      </p:sp>
      <p:sp>
        <p:nvSpPr>
          <p:cNvPr id="10" name="Title 1"/>
          <p:cNvSpPr txBox="1">
            <a:spLocks/>
          </p:cNvSpPr>
          <p:nvPr/>
        </p:nvSpPr>
        <p:spPr bwMode="auto">
          <a:xfrm>
            <a:off x="1371600" y="5029200"/>
            <a:ext cx="8763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Unlike the </a:t>
            </a:r>
            <a:r>
              <a:rPr lang="en-US" sz="1800" b="0" dirty="0">
                <a:solidFill>
                  <a:schemeClr val="tx1"/>
                </a:solidFill>
              </a:rPr>
              <a:t>DOM method, though, the event handlers </a:t>
            </a:r>
            <a:r>
              <a:rPr lang="en-US" sz="1800" b="0" dirty="0" smtClean="0">
                <a:solidFill>
                  <a:schemeClr val="tx1"/>
                </a:solidFill>
              </a:rPr>
              <a:t>fire </a:t>
            </a:r>
            <a:r>
              <a:rPr lang="en-US" sz="1800" b="0" dirty="0">
                <a:solidFill>
                  <a:schemeClr val="tx1"/>
                </a:solidFill>
              </a:rPr>
              <a:t>in reverse of the order they were added. When </a:t>
            </a:r>
            <a:r>
              <a:rPr lang="en-US" sz="1800" b="0" dirty="0" smtClean="0">
                <a:solidFill>
                  <a:schemeClr val="tx1"/>
                </a:solidFill>
              </a:rPr>
              <a:t>the button </a:t>
            </a:r>
            <a:r>
              <a:rPr lang="en-US" sz="1800" b="0" dirty="0">
                <a:solidFill>
                  <a:schemeClr val="tx1"/>
                </a:solidFill>
              </a:rPr>
              <a:t>in this example is clicked, the </a:t>
            </a:r>
            <a:r>
              <a:rPr lang="en-US" sz="1800" b="0" dirty="0" smtClean="0">
                <a:solidFill>
                  <a:schemeClr val="tx1"/>
                </a:solidFill>
              </a:rPr>
              <a:t>first </a:t>
            </a:r>
            <a:r>
              <a:rPr lang="en-US" sz="1800" b="0" dirty="0">
                <a:solidFill>
                  <a:schemeClr val="tx1"/>
                </a:solidFill>
              </a:rPr>
              <a:t>alert says “Hello world!” and the second says “Clicked”.</a:t>
            </a:r>
            <a:endParaRPr lang="en-US" sz="1800" b="0" dirty="0" smtClean="0">
              <a:solidFill>
                <a:schemeClr val="tx1"/>
              </a:solidFill>
            </a:endParaRPr>
          </a:p>
        </p:txBody>
      </p:sp>
    </p:spTree>
    <p:extLst>
      <p:ext uri="{BB962C8B-B14F-4D97-AF65-F5344CB8AC3E}">
        <p14:creationId xmlns:p14="http://schemas.microsoft.com/office/powerpoint/2010/main" val="325257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solidFill>
                  <a:schemeClr val="tx1"/>
                </a:solidFill>
              </a:rPr>
              <a:t>Internet Explorer Event Handlers</a:t>
            </a:r>
            <a:endParaRPr lang="en-US" dirty="0" smtClean="0">
              <a:solidFill>
                <a:schemeClr val="tx1"/>
              </a:solidFill>
            </a:endParaRPr>
          </a:p>
        </p:txBody>
      </p:sp>
      <p:sp>
        <p:nvSpPr>
          <p:cNvPr id="7" name="Title 1"/>
          <p:cNvSpPr txBox="1">
            <a:spLocks/>
          </p:cNvSpPr>
          <p:nvPr/>
        </p:nvSpPr>
        <p:spPr bwMode="auto">
          <a:xfrm>
            <a:off x="1295400" y="1600200"/>
            <a:ext cx="876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Events added using attachEvent() are removed using detachEvent() as long as the same </a:t>
            </a:r>
            <a:r>
              <a:rPr lang="en-US" sz="1800" b="0" dirty="0" smtClean="0">
                <a:solidFill>
                  <a:schemeClr val="tx1"/>
                </a:solidFill>
              </a:rPr>
              <a:t>arguments are </a:t>
            </a:r>
            <a:r>
              <a:rPr lang="en-US" sz="1800" b="0" dirty="0">
                <a:solidFill>
                  <a:schemeClr val="tx1"/>
                </a:solidFill>
              </a:rPr>
              <a:t>provided.</a:t>
            </a:r>
            <a:endParaRPr lang="en-US" sz="1800" b="0" dirty="0" smtClean="0">
              <a:solidFill>
                <a:schemeClr val="tx1"/>
              </a:solidFill>
            </a:endParaRPr>
          </a:p>
        </p:txBody>
      </p:sp>
      <p:sp>
        <p:nvSpPr>
          <p:cNvPr id="5" name="Title 1"/>
          <p:cNvSpPr txBox="1">
            <a:spLocks/>
          </p:cNvSpPr>
          <p:nvPr/>
        </p:nvSpPr>
        <p:spPr bwMode="auto">
          <a:xfrm>
            <a:off x="1295400" y="2362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As with the DOM methods, this means that anonymous functions cannot be </a:t>
            </a:r>
            <a:r>
              <a:rPr lang="en-US" sz="1800" b="0" dirty="0" smtClean="0">
                <a:solidFill>
                  <a:schemeClr val="tx1"/>
                </a:solidFill>
              </a:rPr>
              <a:t>removed once </a:t>
            </a:r>
            <a:r>
              <a:rPr lang="en-US" sz="1800" b="0" dirty="0">
                <a:solidFill>
                  <a:schemeClr val="tx1"/>
                </a:solidFill>
              </a:rPr>
              <a:t>they have been added.</a:t>
            </a:r>
            <a:endParaRPr lang="en-US" sz="1800" b="0" dirty="0" smtClean="0">
              <a:solidFill>
                <a:schemeClr val="tx1"/>
              </a:solidFill>
            </a:endParaRPr>
          </a:p>
        </p:txBody>
      </p:sp>
      <p:sp>
        <p:nvSpPr>
          <p:cNvPr id="10" name="Title 1"/>
          <p:cNvSpPr txBox="1">
            <a:spLocks/>
          </p:cNvSpPr>
          <p:nvPr/>
        </p:nvSpPr>
        <p:spPr bwMode="auto">
          <a:xfrm>
            <a:off x="1371600" y="34290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btn = document.getElementById(“myBtn”);</a:t>
            </a:r>
          </a:p>
          <a:p>
            <a:r>
              <a:rPr lang="en-US" sz="1800" b="0" dirty="0">
                <a:solidFill>
                  <a:schemeClr val="tx1"/>
                </a:solidFill>
              </a:rPr>
              <a:t>var handler = function(){</a:t>
            </a:r>
          </a:p>
          <a:p>
            <a:r>
              <a:rPr lang="en-US" sz="1800" b="0" dirty="0">
                <a:solidFill>
                  <a:schemeClr val="tx1"/>
                </a:solidFill>
              </a:rPr>
              <a:t>alert(“Clicked”);</a:t>
            </a:r>
          </a:p>
          <a:p>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btn.attachEvent(“onclick”, handler);</a:t>
            </a:r>
          </a:p>
          <a:p>
            <a:r>
              <a:rPr lang="en-US" sz="1800" b="0" dirty="0">
                <a:solidFill>
                  <a:schemeClr val="tx1"/>
                </a:solidFill>
              </a:rPr>
              <a:t>//other code here</a:t>
            </a:r>
          </a:p>
          <a:p>
            <a:r>
              <a:rPr lang="en-US" sz="1800" b="0" dirty="0" err="1">
                <a:solidFill>
                  <a:schemeClr val="tx1"/>
                </a:solidFill>
              </a:rPr>
              <a:t>btn.detachEvent</a:t>
            </a:r>
            <a:r>
              <a:rPr lang="en-US" sz="1800" b="0" dirty="0">
                <a:solidFill>
                  <a:schemeClr val="tx1"/>
                </a:solidFill>
              </a:rPr>
              <a:t>(“onclick”, handler);</a:t>
            </a:r>
            <a:endParaRPr lang="en-US" sz="1800" b="0" dirty="0" smtClean="0">
              <a:solidFill>
                <a:schemeClr val="tx1"/>
              </a:solidFill>
            </a:endParaRPr>
          </a:p>
        </p:txBody>
      </p:sp>
    </p:spTree>
    <p:extLst>
      <p:ext uri="{BB962C8B-B14F-4D97-AF65-F5344CB8AC3E}">
        <p14:creationId xmlns:p14="http://schemas.microsoft.com/office/powerpoint/2010/main" val="29429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00B0F0"/>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1295400" y="99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Strict Mode</a:t>
            </a:r>
            <a:endParaRPr lang="en-US" sz="1800" dirty="0" smtClean="0">
              <a:solidFill>
                <a:schemeClr val="tx1"/>
              </a:solidFill>
            </a:endParaRPr>
          </a:p>
        </p:txBody>
      </p:sp>
      <p:sp>
        <p:nvSpPr>
          <p:cNvPr id="11" name="Title 1"/>
          <p:cNvSpPr txBox="1">
            <a:spLocks/>
          </p:cNvSpPr>
          <p:nvPr/>
        </p:nvSpPr>
        <p:spPr bwMode="auto">
          <a:xfrm>
            <a:off x="1371600" y="15240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ECMAScript 5 introduced the concept of </a:t>
            </a:r>
            <a:r>
              <a:rPr lang="en-US" sz="1800" b="0" i="1" dirty="0">
                <a:solidFill>
                  <a:schemeClr val="tx1"/>
                </a:solidFill>
              </a:rPr>
              <a:t>strict mode</a:t>
            </a:r>
            <a:endParaRPr lang="en-US" sz="1800" b="0" dirty="0" smtClean="0">
              <a:solidFill>
                <a:schemeClr val="tx1"/>
              </a:solidFill>
            </a:endParaRPr>
          </a:p>
        </p:txBody>
      </p:sp>
      <p:sp>
        <p:nvSpPr>
          <p:cNvPr id="15" name="Title 1"/>
          <p:cNvSpPr txBox="1">
            <a:spLocks/>
          </p:cNvSpPr>
          <p:nvPr/>
        </p:nvSpPr>
        <p:spPr bwMode="auto">
          <a:xfrm>
            <a:off x="1371600" y="2286000"/>
            <a:ext cx="358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What is Strict Mode?</a:t>
            </a:r>
          </a:p>
        </p:txBody>
      </p:sp>
      <p:sp>
        <p:nvSpPr>
          <p:cNvPr id="16" name="Title 1"/>
          <p:cNvSpPr txBox="1">
            <a:spLocks/>
          </p:cNvSpPr>
          <p:nvPr/>
        </p:nvSpPr>
        <p:spPr bwMode="auto">
          <a:xfrm>
            <a:off x="1615440" y="2743200"/>
            <a:ext cx="935736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Strict mode is a different parsing </a:t>
            </a:r>
            <a:r>
              <a:rPr lang="en-US" sz="1800" b="0" dirty="0" smtClean="0">
                <a:solidFill>
                  <a:schemeClr val="tx1"/>
                </a:solidFill>
              </a:rPr>
              <a:t>and execution </a:t>
            </a:r>
            <a:r>
              <a:rPr lang="en-US" sz="1800" b="0" dirty="0">
                <a:solidFill>
                  <a:schemeClr val="tx1"/>
                </a:solidFill>
              </a:rPr>
              <a:t>model for JavaScript, where some of the erratic behavior of ECMAScript 3 is </a:t>
            </a:r>
            <a:r>
              <a:rPr lang="en-US" sz="1800" b="0" dirty="0" smtClean="0">
                <a:solidFill>
                  <a:schemeClr val="tx1"/>
                </a:solidFill>
              </a:rPr>
              <a:t>addressed and </a:t>
            </a:r>
            <a:r>
              <a:rPr lang="en-US" sz="1800" b="0" dirty="0">
                <a:solidFill>
                  <a:schemeClr val="tx1"/>
                </a:solidFill>
              </a:rPr>
              <a:t>errors are thrown for unsafe activities.</a:t>
            </a:r>
            <a:endParaRPr lang="en-US" sz="1800" b="0" dirty="0" smtClean="0">
              <a:solidFill>
                <a:schemeClr val="tx1"/>
              </a:solidFill>
            </a:endParaRPr>
          </a:p>
        </p:txBody>
      </p:sp>
      <p:sp>
        <p:nvSpPr>
          <p:cNvPr id="10" name="Title 1"/>
          <p:cNvSpPr txBox="1">
            <a:spLocks/>
          </p:cNvSpPr>
          <p:nvPr/>
        </p:nvSpPr>
        <p:spPr bwMode="auto">
          <a:xfrm>
            <a:off x="3048000" y="4495800"/>
            <a:ext cx="160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“use strict”;</a:t>
            </a:r>
            <a:endParaRPr lang="en-US" sz="1800" b="0" dirty="0" smtClean="0">
              <a:solidFill>
                <a:schemeClr val="tx1"/>
              </a:solidFill>
            </a:endParaRPr>
          </a:p>
        </p:txBody>
      </p:sp>
      <p:sp>
        <p:nvSpPr>
          <p:cNvPr id="13" name="Title 1"/>
          <p:cNvSpPr txBox="1">
            <a:spLocks/>
          </p:cNvSpPr>
          <p:nvPr/>
        </p:nvSpPr>
        <p:spPr bwMode="auto">
          <a:xfrm>
            <a:off x="1447800" y="39624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To enable strict mode for an entire script, include </a:t>
            </a:r>
            <a:r>
              <a:rPr lang="en-US" sz="1800" b="0" dirty="0" smtClean="0">
                <a:solidFill>
                  <a:schemeClr val="tx1"/>
                </a:solidFill>
              </a:rPr>
              <a:t>the following </a:t>
            </a:r>
            <a:r>
              <a:rPr lang="en-US" sz="1800" b="0" dirty="0">
                <a:solidFill>
                  <a:schemeClr val="tx1"/>
                </a:solidFill>
              </a:rPr>
              <a:t>at the top:</a:t>
            </a:r>
            <a:endParaRPr lang="en-US" sz="1800" b="0" dirty="0" smtClean="0">
              <a:solidFill>
                <a:schemeClr val="tx1"/>
              </a:solidFill>
            </a:endParaRPr>
          </a:p>
        </p:txBody>
      </p:sp>
    </p:spTree>
    <p:extLst>
      <p:ext uri="{BB962C8B-B14F-4D97-AF65-F5344CB8AC3E}">
        <p14:creationId xmlns:p14="http://schemas.microsoft.com/office/powerpoint/2010/main" val="34682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solidFill>
                  <a:schemeClr val="tx1"/>
                </a:solidFill>
              </a:rPr>
              <a:t>Cross-Browser Event Handlers</a:t>
            </a:r>
            <a:endParaRPr lang="en-US" dirty="0" smtClean="0">
              <a:solidFill>
                <a:schemeClr val="tx1"/>
              </a:solidFill>
            </a:endParaRPr>
          </a:p>
        </p:txBody>
      </p:sp>
      <p:sp>
        <p:nvSpPr>
          <p:cNvPr id="7" name="Title 1"/>
          <p:cNvSpPr txBox="1">
            <a:spLocks/>
          </p:cNvSpPr>
          <p:nvPr/>
        </p:nvSpPr>
        <p:spPr bwMode="auto">
          <a:xfrm>
            <a:off x="1295400" y="1447800"/>
            <a:ext cx="876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To make sure that the event-handling </a:t>
            </a:r>
            <a:r>
              <a:rPr lang="en-US" sz="1800" b="0" dirty="0" smtClean="0">
                <a:solidFill>
                  <a:schemeClr val="tx1"/>
                </a:solidFill>
              </a:rPr>
              <a:t>code works </a:t>
            </a:r>
            <a:r>
              <a:rPr lang="en-US" sz="1800" b="0" dirty="0">
                <a:solidFill>
                  <a:schemeClr val="tx1"/>
                </a:solidFill>
              </a:rPr>
              <a:t>in the most compatible way possible, you will need it to work only on the bubbling phase.</a:t>
            </a:r>
            <a:endParaRPr lang="en-US" sz="1800" b="0" dirty="0" smtClean="0">
              <a:solidFill>
                <a:schemeClr val="tx1"/>
              </a:solidFill>
            </a:endParaRPr>
          </a:p>
        </p:txBody>
      </p:sp>
      <p:sp>
        <p:nvSpPr>
          <p:cNvPr id="10" name="Title 1"/>
          <p:cNvSpPr txBox="1">
            <a:spLocks/>
          </p:cNvSpPr>
          <p:nvPr/>
        </p:nvSpPr>
        <p:spPr bwMode="auto">
          <a:xfrm>
            <a:off x="1371600" y="2133600"/>
            <a:ext cx="9296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400" b="0" dirty="0">
                <a:solidFill>
                  <a:schemeClr val="tx1"/>
                </a:solidFill>
              </a:rPr>
              <a:t>var EventUtil = {</a:t>
            </a:r>
          </a:p>
          <a:p>
            <a:pPr lvl="3"/>
            <a:r>
              <a:rPr lang="en-US" sz="1400" b="0" dirty="0">
                <a:solidFill>
                  <a:schemeClr val="tx1"/>
                </a:solidFill>
              </a:rPr>
              <a:t>addHandler: function(element, type, handler){</a:t>
            </a:r>
          </a:p>
          <a:p>
            <a:pPr lvl="4"/>
            <a:r>
              <a:rPr lang="en-US" sz="1400" b="0" dirty="0">
                <a:solidFill>
                  <a:schemeClr val="tx1"/>
                </a:solidFill>
              </a:rPr>
              <a:t>if (element.addEventListener){</a:t>
            </a:r>
          </a:p>
          <a:p>
            <a:pPr lvl="4"/>
            <a:r>
              <a:rPr lang="en-US" sz="1400" b="0" dirty="0">
                <a:solidFill>
                  <a:schemeClr val="tx1"/>
                </a:solidFill>
              </a:rPr>
              <a:t>element.addEventListener(type, handler, false);</a:t>
            </a:r>
          </a:p>
          <a:p>
            <a:pPr lvl="4"/>
            <a:r>
              <a:rPr lang="en-US" sz="1400" b="0" dirty="0">
                <a:solidFill>
                  <a:schemeClr val="tx1"/>
                </a:solidFill>
              </a:rPr>
              <a:t>} else if (element.attachEvent){</a:t>
            </a:r>
          </a:p>
          <a:p>
            <a:pPr lvl="4"/>
            <a:r>
              <a:rPr lang="en-US" sz="1400" b="0" dirty="0">
                <a:solidFill>
                  <a:schemeClr val="tx1"/>
                </a:solidFill>
              </a:rPr>
              <a:t>element.attachEvent(“on” + type, handler);</a:t>
            </a:r>
          </a:p>
          <a:p>
            <a:pPr lvl="4"/>
            <a:r>
              <a:rPr lang="en-US" sz="1400" b="0" dirty="0">
                <a:solidFill>
                  <a:schemeClr val="tx1"/>
                </a:solidFill>
              </a:rPr>
              <a:t>} else {</a:t>
            </a:r>
          </a:p>
          <a:p>
            <a:pPr lvl="4"/>
            <a:r>
              <a:rPr lang="en-US" sz="1400" b="0" dirty="0">
                <a:solidFill>
                  <a:schemeClr val="tx1"/>
                </a:solidFill>
              </a:rPr>
              <a:t>element[“on” + type] = handler;</a:t>
            </a:r>
          </a:p>
          <a:p>
            <a:pPr lvl="4"/>
            <a:r>
              <a:rPr lang="en-US" sz="1400" b="0" dirty="0">
                <a:solidFill>
                  <a:schemeClr val="tx1"/>
                </a:solidFill>
              </a:rPr>
              <a:t>}</a:t>
            </a:r>
          </a:p>
          <a:p>
            <a:pPr lvl="3"/>
            <a:r>
              <a:rPr lang="en-US" sz="1400" b="0" dirty="0" smtClean="0">
                <a:solidFill>
                  <a:schemeClr val="tx1"/>
                </a:solidFill>
              </a:rPr>
              <a:t>},</a:t>
            </a:r>
          </a:p>
          <a:p>
            <a:pPr lvl="3"/>
            <a:endParaRPr lang="en-US" sz="1400" b="0" dirty="0">
              <a:solidFill>
                <a:schemeClr val="tx1"/>
              </a:solidFill>
            </a:endParaRPr>
          </a:p>
          <a:p>
            <a:pPr lvl="3"/>
            <a:r>
              <a:rPr lang="en-US" sz="1400" b="0" dirty="0">
                <a:solidFill>
                  <a:schemeClr val="tx1"/>
                </a:solidFill>
              </a:rPr>
              <a:t>removeHandler: function(element, type, handler){</a:t>
            </a:r>
          </a:p>
          <a:p>
            <a:pPr lvl="4"/>
            <a:r>
              <a:rPr lang="en-US" sz="1400" b="0" dirty="0">
                <a:solidFill>
                  <a:schemeClr val="tx1"/>
                </a:solidFill>
              </a:rPr>
              <a:t>if (element.removeEventListener){</a:t>
            </a:r>
          </a:p>
          <a:p>
            <a:pPr lvl="4"/>
            <a:r>
              <a:rPr lang="en-US" sz="1400" b="0" dirty="0">
                <a:solidFill>
                  <a:schemeClr val="tx1"/>
                </a:solidFill>
              </a:rPr>
              <a:t>element.removeEventListener(type, handler, false);</a:t>
            </a:r>
          </a:p>
          <a:p>
            <a:pPr lvl="4"/>
            <a:r>
              <a:rPr lang="en-US" sz="1400" b="0" dirty="0">
                <a:solidFill>
                  <a:schemeClr val="tx1"/>
                </a:solidFill>
              </a:rPr>
              <a:t>} else if (element.detachEvent){</a:t>
            </a:r>
          </a:p>
          <a:p>
            <a:pPr lvl="4"/>
            <a:r>
              <a:rPr lang="en-US" sz="1400" b="0" dirty="0">
                <a:solidFill>
                  <a:schemeClr val="tx1"/>
                </a:solidFill>
              </a:rPr>
              <a:t>element.detachEvent(“on” + type, handler);</a:t>
            </a:r>
          </a:p>
          <a:p>
            <a:pPr lvl="4"/>
            <a:r>
              <a:rPr lang="en-US" sz="1400" b="0" dirty="0">
                <a:solidFill>
                  <a:schemeClr val="tx1"/>
                </a:solidFill>
              </a:rPr>
              <a:t>} else {</a:t>
            </a:r>
          </a:p>
          <a:p>
            <a:pPr lvl="4"/>
            <a:r>
              <a:rPr lang="en-US" sz="1400" b="0" dirty="0">
                <a:solidFill>
                  <a:schemeClr val="tx1"/>
                </a:solidFill>
              </a:rPr>
              <a:t>element[“on” + type] = null;</a:t>
            </a:r>
          </a:p>
          <a:p>
            <a:pPr lvl="4"/>
            <a:r>
              <a:rPr lang="en-US" sz="1400" b="0" dirty="0">
                <a:solidFill>
                  <a:schemeClr val="tx1"/>
                </a:solidFill>
              </a:rPr>
              <a:t>}</a:t>
            </a:r>
          </a:p>
          <a:p>
            <a:pPr lvl="4"/>
            <a:r>
              <a:rPr lang="en-US" sz="1400" b="0" dirty="0" smtClean="0">
                <a:solidFill>
                  <a:schemeClr val="tx1"/>
                </a:solidFill>
              </a:rPr>
              <a:t>}</a:t>
            </a:r>
          </a:p>
          <a:p>
            <a:pPr lvl="3"/>
            <a:r>
              <a:rPr lang="en-US" sz="1400" b="0" dirty="0" smtClean="0">
                <a:solidFill>
                  <a:schemeClr val="tx1"/>
                </a:solidFill>
              </a:rPr>
              <a:t>};</a:t>
            </a:r>
          </a:p>
        </p:txBody>
      </p:sp>
    </p:spTree>
    <p:extLst>
      <p:ext uri="{BB962C8B-B14F-4D97-AF65-F5344CB8AC3E}">
        <p14:creationId xmlns:p14="http://schemas.microsoft.com/office/powerpoint/2010/main" val="57869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Cross-Browser Event Handlers</a:t>
            </a:r>
            <a:endParaRPr lang="en-US" sz="1800" dirty="0" smtClean="0">
              <a:solidFill>
                <a:schemeClr val="tx1"/>
              </a:solidFill>
            </a:endParaRPr>
          </a:p>
        </p:txBody>
      </p:sp>
      <p:sp>
        <p:nvSpPr>
          <p:cNvPr id="10" name="Title 1"/>
          <p:cNvSpPr txBox="1">
            <a:spLocks/>
          </p:cNvSpPr>
          <p:nvPr/>
        </p:nvSpPr>
        <p:spPr bwMode="auto">
          <a:xfrm>
            <a:off x="1524000" y="2209800"/>
            <a:ext cx="5181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a:solidFill>
                  <a:schemeClr val="tx1"/>
                </a:solidFill>
              </a:rPr>
              <a:t>var</a:t>
            </a:r>
            <a:r>
              <a:rPr lang="en-US" sz="1800" b="0" dirty="0">
                <a:solidFill>
                  <a:schemeClr val="tx1"/>
                </a:solidFill>
              </a:rPr>
              <a:t> </a:t>
            </a:r>
            <a:r>
              <a:rPr lang="en-US" sz="1800" b="0" dirty="0" err="1" smtClean="0">
                <a:solidFill>
                  <a:schemeClr val="tx1"/>
                </a:solidFill>
              </a:rPr>
              <a:t>btn</a:t>
            </a:r>
            <a:r>
              <a:rPr lang="en-US" sz="1800" b="0" dirty="0" smtClean="0">
                <a:solidFill>
                  <a:schemeClr val="tx1"/>
                </a:solidFill>
              </a:rPr>
              <a:t> = </a:t>
            </a:r>
            <a:r>
              <a:rPr lang="en-US" sz="1800" b="0" dirty="0" err="1" smtClean="0">
                <a:solidFill>
                  <a:schemeClr val="tx1"/>
                </a:solidFill>
              </a:rPr>
              <a:t>document.getElementById</a:t>
            </a:r>
            <a:r>
              <a:rPr lang="en-US" sz="1800" b="0" dirty="0">
                <a:solidFill>
                  <a:schemeClr val="tx1"/>
                </a:solidFill>
              </a:rPr>
              <a:t>(“myBtn”);</a:t>
            </a:r>
          </a:p>
          <a:p>
            <a:r>
              <a:rPr lang="en-US" sz="1800" b="0" dirty="0">
                <a:solidFill>
                  <a:schemeClr val="tx1"/>
                </a:solidFill>
              </a:rPr>
              <a:t>var handler = function(){</a:t>
            </a:r>
          </a:p>
          <a:p>
            <a:r>
              <a:rPr lang="en-US" sz="1800" b="0" dirty="0">
                <a:solidFill>
                  <a:schemeClr val="tx1"/>
                </a:solidFill>
              </a:rPr>
              <a:t>alert(“Clicked”);</a:t>
            </a:r>
          </a:p>
          <a:p>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EventUtil.addHandler(btn, “click”, handler</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//other code </a:t>
            </a:r>
            <a:r>
              <a:rPr lang="en-US" sz="1800" b="0" dirty="0" smtClean="0">
                <a:solidFill>
                  <a:schemeClr val="tx1"/>
                </a:solidFill>
              </a:rPr>
              <a:t>here</a:t>
            </a:r>
          </a:p>
          <a:p>
            <a:endParaRPr lang="en-US" sz="1800" b="0" dirty="0">
              <a:solidFill>
                <a:schemeClr val="tx1"/>
              </a:solidFill>
            </a:endParaRPr>
          </a:p>
          <a:p>
            <a:r>
              <a:rPr lang="en-US" sz="1800" b="0" dirty="0">
                <a:solidFill>
                  <a:schemeClr val="tx1"/>
                </a:solidFill>
              </a:rPr>
              <a:t>EventUtil.removeHandler(btn, “click”, handler);</a:t>
            </a:r>
            <a:endParaRPr lang="en-US" sz="1800" b="0" dirty="0" smtClean="0">
              <a:solidFill>
                <a:schemeClr val="tx1"/>
              </a:solidFill>
            </a:endParaRPr>
          </a:p>
        </p:txBody>
      </p:sp>
    </p:spTree>
    <p:extLst>
      <p:ext uri="{BB962C8B-B14F-4D97-AF65-F5344CB8AC3E}">
        <p14:creationId xmlns:p14="http://schemas.microsoft.com/office/powerpoint/2010/main" val="156222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solidFill>
                  <a:schemeClr val="tx1"/>
                </a:solidFill>
              </a:rPr>
              <a:t>THE EVENT OBJECT</a:t>
            </a:r>
            <a:endParaRPr lang="en-US" dirty="0" smtClean="0">
              <a:solidFill>
                <a:schemeClr val="tx1"/>
              </a:solidFill>
            </a:endParaRPr>
          </a:p>
        </p:txBody>
      </p:sp>
      <p:sp>
        <p:nvSpPr>
          <p:cNvPr id="10" name="Title 1"/>
          <p:cNvSpPr txBox="1">
            <a:spLocks/>
          </p:cNvSpPr>
          <p:nvPr/>
        </p:nvSpPr>
        <p:spPr bwMode="auto">
          <a:xfrm>
            <a:off x="1371600" y="15240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When an event related to the DOM is </a:t>
            </a:r>
            <a:r>
              <a:rPr lang="en-US" sz="1800" b="0" dirty="0" smtClean="0">
                <a:solidFill>
                  <a:schemeClr val="tx1"/>
                </a:solidFill>
              </a:rPr>
              <a:t>fired</a:t>
            </a:r>
            <a:r>
              <a:rPr lang="en-US" sz="1800" b="0" dirty="0">
                <a:solidFill>
                  <a:schemeClr val="tx1"/>
                </a:solidFill>
              </a:rPr>
              <a:t>, all of the relevant information is gathered and </a:t>
            </a:r>
            <a:r>
              <a:rPr lang="en-US" sz="1800" b="0" dirty="0" smtClean="0">
                <a:solidFill>
                  <a:schemeClr val="tx1"/>
                </a:solidFill>
              </a:rPr>
              <a:t>stored on </a:t>
            </a:r>
            <a:r>
              <a:rPr lang="en-US" sz="1800" b="0" dirty="0">
                <a:solidFill>
                  <a:schemeClr val="tx1"/>
                </a:solidFill>
              </a:rPr>
              <a:t>an object called event.</a:t>
            </a:r>
            <a:endParaRPr lang="en-US" sz="1800" b="0" dirty="0" smtClean="0">
              <a:solidFill>
                <a:schemeClr val="tx1"/>
              </a:solidFill>
            </a:endParaRPr>
          </a:p>
        </p:txBody>
      </p:sp>
      <p:sp>
        <p:nvSpPr>
          <p:cNvPr id="5" name="Title 1"/>
          <p:cNvSpPr txBox="1">
            <a:spLocks/>
          </p:cNvSpPr>
          <p:nvPr/>
        </p:nvSpPr>
        <p:spPr bwMode="auto">
          <a:xfrm>
            <a:off x="1447800" y="2362200"/>
            <a:ext cx="922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This object contains basic information such as the element that caused</a:t>
            </a:r>
          </a:p>
          <a:p>
            <a:r>
              <a:rPr lang="en-US" sz="1800" b="0" dirty="0">
                <a:solidFill>
                  <a:schemeClr val="tx1"/>
                </a:solidFill>
              </a:rPr>
              <a:t>the event, the type of event that occurred, and any other data that may be relevant to the </a:t>
            </a:r>
            <a:r>
              <a:rPr lang="en-US" sz="1800" b="0" dirty="0" smtClean="0">
                <a:solidFill>
                  <a:schemeClr val="tx1"/>
                </a:solidFill>
              </a:rPr>
              <a:t>particular event</a:t>
            </a:r>
            <a:r>
              <a:rPr lang="en-US" sz="1800" b="0" dirty="0">
                <a:solidFill>
                  <a:schemeClr val="tx1"/>
                </a:solidFill>
              </a:rPr>
              <a:t>.</a:t>
            </a:r>
            <a:endParaRPr lang="en-US" sz="1800" b="0" dirty="0" smtClean="0">
              <a:solidFill>
                <a:schemeClr val="tx1"/>
              </a:solidFill>
            </a:endParaRPr>
          </a:p>
        </p:txBody>
      </p:sp>
      <p:sp>
        <p:nvSpPr>
          <p:cNvPr id="6" name="Title 1"/>
          <p:cNvSpPr txBox="1">
            <a:spLocks/>
          </p:cNvSpPr>
          <p:nvPr/>
        </p:nvSpPr>
        <p:spPr bwMode="auto">
          <a:xfrm>
            <a:off x="1524000" y="3429000"/>
            <a:ext cx="9220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example, an event caused by a mouse action generates information about the </a:t>
            </a:r>
            <a:r>
              <a:rPr lang="en-US" sz="1800" b="0" dirty="0" smtClean="0">
                <a:solidFill>
                  <a:schemeClr val="tx1"/>
                </a:solidFill>
              </a:rPr>
              <a:t>mouse’s position</a:t>
            </a:r>
            <a:r>
              <a:rPr lang="en-US" sz="1800" b="0" dirty="0">
                <a:solidFill>
                  <a:schemeClr val="tx1"/>
                </a:solidFill>
              </a:rPr>
              <a:t>, whereas an event caused by a keyboard action generates information about the keys </a:t>
            </a:r>
            <a:r>
              <a:rPr lang="en-US" sz="1800" b="0" dirty="0" smtClean="0">
                <a:solidFill>
                  <a:schemeClr val="tx1"/>
                </a:solidFill>
              </a:rPr>
              <a:t>that were </a:t>
            </a:r>
            <a:r>
              <a:rPr lang="en-US" sz="1800" b="0" dirty="0">
                <a:solidFill>
                  <a:schemeClr val="tx1"/>
                </a:solidFill>
              </a:rPr>
              <a:t>pressed. All browsers support the event object, though not in the same way.</a:t>
            </a:r>
            <a:endParaRPr lang="en-US" sz="1800" b="0" dirty="0" smtClean="0">
              <a:solidFill>
                <a:schemeClr val="tx1"/>
              </a:solidFill>
            </a:endParaRPr>
          </a:p>
        </p:txBody>
      </p:sp>
    </p:spTree>
    <p:extLst>
      <p:ext uri="{BB962C8B-B14F-4D97-AF65-F5344CB8AC3E}">
        <p14:creationId xmlns:p14="http://schemas.microsoft.com/office/powerpoint/2010/main" val="305778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0" name="Title 1"/>
          <p:cNvSpPr txBox="1">
            <a:spLocks/>
          </p:cNvSpPr>
          <p:nvPr/>
        </p:nvSpPr>
        <p:spPr bwMode="auto">
          <a:xfrm>
            <a:off x="1371600" y="1524000"/>
            <a:ext cx="922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 DOM-compliant browsers, the event object is passed in as the sole argument to an </a:t>
            </a:r>
            <a:r>
              <a:rPr lang="en-US" sz="1800" b="0" dirty="0" smtClean="0">
                <a:solidFill>
                  <a:schemeClr val="tx1"/>
                </a:solidFill>
              </a:rPr>
              <a:t>event handler</a:t>
            </a:r>
            <a:r>
              <a:rPr lang="en-US" sz="1800" b="0" dirty="0">
                <a:solidFill>
                  <a:schemeClr val="tx1"/>
                </a:solidFill>
              </a:rPr>
              <a:t>.</a:t>
            </a:r>
            <a:endParaRPr lang="en-US" sz="1800" b="0" dirty="0" smtClean="0">
              <a:solidFill>
                <a:schemeClr val="tx1"/>
              </a:solidFill>
            </a:endParaRPr>
          </a:p>
        </p:txBody>
      </p:sp>
      <p:sp>
        <p:nvSpPr>
          <p:cNvPr id="7" name="Title 1"/>
          <p:cNvSpPr txBox="1">
            <a:spLocks/>
          </p:cNvSpPr>
          <p:nvPr/>
        </p:nvSpPr>
        <p:spPr bwMode="auto">
          <a:xfrm>
            <a:off x="1371600" y="2286000"/>
            <a:ext cx="922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Regardless of the method used to assign the event handler, DOM Level 0 or DOM Level </a:t>
            </a:r>
            <a:r>
              <a:rPr lang="en-US" sz="1800" b="0" dirty="0" smtClean="0">
                <a:solidFill>
                  <a:schemeClr val="tx1"/>
                </a:solidFill>
              </a:rPr>
              <a:t>2, the </a:t>
            </a:r>
            <a:r>
              <a:rPr lang="en-US" sz="1800" b="0" dirty="0">
                <a:solidFill>
                  <a:schemeClr val="tx1"/>
                </a:solidFill>
              </a:rPr>
              <a:t>event object is passed in.</a:t>
            </a:r>
            <a:endParaRPr lang="en-US" sz="1800" b="0" dirty="0" smtClean="0">
              <a:solidFill>
                <a:schemeClr val="tx1"/>
              </a:solidFill>
            </a:endParaRPr>
          </a:p>
        </p:txBody>
      </p:sp>
      <p:sp>
        <p:nvSpPr>
          <p:cNvPr id="8" name="Title 1"/>
          <p:cNvSpPr txBox="1">
            <a:spLocks/>
          </p:cNvSpPr>
          <p:nvPr/>
        </p:nvSpPr>
        <p:spPr bwMode="auto">
          <a:xfrm>
            <a:off x="1447800" y="32004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rPr>
              <a:t>var btn = document.getElementById(“myBtn”);</a:t>
            </a:r>
          </a:p>
          <a:p>
            <a:pPr lvl="4"/>
            <a:r>
              <a:rPr lang="en-US" sz="1800" b="0" dirty="0">
                <a:solidFill>
                  <a:schemeClr val="tx1"/>
                </a:solidFill>
              </a:rPr>
              <a:t>btn.onclick = function(event){</a:t>
            </a:r>
          </a:p>
          <a:p>
            <a:pPr lvl="4"/>
            <a:r>
              <a:rPr lang="en-US" sz="1800" b="0" dirty="0">
                <a:solidFill>
                  <a:schemeClr val="tx1"/>
                </a:solidFill>
              </a:rPr>
              <a:t>alert(</a:t>
            </a:r>
            <a:r>
              <a:rPr lang="en-US" sz="1800" b="0" dirty="0" err="1">
                <a:solidFill>
                  <a:schemeClr val="tx1"/>
                </a:solidFill>
              </a:rPr>
              <a:t>event.type</a:t>
            </a:r>
            <a:r>
              <a:rPr lang="en-US" sz="1800" b="0" dirty="0">
                <a:solidFill>
                  <a:schemeClr val="tx1"/>
                </a:solidFill>
              </a:rPr>
              <a:t>); //”click”</a:t>
            </a:r>
          </a:p>
          <a:p>
            <a:pPr lvl="3"/>
            <a:r>
              <a:rPr lang="en-US" sz="1800" b="0" dirty="0">
                <a:solidFill>
                  <a:schemeClr val="tx1"/>
                </a:solidFill>
              </a:rPr>
              <a:t>};</a:t>
            </a:r>
            <a:endParaRPr lang="en-US" sz="1800" b="0" dirty="0" smtClean="0">
              <a:solidFill>
                <a:schemeClr val="tx1"/>
              </a:solidFill>
            </a:endParaRPr>
          </a:p>
        </p:txBody>
      </p:sp>
      <p:sp>
        <p:nvSpPr>
          <p:cNvPr id="11" name="Title 1"/>
          <p:cNvSpPr txBox="1">
            <a:spLocks/>
          </p:cNvSpPr>
          <p:nvPr/>
        </p:nvSpPr>
        <p:spPr bwMode="auto">
          <a:xfrm>
            <a:off x="1447800" y="46482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b="0" dirty="0" err="1">
                <a:solidFill>
                  <a:schemeClr val="tx1"/>
                </a:solidFill>
              </a:rPr>
              <a:t>btn.addEventListener</a:t>
            </a:r>
            <a:r>
              <a:rPr lang="en-US" b="0" dirty="0">
                <a:solidFill>
                  <a:schemeClr val="tx1"/>
                </a:solidFill>
              </a:rPr>
              <a:t>(“click”, function(event){</a:t>
            </a:r>
          </a:p>
          <a:p>
            <a:pPr lvl="3"/>
            <a:r>
              <a:rPr lang="en-US" b="0" dirty="0" smtClean="0">
                <a:solidFill>
                  <a:schemeClr val="tx1"/>
                </a:solidFill>
              </a:rPr>
              <a:t>	alert(</a:t>
            </a:r>
            <a:r>
              <a:rPr lang="en-US" b="0" dirty="0" err="1" smtClean="0">
                <a:solidFill>
                  <a:schemeClr val="tx1"/>
                </a:solidFill>
              </a:rPr>
              <a:t>event.type</a:t>
            </a:r>
            <a:r>
              <a:rPr lang="en-US" b="0" dirty="0">
                <a:solidFill>
                  <a:schemeClr val="tx1"/>
                </a:solidFill>
              </a:rPr>
              <a:t>); //”click”</a:t>
            </a:r>
          </a:p>
          <a:p>
            <a:pPr lvl="3"/>
            <a:r>
              <a:rPr lang="en-US" b="0" dirty="0">
                <a:solidFill>
                  <a:schemeClr val="tx1"/>
                </a:solidFill>
              </a:rPr>
              <a:t>}, false);</a:t>
            </a:r>
            <a:endParaRPr lang="en-US" sz="5400" b="0" dirty="0" smtClean="0">
              <a:solidFill>
                <a:schemeClr val="tx1"/>
              </a:solidFill>
            </a:endParaRPr>
          </a:p>
        </p:txBody>
      </p:sp>
      <p:sp>
        <p:nvSpPr>
          <p:cNvPr id="12" name="Title 1"/>
          <p:cNvSpPr txBox="1">
            <a:spLocks/>
          </p:cNvSpPr>
          <p:nvPr/>
        </p:nvSpPr>
        <p:spPr bwMode="auto">
          <a:xfrm>
            <a:off x="762000" y="5838825"/>
            <a:ext cx="966216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&lt;input type=”button” value=”Click Me” onclick=”alert(</a:t>
            </a:r>
            <a:r>
              <a:rPr lang="en-US" b="0" dirty="0" err="1">
                <a:solidFill>
                  <a:schemeClr val="tx1"/>
                </a:solidFill>
              </a:rPr>
              <a:t>event.type</a:t>
            </a:r>
            <a:r>
              <a:rPr lang="en-US" b="0" dirty="0">
                <a:solidFill>
                  <a:schemeClr val="tx1"/>
                </a:solidFill>
              </a:rPr>
              <a:t>)”&gt;</a:t>
            </a:r>
            <a:endParaRPr lang="en-US" b="0" dirty="0" smtClean="0">
              <a:solidFill>
                <a:schemeClr val="tx1"/>
              </a:solidFill>
            </a:endParaRPr>
          </a:p>
        </p:txBody>
      </p:sp>
    </p:spTree>
    <p:extLst>
      <p:ext uri="{BB962C8B-B14F-4D97-AF65-F5344CB8AC3E}">
        <p14:creationId xmlns:p14="http://schemas.microsoft.com/office/powerpoint/2010/main" val="84871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15" name="Title 1"/>
          <p:cNvSpPr txBox="1">
            <a:spLocks/>
          </p:cNvSpPr>
          <p:nvPr/>
        </p:nvSpPr>
        <p:spPr bwMode="auto">
          <a:xfrm>
            <a:off x="914400" y="1047750"/>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solidFill>
                  <a:schemeClr val="tx1"/>
                </a:solidFill>
              </a:rPr>
              <a:t>The DOM Event Object</a:t>
            </a:r>
            <a:endParaRPr lang="en-US" dirty="0" smtClean="0">
              <a:solidFill>
                <a:schemeClr val="tx1"/>
              </a:solidFill>
            </a:endParaRPr>
          </a:p>
        </p:txBody>
      </p:sp>
      <p:sp>
        <p:nvSpPr>
          <p:cNvPr id="13" name="Title 1"/>
          <p:cNvSpPr txBox="1">
            <a:spLocks/>
          </p:cNvSpPr>
          <p:nvPr/>
        </p:nvSpPr>
        <p:spPr bwMode="auto">
          <a:xfrm>
            <a:off x="1371600" y="15240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event object contains properties and methods related to the </a:t>
            </a:r>
            <a:r>
              <a:rPr lang="en-US" sz="1800" b="0" dirty="0" smtClean="0">
                <a:solidFill>
                  <a:schemeClr val="tx1"/>
                </a:solidFill>
              </a:rPr>
              <a:t>specific </a:t>
            </a:r>
            <a:r>
              <a:rPr lang="en-US" sz="1800" b="0" dirty="0">
                <a:solidFill>
                  <a:schemeClr val="tx1"/>
                </a:solidFill>
              </a:rPr>
              <a:t>event that caused </a:t>
            </a:r>
            <a:r>
              <a:rPr lang="en-US" sz="1800" b="0" dirty="0" smtClean="0">
                <a:solidFill>
                  <a:schemeClr val="tx1"/>
                </a:solidFill>
              </a:rPr>
              <a:t>its creation</a:t>
            </a:r>
            <a:r>
              <a:rPr lang="en-US" sz="1800" b="0" dirty="0">
                <a:solidFill>
                  <a:schemeClr val="tx1"/>
                </a:solidFill>
              </a:rPr>
              <a:t>.</a:t>
            </a:r>
            <a:endParaRPr lang="en-US" sz="1800" b="0" dirty="0" smtClean="0">
              <a:solidFill>
                <a:schemeClr val="tx1"/>
              </a:solidFill>
            </a:endParaRPr>
          </a:p>
        </p:txBody>
      </p:sp>
      <p:pic>
        <p:nvPicPr>
          <p:cNvPr id="1026" name="Picture 2" descr="C:\Users\156398\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032173"/>
            <a:ext cx="5025628" cy="436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3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3" y="1714500"/>
            <a:ext cx="6523038"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65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5" name="Title 1"/>
          <p:cNvSpPr txBox="1">
            <a:spLocks/>
          </p:cNvSpPr>
          <p:nvPr/>
        </p:nvSpPr>
        <p:spPr bwMode="auto">
          <a:xfrm>
            <a:off x="1295400" y="1581151"/>
            <a:ext cx="9372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preventDefault() method is used to prevent the default action of a particular event.</a:t>
            </a:r>
            <a:endParaRPr lang="en-US" sz="1800" b="0" dirty="0" smtClean="0">
              <a:solidFill>
                <a:schemeClr val="tx1"/>
              </a:solidFill>
            </a:endParaRPr>
          </a:p>
        </p:txBody>
      </p:sp>
      <p:sp>
        <p:nvSpPr>
          <p:cNvPr id="6" name="Title 1"/>
          <p:cNvSpPr txBox="1">
            <a:spLocks/>
          </p:cNvSpPr>
          <p:nvPr/>
        </p:nvSpPr>
        <p:spPr bwMode="auto">
          <a:xfrm>
            <a:off x="1295400" y="2495550"/>
            <a:ext cx="9525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link = document.getElementById(“myLink”);</a:t>
            </a:r>
          </a:p>
          <a:p>
            <a:r>
              <a:rPr lang="en-US" sz="1800" b="0" dirty="0">
                <a:solidFill>
                  <a:schemeClr val="tx1"/>
                </a:solidFill>
              </a:rPr>
              <a:t>link.onclick = function(event){</a:t>
            </a:r>
          </a:p>
          <a:p>
            <a:r>
              <a:rPr lang="en-US" sz="1800" b="0" dirty="0" smtClean="0">
                <a:solidFill>
                  <a:schemeClr val="tx1"/>
                </a:solidFill>
              </a:rPr>
              <a:t>	event.preventDefault</a:t>
            </a:r>
            <a:r>
              <a:rPr lang="en-US" sz="1800" b="0" dirty="0">
                <a:solidFill>
                  <a:schemeClr val="tx1"/>
                </a:solidFill>
              </a:rPr>
              <a:t>();</a:t>
            </a:r>
          </a:p>
          <a:p>
            <a:r>
              <a:rPr lang="en-US" sz="1800" b="0" dirty="0">
                <a:solidFill>
                  <a:schemeClr val="tx1"/>
                </a:solidFill>
              </a:rPr>
              <a:t>};</a:t>
            </a:r>
            <a:endParaRPr lang="en-US" sz="1800" b="0" dirty="0" smtClean="0">
              <a:solidFill>
                <a:schemeClr val="tx1"/>
              </a:solidFill>
            </a:endParaRPr>
          </a:p>
        </p:txBody>
      </p:sp>
      <p:sp>
        <p:nvSpPr>
          <p:cNvPr id="7" name="Title 1"/>
          <p:cNvSpPr txBox="1">
            <a:spLocks/>
          </p:cNvSpPr>
          <p:nvPr/>
        </p:nvSpPr>
        <p:spPr bwMode="auto">
          <a:xfrm>
            <a:off x="1295400" y="3886200"/>
            <a:ext cx="967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stopPropagation() method stops the </a:t>
            </a:r>
            <a:r>
              <a:rPr lang="en-US" sz="1800" b="0" dirty="0" smtClean="0">
                <a:solidFill>
                  <a:schemeClr val="tx1"/>
                </a:solidFill>
              </a:rPr>
              <a:t>flow </a:t>
            </a:r>
            <a:r>
              <a:rPr lang="en-US" sz="1800" b="0" dirty="0">
                <a:solidFill>
                  <a:schemeClr val="tx1"/>
                </a:solidFill>
              </a:rPr>
              <a:t>of an event through the DOM structure </a:t>
            </a:r>
            <a:r>
              <a:rPr lang="en-US" sz="1800" b="0" dirty="0" smtClean="0">
                <a:solidFill>
                  <a:schemeClr val="tx1"/>
                </a:solidFill>
              </a:rPr>
              <a:t>immediately, canceling </a:t>
            </a:r>
            <a:r>
              <a:rPr lang="en-US" sz="1800" b="0" dirty="0">
                <a:solidFill>
                  <a:schemeClr val="tx1"/>
                </a:solidFill>
              </a:rPr>
              <a:t>any further event capturing or bubbling before it occurs.</a:t>
            </a:r>
            <a:endParaRPr lang="en-US" sz="1800" b="0" dirty="0" smtClean="0">
              <a:solidFill>
                <a:schemeClr val="tx1"/>
              </a:solidFill>
            </a:endParaRPr>
          </a:p>
        </p:txBody>
      </p:sp>
      <p:sp>
        <p:nvSpPr>
          <p:cNvPr id="8" name="Title 1"/>
          <p:cNvSpPr txBox="1">
            <a:spLocks/>
          </p:cNvSpPr>
          <p:nvPr/>
        </p:nvSpPr>
        <p:spPr bwMode="auto">
          <a:xfrm>
            <a:off x="1295400" y="5181600"/>
            <a:ext cx="9525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example, an event </a:t>
            </a:r>
            <a:r>
              <a:rPr lang="en-US" sz="1800" b="0" dirty="0" smtClean="0">
                <a:solidFill>
                  <a:schemeClr val="tx1"/>
                </a:solidFill>
              </a:rPr>
              <a:t>handler added </a:t>
            </a:r>
            <a:r>
              <a:rPr lang="en-US" sz="1800" b="0" dirty="0">
                <a:solidFill>
                  <a:schemeClr val="tx1"/>
                </a:solidFill>
              </a:rPr>
              <a:t>directly to a button can call stopPropagation() to prevent an event handler on document</a:t>
            </a:r>
          </a:p>
          <a:p>
            <a:r>
              <a:rPr lang="en-US" sz="1800" b="0" dirty="0">
                <a:solidFill>
                  <a:schemeClr val="tx1"/>
                </a:solidFill>
              </a:rPr>
              <a:t>.body from being </a:t>
            </a:r>
            <a:r>
              <a:rPr lang="en-US" sz="1800" b="0" dirty="0" smtClean="0">
                <a:solidFill>
                  <a:schemeClr val="tx1"/>
                </a:solidFill>
              </a:rPr>
              <a:t>fired</a:t>
            </a:r>
            <a:r>
              <a:rPr lang="en-US" sz="1800" b="0" dirty="0">
                <a:solidFill>
                  <a:schemeClr val="tx1"/>
                </a:solidFill>
              </a:rPr>
              <a:t>, as shown in the following example:</a:t>
            </a:r>
            <a:endParaRPr lang="en-US" sz="1800" b="0" dirty="0" smtClean="0">
              <a:solidFill>
                <a:schemeClr val="tx1"/>
              </a:solidFill>
            </a:endParaRPr>
          </a:p>
        </p:txBody>
      </p:sp>
    </p:spTree>
    <p:extLst>
      <p:ext uri="{BB962C8B-B14F-4D97-AF65-F5344CB8AC3E}">
        <p14:creationId xmlns:p14="http://schemas.microsoft.com/office/powerpoint/2010/main" val="286198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8" name="Title 1"/>
          <p:cNvSpPr txBox="1">
            <a:spLocks/>
          </p:cNvSpPr>
          <p:nvPr/>
        </p:nvSpPr>
        <p:spPr bwMode="auto">
          <a:xfrm>
            <a:off x="1295400" y="1524000"/>
            <a:ext cx="9525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btn = document.getElementById(“myBtn”);</a:t>
            </a:r>
          </a:p>
          <a:p>
            <a:pPr lvl="1"/>
            <a:r>
              <a:rPr lang="en-US" sz="1800" b="0" dirty="0">
                <a:solidFill>
                  <a:schemeClr val="tx1"/>
                </a:solidFill>
              </a:rPr>
              <a:t>btn.onclick = function(event){</a:t>
            </a:r>
          </a:p>
          <a:p>
            <a:pPr lvl="1"/>
            <a:r>
              <a:rPr lang="en-US" sz="1800" b="0" dirty="0">
                <a:solidFill>
                  <a:schemeClr val="tx1"/>
                </a:solidFill>
              </a:rPr>
              <a:t>alert(“Clicked”);</a:t>
            </a:r>
          </a:p>
          <a:p>
            <a:pPr lvl="1"/>
            <a:r>
              <a:rPr lang="en-US" sz="1800" b="0" dirty="0">
                <a:solidFill>
                  <a:schemeClr val="tx1"/>
                </a:solidFill>
              </a:rPr>
              <a:t>event.stopPropagation();</a:t>
            </a:r>
          </a:p>
          <a:p>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document.body.onclick = function(event){</a:t>
            </a:r>
          </a:p>
          <a:p>
            <a:r>
              <a:rPr lang="en-US" sz="1800" b="0" dirty="0">
                <a:solidFill>
                  <a:schemeClr val="tx1"/>
                </a:solidFill>
              </a:rPr>
              <a:t>alert(“Body clicked”);</a:t>
            </a:r>
          </a:p>
          <a:p>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224248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8" name="Title 1"/>
          <p:cNvSpPr txBox="1">
            <a:spLocks/>
          </p:cNvSpPr>
          <p:nvPr/>
        </p:nvSpPr>
        <p:spPr bwMode="auto">
          <a:xfrm>
            <a:off x="1295400" y="1295400"/>
            <a:ext cx="912876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eventPhase property aids in determining what phase of event </a:t>
            </a:r>
            <a:r>
              <a:rPr lang="en-US" sz="1800" b="0" dirty="0" smtClean="0">
                <a:solidFill>
                  <a:schemeClr val="tx1"/>
                </a:solidFill>
              </a:rPr>
              <a:t>flow </a:t>
            </a:r>
            <a:r>
              <a:rPr lang="en-US" sz="1800" b="0" dirty="0">
                <a:solidFill>
                  <a:schemeClr val="tx1"/>
                </a:solidFill>
              </a:rPr>
              <a:t>is currently active. If the </a:t>
            </a:r>
            <a:r>
              <a:rPr lang="en-US" sz="1800" b="0" dirty="0" smtClean="0">
                <a:solidFill>
                  <a:schemeClr val="tx1"/>
                </a:solidFill>
              </a:rPr>
              <a:t>event handler </a:t>
            </a:r>
            <a:r>
              <a:rPr lang="en-US" sz="1800" b="0" dirty="0">
                <a:solidFill>
                  <a:schemeClr val="tx1"/>
                </a:solidFill>
              </a:rPr>
              <a:t>is called during the capture phase, eventPhase is 1; if the event handler is at the </a:t>
            </a:r>
            <a:r>
              <a:rPr lang="en-US" sz="1800" b="0" dirty="0" smtClean="0">
                <a:solidFill>
                  <a:schemeClr val="tx1"/>
                </a:solidFill>
              </a:rPr>
              <a:t>target, eventPhase </a:t>
            </a:r>
            <a:r>
              <a:rPr lang="en-US" sz="1800" b="0" dirty="0">
                <a:solidFill>
                  <a:schemeClr val="tx1"/>
                </a:solidFill>
              </a:rPr>
              <a:t>is 2; if the event handler is during the bubble phase, eventPhase is 3.</a:t>
            </a:r>
            <a:endParaRPr lang="en-US" sz="1800" b="0" dirty="0" smtClean="0">
              <a:solidFill>
                <a:schemeClr val="tx1"/>
              </a:solidFill>
            </a:endParaRPr>
          </a:p>
        </p:txBody>
      </p:sp>
      <p:sp>
        <p:nvSpPr>
          <p:cNvPr id="5" name="Title 1"/>
          <p:cNvSpPr txBox="1">
            <a:spLocks/>
          </p:cNvSpPr>
          <p:nvPr/>
        </p:nvSpPr>
        <p:spPr bwMode="auto">
          <a:xfrm>
            <a:off x="1310640" y="3124200"/>
            <a:ext cx="950976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btn = document.getElementById(“myBtn</a:t>
            </a:r>
            <a:r>
              <a:rPr lang="en-US" sz="1800" b="0" dirty="0" smtClean="0">
                <a:solidFill>
                  <a:schemeClr val="tx1"/>
                </a:solidFill>
              </a:rPr>
              <a:t>”);</a:t>
            </a:r>
          </a:p>
          <a:p>
            <a:endParaRPr lang="en-US" sz="1800" b="0" dirty="0">
              <a:solidFill>
                <a:schemeClr val="tx1"/>
              </a:solidFill>
            </a:endParaRPr>
          </a:p>
          <a:p>
            <a:pPr lvl="1"/>
            <a:r>
              <a:rPr lang="en-US" sz="1800" b="0" dirty="0">
                <a:solidFill>
                  <a:schemeClr val="tx1"/>
                </a:solidFill>
              </a:rPr>
              <a:t>btn.onclick = function(event){</a:t>
            </a:r>
          </a:p>
          <a:p>
            <a:pPr lvl="1"/>
            <a:r>
              <a:rPr lang="en-US" sz="1800" b="0" dirty="0" smtClean="0">
                <a:solidFill>
                  <a:schemeClr val="tx1"/>
                </a:solidFill>
              </a:rPr>
              <a:t>	alert(</a:t>
            </a:r>
            <a:r>
              <a:rPr lang="en-US" sz="1800" b="0" dirty="0" err="1" smtClean="0">
                <a:solidFill>
                  <a:schemeClr val="tx1"/>
                </a:solidFill>
              </a:rPr>
              <a:t>event.eventPhase</a:t>
            </a:r>
            <a:r>
              <a:rPr lang="en-US" sz="1800" b="0" dirty="0">
                <a:solidFill>
                  <a:schemeClr val="tx1"/>
                </a:solidFill>
              </a:rPr>
              <a:t>); //2</a:t>
            </a:r>
          </a:p>
          <a:p>
            <a:pPr lvl="1"/>
            <a:r>
              <a:rPr lang="en-US" sz="1800" b="0" dirty="0">
                <a:solidFill>
                  <a:schemeClr val="tx1"/>
                </a:solidFill>
              </a:rPr>
              <a:t>};</a:t>
            </a:r>
          </a:p>
          <a:p>
            <a:pPr lvl="1"/>
            <a:r>
              <a:rPr lang="en-US" sz="1800" b="0" dirty="0">
                <a:solidFill>
                  <a:schemeClr val="tx1"/>
                </a:solidFill>
              </a:rPr>
              <a:t>document.body.addEventListener(“click”, function(event){</a:t>
            </a:r>
          </a:p>
          <a:p>
            <a:pPr lvl="1"/>
            <a:r>
              <a:rPr lang="en-US" sz="1800" b="0" dirty="0" smtClean="0">
                <a:solidFill>
                  <a:schemeClr val="tx1"/>
                </a:solidFill>
              </a:rPr>
              <a:t>	alert(</a:t>
            </a:r>
            <a:r>
              <a:rPr lang="en-US" sz="1800" b="0" dirty="0" err="1" smtClean="0">
                <a:solidFill>
                  <a:schemeClr val="tx1"/>
                </a:solidFill>
              </a:rPr>
              <a:t>event.eventPhase</a:t>
            </a:r>
            <a:r>
              <a:rPr lang="en-US" sz="1800" b="0" dirty="0">
                <a:solidFill>
                  <a:schemeClr val="tx1"/>
                </a:solidFill>
              </a:rPr>
              <a:t>); //1</a:t>
            </a:r>
          </a:p>
          <a:p>
            <a:pPr lvl="1"/>
            <a:r>
              <a:rPr lang="en-US" sz="1800" b="0" dirty="0">
                <a:solidFill>
                  <a:schemeClr val="tx1"/>
                </a:solidFill>
              </a:rPr>
              <a:t>}, true);</a:t>
            </a:r>
          </a:p>
          <a:p>
            <a:pPr lvl="1"/>
            <a:r>
              <a:rPr lang="en-US" sz="1800" b="0" dirty="0">
                <a:solidFill>
                  <a:schemeClr val="tx1"/>
                </a:solidFill>
              </a:rPr>
              <a:t>document.body.onclick = function(event){</a:t>
            </a:r>
          </a:p>
          <a:p>
            <a:pPr lvl="1"/>
            <a:r>
              <a:rPr lang="en-US" sz="1800" b="0" dirty="0" smtClean="0">
                <a:solidFill>
                  <a:schemeClr val="tx1"/>
                </a:solidFill>
              </a:rPr>
              <a:t>	alert(</a:t>
            </a:r>
            <a:r>
              <a:rPr lang="en-US" sz="1800" b="0" dirty="0" err="1" smtClean="0">
                <a:solidFill>
                  <a:schemeClr val="tx1"/>
                </a:solidFill>
              </a:rPr>
              <a:t>event.eventPhase</a:t>
            </a:r>
            <a:r>
              <a:rPr lang="en-US" sz="1800" b="0" dirty="0">
                <a:solidFill>
                  <a:schemeClr val="tx1"/>
                </a:solidFill>
              </a:rPr>
              <a:t>); //3</a:t>
            </a:r>
          </a:p>
          <a:p>
            <a:pPr lvl="1"/>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373396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8" name="Title 1"/>
          <p:cNvSpPr txBox="1">
            <a:spLocks/>
          </p:cNvSpPr>
          <p:nvPr/>
        </p:nvSpPr>
        <p:spPr bwMode="auto">
          <a:xfrm>
            <a:off x="1371600" y="1752600"/>
            <a:ext cx="912876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Unlike the DOM event object, the Internet Explorer event object is accessible in different </a:t>
            </a:r>
            <a:r>
              <a:rPr lang="en-US" sz="1800" b="0" dirty="0" smtClean="0">
                <a:solidFill>
                  <a:schemeClr val="tx1"/>
                </a:solidFill>
              </a:rPr>
              <a:t>ways based </a:t>
            </a:r>
            <a:r>
              <a:rPr lang="en-US" sz="1800" b="0" dirty="0">
                <a:solidFill>
                  <a:schemeClr val="tx1"/>
                </a:solidFill>
              </a:rPr>
              <a:t>on the way in which the event handler was assigned. When an event handler is assigned using</a:t>
            </a:r>
          </a:p>
          <a:p>
            <a:r>
              <a:rPr lang="en-US" sz="1800" b="0" dirty="0">
                <a:solidFill>
                  <a:schemeClr val="tx1"/>
                </a:solidFill>
              </a:rPr>
              <a:t>the DOM Level 0 approach, the event object exists only as a property of the window object. Here </a:t>
            </a:r>
            <a:r>
              <a:rPr lang="en-US" sz="1800" b="0" dirty="0" smtClean="0">
                <a:solidFill>
                  <a:schemeClr val="tx1"/>
                </a:solidFill>
              </a:rPr>
              <a:t>is an </a:t>
            </a:r>
            <a:r>
              <a:rPr lang="en-US" sz="1800" b="0" dirty="0">
                <a:solidFill>
                  <a:schemeClr val="tx1"/>
                </a:solidFill>
              </a:rPr>
              <a:t>example:</a:t>
            </a:r>
            <a:endParaRPr lang="en-US" sz="1800" b="0" dirty="0" smtClean="0">
              <a:solidFill>
                <a:schemeClr val="tx1"/>
              </a:solidFill>
            </a:endParaRPr>
          </a:p>
        </p:txBody>
      </p:sp>
      <p:sp>
        <p:nvSpPr>
          <p:cNvPr id="6" name="Title 1"/>
          <p:cNvSpPr txBox="1">
            <a:spLocks/>
          </p:cNvSpPr>
          <p:nvPr/>
        </p:nvSpPr>
        <p:spPr bwMode="auto">
          <a:xfrm>
            <a:off x="914400" y="914400"/>
            <a:ext cx="548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Internet Explorer Event Object</a:t>
            </a:r>
            <a:endParaRPr lang="en-US" sz="1800" b="0" dirty="0" smtClean="0">
              <a:solidFill>
                <a:schemeClr val="tx1"/>
              </a:solidFill>
            </a:endParaRPr>
          </a:p>
        </p:txBody>
      </p:sp>
      <p:sp>
        <p:nvSpPr>
          <p:cNvPr id="7" name="Title 1"/>
          <p:cNvSpPr txBox="1">
            <a:spLocks/>
          </p:cNvSpPr>
          <p:nvPr/>
        </p:nvSpPr>
        <p:spPr bwMode="auto">
          <a:xfrm>
            <a:off x="1295400" y="3352800"/>
            <a:ext cx="912876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rPr>
              <a:t>var btn = document.getElementById(“myBtn”);</a:t>
            </a:r>
          </a:p>
          <a:p>
            <a:pPr lvl="4"/>
            <a:r>
              <a:rPr lang="en-US" sz="1800" b="0" dirty="0">
                <a:solidFill>
                  <a:schemeClr val="tx1"/>
                </a:solidFill>
              </a:rPr>
              <a:t>btn.onclick = function(){</a:t>
            </a:r>
          </a:p>
          <a:p>
            <a:pPr lvl="4"/>
            <a:r>
              <a:rPr lang="en-US" sz="1800" b="0" dirty="0">
                <a:solidFill>
                  <a:schemeClr val="tx1"/>
                </a:solidFill>
              </a:rPr>
              <a:t>var event = window.event;</a:t>
            </a:r>
          </a:p>
          <a:p>
            <a:pPr lvl="4"/>
            <a:r>
              <a:rPr lang="en-US" sz="1800" b="0" dirty="0">
                <a:solidFill>
                  <a:schemeClr val="tx1"/>
                </a:solidFill>
              </a:rPr>
              <a:t>alert(</a:t>
            </a:r>
            <a:r>
              <a:rPr lang="en-US" sz="1800" b="0" dirty="0" err="1">
                <a:solidFill>
                  <a:schemeClr val="tx1"/>
                </a:solidFill>
              </a:rPr>
              <a:t>event.type</a:t>
            </a:r>
            <a:r>
              <a:rPr lang="en-US" sz="1800" b="0" dirty="0">
                <a:solidFill>
                  <a:schemeClr val="tx1"/>
                </a:solidFill>
              </a:rPr>
              <a:t>); //”click”</a:t>
            </a:r>
          </a:p>
          <a:p>
            <a:pPr lvl="3"/>
            <a:r>
              <a:rPr lang="en-US" sz="1800" b="0" dirty="0">
                <a:solidFill>
                  <a:schemeClr val="tx1"/>
                </a:solidFill>
              </a:rPr>
              <a:t>};</a:t>
            </a:r>
            <a:endParaRPr lang="en-US" sz="1800" b="0" dirty="0" smtClean="0">
              <a:solidFill>
                <a:schemeClr val="tx1"/>
              </a:solidFill>
            </a:endParaRPr>
          </a:p>
        </p:txBody>
      </p:sp>
      <p:sp>
        <p:nvSpPr>
          <p:cNvPr id="10" name="Title 1"/>
          <p:cNvSpPr txBox="1">
            <a:spLocks/>
          </p:cNvSpPr>
          <p:nvPr/>
        </p:nvSpPr>
        <p:spPr bwMode="auto">
          <a:xfrm>
            <a:off x="1447800" y="5105400"/>
            <a:ext cx="89763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a:t>
            </a:r>
            <a:r>
              <a:rPr lang="en-US" sz="1800" b="0" dirty="0" smtClean="0">
                <a:solidFill>
                  <a:schemeClr val="tx1"/>
                </a:solidFill>
              </a:rPr>
              <a:t>f </a:t>
            </a:r>
            <a:r>
              <a:rPr lang="en-US" sz="1800" b="0" dirty="0">
                <a:solidFill>
                  <a:schemeClr val="tx1"/>
                </a:solidFill>
              </a:rPr>
              <a:t>the event handler is assigned using attachEvent(), the event object is passed in as </a:t>
            </a:r>
            <a:r>
              <a:rPr lang="en-US" sz="1800" b="0" dirty="0" smtClean="0">
                <a:solidFill>
                  <a:schemeClr val="tx1"/>
                </a:solidFill>
              </a:rPr>
              <a:t>the sole </a:t>
            </a:r>
            <a:r>
              <a:rPr lang="en-US" sz="1800" b="0" dirty="0">
                <a:solidFill>
                  <a:schemeClr val="tx1"/>
                </a:solidFill>
              </a:rPr>
              <a:t>argument to the function, as shown here:</a:t>
            </a:r>
            <a:endParaRPr lang="en-US" sz="1800" b="0" dirty="0" smtClean="0">
              <a:solidFill>
                <a:schemeClr val="tx1"/>
              </a:solidFill>
            </a:endParaRPr>
          </a:p>
        </p:txBody>
      </p:sp>
    </p:spTree>
    <p:extLst>
      <p:ext uri="{BB962C8B-B14F-4D97-AF65-F5344CB8AC3E}">
        <p14:creationId xmlns:p14="http://schemas.microsoft.com/office/powerpoint/2010/main" val="77520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chemeClr val="accent1"/>
                </a:solidFill>
                <a:latin typeface="Calibri" pitchFamily="34" charset="0"/>
                <a:ea typeface="ＭＳ Ｐゴシック" charset="-128"/>
                <a:cs typeface="Calibri" pitchFamily="34" charset="0"/>
              </a:rPr>
              <a:t>Language Basics</a:t>
            </a:r>
          </a:p>
        </p:txBody>
      </p:sp>
      <p:sp>
        <p:nvSpPr>
          <p:cNvPr id="14" name="Title 1"/>
          <p:cNvSpPr txBox="1">
            <a:spLocks/>
          </p:cNvSpPr>
          <p:nvPr/>
        </p:nvSpPr>
        <p:spPr bwMode="auto">
          <a:xfrm>
            <a:off x="1295400" y="99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Strict Mode</a:t>
            </a:r>
            <a:endParaRPr lang="en-US" sz="1800" b="0" dirty="0" smtClean="0">
              <a:solidFill>
                <a:schemeClr val="tx1"/>
              </a:solidFill>
            </a:endParaRPr>
          </a:p>
        </p:txBody>
      </p:sp>
      <p:sp>
        <p:nvSpPr>
          <p:cNvPr id="11" name="Title 1"/>
          <p:cNvSpPr txBox="1">
            <a:spLocks/>
          </p:cNvSpPr>
          <p:nvPr/>
        </p:nvSpPr>
        <p:spPr bwMode="auto">
          <a:xfrm>
            <a:off x="1371600" y="1524000"/>
            <a:ext cx="944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You may also specify just a function to execute in strict mode by including the pragma at the top </a:t>
            </a:r>
            <a:r>
              <a:rPr lang="en-US" sz="1800" b="0" dirty="0" smtClean="0">
                <a:solidFill>
                  <a:schemeClr val="tx1"/>
                </a:solidFill>
              </a:rPr>
              <a:t>of the </a:t>
            </a:r>
            <a:r>
              <a:rPr lang="en-US" sz="1800" b="0" dirty="0">
                <a:solidFill>
                  <a:schemeClr val="tx1"/>
                </a:solidFill>
              </a:rPr>
              <a:t>function body:</a:t>
            </a:r>
            <a:endParaRPr lang="en-US" sz="1800" b="0" dirty="0" smtClean="0">
              <a:solidFill>
                <a:schemeClr val="tx1"/>
              </a:solidFill>
            </a:endParaRPr>
          </a:p>
        </p:txBody>
      </p:sp>
      <p:sp>
        <p:nvSpPr>
          <p:cNvPr id="16" name="Title 1"/>
          <p:cNvSpPr txBox="1">
            <a:spLocks/>
          </p:cNvSpPr>
          <p:nvPr/>
        </p:nvSpPr>
        <p:spPr bwMode="auto">
          <a:xfrm>
            <a:off x="2834640" y="2514600"/>
            <a:ext cx="356616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function doSomething(){</a:t>
            </a:r>
          </a:p>
          <a:p>
            <a:r>
              <a:rPr lang="en-US" sz="1800" b="0" dirty="0">
                <a:solidFill>
                  <a:schemeClr val="tx1"/>
                </a:solidFill>
              </a:rPr>
              <a:t>“use strict”;</a:t>
            </a:r>
          </a:p>
          <a:p>
            <a:r>
              <a:rPr lang="en-US" sz="1800" b="0" dirty="0">
                <a:solidFill>
                  <a:schemeClr val="tx1"/>
                </a:solidFill>
              </a:rPr>
              <a:t>//function body</a:t>
            </a:r>
          </a:p>
          <a:p>
            <a:r>
              <a:rPr lang="en-US" sz="1800" b="0" dirty="0">
                <a:solidFill>
                  <a:schemeClr val="tx1"/>
                </a:solidFill>
              </a:rPr>
              <a:t>}</a:t>
            </a:r>
            <a:endParaRPr lang="en-US" sz="1800" b="0" dirty="0" smtClean="0">
              <a:solidFill>
                <a:schemeClr val="tx1"/>
              </a:solidFill>
            </a:endParaRPr>
          </a:p>
        </p:txBody>
      </p:sp>
      <p:sp>
        <p:nvSpPr>
          <p:cNvPr id="13" name="Title 1"/>
          <p:cNvSpPr txBox="1">
            <a:spLocks/>
          </p:cNvSpPr>
          <p:nvPr/>
        </p:nvSpPr>
        <p:spPr bwMode="auto">
          <a:xfrm>
            <a:off x="1371600" y="4343400"/>
            <a:ext cx="952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Internet Explorer 10+, Firefox 4+, Safari 5.1+, Opera 12+, and</a:t>
            </a:r>
          </a:p>
          <a:p>
            <a:r>
              <a:rPr lang="en-US" sz="1800" b="0" dirty="0">
                <a:solidFill>
                  <a:schemeClr val="tx1"/>
                </a:solidFill>
              </a:rPr>
              <a:t>Chrome support strict mode.</a:t>
            </a:r>
            <a:endParaRPr lang="en-US" sz="1800" b="0" dirty="0" smtClean="0">
              <a:solidFill>
                <a:schemeClr val="tx1"/>
              </a:solidFill>
            </a:endParaRPr>
          </a:p>
        </p:txBody>
      </p:sp>
    </p:spTree>
    <p:extLst>
      <p:ext uri="{BB962C8B-B14F-4D97-AF65-F5344CB8AC3E}">
        <p14:creationId xmlns:p14="http://schemas.microsoft.com/office/powerpoint/2010/main" val="2105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8" name="Title 1"/>
          <p:cNvSpPr txBox="1">
            <a:spLocks/>
          </p:cNvSpPr>
          <p:nvPr/>
        </p:nvSpPr>
        <p:spPr bwMode="auto">
          <a:xfrm>
            <a:off x="1295400" y="1752600"/>
            <a:ext cx="853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btn = document.getElementById(“myBtn”);</a:t>
            </a:r>
          </a:p>
          <a:p>
            <a:pPr lvl="1"/>
            <a:r>
              <a:rPr lang="en-US" sz="1800" b="0" dirty="0">
                <a:solidFill>
                  <a:schemeClr val="tx1"/>
                </a:solidFill>
              </a:rPr>
              <a:t>btn.attachEvent(“onclick”, function(event){</a:t>
            </a:r>
          </a:p>
          <a:p>
            <a:pPr lvl="1"/>
            <a:r>
              <a:rPr lang="en-US" sz="1800" b="0" dirty="0">
                <a:solidFill>
                  <a:schemeClr val="tx1"/>
                </a:solidFill>
              </a:rPr>
              <a:t>alert(</a:t>
            </a:r>
            <a:r>
              <a:rPr lang="en-US" sz="1800" b="0" dirty="0" err="1">
                <a:solidFill>
                  <a:schemeClr val="tx1"/>
                </a:solidFill>
              </a:rPr>
              <a:t>event.type</a:t>
            </a:r>
            <a:r>
              <a:rPr lang="en-US" sz="1800" b="0" dirty="0">
                <a:solidFill>
                  <a:schemeClr val="tx1"/>
                </a:solidFill>
              </a:rPr>
              <a:t>); //”click”</a:t>
            </a:r>
          </a:p>
          <a:p>
            <a:r>
              <a:rPr lang="en-US" sz="1800" b="0" dirty="0">
                <a:solidFill>
                  <a:schemeClr val="tx1"/>
                </a:solidFill>
              </a:rPr>
              <a:t>});</a:t>
            </a:r>
            <a:endParaRPr lang="en-US" sz="1800" b="0" dirty="0" smtClean="0">
              <a:solidFill>
                <a:schemeClr val="tx1"/>
              </a:solidFill>
            </a:endParaRPr>
          </a:p>
        </p:txBody>
      </p:sp>
      <p:sp>
        <p:nvSpPr>
          <p:cNvPr id="6" name="Title 1"/>
          <p:cNvSpPr txBox="1">
            <a:spLocks/>
          </p:cNvSpPr>
          <p:nvPr/>
        </p:nvSpPr>
        <p:spPr bwMode="auto">
          <a:xfrm>
            <a:off x="914400" y="914400"/>
            <a:ext cx="548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Internet Explorer Event Object</a:t>
            </a:r>
            <a:endParaRPr lang="en-US" sz="1800" b="0" dirty="0" smtClean="0">
              <a:solidFill>
                <a:schemeClr val="tx1"/>
              </a:solidFill>
            </a:endParaRPr>
          </a:p>
        </p:txBody>
      </p:sp>
      <p:sp>
        <p:nvSpPr>
          <p:cNvPr id="10" name="Title 1"/>
          <p:cNvSpPr txBox="1">
            <a:spLocks/>
          </p:cNvSpPr>
          <p:nvPr/>
        </p:nvSpPr>
        <p:spPr bwMode="auto">
          <a:xfrm>
            <a:off x="1447800" y="4419600"/>
            <a:ext cx="89763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&lt;input type=”button” value=”Click Me” onclick=”alert(</a:t>
            </a:r>
            <a:r>
              <a:rPr lang="en-US" sz="1800" b="0" dirty="0" err="1">
                <a:solidFill>
                  <a:schemeClr val="tx1"/>
                </a:solidFill>
              </a:rPr>
              <a:t>event.type</a:t>
            </a:r>
            <a:r>
              <a:rPr lang="en-US" sz="1800" b="0" dirty="0">
                <a:solidFill>
                  <a:schemeClr val="tx1"/>
                </a:solidFill>
              </a:rPr>
              <a:t>)”&gt;</a:t>
            </a:r>
            <a:endParaRPr lang="en-US" sz="1800" b="0" dirty="0" smtClean="0">
              <a:solidFill>
                <a:schemeClr val="tx1"/>
              </a:solidFill>
            </a:endParaRPr>
          </a:p>
        </p:txBody>
      </p:sp>
      <p:sp>
        <p:nvSpPr>
          <p:cNvPr id="11" name="Title 1"/>
          <p:cNvSpPr txBox="1">
            <a:spLocks/>
          </p:cNvSpPr>
          <p:nvPr/>
        </p:nvSpPr>
        <p:spPr bwMode="auto">
          <a:xfrm>
            <a:off x="1143000" y="3276600"/>
            <a:ext cx="9067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the event handler is assigned by an HTML attribute, the event object is available as a </a:t>
            </a:r>
            <a:r>
              <a:rPr lang="en-US" sz="1800" b="0" dirty="0" smtClean="0">
                <a:solidFill>
                  <a:schemeClr val="tx1"/>
                </a:solidFill>
              </a:rPr>
              <a:t>variable called event. </a:t>
            </a:r>
            <a:r>
              <a:rPr lang="en-US" sz="1800" b="0" dirty="0">
                <a:solidFill>
                  <a:schemeClr val="tx1"/>
                </a:solidFill>
              </a:rPr>
              <a:t>Here’s an example:</a:t>
            </a:r>
            <a:endParaRPr lang="en-US" sz="1800" b="0" dirty="0" smtClean="0">
              <a:solidFill>
                <a:schemeClr val="tx1"/>
              </a:solidFill>
            </a:endParaRPr>
          </a:p>
        </p:txBody>
      </p:sp>
    </p:spTree>
    <p:extLst>
      <p:ext uri="{BB962C8B-B14F-4D97-AF65-F5344CB8AC3E}">
        <p14:creationId xmlns:p14="http://schemas.microsoft.com/office/powerpoint/2010/main" val="419001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6" name="Title 1"/>
          <p:cNvSpPr txBox="1">
            <a:spLocks/>
          </p:cNvSpPr>
          <p:nvPr/>
        </p:nvSpPr>
        <p:spPr bwMode="auto">
          <a:xfrm>
            <a:off x="914400" y="914400"/>
            <a:ext cx="54864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Internet Explorer Event Object</a:t>
            </a:r>
            <a:endParaRPr lang="en-US" sz="1800" b="0" dirty="0" smtClean="0">
              <a:solidFill>
                <a:schemeClr val="tx1"/>
              </a:solidFill>
            </a:endParaRPr>
          </a:p>
        </p:txBody>
      </p:sp>
      <p:sp>
        <p:nvSpPr>
          <p:cNvPr id="7" name="Title 1"/>
          <p:cNvSpPr txBox="1">
            <a:spLocks/>
          </p:cNvSpPr>
          <p:nvPr/>
        </p:nvSpPr>
        <p:spPr bwMode="auto">
          <a:xfrm>
            <a:off x="990600" y="1581150"/>
            <a:ext cx="9525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Internet Explorer event object also contains properties and methods related to the </a:t>
            </a:r>
            <a:r>
              <a:rPr lang="en-US" sz="1800" b="0" dirty="0" smtClean="0">
                <a:solidFill>
                  <a:schemeClr val="tx1"/>
                </a:solidFill>
              </a:rPr>
              <a:t>specific event that </a:t>
            </a:r>
            <a:r>
              <a:rPr lang="en-US" sz="1800" b="0" dirty="0">
                <a:solidFill>
                  <a:schemeClr val="tx1"/>
                </a:solidFill>
              </a:rPr>
              <a:t>caused its creation.</a:t>
            </a:r>
            <a:endParaRPr lang="en-US" sz="1800" b="0" dirty="0" smtClean="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452" y="2514600"/>
            <a:ext cx="766329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044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6" name="Title 1"/>
          <p:cNvSpPr txBox="1">
            <a:spLocks/>
          </p:cNvSpPr>
          <p:nvPr/>
        </p:nvSpPr>
        <p:spPr bwMode="auto">
          <a:xfrm>
            <a:off x="953984" y="1285875"/>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The Cross-Browser Event Object</a:t>
            </a:r>
            <a:endParaRPr lang="en-US" b="0" dirty="0" smtClean="0">
              <a:solidFill>
                <a:schemeClr val="tx1"/>
              </a:solidFill>
            </a:endParaRPr>
          </a:p>
        </p:txBody>
      </p:sp>
      <p:sp>
        <p:nvSpPr>
          <p:cNvPr id="7" name="Title 1"/>
          <p:cNvSpPr txBox="1">
            <a:spLocks/>
          </p:cNvSpPr>
          <p:nvPr/>
        </p:nvSpPr>
        <p:spPr bwMode="auto">
          <a:xfrm>
            <a:off x="990600" y="1685925"/>
            <a:ext cx="9525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Although the event objects for the DOM and Internet Explorer are different, there are </a:t>
            </a:r>
            <a:r>
              <a:rPr lang="en-US" b="0" dirty="0" smtClean="0">
                <a:solidFill>
                  <a:schemeClr val="tx1"/>
                </a:solidFill>
              </a:rPr>
              <a:t>enough similarities </a:t>
            </a:r>
            <a:r>
              <a:rPr lang="en-US" b="0" dirty="0">
                <a:solidFill>
                  <a:schemeClr val="tx1"/>
                </a:solidFill>
              </a:rPr>
              <a:t>to allow cross-browser solutions.</a:t>
            </a:r>
            <a:endParaRPr lang="en-US" b="0" dirty="0" smtClean="0">
              <a:solidFill>
                <a:schemeClr val="tx1"/>
              </a:solidFill>
            </a:endParaRPr>
          </a:p>
        </p:txBody>
      </p:sp>
      <p:sp>
        <p:nvSpPr>
          <p:cNvPr id="8" name="Title 1"/>
          <p:cNvSpPr txBox="1">
            <a:spLocks/>
          </p:cNvSpPr>
          <p:nvPr/>
        </p:nvSpPr>
        <p:spPr bwMode="auto">
          <a:xfrm>
            <a:off x="1295400" y="2667000"/>
            <a:ext cx="9448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4"/>
            <a:r>
              <a:rPr lang="en-US" sz="1200" b="0" dirty="0">
                <a:solidFill>
                  <a:schemeClr val="tx1"/>
                </a:solidFill>
              </a:rPr>
              <a:t>var </a:t>
            </a:r>
            <a:r>
              <a:rPr lang="en-US" sz="1200" b="0" dirty="0" err="1">
                <a:solidFill>
                  <a:schemeClr val="tx1"/>
                </a:solidFill>
              </a:rPr>
              <a:t>EventUtil</a:t>
            </a:r>
            <a:r>
              <a:rPr lang="en-US" sz="1200" b="0" dirty="0">
                <a:solidFill>
                  <a:schemeClr val="tx1"/>
                </a:solidFill>
              </a:rPr>
              <a:t> = {</a:t>
            </a:r>
          </a:p>
          <a:p>
            <a:pPr lvl="4"/>
            <a:r>
              <a:rPr lang="en-US" sz="1200" b="0" dirty="0" err="1">
                <a:solidFill>
                  <a:schemeClr val="tx1"/>
                </a:solidFill>
              </a:rPr>
              <a:t>addHandler</a:t>
            </a:r>
            <a:r>
              <a:rPr lang="en-US" sz="1200" b="0" dirty="0">
                <a:solidFill>
                  <a:schemeClr val="tx1"/>
                </a:solidFill>
              </a:rPr>
              <a:t>: function(element, type, handler){</a:t>
            </a:r>
          </a:p>
          <a:p>
            <a:pPr lvl="4"/>
            <a:r>
              <a:rPr lang="en-US" sz="1200" b="0" dirty="0">
                <a:solidFill>
                  <a:schemeClr val="tx1"/>
                </a:solidFill>
              </a:rPr>
              <a:t>//code removed for printing</a:t>
            </a:r>
          </a:p>
          <a:p>
            <a:pPr lvl="4"/>
            <a:r>
              <a:rPr lang="en-US" sz="1200" b="0" dirty="0">
                <a:solidFill>
                  <a:schemeClr val="tx1"/>
                </a:solidFill>
              </a:rPr>
              <a:t>},</a:t>
            </a:r>
          </a:p>
          <a:p>
            <a:pPr lvl="4"/>
            <a:r>
              <a:rPr lang="en-US" sz="1200" b="0" dirty="0" err="1">
                <a:solidFill>
                  <a:schemeClr val="tx1"/>
                </a:solidFill>
              </a:rPr>
              <a:t>getEvent</a:t>
            </a:r>
            <a:r>
              <a:rPr lang="en-US" sz="1200" b="0" dirty="0">
                <a:solidFill>
                  <a:schemeClr val="tx1"/>
                </a:solidFill>
              </a:rPr>
              <a:t>: function(event){</a:t>
            </a:r>
          </a:p>
          <a:p>
            <a:pPr lvl="4"/>
            <a:r>
              <a:rPr lang="en-US" sz="1200" b="0" dirty="0">
                <a:solidFill>
                  <a:schemeClr val="tx1"/>
                </a:solidFill>
              </a:rPr>
              <a:t>return event ? event : window.event;</a:t>
            </a:r>
          </a:p>
          <a:p>
            <a:pPr lvl="4"/>
            <a:r>
              <a:rPr lang="en-US" sz="1200" b="0" dirty="0">
                <a:solidFill>
                  <a:schemeClr val="tx1"/>
                </a:solidFill>
              </a:rPr>
              <a:t>},</a:t>
            </a:r>
          </a:p>
          <a:p>
            <a:pPr lvl="4"/>
            <a:r>
              <a:rPr lang="en-US" sz="1200" b="0" dirty="0" err="1">
                <a:solidFill>
                  <a:schemeClr val="tx1"/>
                </a:solidFill>
              </a:rPr>
              <a:t>getTarget</a:t>
            </a:r>
            <a:r>
              <a:rPr lang="en-US" sz="1200" b="0" dirty="0">
                <a:solidFill>
                  <a:schemeClr val="tx1"/>
                </a:solidFill>
              </a:rPr>
              <a:t>: function(event){</a:t>
            </a:r>
          </a:p>
          <a:p>
            <a:pPr lvl="4"/>
            <a:r>
              <a:rPr lang="en-US" sz="1200" b="0" dirty="0">
                <a:solidFill>
                  <a:schemeClr val="tx1"/>
                </a:solidFill>
              </a:rPr>
              <a:t>return </a:t>
            </a:r>
            <a:r>
              <a:rPr lang="en-US" sz="1200" b="0" dirty="0" err="1">
                <a:solidFill>
                  <a:schemeClr val="tx1"/>
                </a:solidFill>
              </a:rPr>
              <a:t>event.target</a:t>
            </a:r>
            <a:r>
              <a:rPr lang="en-US" sz="1200" b="0" dirty="0">
                <a:solidFill>
                  <a:schemeClr val="tx1"/>
                </a:solidFill>
              </a:rPr>
              <a:t> || </a:t>
            </a:r>
            <a:r>
              <a:rPr lang="en-US" sz="1200" b="0" dirty="0" err="1">
                <a:solidFill>
                  <a:schemeClr val="tx1"/>
                </a:solidFill>
              </a:rPr>
              <a:t>event.srcElement</a:t>
            </a:r>
            <a:r>
              <a:rPr lang="en-US" sz="1200" b="0" dirty="0">
                <a:solidFill>
                  <a:schemeClr val="tx1"/>
                </a:solidFill>
              </a:rPr>
              <a:t>;</a:t>
            </a:r>
          </a:p>
          <a:p>
            <a:pPr lvl="4"/>
            <a:r>
              <a:rPr lang="en-US" sz="1200" b="0" dirty="0">
                <a:solidFill>
                  <a:schemeClr val="tx1"/>
                </a:solidFill>
              </a:rPr>
              <a:t>},</a:t>
            </a:r>
          </a:p>
          <a:p>
            <a:pPr lvl="4"/>
            <a:r>
              <a:rPr lang="en-US" sz="1200" b="0" dirty="0">
                <a:solidFill>
                  <a:schemeClr val="tx1"/>
                </a:solidFill>
              </a:rPr>
              <a:t>preventDefault: function(event){</a:t>
            </a:r>
          </a:p>
          <a:p>
            <a:pPr lvl="4"/>
            <a:r>
              <a:rPr lang="en-US" sz="1200" b="0" dirty="0">
                <a:solidFill>
                  <a:schemeClr val="tx1"/>
                </a:solidFill>
              </a:rPr>
              <a:t>if (event.preventDefault){</a:t>
            </a:r>
          </a:p>
          <a:p>
            <a:pPr lvl="4"/>
            <a:r>
              <a:rPr lang="en-US" sz="1200" b="0" dirty="0">
                <a:solidFill>
                  <a:schemeClr val="tx1"/>
                </a:solidFill>
              </a:rPr>
              <a:t>event.preventDefault();</a:t>
            </a:r>
          </a:p>
          <a:p>
            <a:pPr lvl="4"/>
            <a:r>
              <a:rPr lang="en-US" sz="1200" b="0" dirty="0">
                <a:solidFill>
                  <a:schemeClr val="tx1"/>
                </a:solidFill>
              </a:rPr>
              <a:t>} else {</a:t>
            </a:r>
          </a:p>
          <a:p>
            <a:pPr lvl="4"/>
            <a:r>
              <a:rPr lang="en-US" sz="1200" b="0" dirty="0" err="1">
                <a:solidFill>
                  <a:schemeClr val="tx1"/>
                </a:solidFill>
              </a:rPr>
              <a:t>event.returnValue</a:t>
            </a:r>
            <a:r>
              <a:rPr lang="en-US" sz="1200" b="0" dirty="0">
                <a:solidFill>
                  <a:schemeClr val="tx1"/>
                </a:solidFill>
              </a:rPr>
              <a:t> = false;</a:t>
            </a:r>
          </a:p>
          <a:p>
            <a:pPr lvl="4"/>
            <a:r>
              <a:rPr lang="en-US" sz="1200" b="0" dirty="0">
                <a:solidFill>
                  <a:schemeClr val="tx1"/>
                </a:solidFill>
              </a:rPr>
              <a:t>}</a:t>
            </a:r>
          </a:p>
          <a:p>
            <a:pPr lvl="4"/>
            <a:r>
              <a:rPr lang="en-US" sz="1200" b="0" dirty="0">
                <a:solidFill>
                  <a:schemeClr val="tx1"/>
                </a:solidFill>
              </a:rPr>
              <a:t>},</a:t>
            </a:r>
          </a:p>
          <a:p>
            <a:pPr lvl="4"/>
            <a:r>
              <a:rPr lang="en-US" sz="1200" b="0" dirty="0" err="1">
                <a:solidFill>
                  <a:schemeClr val="tx1"/>
                </a:solidFill>
              </a:rPr>
              <a:t>removeHandler</a:t>
            </a:r>
            <a:r>
              <a:rPr lang="en-US" sz="1200" b="0" dirty="0">
                <a:solidFill>
                  <a:schemeClr val="tx1"/>
                </a:solidFill>
              </a:rPr>
              <a:t>: function(element, type, handler){</a:t>
            </a:r>
          </a:p>
          <a:p>
            <a:pPr lvl="4"/>
            <a:r>
              <a:rPr lang="en-US" sz="1200" b="0" dirty="0">
                <a:solidFill>
                  <a:schemeClr val="tx1"/>
                </a:solidFill>
              </a:rPr>
              <a:t>//code removed for printing</a:t>
            </a:r>
          </a:p>
          <a:p>
            <a:pPr lvl="4"/>
            <a:r>
              <a:rPr lang="en-US" sz="1200" b="0" dirty="0" smtClean="0">
                <a:solidFill>
                  <a:schemeClr val="tx1"/>
                </a:solidFill>
              </a:rPr>
              <a:t>},</a:t>
            </a:r>
          </a:p>
          <a:p>
            <a:endParaRPr lang="en-US" sz="1200" b="0" dirty="0">
              <a:solidFill>
                <a:schemeClr val="tx1"/>
              </a:solidFill>
            </a:endParaRPr>
          </a:p>
        </p:txBody>
      </p:sp>
    </p:spTree>
    <p:extLst>
      <p:ext uri="{BB962C8B-B14F-4D97-AF65-F5344CB8AC3E}">
        <p14:creationId xmlns:p14="http://schemas.microsoft.com/office/powerpoint/2010/main" val="321837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6" name="Title 1"/>
          <p:cNvSpPr txBox="1">
            <a:spLocks/>
          </p:cNvSpPr>
          <p:nvPr/>
        </p:nvSpPr>
        <p:spPr bwMode="auto">
          <a:xfrm>
            <a:off x="914400" y="1323975"/>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Cross-Browser Event Object</a:t>
            </a:r>
            <a:endParaRPr lang="en-US" sz="1800" b="0" dirty="0" smtClean="0">
              <a:solidFill>
                <a:schemeClr val="tx1"/>
              </a:solidFill>
            </a:endParaRPr>
          </a:p>
        </p:txBody>
      </p:sp>
      <p:sp>
        <p:nvSpPr>
          <p:cNvPr id="8" name="Title 1"/>
          <p:cNvSpPr txBox="1">
            <a:spLocks/>
          </p:cNvSpPr>
          <p:nvPr/>
        </p:nvSpPr>
        <p:spPr bwMode="auto">
          <a:xfrm>
            <a:off x="1295400" y="1524000"/>
            <a:ext cx="9296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4"/>
            <a:r>
              <a:rPr lang="en-US" sz="1800" b="0" dirty="0">
                <a:solidFill>
                  <a:schemeClr val="tx1"/>
                </a:solidFill>
              </a:rPr>
              <a:t>stopPropagation: function(event){</a:t>
            </a:r>
          </a:p>
          <a:p>
            <a:pPr lvl="4"/>
            <a:r>
              <a:rPr lang="en-US" sz="1800" b="0" dirty="0">
                <a:solidFill>
                  <a:schemeClr val="tx1"/>
                </a:solidFill>
              </a:rPr>
              <a:t>if (event.stopPropagation){</a:t>
            </a:r>
          </a:p>
          <a:p>
            <a:pPr lvl="4"/>
            <a:r>
              <a:rPr lang="en-US" sz="1800" b="0" dirty="0">
                <a:solidFill>
                  <a:schemeClr val="tx1"/>
                </a:solidFill>
              </a:rPr>
              <a:t>event.stopPropagation();</a:t>
            </a:r>
          </a:p>
          <a:p>
            <a:pPr lvl="4"/>
            <a:r>
              <a:rPr lang="en-US" sz="1800" b="0" dirty="0">
                <a:solidFill>
                  <a:schemeClr val="tx1"/>
                </a:solidFill>
              </a:rPr>
              <a:t>} else {</a:t>
            </a:r>
          </a:p>
          <a:p>
            <a:pPr lvl="4"/>
            <a:r>
              <a:rPr lang="en-US" sz="1800" b="0" dirty="0" err="1">
                <a:solidFill>
                  <a:schemeClr val="tx1"/>
                </a:solidFill>
              </a:rPr>
              <a:t>event.cancelBubble</a:t>
            </a:r>
            <a:r>
              <a:rPr lang="en-US" sz="1800" b="0" dirty="0">
                <a:solidFill>
                  <a:schemeClr val="tx1"/>
                </a:solidFill>
              </a:rPr>
              <a:t> = true;</a:t>
            </a:r>
          </a:p>
          <a:p>
            <a:pPr lvl="3"/>
            <a:r>
              <a:rPr lang="en-US" sz="1800" b="0" dirty="0" smtClean="0">
                <a:solidFill>
                  <a:schemeClr val="tx1"/>
                </a:solidFill>
              </a:rPr>
              <a:t>	}</a:t>
            </a:r>
            <a:endParaRPr lang="en-US" sz="1800" b="0" dirty="0">
              <a:solidFill>
                <a:schemeClr val="tx1"/>
              </a:solidFill>
            </a:endParaRPr>
          </a:p>
          <a:p>
            <a:pPr lvl="3"/>
            <a:r>
              <a:rPr lang="en-US" sz="1800" b="0" dirty="0" smtClean="0">
                <a:solidFill>
                  <a:schemeClr val="tx1"/>
                </a:solidFill>
              </a:rPr>
              <a:t>}</a:t>
            </a:r>
          </a:p>
          <a:p>
            <a:pPr lvl="3"/>
            <a:r>
              <a:rPr lang="en-US" sz="1800" b="0" dirty="0" smtClean="0">
                <a:solidFill>
                  <a:schemeClr val="tx1"/>
                </a:solidFill>
              </a:rPr>
              <a:t>};</a:t>
            </a:r>
            <a:endParaRPr lang="en-US" sz="1800" b="0" dirty="0">
              <a:solidFill>
                <a:schemeClr val="tx1"/>
              </a:solidFill>
            </a:endParaRPr>
          </a:p>
          <a:p>
            <a:pPr lvl="2"/>
            <a:r>
              <a:rPr lang="en-US" sz="1800" b="0" dirty="0">
                <a:solidFill>
                  <a:schemeClr val="tx1"/>
                </a:solidFill>
              </a:rPr>
              <a:t>btn.onclick = function(event){</a:t>
            </a:r>
          </a:p>
          <a:p>
            <a:pPr lvl="2"/>
            <a:r>
              <a:rPr lang="en-US" sz="1800" b="0" dirty="0">
                <a:solidFill>
                  <a:schemeClr val="tx1"/>
                </a:solidFill>
              </a:rPr>
              <a:t>event = </a:t>
            </a:r>
            <a:r>
              <a:rPr lang="en-US" sz="1800" b="0" dirty="0" err="1">
                <a:solidFill>
                  <a:schemeClr val="tx1"/>
                </a:solidFill>
              </a:rPr>
              <a:t>EventUtil.getEvent</a:t>
            </a:r>
            <a:r>
              <a:rPr lang="en-US" sz="1800" b="0" dirty="0">
                <a:solidFill>
                  <a:schemeClr val="tx1"/>
                </a:solidFill>
              </a:rPr>
              <a:t>(event);</a:t>
            </a:r>
          </a:p>
          <a:p>
            <a:pPr lvl="2"/>
            <a:r>
              <a:rPr lang="en-US" sz="1800" b="0" dirty="0">
                <a:solidFill>
                  <a:schemeClr val="tx1"/>
                </a:solidFill>
              </a:rPr>
              <a:t>};</a:t>
            </a:r>
          </a:p>
        </p:txBody>
      </p:sp>
    </p:spTree>
    <p:extLst>
      <p:ext uri="{BB962C8B-B14F-4D97-AF65-F5344CB8AC3E}">
        <p14:creationId xmlns:p14="http://schemas.microsoft.com/office/powerpoint/2010/main" val="231904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Events</a:t>
            </a:r>
          </a:p>
        </p:txBody>
      </p:sp>
      <p:sp>
        <p:nvSpPr>
          <p:cNvPr id="5" name="Title 1"/>
          <p:cNvSpPr txBox="1">
            <a:spLocks/>
          </p:cNvSpPr>
          <p:nvPr/>
        </p:nvSpPr>
        <p:spPr bwMode="auto">
          <a:xfrm>
            <a:off x="990600" y="1295400"/>
            <a:ext cx="9601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User interface (UI) </a:t>
            </a:r>
            <a:r>
              <a:rPr lang="en-US" sz="1800" b="0" dirty="0">
                <a:solidFill>
                  <a:schemeClr val="tx1"/>
                </a:solidFill>
              </a:rPr>
              <a:t>events are general browser events that may have some </a:t>
            </a:r>
            <a:r>
              <a:rPr lang="en-US" sz="1800" b="0" dirty="0" smtClean="0">
                <a:solidFill>
                  <a:schemeClr val="tx1"/>
                </a:solidFill>
              </a:rPr>
              <a:t>interaction with </a:t>
            </a:r>
            <a:r>
              <a:rPr lang="en-US" sz="1800" b="0" dirty="0">
                <a:solidFill>
                  <a:schemeClr val="tx1"/>
                </a:solidFill>
              </a:rPr>
              <a:t>the BOM</a:t>
            </a:r>
            <a:r>
              <a:rPr lang="en-US" sz="1800" b="0" dirty="0" smtClean="0">
                <a:solidFill>
                  <a:schemeClr val="tx1"/>
                </a:solidFill>
              </a:rPr>
              <a:t>.</a:t>
            </a:r>
          </a:p>
          <a:p>
            <a:endParaRPr lang="en-US" sz="1800" dirty="0">
              <a:solidFill>
                <a:schemeClr val="tx1"/>
              </a:solidFill>
            </a:endParaRPr>
          </a:p>
          <a:p>
            <a:r>
              <a:rPr lang="en-US" sz="1800" dirty="0">
                <a:solidFill>
                  <a:schemeClr val="tx1"/>
                </a:solidFill>
              </a:rPr>
              <a:t>Focus events </a:t>
            </a:r>
            <a:r>
              <a:rPr lang="en-US" sz="1800" b="0" dirty="0">
                <a:solidFill>
                  <a:schemeClr val="tx1"/>
                </a:solidFill>
              </a:rPr>
              <a:t>are fi red when an element gains or loses focus.</a:t>
            </a:r>
          </a:p>
          <a:p>
            <a:r>
              <a:rPr lang="en-US" sz="1800" b="0" dirty="0">
                <a:solidFill>
                  <a:schemeClr val="tx1"/>
                </a:solidFill>
              </a:rPr>
              <a:t>Mouse events are fi red when the mouse is used to perform an action on the page</a:t>
            </a:r>
            <a:r>
              <a:rPr lang="en-US" sz="1800" b="0" dirty="0" smtClean="0">
                <a:solidFill>
                  <a:schemeClr val="tx1"/>
                </a:solidFill>
              </a:rPr>
              <a:t>.</a:t>
            </a:r>
          </a:p>
          <a:p>
            <a:endParaRPr lang="en-US" sz="1800" b="0" dirty="0">
              <a:solidFill>
                <a:schemeClr val="tx1"/>
              </a:solidFill>
            </a:endParaRPr>
          </a:p>
          <a:p>
            <a:r>
              <a:rPr lang="en-US" sz="1800" dirty="0">
                <a:solidFill>
                  <a:schemeClr val="tx1"/>
                </a:solidFill>
              </a:rPr>
              <a:t>Wheel events </a:t>
            </a:r>
            <a:r>
              <a:rPr lang="en-US" sz="1800" b="0" dirty="0">
                <a:solidFill>
                  <a:schemeClr val="tx1"/>
                </a:solidFill>
              </a:rPr>
              <a:t>are fi red when a mouse wheel (or similar device) is used</a:t>
            </a:r>
            <a:r>
              <a:rPr lang="en-US" sz="1800" b="0" dirty="0" smtClean="0">
                <a:solidFill>
                  <a:schemeClr val="tx1"/>
                </a:solidFill>
              </a:rPr>
              <a:t>.</a:t>
            </a:r>
          </a:p>
          <a:p>
            <a:endParaRPr lang="en-US" sz="1800" b="0" dirty="0">
              <a:solidFill>
                <a:schemeClr val="tx1"/>
              </a:solidFill>
            </a:endParaRPr>
          </a:p>
          <a:p>
            <a:r>
              <a:rPr lang="en-US" sz="1800" dirty="0">
                <a:solidFill>
                  <a:schemeClr val="tx1"/>
                </a:solidFill>
              </a:rPr>
              <a:t>Text events </a:t>
            </a:r>
            <a:r>
              <a:rPr lang="en-US" sz="1800" b="0" dirty="0">
                <a:solidFill>
                  <a:schemeClr val="tx1"/>
                </a:solidFill>
              </a:rPr>
              <a:t>are fi red when text is input into the document</a:t>
            </a:r>
            <a:r>
              <a:rPr lang="en-US" sz="1800" b="0" dirty="0" smtClean="0">
                <a:solidFill>
                  <a:schemeClr val="tx1"/>
                </a:solidFill>
              </a:rPr>
              <a:t>.</a:t>
            </a:r>
          </a:p>
          <a:p>
            <a:endParaRPr lang="en-US" sz="1800" b="0" dirty="0">
              <a:solidFill>
                <a:schemeClr val="tx1"/>
              </a:solidFill>
            </a:endParaRPr>
          </a:p>
          <a:p>
            <a:r>
              <a:rPr lang="en-US" sz="1800" dirty="0">
                <a:solidFill>
                  <a:schemeClr val="tx1"/>
                </a:solidFill>
              </a:rPr>
              <a:t>Keyboard</a:t>
            </a:r>
            <a:r>
              <a:rPr lang="en-US" sz="1800" b="0" dirty="0">
                <a:solidFill>
                  <a:schemeClr val="tx1"/>
                </a:solidFill>
              </a:rPr>
              <a:t> events are fi red when the keyboard is used to perform an action on the page</a:t>
            </a:r>
            <a:r>
              <a:rPr lang="en-US" sz="1800" b="0" dirty="0" smtClean="0">
                <a:solidFill>
                  <a:schemeClr val="tx1"/>
                </a:solidFill>
              </a:rPr>
              <a:t>.</a:t>
            </a:r>
          </a:p>
          <a:p>
            <a:endParaRPr lang="en-US" sz="1800" b="0" dirty="0">
              <a:solidFill>
                <a:schemeClr val="tx1"/>
              </a:solidFill>
            </a:endParaRPr>
          </a:p>
          <a:p>
            <a:r>
              <a:rPr lang="en-US" sz="1800" dirty="0">
                <a:solidFill>
                  <a:schemeClr val="tx1"/>
                </a:solidFill>
              </a:rPr>
              <a:t>Composition</a:t>
            </a:r>
            <a:r>
              <a:rPr lang="en-US" sz="1800" b="0" dirty="0">
                <a:solidFill>
                  <a:schemeClr val="tx1"/>
                </a:solidFill>
              </a:rPr>
              <a:t> events are fi red when inputting characters for an Input Method Editor (IME</a:t>
            </a:r>
            <a:r>
              <a:rPr lang="en-US" sz="1800" b="0" dirty="0" smtClean="0">
                <a:solidFill>
                  <a:schemeClr val="tx1"/>
                </a:solidFill>
              </a:rPr>
              <a:t>).</a:t>
            </a:r>
          </a:p>
          <a:p>
            <a:endParaRPr lang="en-US" sz="1800" b="0" dirty="0">
              <a:solidFill>
                <a:schemeClr val="tx1"/>
              </a:solidFill>
            </a:endParaRPr>
          </a:p>
          <a:p>
            <a:r>
              <a:rPr lang="en-US" sz="1800" dirty="0">
                <a:solidFill>
                  <a:schemeClr val="tx1"/>
                </a:solidFill>
              </a:rPr>
              <a:t>Mutation</a:t>
            </a:r>
            <a:r>
              <a:rPr lang="en-US" sz="1800" b="0" dirty="0">
                <a:solidFill>
                  <a:schemeClr val="tx1"/>
                </a:solidFill>
              </a:rPr>
              <a:t> events are fi red when a change occurs to the underlying DOM structure.</a:t>
            </a:r>
            <a:endParaRPr lang="en-US" sz="1800" b="0" dirty="0" smtClean="0">
              <a:solidFill>
                <a:schemeClr val="tx1"/>
              </a:solidFill>
            </a:endParaRPr>
          </a:p>
        </p:txBody>
      </p:sp>
    </p:spTree>
    <p:extLst>
      <p:ext uri="{BB962C8B-B14F-4D97-AF65-F5344CB8AC3E}">
        <p14:creationId xmlns:p14="http://schemas.microsoft.com/office/powerpoint/2010/main" val="30987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5147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err="1">
                <a:solidFill>
                  <a:srgbClr val="3D96AC"/>
                </a:solidFill>
                <a:latin typeface="Calibri" pitchFamily="34" charset="0"/>
                <a:ea typeface="ＭＳ Ｐゴシック" charset="-128"/>
                <a:cs typeface="Calibri" pitchFamily="34" charset="0"/>
              </a:rPr>
              <a:t>RegExp</a:t>
            </a:r>
            <a:r>
              <a:rPr lang="en-US" sz="2800" dirty="0">
                <a:solidFill>
                  <a:srgbClr val="3D96AC"/>
                </a:solidFill>
                <a:latin typeface="Calibri" pitchFamily="34" charset="0"/>
                <a:ea typeface="ＭＳ Ｐゴシック" charset="-128"/>
                <a:cs typeface="Calibri" pitchFamily="34" charset="0"/>
              </a:rPr>
              <a:t> </a:t>
            </a:r>
          </a:p>
        </p:txBody>
      </p:sp>
      <p:sp>
        <p:nvSpPr>
          <p:cNvPr id="5" name="Title 1"/>
          <p:cNvSpPr txBox="1">
            <a:spLocks/>
          </p:cNvSpPr>
          <p:nvPr/>
        </p:nvSpPr>
        <p:spPr bwMode="auto">
          <a:xfrm>
            <a:off x="990600" y="1295400"/>
            <a:ext cx="952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Regular expressions provide a powerful way to search and manipulate text. </a:t>
            </a:r>
            <a:endParaRPr lang="en-US" sz="1800" b="0" dirty="0" smtClean="0">
              <a:solidFill>
                <a:schemeClr val="tx1"/>
              </a:solidFill>
            </a:endParaRPr>
          </a:p>
        </p:txBody>
      </p:sp>
      <p:sp>
        <p:nvSpPr>
          <p:cNvPr id="7" name="Title 1"/>
          <p:cNvSpPr txBox="1">
            <a:spLocks/>
          </p:cNvSpPr>
          <p:nvPr/>
        </p:nvSpPr>
        <p:spPr bwMode="auto">
          <a:xfrm>
            <a:off x="990600" y="1828800"/>
            <a:ext cx="952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Different languages have different implementations </a:t>
            </a:r>
            <a:r>
              <a:rPr lang="en-US" sz="1800" b="0" dirty="0" smtClean="0">
                <a:solidFill>
                  <a:schemeClr val="tx1"/>
                </a:solidFill>
              </a:rPr>
              <a:t>of </a:t>
            </a:r>
            <a:r>
              <a:rPr lang="en-US" sz="1800" b="0" dirty="0">
                <a:solidFill>
                  <a:schemeClr val="tx1"/>
                </a:solidFill>
              </a:rPr>
              <a:t>the regular expressions syntax. JavaScript uses the Perl 5 syntax.</a:t>
            </a:r>
            <a:endParaRPr lang="en-US" sz="1800" b="0" dirty="0" smtClean="0">
              <a:solidFill>
                <a:schemeClr val="tx1"/>
              </a:solidFill>
            </a:endParaRPr>
          </a:p>
        </p:txBody>
      </p:sp>
      <p:sp>
        <p:nvSpPr>
          <p:cNvPr id="8" name="Title 1"/>
          <p:cNvSpPr txBox="1">
            <a:spLocks/>
          </p:cNvSpPr>
          <p:nvPr/>
        </p:nvSpPr>
        <p:spPr bwMode="auto">
          <a:xfrm>
            <a:off x="990600" y="2667000"/>
            <a:ext cx="952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Instead of saying "regular expression", people often shorten it to "regex" or "regexp". </a:t>
            </a:r>
            <a:endParaRPr lang="en-US" sz="1800" b="0" dirty="0" smtClean="0">
              <a:solidFill>
                <a:schemeClr val="tx1"/>
              </a:solidFill>
            </a:endParaRPr>
          </a:p>
        </p:txBody>
      </p:sp>
      <p:sp>
        <p:nvSpPr>
          <p:cNvPr id="10" name="Title 1"/>
          <p:cNvSpPr txBox="1">
            <a:spLocks/>
          </p:cNvSpPr>
          <p:nvPr/>
        </p:nvSpPr>
        <p:spPr bwMode="auto">
          <a:xfrm>
            <a:off x="990600" y="3505200"/>
            <a:ext cx="9753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 regular expression consists of: </a:t>
            </a:r>
            <a:endParaRPr lang="en-US" sz="1800" b="0" dirty="0" smtClean="0">
              <a:solidFill>
                <a:schemeClr val="tx1"/>
              </a:solidFill>
            </a:endParaRPr>
          </a:p>
          <a:p>
            <a:pPr marL="342900" indent="-342900">
              <a:buFont typeface="Arial" panose="020B0604020202020204" pitchFamily="34" charset="0"/>
              <a:buChar char="•"/>
            </a:pPr>
            <a:r>
              <a:rPr lang="en-US" sz="1800" b="0" dirty="0">
                <a:solidFill>
                  <a:schemeClr val="tx1"/>
                </a:solidFill>
              </a:rPr>
              <a:t>	</a:t>
            </a:r>
            <a:r>
              <a:rPr lang="en-US" sz="1800" b="0" dirty="0" smtClean="0">
                <a:solidFill>
                  <a:schemeClr val="tx1"/>
                </a:solidFill>
              </a:rPr>
              <a:t>A </a:t>
            </a:r>
            <a:r>
              <a:rPr lang="en-US" sz="1800" b="0" i="1" dirty="0">
                <a:solidFill>
                  <a:schemeClr val="tx1"/>
                </a:solidFill>
              </a:rPr>
              <a:t>pattern </a:t>
            </a:r>
            <a:r>
              <a:rPr lang="en-US" sz="1800" b="0" dirty="0">
                <a:solidFill>
                  <a:schemeClr val="tx1"/>
                </a:solidFill>
              </a:rPr>
              <a:t>you use to match </a:t>
            </a:r>
            <a:r>
              <a:rPr lang="en-US" sz="1800" b="0" dirty="0" smtClean="0">
                <a:solidFill>
                  <a:schemeClr val="tx1"/>
                </a:solidFill>
              </a:rPr>
              <a:t>text</a:t>
            </a:r>
          </a:p>
          <a:p>
            <a:pPr marL="342900" indent="-342900">
              <a:buFont typeface="Arial" panose="020B0604020202020204" pitchFamily="34" charset="0"/>
              <a:buChar char="•"/>
            </a:pPr>
            <a:r>
              <a:rPr lang="en-US" sz="1800" b="0" dirty="0">
                <a:solidFill>
                  <a:schemeClr val="tx1"/>
                </a:solidFill>
              </a:rPr>
              <a:t>	Zero or more </a:t>
            </a:r>
            <a:r>
              <a:rPr lang="en-US" sz="1800" b="0" i="1" dirty="0">
                <a:solidFill>
                  <a:schemeClr val="tx1"/>
                </a:solidFill>
              </a:rPr>
              <a:t>modifiers </a:t>
            </a:r>
            <a:r>
              <a:rPr lang="en-US" sz="1800" b="0" dirty="0">
                <a:solidFill>
                  <a:schemeClr val="tx1"/>
                </a:solidFill>
              </a:rPr>
              <a:t>(also called </a:t>
            </a:r>
            <a:r>
              <a:rPr lang="en-US" sz="1800" b="0" i="1" dirty="0">
                <a:solidFill>
                  <a:schemeClr val="tx1"/>
                </a:solidFill>
              </a:rPr>
              <a:t>flags</a:t>
            </a:r>
            <a:r>
              <a:rPr lang="en-US" sz="1800" b="0" dirty="0">
                <a:solidFill>
                  <a:schemeClr val="tx1"/>
                </a:solidFill>
              </a:rPr>
              <a:t>) that provide more </a:t>
            </a:r>
            <a:r>
              <a:rPr lang="en-US" sz="1800" b="0" dirty="0" smtClean="0">
                <a:solidFill>
                  <a:schemeClr val="tx1"/>
                </a:solidFill>
              </a:rPr>
              <a:t>instructions </a:t>
            </a:r>
            <a:r>
              <a:rPr lang="en-US" sz="1800" b="0" dirty="0">
                <a:solidFill>
                  <a:schemeClr val="tx1"/>
                </a:solidFill>
              </a:rPr>
              <a:t>on how the pattern should be applied </a:t>
            </a:r>
            <a:r>
              <a:rPr lang="en-US" sz="1800" b="0" dirty="0" smtClean="0">
                <a:solidFill>
                  <a:schemeClr val="tx1"/>
                </a:solidFill>
              </a:rPr>
              <a:t> </a:t>
            </a:r>
          </a:p>
        </p:txBody>
      </p:sp>
      <p:sp>
        <p:nvSpPr>
          <p:cNvPr id="11" name="Title 1"/>
          <p:cNvSpPr txBox="1">
            <a:spLocks/>
          </p:cNvSpPr>
          <p:nvPr/>
        </p:nvSpPr>
        <p:spPr bwMode="auto">
          <a:xfrm>
            <a:off x="914400" y="5181600"/>
            <a:ext cx="952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In this session you'll see </a:t>
            </a:r>
            <a:r>
              <a:rPr lang="en-US" sz="1800" b="0" dirty="0">
                <a:solidFill>
                  <a:schemeClr val="tx1"/>
                </a:solidFill>
              </a:rPr>
              <a:t>what JavaScript provides in terms of syntax, objects and methods in order to support the use of regular expressions. </a:t>
            </a:r>
            <a:endParaRPr lang="en-US" sz="1800" b="0" dirty="0" smtClean="0">
              <a:solidFill>
                <a:schemeClr val="tx1"/>
              </a:solidFill>
            </a:endParaRPr>
          </a:p>
        </p:txBody>
      </p:sp>
    </p:spTree>
    <p:extLst>
      <p:ext uri="{BB962C8B-B14F-4D97-AF65-F5344CB8AC3E}">
        <p14:creationId xmlns:p14="http://schemas.microsoft.com/office/powerpoint/2010/main" val="37009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err="1">
                <a:solidFill>
                  <a:srgbClr val="3D96AC"/>
                </a:solidFill>
                <a:latin typeface="Calibri" pitchFamily="34" charset="0"/>
                <a:ea typeface="ＭＳ Ｐゴシック" charset="-128"/>
                <a:cs typeface="Calibri" pitchFamily="34" charset="0"/>
              </a:rPr>
              <a:t>RegExp</a:t>
            </a:r>
            <a:r>
              <a:rPr lang="en-US" sz="2800" dirty="0">
                <a:solidFill>
                  <a:srgbClr val="3D96AC"/>
                </a:solidFill>
                <a:latin typeface="Calibri" pitchFamily="34" charset="0"/>
                <a:ea typeface="ＭＳ Ｐゴシック" charset="-128"/>
                <a:cs typeface="Calibri" pitchFamily="34" charset="0"/>
              </a:rPr>
              <a:t> </a:t>
            </a:r>
          </a:p>
        </p:txBody>
      </p:sp>
      <p:sp>
        <p:nvSpPr>
          <p:cNvPr id="5" name="Title 1"/>
          <p:cNvSpPr txBox="1">
            <a:spLocks/>
          </p:cNvSpPr>
          <p:nvPr/>
        </p:nvSpPr>
        <p:spPr bwMode="auto">
          <a:xfrm>
            <a:off x="990600" y="1295400"/>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JavaScript provides the </a:t>
            </a:r>
            <a:r>
              <a:rPr lang="en-US" sz="1800" b="0" dirty="0" err="1">
                <a:solidFill>
                  <a:schemeClr val="tx1"/>
                </a:solidFill>
              </a:rPr>
              <a:t>RegExp</a:t>
            </a:r>
            <a:r>
              <a:rPr lang="en-US" sz="1800" b="0" dirty="0">
                <a:solidFill>
                  <a:schemeClr val="tx1"/>
                </a:solidFill>
              </a:rPr>
              <a:t>() constructor which allows you to create regular expression objects. </a:t>
            </a:r>
            <a:endParaRPr lang="en-US" sz="1800" b="0" dirty="0" smtClean="0">
              <a:solidFill>
                <a:schemeClr val="tx1"/>
              </a:solidFill>
            </a:endParaRPr>
          </a:p>
        </p:txBody>
      </p:sp>
      <p:sp>
        <p:nvSpPr>
          <p:cNvPr id="12" name="Title 1"/>
          <p:cNvSpPr txBox="1">
            <a:spLocks/>
          </p:cNvSpPr>
          <p:nvPr/>
        </p:nvSpPr>
        <p:spPr bwMode="auto">
          <a:xfrm>
            <a:off x="3276600" y="21336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re = new </a:t>
            </a:r>
            <a:r>
              <a:rPr lang="en-US" sz="1800" b="0" dirty="0" err="1">
                <a:solidFill>
                  <a:schemeClr val="tx1"/>
                </a:solidFill>
              </a:rPr>
              <a:t>RegExp</a:t>
            </a:r>
            <a:r>
              <a:rPr lang="en-US" sz="1800" b="0" dirty="0">
                <a:solidFill>
                  <a:schemeClr val="tx1"/>
                </a:solidFill>
              </a:rPr>
              <a:t>("j.*t"); </a:t>
            </a:r>
            <a:endParaRPr lang="en-US" sz="1800" b="0" dirty="0" smtClean="0">
              <a:solidFill>
                <a:schemeClr val="tx1"/>
              </a:solidFill>
            </a:endParaRPr>
          </a:p>
        </p:txBody>
      </p:sp>
      <p:sp>
        <p:nvSpPr>
          <p:cNvPr id="13" name="Title 1"/>
          <p:cNvSpPr txBox="1">
            <a:spLocks/>
          </p:cNvSpPr>
          <p:nvPr/>
        </p:nvSpPr>
        <p:spPr bwMode="auto">
          <a:xfrm>
            <a:off x="990600" y="2819400"/>
            <a:ext cx="9677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There is also the more convenient regexp literal </a:t>
            </a:r>
            <a:r>
              <a:rPr lang="en-US" sz="1800" b="0" dirty="0" smtClean="0">
                <a:solidFill>
                  <a:schemeClr val="tx1"/>
                </a:solidFill>
              </a:rPr>
              <a:t>. </a:t>
            </a:r>
          </a:p>
        </p:txBody>
      </p:sp>
      <p:sp>
        <p:nvSpPr>
          <p:cNvPr id="14" name="Title 1"/>
          <p:cNvSpPr txBox="1">
            <a:spLocks/>
          </p:cNvSpPr>
          <p:nvPr/>
        </p:nvSpPr>
        <p:spPr bwMode="auto">
          <a:xfrm>
            <a:off x="3276600" y="3429000"/>
            <a:ext cx="426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re = /j.*t/; </a:t>
            </a:r>
            <a:endParaRPr lang="en-US" sz="1800" b="0" dirty="0" smtClean="0">
              <a:solidFill>
                <a:schemeClr val="tx1"/>
              </a:solidFill>
            </a:endParaRPr>
          </a:p>
        </p:txBody>
      </p:sp>
      <p:sp>
        <p:nvSpPr>
          <p:cNvPr id="15" name="Title 1"/>
          <p:cNvSpPr txBox="1">
            <a:spLocks/>
          </p:cNvSpPr>
          <p:nvPr/>
        </p:nvSpPr>
        <p:spPr bwMode="auto">
          <a:xfrm>
            <a:off x="990600" y="4000500"/>
            <a:ext cx="9677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 the example above, j.*t is the regular expression pattern. </a:t>
            </a:r>
            <a:endParaRPr lang="en-US" sz="1800" b="0" dirty="0" smtClean="0">
              <a:solidFill>
                <a:schemeClr val="tx1"/>
              </a:solidFill>
            </a:endParaRPr>
          </a:p>
        </p:txBody>
      </p:sp>
      <p:sp>
        <p:nvSpPr>
          <p:cNvPr id="16" name="Title 1"/>
          <p:cNvSpPr txBox="1">
            <a:spLocks/>
          </p:cNvSpPr>
          <p:nvPr/>
        </p:nvSpPr>
        <p:spPr bwMode="auto">
          <a:xfrm>
            <a:off x="990600" y="4533900"/>
            <a:ext cx="967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It means, "Match any string that starts with j, ends with t and has zero or more characters in between". </a:t>
            </a:r>
            <a:endParaRPr lang="en-US" sz="1800" b="0" dirty="0" smtClean="0">
              <a:solidFill>
                <a:schemeClr val="tx1"/>
              </a:solidFill>
            </a:endParaRPr>
          </a:p>
        </p:txBody>
      </p:sp>
      <p:sp>
        <p:nvSpPr>
          <p:cNvPr id="17" name="Title 1"/>
          <p:cNvSpPr txBox="1">
            <a:spLocks/>
          </p:cNvSpPr>
          <p:nvPr/>
        </p:nvSpPr>
        <p:spPr bwMode="auto">
          <a:xfrm>
            <a:off x="990600" y="5372100"/>
            <a:ext cx="967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asterisk * means "zero or more of the preceding"; the dot (.) means "any character". </a:t>
            </a:r>
            <a:endParaRPr lang="en-US" sz="1800" b="0" dirty="0" smtClean="0">
              <a:solidFill>
                <a:schemeClr val="tx1"/>
              </a:solidFill>
            </a:endParaRPr>
          </a:p>
        </p:txBody>
      </p:sp>
    </p:spTree>
    <p:extLst>
      <p:ext uri="{BB962C8B-B14F-4D97-AF65-F5344CB8AC3E}">
        <p14:creationId xmlns:p14="http://schemas.microsoft.com/office/powerpoint/2010/main" val="86264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err="1">
                <a:solidFill>
                  <a:srgbClr val="3D96AC"/>
                </a:solidFill>
                <a:latin typeface="Calibri" pitchFamily="34" charset="0"/>
                <a:ea typeface="ＭＳ Ｐゴシック" charset="-128"/>
                <a:cs typeface="Calibri" pitchFamily="34" charset="0"/>
              </a:rPr>
              <a:t>RegExp</a:t>
            </a:r>
            <a:r>
              <a:rPr lang="en-US" sz="3600" dirty="0"/>
              <a:t> </a:t>
            </a:r>
          </a:p>
        </p:txBody>
      </p:sp>
      <p:sp>
        <p:nvSpPr>
          <p:cNvPr id="5" name="Title 1"/>
          <p:cNvSpPr txBox="1">
            <a:spLocks/>
          </p:cNvSpPr>
          <p:nvPr/>
        </p:nvSpPr>
        <p:spPr bwMode="auto">
          <a:xfrm>
            <a:off x="990600" y="1143000"/>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pattern needs to be placed in quotation marks when used in a </a:t>
            </a:r>
            <a:r>
              <a:rPr lang="en-US" sz="1800" b="0" dirty="0" err="1">
                <a:solidFill>
                  <a:schemeClr val="tx1"/>
                </a:solidFill>
              </a:rPr>
              <a:t>RegExp</a:t>
            </a:r>
            <a:r>
              <a:rPr lang="en-US" sz="1800" b="0" dirty="0">
                <a:solidFill>
                  <a:schemeClr val="tx1"/>
                </a:solidFill>
              </a:rPr>
              <a:t>() constructor. </a:t>
            </a:r>
            <a:endParaRPr lang="en-US" sz="1800" b="0" dirty="0" smtClean="0">
              <a:solidFill>
                <a:schemeClr val="tx1"/>
              </a:solidFill>
            </a:endParaRPr>
          </a:p>
        </p:txBody>
      </p:sp>
      <p:sp>
        <p:nvSpPr>
          <p:cNvPr id="10" name="Title 2"/>
          <p:cNvSpPr txBox="1">
            <a:spLocks/>
          </p:cNvSpPr>
          <p:nvPr/>
        </p:nvSpPr>
        <p:spPr bwMode="auto">
          <a:xfrm>
            <a:off x="701040" y="1981200"/>
            <a:ext cx="987552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Properties of the </a:t>
            </a:r>
            <a:r>
              <a:rPr lang="en-US" sz="1800" b="0" dirty="0" err="1">
                <a:solidFill>
                  <a:schemeClr val="tx1"/>
                </a:solidFill>
              </a:rPr>
              <a:t>RegExp</a:t>
            </a:r>
            <a:r>
              <a:rPr lang="en-US" sz="1800" b="0" dirty="0">
                <a:solidFill>
                  <a:schemeClr val="tx1"/>
                </a:solidFill>
              </a:rPr>
              <a:t> Objects </a:t>
            </a:r>
          </a:p>
        </p:txBody>
      </p:sp>
      <p:sp>
        <p:nvSpPr>
          <p:cNvPr id="11" name="Title 1"/>
          <p:cNvSpPr txBox="1">
            <a:spLocks/>
          </p:cNvSpPr>
          <p:nvPr/>
        </p:nvSpPr>
        <p:spPr bwMode="auto">
          <a:xfrm>
            <a:off x="990600" y="2438400"/>
            <a:ext cx="967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regular expression objects have the following </a:t>
            </a:r>
            <a:r>
              <a:rPr lang="en-US" sz="1800" b="0" dirty="0" smtClean="0">
                <a:solidFill>
                  <a:schemeClr val="tx1"/>
                </a:solidFill>
              </a:rPr>
              <a:t>properties: </a:t>
            </a:r>
          </a:p>
        </p:txBody>
      </p:sp>
      <p:sp>
        <p:nvSpPr>
          <p:cNvPr id="18" name="Title 1"/>
          <p:cNvSpPr txBox="1">
            <a:spLocks/>
          </p:cNvSpPr>
          <p:nvPr/>
        </p:nvSpPr>
        <p:spPr bwMode="auto">
          <a:xfrm>
            <a:off x="1524000" y="3200400"/>
            <a:ext cx="905256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global: If this property is false, which is the default, the search stops when the first match is found. Set this to true if you want all matches</a:t>
            </a:r>
            <a:r>
              <a:rPr lang="en-US" sz="1800" b="0" dirty="0" smtClean="0">
                <a:solidFill>
                  <a:schemeClr val="tx1"/>
                </a:solidFill>
              </a:rPr>
              <a:t>.</a:t>
            </a:r>
          </a:p>
          <a:p>
            <a:r>
              <a:rPr lang="en-US" sz="1800" b="0" dirty="0" smtClean="0">
                <a:solidFill>
                  <a:schemeClr val="tx1"/>
                </a:solidFill>
              </a:rPr>
              <a:t> </a:t>
            </a:r>
            <a:endParaRPr lang="en-US" sz="1800" b="0" dirty="0">
              <a:solidFill>
                <a:schemeClr val="tx1"/>
              </a:solidFill>
            </a:endParaRPr>
          </a:p>
          <a:p>
            <a:r>
              <a:rPr lang="en-US" sz="1800" b="0" dirty="0">
                <a:solidFill>
                  <a:schemeClr val="tx1"/>
                </a:solidFill>
              </a:rPr>
              <a:t>ignoreCase: Case sensitive match or not, defaults to false. </a:t>
            </a:r>
            <a:endParaRPr lang="en-US" sz="1800" b="0" dirty="0" smtClean="0">
              <a:solidFill>
                <a:schemeClr val="tx1"/>
              </a:solidFill>
            </a:endParaRPr>
          </a:p>
          <a:p>
            <a:endParaRPr lang="en-US" sz="1800" b="0" dirty="0">
              <a:solidFill>
                <a:schemeClr val="tx1"/>
              </a:solidFill>
            </a:endParaRPr>
          </a:p>
          <a:p>
            <a:r>
              <a:rPr lang="en-US" sz="1800" b="0" dirty="0">
                <a:solidFill>
                  <a:schemeClr val="tx1"/>
                </a:solidFill>
              </a:rPr>
              <a:t>multiline: Search matches that may span over more than one line, defaults to false</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lastIndex: The position at which to start the search, defaults to 0</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source: Contains the regexp pattern.</a:t>
            </a:r>
            <a:endParaRPr lang="en-US" sz="1800" b="0" dirty="0" smtClean="0">
              <a:solidFill>
                <a:schemeClr val="tx1"/>
              </a:solidFill>
            </a:endParaRPr>
          </a:p>
        </p:txBody>
      </p:sp>
    </p:spTree>
    <p:extLst>
      <p:ext uri="{BB962C8B-B14F-4D97-AF65-F5344CB8AC3E}">
        <p14:creationId xmlns:p14="http://schemas.microsoft.com/office/powerpoint/2010/main" val="31636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err="1">
                <a:solidFill>
                  <a:srgbClr val="3D96AC"/>
                </a:solidFill>
                <a:latin typeface="Calibri" pitchFamily="34" charset="0"/>
                <a:ea typeface="ＭＳ Ｐゴシック" charset="-128"/>
                <a:cs typeface="Calibri" pitchFamily="34" charset="0"/>
              </a:rPr>
              <a:t>RegExp</a:t>
            </a:r>
            <a:r>
              <a:rPr lang="en-US" sz="2800" dirty="0">
                <a:solidFill>
                  <a:srgbClr val="3D96AC"/>
                </a:solidFill>
                <a:latin typeface="Calibri" pitchFamily="34" charset="0"/>
                <a:ea typeface="ＭＳ Ｐゴシック" charset="-128"/>
                <a:cs typeface="Calibri" pitchFamily="34" charset="0"/>
              </a:rPr>
              <a:t> </a:t>
            </a:r>
          </a:p>
        </p:txBody>
      </p:sp>
      <p:sp>
        <p:nvSpPr>
          <p:cNvPr id="5" name="Title 1"/>
          <p:cNvSpPr txBox="1">
            <a:spLocks/>
          </p:cNvSpPr>
          <p:nvPr/>
        </p:nvSpPr>
        <p:spPr bwMode="auto">
          <a:xfrm>
            <a:off x="990600" y="1143000"/>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None of these properties, except for lastIndex, can be changed once the object has created.</a:t>
            </a:r>
            <a:endParaRPr lang="en-US" sz="1800" b="0" dirty="0" smtClean="0">
              <a:solidFill>
                <a:schemeClr val="tx1"/>
              </a:solidFill>
            </a:endParaRPr>
          </a:p>
        </p:txBody>
      </p:sp>
      <p:sp>
        <p:nvSpPr>
          <p:cNvPr id="11" name="Title 1"/>
          <p:cNvSpPr txBox="1">
            <a:spLocks/>
          </p:cNvSpPr>
          <p:nvPr/>
        </p:nvSpPr>
        <p:spPr bwMode="auto">
          <a:xfrm>
            <a:off x="990600" y="1981200"/>
            <a:ext cx="9906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first three parameters represent the regex </a:t>
            </a:r>
            <a:r>
              <a:rPr lang="en-US" sz="1800" b="0" i="1" dirty="0">
                <a:solidFill>
                  <a:schemeClr val="tx1"/>
                </a:solidFill>
              </a:rPr>
              <a:t>modifiers</a:t>
            </a:r>
            <a:r>
              <a:rPr lang="en-US" sz="1800" b="0" dirty="0">
                <a:solidFill>
                  <a:schemeClr val="tx1"/>
                </a:solidFill>
              </a:rPr>
              <a:t>. If you create a regex object using the constructor, you can pass any combination of the following characters as a second parameter: </a:t>
            </a:r>
            <a:endParaRPr lang="en-US" sz="1800" b="0" dirty="0" smtClean="0">
              <a:solidFill>
                <a:schemeClr val="tx1"/>
              </a:solidFill>
            </a:endParaRPr>
          </a:p>
        </p:txBody>
      </p:sp>
      <p:sp>
        <p:nvSpPr>
          <p:cNvPr id="18" name="Title 1"/>
          <p:cNvSpPr txBox="1">
            <a:spLocks/>
          </p:cNvSpPr>
          <p:nvPr/>
        </p:nvSpPr>
        <p:spPr bwMode="auto">
          <a:xfrm>
            <a:off x="3200400" y="3048000"/>
            <a:ext cx="2438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"g" for global</a:t>
            </a:r>
          </a:p>
          <a:p>
            <a:r>
              <a:rPr lang="en-US" sz="1800" b="0" dirty="0">
                <a:solidFill>
                  <a:schemeClr val="tx1"/>
                </a:solidFill>
              </a:rPr>
              <a:t>"i" for ignoreCase</a:t>
            </a:r>
          </a:p>
          <a:p>
            <a:r>
              <a:rPr lang="en-US" sz="1800" b="0" dirty="0">
                <a:solidFill>
                  <a:schemeClr val="tx1"/>
                </a:solidFill>
              </a:rPr>
              <a:t>"m" for multiline</a:t>
            </a:r>
            <a:endParaRPr lang="en-US" sz="1800" b="0" dirty="0" smtClean="0">
              <a:solidFill>
                <a:schemeClr val="tx1"/>
              </a:solidFill>
            </a:endParaRPr>
          </a:p>
        </p:txBody>
      </p:sp>
      <p:sp>
        <p:nvSpPr>
          <p:cNvPr id="7" name="Title 1"/>
          <p:cNvSpPr txBox="1">
            <a:spLocks/>
          </p:cNvSpPr>
          <p:nvPr/>
        </p:nvSpPr>
        <p:spPr bwMode="auto">
          <a:xfrm>
            <a:off x="990600" y="3962400"/>
            <a:ext cx="990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These letters can be in any order. If a letter is passed, the corresponding modifier is set to true. In the following example, all modifiers are set to true:</a:t>
            </a:r>
            <a:endParaRPr lang="en-US" sz="1800" b="0" dirty="0" smtClean="0">
              <a:solidFill>
                <a:schemeClr val="tx1"/>
              </a:solidFill>
            </a:endParaRPr>
          </a:p>
        </p:txBody>
      </p:sp>
      <p:sp>
        <p:nvSpPr>
          <p:cNvPr id="8" name="Title 1"/>
          <p:cNvSpPr txBox="1">
            <a:spLocks/>
          </p:cNvSpPr>
          <p:nvPr/>
        </p:nvSpPr>
        <p:spPr bwMode="auto">
          <a:xfrm>
            <a:off x="3276600" y="4724400"/>
            <a:ext cx="510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re = new </a:t>
            </a:r>
            <a:r>
              <a:rPr lang="en-US" sz="1800" b="0" dirty="0" err="1">
                <a:solidFill>
                  <a:schemeClr val="tx1"/>
                </a:solidFill>
              </a:rPr>
              <a:t>RegExp</a:t>
            </a:r>
            <a:r>
              <a:rPr lang="en-US" sz="1800" b="0" dirty="0">
                <a:solidFill>
                  <a:schemeClr val="tx1"/>
                </a:solidFill>
              </a:rPr>
              <a:t>('j.*t', '</a:t>
            </a:r>
            <a:r>
              <a:rPr lang="en-US" sz="1800" b="0" dirty="0" err="1">
                <a:solidFill>
                  <a:schemeClr val="tx1"/>
                </a:solidFill>
              </a:rPr>
              <a:t>gmi</a:t>
            </a:r>
            <a:r>
              <a:rPr lang="en-US" sz="1800" b="0" dirty="0">
                <a:solidFill>
                  <a:schemeClr val="tx1"/>
                </a:solidFill>
              </a:rPr>
              <a:t>'); </a:t>
            </a:r>
            <a:endParaRPr lang="en-US" sz="1800" b="0" dirty="0" smtClean="0">
              <a:solidFill>
                <a:schemeClr val="tx1"/>
              </a:solidFill>
            </a:endParaRPr>
          </a:p>
        </p:txBody>
      </p:sp>
      <p:sp>
        <p:nvSpPr>
          <p:cNvPr id="12" name="Title 1"/>
          <p:cNvSpPr txBox="1">
            <a:spLocks/>
          </p:cNvSpPr>
          <p:nvPr/>
        </p:nvSpPr>
        <p:spPr bwMode="auto">
          <a:xfrm>
            <a:off x="1066800" y="5257800"/>
            <a:ext cx="5257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Let's verify</a:t>
            </a:r>
            <a:r>
              <a:rPr lang="en-US" sz="1800" b="0" dirty="0" smtClean="0">
                <a:solidFill>
                  <a:schemeClr val="tx1"/>
                </a:solidFill>
              </a:rPr>
              <a:t>:</a:t>
            </a:r>
          </a:p>
          <a:p>
            <a:endParaRPr lang="en-US" sz="1800" b="0" dirty="0" smtClean="0">
              <a:solidFill>
                <a:schemeClr val="tx1"/>
              </a:solidFill>
            </a:endParaRPr>
          </a:p>
          <a:p>
            <a:pPr lvl="2"/>
            <a:r>
              <a:rPr lang="en-US" sz="1800" b="0" dirty="0">
                <a:solidFill>
                  <a:schemeClr val="tx1"/>
                </a:solidFill>
              </a:rPr>
              <a:t>re.global; </a:t>
            </a:r>
            <a:r>
              <a:rPr lang="en-US" sz="1800" b="0" dirty="0" smtClean="0">
                <a:solidFill>
                  <a:schemeClr val="tx1"/>
                </a:solidFill>
              </a:rPr>
              <a:t> // true</a:t>
            </a:r>
          </a:p>
        </p:txBody>
      </p:sp>
    </p:spTree>
    <p:extLst>
      <p:ext uri="{BB962C8B-B14F-4D97-AF65-F5344CB8AC3E}">
        <p14:creationId xmlns:p14="http://schemas.microsoft.com/office/powerpoint/2010/main" val="69426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err="1">
                <a:solidFill>
                  <a:srgbClr val="3D96AC"/>
                </a:solidFill>
                <a:latin typeface="Calibri" pitchFamily="34" charset="0"/>
                <a:ea typeface="ＭＳ Ｐゴシック" charset="-128"/>
                <a:cs typeface="Calibri" pitchFamily="34" charset="0"/>
              </a:rPr>
              <a:t>RegExp</a:t>
            </a:r>
            <a:r>
              <a:rPr lang="en-US" sz="3600" dirty="0"/>
              <a:t> </a:t>
            </a:r>
          </a:p>
        </p:txBody>
      </p:sp>
      <p:sp>
        <p:nvSpPr>
          <p:cNvPr id="5" name="Title 1"/>
          <p:cNvSpPr txBox="1">
            <a:spLocks/>
          </p:cNvSpPr>
          <p:nvPr/>
        </p:nvSpPr>
        <p:spPr bwMode="auto">
          <a:xfrm>
            <a:off x="990600" y="1143000"/>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Once set, the modifier cannot be changed:</a:t>
            </a:r>
            <a:endParaRPr lang="en-US" sz="1800" b="0" dirty="0" smtClean="0">
              <a:solidFill>
                <a:schemeClr val="tx1"/>
              </a:solidFill>
            </a:endParaRPr>
          </a:p>
        </p:txBody>
      </p:sp>
      <p:sp>
        <p:nvSpPr>
          <p:cNvPr id="11" name="Title 1"/>
          <p:cNvSpPr txBox="1">
            <a:spLocks/>
          </p:cNvSpPr>
          <p:nvPr/>
        </p:nvSpPr>
        <p:spPr bwMode="auto">
          <a:xfrm>
            <a:off x="2895600" y="1905000"/>
            <a:ext cx="3124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re.global = false</a:t>
            </a:r>
            <a:r>
              <a:rPr lang="en-US" sz="1800" b="0" dirty="0" smtClean="0">
                <a:solidFill>
                  <a:schemeClr val="tx1"/>
                </a:solidFill>
              </a:rPr>
              <a:t>;</a:t>
            </a:r>
          </a:p>
          <a:p>
            <a:r>
              <a:rPr lang="en-US" sz="1800" b="0" dirty="0">
                <a:solidFill>
                  <a:schemeClr val="tx1"/>
                </a:solidFill>
              </a:rPr>
              <a:t>re.global </a:t>
            </a:r>
            <a:r>
              <a:rPr lang="en-US" sz="1800" b="0" dirty="0" smtClean="0">
                <a:solidFill>
                  <a:schemeClr val="tx1"/>
                </a:solidFill>
              </a:rPr>
              <a:t> // true</a:t>
            </a:r>
          </a:p>
        </p:txBody>
      </p:sp>
      <p:sp>
        <p:nvSpPr>
          <p:cNvPr id="7" name="Title 1"/>
          <p:cNvSpPr txBox="1">
            <a:spLocks/>
          </p:cNvSpPr>
          <p:nvPr/>
        </p:nvSpPr>
        <p:spPr bwMode="auto">
          <a:xfrm>
            <a:off x="990600" y="3124200"/>
            <a:ext cx="990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To set any modifiers using the regex literal, you add them after the closing slash.</a:t>
            </a:r>
            <a:endParaRPr lang="en-US" sz="1800" b="0" dirty="0" smtClean="0">
              <a:solidFill>
                <a:schemeClr val="tx1"/>
              </a:solidFill>
            </a:endParaRPr>
          </a:p>
        </p:txBody>
      </p:sp>
      <p:sp>
        <p:nvSpPr>
          <p:cNvPr id="8" name="Title 1"/>
          <p:cNvSpPr txBox="1">
            <a:spLocks/>
          </p:cNvSpPr>
          <p:nvPr/>
        </p:nvSpPr>
        <p:spPr bwMode="auto">
          <a:xfrm>
            <a:off x="3276600" y="3733800"/>
            <a:ext cx="2209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re = /j.*t/</a:t>
            </a:r>
            <a:r>
              <a:rPr lang="en-US" sz="1800" b="0" dirty="0" err="1">
                <a:solidFill>
                  <a:schemeClr val="tx1"/>
                </a:solidFill>
              </a:rPr>
              <a:t>ig</a:t>
            </a:r>
            <a:r>
              <a:rPr lang="en-US" sz="1800" b="0" dirty="0" smtClean="0">
                <a:solidFill>
                  <a:schemeClr val="tx1"/>
                </a:solidFill>
              </a:rPr>
              <a:t>;</a:t>
            </a:r>
          </a:p>
          <a:p>
            <a:endParaRPr lang="en-US" sz="1800" b="0" dirty="0" smtClean="0">
              <a:solidFill>
                <a:schemeClr val="tx1"/>
              </a:solidFill>
            </a:endParaRPr>
          </a:p>
          <a:p>
            <a:r>
              <a:rPr lang="en-US" sz="1800" b="0" dirty="0">
                <a:solidFill>
                  <a:schemeClr val="tx1"/>
                </a:solidFill>
              </a:rPr>
              <a:t>re.global </a:t>
            </a:r>
            <a:endParaRPr lang="en-US" sz="1800" b="0" dirty="0" smtClean="0">
              <a:solidFill>
                <a:schemeClr val="tx1"/>
              </a:solidFill>
            </a:endParaRPr>
          </a:p>
        </p:txBody>
      </p:sp>
    </p:spTree>
    <p:extLst>
      <p:ext uri="{BB962C8B-B14F-4D97-AF65-F5344CB8AC3E}">
        <p14:creationId xmlns:p14="http://schemas.microsoft.com/office/powerpoint/2010/main" val="421434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467888" y="625819"/>
            <a:ext cx="9875520" cy="36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00B0F0"/>
                </a:solidFill>
                <a:latin typeface="Calibri" pitchFamily="34" charset="0"/>
                <a:ea typeface="ＭＳ Ｐゴシック" charset="-128"/>
                <a:cs typeface="Calibri" pitchFamily="34" charset="0"/>
              </a:rPr>
              <a:t>Language</a:t>
            </a:r>
            <a:r>
              <a:rPr lang="en-US" sz="2800" dirty="0">
                <a:solidFill>
                  <a:schemeClr val="accent1"/>
                </a:solidFill>
                <a:latin typeface="Calibri" pitchFamily="34" charset="0"/>
                <a:ea typeface="ＭＳ Ｐゴシック" charset="-128"/>
                <a:cs typeface="Calibri" pitchFamily="34" charset="0"/>
              </a:rPr>
              <a:t> </a:t>
            </a:r>
            <a:r>
              <a:rPr lang="en-US" sz="2800" dirty="0">
                <a:solidFill>
                  <a:srgbClr val="00B0F0"/>
                </a:solidFill>
                <a:latin typeface="Calibri" pitchFamily="34" charset="0"/>
                <a:ea typeface="ＭＳ Ｐゴシック" charset="-128"/>
                <a:cs typeface="Calibri" pitchFamily="34" charset="0"/>
              </a:rPr>
              <a:t>Basics</a:t>
            </a:r>
          </a:p>
        </p:txBody>
      </p:sp>
      <p:sp>
        <p:nvSpPr>
          <p:cNvPr id="14" name="Title 1"/>
          <p:cNvSpPr txBox="1">
            <a:spLocks/>
          </p:cNvSpPr>
          <p:nvPr/>
        </p:nvSpPr>
        <p:spPr bwMode="auto">
          <a:xfrm>
            <a:off x="1295400" y="99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Strict Mode</a:t>
            </a:r>
            <a:endParaRPr lang="en-US" sz="1800" dirty="0" smtClean="0">
              <a:solidFill>
                <a:schemeClr val="tx1"/>
              </a:solidFill>
            </a:endParaRPr>
          </a:p>
        </p:txBody>
      </p:sp>
      <p:sp>
        <p:nvSpPr>
          <p:cNvPr id="11" name="Title 1"/>
          <p:cNvSpPr txBox="1">
            <a:spLocks/>
          </p:cNvSpPr>
          <p:nvPr/>
        </p:nvSpPr>
        <p:spPr bwMode="auto">
          <a:xfrm>
            <a:off x="1371600" y="1524000"/>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Example:</a:t>
            </a:r>
          </a:p>
        </p:txBody>
      </p:sp>
      <p:sp>
        <p:nvSpPr>
          <p:cNvPr id="16" name="Title 1"/>
          <p:cNvSpPr txBox="1">
            <a:spLocks/>
          </p:cNvSpPr>
          <p:nvPr/>
        </p:nvSpPr>
        <p:spPr bwMode="auto">
          <a:xfrm>
            <a:off x="2590800" y="2286000"/>
            <a:ext cx="6400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"use strict"; </a:t>
            </a:r>
            <a:endParaRPr lang="en-US" sz="1800" b="0" dirty="0" smtClean="0">
              <a:solidFill>
                <a:schemeClr val="tx1"/>
              </a:solidFill>
            </a:endParaRPr>
          </a:p>
          <a:p>
            <a:r>
              <a:rPr lang="en-US" sz="1800" b="0" dirty="0" smtClean="0">
                <a:solidFill>
                  <a:schemeClr val="tx1"/>
                </a:solidFill>
              </a:rPr>
              <a:t>function </a:t>
            </a:r>
            <a:r>
              <a:rPr lang="en-US" sz="1800" b="0" dirty="0">
                <a:solidFill>
                  <a:schemeClr val="tx1"/>
                </a:solidFill>
              </a:rPr>
              <a:t>testFunction(){ </a:t>
            </a:r>
            <a:endParaRPr lang="en-US" sz="1800" b="0" dirty="0" smtClean="0">
              <a:solidFill>
                <a:schemeClr val="tx1"/>
              </a:solidFill>
            </a:endParaRPr>
          </a:p>
          <a:p>
            <a:pPr lvl="1"/>
            <a:r>
              <a:rPr lang="en-US" sz="1800" b="0" dirty="0" smtClean="0">
                <a:solidFill>
                  <a:schemeClr val="tx1"/>
                </a:solidFill>
              </a:rPr>
              <a:t>var </a:t>
            </a:r>
            <a:r>
              <a:rPr lang="en-US" sz="1800" b="0" dirty="0">
                <a:solidFill>
                  <a:schemeClr val="tx1"/>
                </a:solidFill>
              </a:rPr>
              <a:t>testvar = 4; </a:t>
            </a:r>
            <a:endParaRPr lang="en-US" sz="1800" b="0" dirty="0" smtClean="0">
              <a:solidFill>
                <a:schemeClr val="tx1"/>
              </a:solidFill>
            </a:endParaRPr>
          </a:p>
          <a:p>
            <a:pPr lvl="1"/>
            <a:r>
              <a:rPr lang="en-US" sz="1800" b="0" dirty="0" smtClean="0">
                <a:solidFill>
                  <a:schemeClr val="tx1"/>
                </a:solidFill>
              </a:rPr>
              <a:t>return </a:t>
            </a:r>
            <a:r>
              <a:rPr lang="en-US" sz="1800" b="0" dirty="0">
                <a:solidFill>
                  <a:schemeClr val="tx1"/>
                </a:solidFill>
              </a:rPr>
              <a:t>testvar</a:t>
            </a:r>
            <a:r>
              <a:rPr lang="en-US" sz="1800" b="0" dirty="0" smtClean="0">
                <a:solidFill>
                  <a:schemeClr val="tx1"/>
                </a:solidFill>
              </a:rPr>
              <a:t>;</a:t>
            </a:r>
          </a:p>
          <a:p>
            <a:r>
              <a:rPr lang="en-US" sz="1800" b="0" dirty="0" smtClean="0">
                <a:solidFill>
                  <a:schemeClr val="tx1"/>
                </a:solidFill>
              </a:rPr>
              <a:t> </a:t>
            </a:r>
            <a:r>
              <a:rPr lang="en-US" sz="1800" b="0" dirty="0">
                <a:solidFill>
                  <a:schemeClr val="tx1"/>
                </a:solidFill>
              </a:rPr>
              <a:t>} </a:t>
            </a:r>
            <a:endParaRPr lang="en-US" sz="1800" b="0" dirty="0" smtClean="0">
              <a:solidFill>
                <a:schemeClr val="tx1"/>
              </a:solidFill>
            </a:endParaRPr>
          </a:p>
          <a:p>
            <a:endParaRPr lang="en-US" sz="1800" b="0" dirty="0" smtClean="0">
              <a:solidFill>
                <a:schemeClr val="tx1"/>
              </a:solidFill>
            </a:endParaRPr>
          </a:p>
          <a:p>
            <a:r>
              <a:rPr lang="en-US" sz="1800" b="0" dirty="0" smtClean="0">
                <a:solidFill>
                  <a:schemeClr val="tx1"/>
                </a:solidFill>
              </a:rPr>
              <a:t>testvar </a:t>
            </a:r>
            <a:r>
              <a:rPr lang="en-US" sz="1800" b="0" dirty="0">
                <a:solidFill>
                  <a:schemeClr val="tx1"/>
                </a:solidFill>
              </a:rPr>
              <a:t>= 5; // This causes a syntax error</a:t>
            </a:r>
            <a:r>
              <a:rPr lang="en-US" sz="1800" b="0" dirty="0" smtClean="0">
                <a:solidFill>
                  <a:schemeClr val="tx1"/>
                </a:solidFill>
              </a:rPr>
              <a:t>. In strict mode using </a:t>
            </a:r>
            <a:r>
              <a:rPr lang="en-US" sz="1800" b="0" dirty="0">
                <a:solidFill>
                  <a:schemeClr val="tx1"/>
                </a:solidFill>
              </a:rPr>
              <a:t>a variable without declaring </a:t>
            </a:r>
            <a:r>
              <a:rPr lang="en-US" sz="1800" b="0" dirty="0" smtClean="0">
                <a:solidFill>
                  <a:schemeClr val="tx1"/>
                </a:solidFill>
              </a:rPr>
              <a:t>it causes an error.</a:t>
            </a:r>
            <a:endParaRPr lang="en-US" sz="1800" b="0" dirty="0">
              <a:solidFill>
                <a:schemeClr val="tx1"/>
              </a:solidFill>
            </a:endParaRPr>
          </a:p>
          <a:p>
            <a:endParaRPr lang="en-US" sz="1800" b="0" dirty="0">
              <a:solidFill>
                <a:schemeClr val="tx1"/>
              </a:solidFill>
            </a:endParaRPr>
          </a:p>
        </p:txBody>
      </p:sp>
    </p:spTree>
    <p:extLst>
      <p:ext uri="{BB962C8B-B14F-4D97-AF65-F5344CB8AC3E}">
        <p14:creationId xmlns:p14="http://schemas.microsoft.com/office/powerpoint/2010/main" val="37479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err="1">
                <a:solidFill>
                  <a:srgbClr val="3D96AC"/>
                </a:solidFill>
                <a:latin typeface="Calibri" pitchFamily="34" charset="0"/>
                <a:ea typeface="ＭＳ Ｐゴシック" charset="-128"/>
                <a:cs typeface="Calibri" pitchFamily="34" charset="0"/>
              </a:rPr>
              <a:t>RegExp</a:t>
            </a:r>
            <a:r>
              <a:rPr lang="en-US" sz="3600" dirty="0"/>
              <a:t> </a:t>
            </a:r>
          </a:p>
        </p:txBody>
      </p:sp>
      <p:sp>
        <p:nvSpPr>
          <p:cNvPr id="5" name="Title 1"/>
          <p:cNvSpPr txBox="1">
            <a:spLocks/>
          </p:cNvSpPr>
          <p:nvPr/>
        </p:nvSpPr>
        <p:spPr bwMode="auto">
          <a:xfrm>
            <a:off x="990600" y="990600"/>
            <a:ext cx="472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Methods of the </a:t>
            </a:r>
            <a:r>
              <a:rPr lang="en-US" sz="1800" b="0" dirty="0" err="1">
                <a:solidFill>
                  <a:schemeClr val="tx1"/>
                </a:solidFill>
              </a:rPr>
              <a:t>RegExp</a:t>
            </a:r>
            <a:r>
              <a:rPr lang="en-US" sz="1800" b="0" dirty="0">
                <a:solidFill>
                  <a:schemeClr val="tx1"/>
                </a:solidFill>
              </a:rPr>
              <a:t> Objects</a:t>
            </a:r>
            <a:endParaRPr lang="en-US" sz="1800" b="0" dirty="0" smtClean="0">
              <a:solidFill>
                <a:schemeClr val="tx1"/>
              </a:solidFill>
            </a:endParaRPr>
          </a:p>
        </p:txBody>
      </p:sp>
      <p:sp>
        <p:nvSpPr>
          <p:cNvPr id="10" name="Title 1"/>
          <p:cNvSpPr txBox="1">
            <a:spLocks/>
          </p:cNvSpPr>
          <p:nvPr/>
        </p:nvSpPr>
        <p:spPr bwMode="auto">
          <a:xfrm>
            <a:off x="1066800" y="1600200"/>
            <a:ext cx="952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regex objects provide two methods you can use to find matches: test() and exec(). </a:t>
            </a:r>
            <a:endParaRPr lang="en-US" sz="1800" b="0" dirty="0" smtClean="0">
              <a:solidFill>
                <a:schemeClr val="tx1"/>
              </a:solidFill>
            </a:endParaRPr>
          </a:p>
        </p:txBody>
      </p:sp>
      <p:sp>
        <p:nvSpPr>
          <p:cNvPr id="12" name="Title 1"/>
          <p:cNvSpPr txBox="1">
            <a:spLocks/>
          </p:cNvSpPr>
          <p:nvPr/>
        </p:nvSpPr>
        <p:spPr bwMode="auto">
          <a:xfrm>
            <a:off x="1066800" y="2514600"/>
            <a:ext cx="960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They both accept a string parameter. test() returns a </a:t>
            </a:r>
            <a:r>
              <a:rPr lang="en-US" sz="1800" b="0" dirty="0" smtClean="0">
                <a:solidFill>
                  <a:schemeClr val="tx1"/>
                </a:solidFill>
              </a:rPr>
              <a:t>Boolean </a:t>
            </a:r>
            <a:r>
              <a:rPr lang="en-US" sz="1800" b="0" dirty="0">
                <a:solidFill>
                  <a:schemeClr val="tx1"/>
                </a:solidFill>
              </a:rPr>
              <a:t>(true when there's a match, false otherwise), while exec() returns an array of matched strings. </a:t>
            </a:r>
            <a:endParaRPr lang="en-US" sz="1800" b="0" dirty="0" smtClean="0">
              <a:solidFill>
                <a:schemeClr val="tx1"/>
              </a:solidFill>
            </a:endParaRPr>
          </a:p>
        </p:txBody>
      </p:sp>
      <p:sp>
        <p:nvSpPr>
          <p:cNvPr id="13" name="Title 1"/>
          <p:cNvSpPr txBox="1">
            <a:spLocks/>
          </p:cNvSpPr>
          <p:nvPr/>
        </p:nvSpPr>
        <p:spPr bwMode="auto">
          <a:xfrm>
            <a:off x="1066800" y="3657600"/>
            <a:ext cx="960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Obviously exec() is doing more work, so use test() unless you really need to do something with the matches. People often use regular expressions for validation purposes, in this case test() would probably be enough.</a:t>
            </a:r>
            <a:endParaRPr lang="en-US" sz="1800" b="0" dirty="0" smtClean="0">
              <a:solidFill>
                <a:schemeClr val="tx1"/>
              </a:solidFill>
            </a:endParaRPr>
          </a:p>
        </p:txBody>
      </p:sp>
      <p:sp>
        <p:nvSpPr>
          <p:cNvPr id="14" name="Title 1"/>
          <p:cNvSpPr txBox="1">
            <a:spLocks/>
          </p:cNvSpPr>
          <p:nvPr/>
        </p:nvSpPr>
        <p:spPr bwMode="auto">
          <a:xfrm>
            <a:off x="1158240" y="4800600"/>
            <a:ext cx="912876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/j.*t/.test("</a:t>
            </a:r>
            <a:r>
              <a:rPr lang="en-US" sz="1800" b="0" dirty="0" err="1">
                <a:solidFill>
                  <a:schemeClr val="tx1"/>
                </a:solidFill>
              </a:rPr>
              <a:t>Javascript</a:t>
            </a:r>
            <a:r>
              <a:rPr lang="en-US" sz="1800" b="0" dirty="0" smtClean="0">
                <a:solidFill>
                  <a:schemeClr val="tx1"/>
                </a:solidFill>
              </a:rPr>
              <a:t>") // </a:t>
            </a:r>
          </a:p>
        </p:txBody>
      </p:sp>
      <p:sp>
        <p:nvSpPr>
          <p:cNvPr id="15" name="Title 1"/>
          <p:cNvSpPr txBox="1">
            <a:spLocks/>
          </p:cNvSpPr>
          <p:nvPr/>
        </p:nvSpPr>
        <p:spPr bwMode="auto">
          <a:xfrm>
            <a:off x="1066800" y="53340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/j.*t/</a:t>
            </a:r>
            <a:r>
              <a:rPr lang="en-US" sz="1800" b="0" dirty="0" err="1">
                <a:solidFill>
                  <a:schemeClr val="tx1"/>
                </a:solidFill>
              </a:rPr>
              <a:t>i.test</a:t>
            </a:r>
            <a:r>
              <a:rPr lang="en-US" sz="1800" b="0" dirty="0">
                <a:solidFill>
                  <a:schemeClr val="tx1"/>
                </a:solidFill>
              </a:rPr>
              <a:t>("</a:t>
            </a:r>
            <a:r>
              <a:rPr lang="en-US" sz="1800" b="0" dirty="0" err="1">
                <a:solidFill>
                  <a:schemeClr val="tx1"/>
                </a:solidFill>
              </a:rPr>
              <a:t>Javascript</a:t>
            </a:r>
            <a:r>
              <a:rPr lang="en-US" sz="1800" b="0" dirty="0">
                <a:solidFill>
                  <a:schemeClr val="tx1"/>
                </a:solidFill>
              </a:rPr>
              <a:t>") </a:t>
            </a:r>
            <a:r>
              <a:rPr lang="en-US" sz="1800" b="0" dirty="0" smtClean="0">
                <a:solidFill>
                  <a:schemeClr val="tx1"/>
                </a:solidFill>
              </a:rPr>
              <a:t>//  </a:t>
            </a:r>
          </a:p>
        </p:txBody>
      </p:sp>
    </p:spTree>
    <p:extLst>
      <p:ext uri="{BB962C8B-B14F-4D97-AF65-F5344CB8AC3E}">
        <p14:creationId xmlns:p14="http://schemas.microsoft.com/office/powerpoint/2010/main" val="258438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err="1">
                <a:solidFill>
                  <a:srgbClr val="3D96AC"/>
                </a:solidFill>
                <a:latin typeface="Calibri" pitchFamily="34" charset="0"/>
                <a:ea typeface="ＭＳ Ｐゴシック" charset="-128"/>
                <a:cs typeface="Calibri" pitchFamily="34" charset="0"/>
              </a:rPr>
              <a:t>RegExp</a:t>
            </a:r>
            <a:r>
              <a:rPr lang="en-US" sz="3600" dirty="0"/>
              <a:t> </a:t>
            </a:r>
          </a:p>
        </p:txBody>
      </p:sp>
      <p:sp>
        <p:nvSpPr>
          <p:cNvPr id="10" name="Title 1"/>
          <p:cNvSpPr txBox="1">
            <a:spLocks/>
          </p:cNvSpPr>
          <p:nvPr/>
        </p:nvSpPr>
        <p:spPr bwMode="auto">
          <a:xfrm>
            <a:off x="1066800" y="1219200"/>
            <a:ext cx="952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same test using exec() returns an array and you can access the first element as shown below:</a:t>
            </a:r>
            <a:endParaRPr lang="en-US" sz="1800" b="0" dirty="0" smtClean="0">
              <a:solidFill>
                <a:schemeClr val="tx1"/>
              </a:solidFill>
            </a:endParaRPr>
          </a:p>
        </p:txBody>
      </p:sp>
      <p:sp>
        <p:nvSpPr>
          <p:cNvPr id="12" name="Title 1"/>
          <p:cNvSpPr txBox="1">
            <a:spLocks/>
          </p:cNvSpPr>
          <p:nvPr/>
        </p:nvSpPr>
        <p:spPr bwMode="auto">
          <a:xfrm>
            <a:off x="2743200" y="2209800"/>
            <a:ext cx="4191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/j.*t/</a:t>
            </a:r>
            <a:r>
              <a:rPr lang="en-US" sz="1800" b="0" dirty="0" err="1">
                <a:solidFill>
                  <a:schemeClr val="tx1"/>
                </a:solidFill>
              </a:rPr>
              <a:t>i.exec</a:t>
            </a:r>
            <a:r>
              <a:rPr lang="en-US" sz="1800" b="0" dirty="0">
                <a:solidFill>
                  <a:schemeClr val="tx1"/>
                </a:solidFill>
              </a:rPr>
              <a:t>("</a:t>
            </a:r>
            <a:r>
              <a:rPr lang="en-US" sz="1800" b="0" dirty="0" err="1">
                <a:solidFill>
                  <a:schemeClr val="tx1"/>
                </a:solidFill>
              </a:rPr>
              <a:t>Javascript</a:t>
            </a:r>
            <a:r>
              <a:rPr lang="en-US" sz="1800" b="0" dirty="0">
                <a:solidFill>
                  <a:schemeClr val="tx1"/>
                </a:solidFill>
              </a:rPr>
              <a:t>")[0] </a:t>
            </a:r>
            <a:endParaRPr lang="en-US" sz="1800" b="0" dirty="0" smtClean="0">
              <a:solidFill>
                <a:schemeClr val="tx1"/>
              </a:solidFill>
            </a:endParaRPr>
          </a:p>
        </p:txBody>
      </p:sp>
    </p:spTree>
    <p:extLst>
      <p:ext uri="{BB962C8B-B14F-4D97-AF65-F5344CB8AC3E}">
        <p14:creationId xmlns:p14="http://schemas.microsoft.com/office/powerpoint/2010/main" val="44524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6" name="Title 1"/>
          <p:cNvSpPr txBox="1">
            <a:spLocks/>
          </p:cNvSpPr>
          <p:nvPr/>
        </p:nvSpPr>
        <p:spPr bwMode="auto">
          <a:xfrm>
            <a:off x="1219200" y="1047750"/>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Understanding Form Basics</a:t>
            </a:r>
          </a:p>
        </p:txBody>
      </p:sp>
      <p:sp>
        <p:nvSpPr>
          <p:cNvPr id="7" name="Title 1"/>
          <p:cNvSpPr txBox="1">
            <a:spLocks/>
          </p:cNvSpPr>
          <p:nvPr/>
        </p:nvSpPr>
        <p:spPr bwMode="auto">
          <a:xfrm>
            <a:off x="1219200" y="1676400"/>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Text box validation and interaction</a:t>
            </a:r>
          </a:p>
        </p:txBody>
      </p:sp>
      <p:sp>
        <p:nvSpPr>
          <p:cNvPr id="8" name="Title 1"/>
          <p:cNvSpPr txBox="1">
            <a:spLocks/>
          </p:cNvSpPr>
          <p:nvPr/>
        </p:nvSpPr>
        <p:spPr bwMode="auto">
          <a:xfrm>
            <a:off x="1295400" y="2286000"/>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Working with other form controls</a:t>
            </a:r>
          </a:p>
        </p:txBody>
      </p:sp>
      <p:sp>
        <p:nvSpPr>
          <p:cNvPr id="10" name="Title 1"/>
          <p:cNvSpPr txBox="1">
            <a:spLocks/>
          </p:cNvSpPr>
          <p:nvPr/>
        </p:nvSpPr>
        <p:spPr bwMode="auto">
          <a:xfrm>
            <a:off x="838200" y="302895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Form Basics</a:t>
            </a:r>
          </a:p>
        </p:txBody>
      </p:sp>
      <p:sp>
        <p:nvSpPr>
          <p:cNvPr id="11" name="Title 1"/>
          <p:cNvSpPr txBox="1">
            <a:spLocks/>
          </p:cNvSpPr>
          <p:nvPr/>
        </p:nvSpPr>
        <p:spPr bwMode="auto">
          <a:xfrm>
            <a:off x="1371600" y="3562350"/>
            <a:ext cx="8991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Web forms are represented by the &lt;form&gt; element in HTML and by the HTMLFormElement type in JavaScript.</a:t>
            </a:r>
          </a:p>
        </p:txBody>
      </p:sp>
      <p:sp>
        <p:nvSpPr>
          <p:cNvPr id="12" name="Title 1"/>
          <p:cNvSpPr txBox="1">
            <a:spLocks/>
          </p:cNvSpPr>
          <p:nvPr/>
        </p:nvSpPr>
        <p:spPr bwMode="auto">
          <a:xfrm>
            <a:off x="1371600" y="4400550"/>
            <a:ext cx="8991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HTMLFormElement type inherits from </a:t>
            </a:r>
            <a:r>
              <a:rPr lang="en-US" sz="1800" b="0" dirty="0" err="1" smtClean="0">
                <a:solidFill>
                  <a:schemeClr val="tx1"/>
                </a:solidFill>
              </a:rPr>
              <a:t>HTMLElement</a:t>
            </a:r>
            <a:r>
              <a:rPr lang="en-US" sz="1800" b="0" dirty="0" smtClean="0">
                <a:solidFill>
                  <a:schemeClr val="tx1"/>
                </a:solidFill>
              </a:rPr>
              <a:t> and therefore has</a:t>
            </a:r>
          </a:p>
          <a:p>
            <a:r>
              <a:rPr lang="en-US" sz="1800" b="0" dirty="0" smtClean="0">
                <a:solidFill>
                  <a:schemeClr val="tx1"/>
                </a:solidFill>
              </a:rPr>
              <a:t>all of the same default properties as other HTML elements.</a:t>
            </a:r>
          </a:p>
        </p:txBody>
      </p:sp>
      <p:sp>
        <p:nvSpPr>
          <p:cNvPr id="13" name="Title 1"/>
          <p:cNvSpPr txBox="1">
            <a:spLocks/>
          </p:cNvSpPr>
          <p:nvPr/>
        </p:nvSpPr>
        <p:spPr bwMode="auto">
          <a:xfrm>
            <a:off x="1371600" y="5314950"/>
            <a:ext cx="8991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However, HTMLFormElement also has the following additional properties and methods:</a:t>
            </a:r>
          </a:p>
        </p:txBody>
      </p:sp>
    </p:spTree>
    <p:extLst>
      <p:ext uri="{BB962C8B-B14F-4D97-AF65-F5344CB8AC3E}">
        <p14:creationId xmlns:p14="http://schemas.microsoft.com/office/powerpoint/2010/main" val="30987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6" name="Title 1"/>
          <p:cNvSpPr txBox="1">
            <a:spLocks/>
          </p:cNvSpPr>
          <p:nvPr/>
        </p:nvSpPr>
        <p:spPr bwMode="auto">
          <a:xfrm>
            <a:off x="1219200" y="1047750"/>
            <a:ext cx="9525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acceptCharset — The character sets that the server can process; equivalent to the HTML accept-</a:t>
            </a:r>
            <a:r>
              <a:rPr lang="en-US" sz="1800" b="0" dirty="0" err="1" smtClean="0">
                <a:solidFill>
                  <a:schemeClr val="tx1"/>
                </a:solidFill>
              </a:rPr>
              <a:t>charset</a:t>
            </a:r>
            <a:r>
              <a:rPr lang="en-US" sz="1800" b="0" dirty="0" smtClean="0">
                <a:solidFill>
                  <a:schemeClr val="tx1"/>
                </a:solidFill>
              </a:rPr>
              <a:t> attribute.</a:t>
            </a:r>
          </a:p>
        </p:txBody>
      </p:sp>
      <p:sp>
        <p:nvSpPr>
          <p:cNvPr id="14" name="Title 1"/>
          <p:cNvSpPr txBox="1">
            <a:spLocks/>
          </p:cNvSpPr>
          <p:nvPr/>
        </p:nvSpPr>
        <p:spPr bwMode="auto">
          <a:xfrm>
            <a:off x="1219200" y="1885950"/>
            <a:ext cx="9525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action — The URL to send the request to; equivalent to the HTML action attribute.</a:t>
            </a:r>
          </a:p>
        </p:txBody>
      </p:sp>
      <p:sp>
        <p:nvSpPr>
          <p:cNvPr id="15" name="Title 1"/>
          <p:cNvSpPr txBox="1">
            <a:spLocks/>
          </p:cNvSpPr>
          <p:nvPr/>
        </p:nvSpPr>
        <p:spPr bwMode="auto">
          <a:xfrm>
            <a:off x="1219200" y="2647950"/>
            <a:ext cx="952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elements — An HTMLCollection of all controls in the form.</a:t>
            </a:r>
          </a:p>
        </p:txBody>
      </p:sp>
      <p:sp>
        <p:nvSpPr>
          <p:cNvPr id="16" name="Title 1"/>
          <p:cNvSpPr txBox="1">
            <a:spLocks/>
          </p:cNvSpPr>
          <p:nvPr/>
        </p:nvSpPr>
        <p:spPr bwMode="auto">
          <a:xfrm>
            <a:off x="1219200" y="3181350"/>
            <a:ext cx="9525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enctype — The encoding type of the request; equivalent to the HTML enctype attribute.</a:t>
            </a:r>
          </a:p>
        </p:txBody>
      </p:sp>
      <p:sp>
        <p:nvSpPr>
          <p:cNvPr id="17" name="Title 1"/>
          <p:cNvSpPr txBox="1">
            <a:spLocks/>
          </p:cNvSpPr>
          <p:nvPr/>
        </p:nvSpPr>
        <p:spPr bwMode="auto">
          <a:xfrm>
            <a:off x="1219200" y="3943350"/>
            <a:ext cx="9448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length — The number of controls in the form.</a:t>
            </a:r>
          </a:p>
        </p:txBody>
      </p:sp>
      <p:sp>
        <p:nvSpPr>
          <p:cNvPr id="18" name="Title 1"/>
          <p:cNvSpPr txBox="1">
            <a:spLocks/>
          </p:cNvSpPr>
          <p:nvPr/>
        </p:nvSpPr>
        <p:spPr bwMode="auto">
          <a:xfrm>
            <a:off x="1295400" y="4476750"/>
            <a:ext cx="9448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method — The type of HTTP request to send, typically “get” or “post”; equivalent to the HTML method attribute.</a:t>
            </a:r>
          </a:p>
        </p:txBody>
      </p:sp>
      <p:sp>
        <p:nvSpPr>
          <p:cNvPr id="19" name="Title 1"/>
          <p:cNvSpPr txBox="1">
            <a:spLocks/>
          </p:cNvSpPr>
          <p:nvPr/>
        </p:nvSpPr>
        <p:spPr bwMode="auto">
          <a:xfrm>
            <a:off x="1371600" y="5391150"/>
            <a:ext cx="9448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name — The name of the form; equivalent to the HTML name attribute.</a:t>
            </a:r>
          </a:p>
        </p:txBody>
      </p:sp>
    </p:spTree>
    <p:extLst>
      <p:ext uri="{BB962C8B-B14F-4D97-AF65-F5344CB8AC3E}">
        <p14:creationId xmlns:p14="http://schemas.microsoft.com/office/powerpoint/2010/main" val="30987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6" name="Title 1"/>
          <p:cNvSpPr txBox="1">
            <a:spLocks/>
          </p:cNvSpPr>
          <p:nvPr/>
        </p:nvSpPr>
        <p:spPr bwMode="auto">
          <a:xfrm>
            <a:off x="1219200" y="1047750"/>
            <a:ext cx="9448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reset() — Resets all form fields to their default values.</a:t>
            </a:r>
          </a:p>
        </p:txBody>
      </p:sp>
      <p:sp>
        <p:nvSpPr>
          <p:cNvPr id="14" name="Title 1"/>
          <p:cNvSpPr txBox="1">
            <a:spLocks/>
          </p:cNvSpPr>
          <p:nvPr/>
        </p:nvSpPr>
        <p:spPr bwMode="auto">
          <a:xfrm>
            <a:off x="1219200" y="1600200"/>
            <a:ext cx="937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submit() — Submits the form.</a:t>
            </a:r>
          </a:p>
        </p:txBody>
      </p:sp>
      <p:sp>
        <p:nvSpPr>
          <p:cNvPr id="15" name="Title 1"/>
          <p:cNvSpPr txBox="1">
            <a:spLocks/>
          </p:cNvSpPr>
          <p:nvPr/>
        </p:nvSpPr>
        <p:spPr bwMode="auto">
          <a:xfrm>
            <a:off x="1219200" y="1981200"/>
            <a:ext cx="975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target — The name of the window to use for sending the request and receiving the response; equivalent to the HTML target attribute.</a:t>
            </a:r>
          </a:p>
        </p:txBody>
      </p:sp>
      <p:sp>
        <p:nvSpPr>
          <p:cNvPr id="10" name="Title 1"/>
          <p:cNvSpPr txBox="1">
            <a:spLocks/>
          </p:cNvSpPr>
          <p:nvPr/>
        </p:nvSpPr>
        <p:spPr bwMode="auto">
          <a:xfrm>
            <a:off x="1905000" y="2876550"/>
            <a:ext cx="784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form = document.getElementById(“form1”);</a:t>
            </a:r>
          </a:p>
        </p:txBody>
      </p:sp>
      <p:sp>
        <p:nvSpPr>
          <p:cNvPr id="11" name="Title 1"/>
          <p:cNvSpPr txBox="1">
            <a:spLocks/>
          </p:cNvSpPr>
          <p:nvPr/>
        </p:nvSpPr>
        <p:spPr bwMode="auto">
          <a:xfrm>
            <a:off x="1219200" y="3429000"/>
            <a:ext cx="9753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All forms on the page can also be retrieved from document.forms collection. Each form can be accessed in this collection by numeric index and by name, as shown in the following examples:</a:t>
            </a:r>
          </a:p>
        </p:txBody>
      </p:sp>
      <p:sp>
        <p:nvSpPr>
          <p:cNvPr id="13" name="Title 1"/>
          <p:cNvSpPr txBox="1">
            <a:spLocks/>
          </p:cNvSpPr>
          <p:nvPr/>
        </p:nvSpPr>
        <p:spPr bwMode="auto">
          <a:xfrm>
            <a:off x="1981200" y="4857750"/>
            <a:ext cx="85344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var </a:t>
            </a:r>
            <a:r>
              <a:rPr lang="en-US" sz="1800" b="0" dirty="0" err="1" smtClean="0">
                <a:solidFill>
                  <a:schemeClr val="tx1"/>
                </a:solidFill>
              </a:rPr>
              <a:t>firstForm</a:t>
            </a:r>
            <a:r>
              <a:rPr lang="en-US" sz="1800" b="0" dirty="0" smtClean="0">
                <a:solidFill>
                  <a:schemeClr val="tx1"/>
                </a:solidFill>
              </a:rPr>
              <a:t> = </a:t>
            </a:r>
            <a:r>
              <a:rPr lang="en-US" sz="1800" b="0" dirty="0" err="1" smtClean="0">
                <a:solidFill>
                  <a:schemeClr val="tx1"/>
                </a:solidFill>
              </a:rPr>
              <a:t>document.forms</a:t>
            </a:r>
            <a:r>
              <a:rPr lang="en-US" sz="1800" b="0" dirty="0" smtClean="0">
                <a:solidFill>
                  <a:schemeClr val="tx1"/>
                </a:solidFill>
              </a:rPr>
              <a:t>[0]; //get the first form in the page</a:t>
            </a:r>
          </a:p>
          <a:p>
            <a:endParaRPr lang="en-US" sz="1800" b="0" dirty="0" smtClean="0">
              <a:solidFill>
                <a:schemeClr val="tx1"/>
              </a:solidFill>
            </a:endParaRPr>
          </a:p>
          <a:p>
            <a:r>
              <a:rPr lang="en-US" sz="1800" b="0" dirty="0" smtClean="0">
                <a:solidFill>
                  <a:schemeClr val="tx1"/>
                </a:solidFill>
              </a:rPr>
              <a:t>var myForm = document.forms[“form2”]; //get the form with a name of “form2”</a:t>
            </a:r>
          </a:p>
        </p:txBody>
      </p:sp>
    </p:spTree>
    <p:extLst>
      <p:ext uri="{BB962C8B-B14F-4D97-AF65-F5344CB8AC3E}">
        <p14:creationId xmlns:p14="http://schemas.microsoft.com/office/powerpoint/2010/main" val="30987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6" name="Title 1"/>
          <p:cNvSpPr txBox="1">
            <a:spLocks/>
          </p:cNvSpPr>
          <p:nvPr/>
        </p:nvSpPr>
        <p:spPr bwMode="auto">
          <a:xfrm>
            <a:off x="1219200" y="1047750"/>
            <a:ext cx="9753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Note that forms can have both an id and a name and that these values need not be the same.</a:t>
            </a:r>
          </a:p>
        </p:txBody>
      </p:sp>
      <p:sp>
        <p:nvSpPr>
          <p:cNvPr id="12" name="Title 1"/>
          <p:cNvSpPr txBox="1">
            <a:spLocks/>
          </p:cNvSpPr>
          <p:nvPr/>
        </p:nvSpPr>
        <p:spPr bwMode="auto">
          <a:xfrm>
            <a:off x="762000" y="1885950"/>
            <a:ext cx="3352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smtClean="0">
                <a:solidFill>
                  <a:schemeClr val="tx1"/>
                </a:solidFill>
              </a:rPr>
              <a:t>Submitting Forms</a:t>
            </a:r>
          </a:p>
        </p:txBody>
      </p:sp>
      <p:sp>
        <p:nvSpPr>
          <p:cNvPr id="16" name="Title 1"/>
          <p:cNvSpPr txBox="1">
            <a:spLocks/>
          </p:cNvSpPr>
          <p:nvPr/>
        </p:nvSpPr>
        <p:spPr bwMode="auto">
          <a:xfrm>
            <a:off x="1219200" y="2495550"/>
            <a:ext cx="9753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Forms are submitted when a user interacts with a submit button or an image button.</a:t>
            </a:r>
          </a:p>
        </p:txBody>
      </p:sp>
      <p:sp>
        <p:nvSpPr>
          <p:cNvPr id="17" name="Title 1"/>
          <p:cNvSpPr txBox="1">
            <a:spLocks/>
          </p:cNvSpPr>
          <p:nvPr/>
        </p:nvSpPr>
        <p:spPr bwMode="auto">
          <a:xfrm>
            <a:off x="1219200" y="3333750"/>
            <a:ext cx="9448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Submit buttons are defined using either the &lt;input&gt; element or the &lt;button&gt; element with a type attribute of “submit“, and image buttons are defined using the &lt;input&gt; element with a type attribute of “image“.</a:t>
            </a:r>
          </a:p>
        </p:txBody>
      </p:sp>
      <p:sp>
        <p:nvSpPr>
          <p:cNvPr id="18" name="Title 1"/>
          <p:cNvSpPr txBox="1">
            <a:spLocks/>
          </p:cNvSpPr>
          <p:nvPr/>
        </p:nvSpPr>
        <p:spPr bwMode="auto">
          <a:xfrm>
            <a:off x="1295400" y="4648200"/>
            <a:ext cx="9753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solidFill>
                  <a:schemeClr val="tx1"/>
                </a:solidFill>
              </a:rPr>
              <a:t>All of the following, when clicked, will submit a form in which the button resides:</a:t>
            </a:r>
          </a:p>
        </p:txBody>
      </p:sp>
    </p:spTree>
    <p:extLst>
      <p:ext uri="{BB962C8B-B14F-4D97-AF65-F5344CB8AC3E}">
        <p14:creationId xmlns:p14="http://schemas.microsoft.com/office/powerpoint/2010/main" val="30987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6" name="Title 1"/>
          <p:cNvSpPr txBox="1">
            <a:spLocks/>
          </p:cNvSpPr>
          <p:nvPr/>
        </p:nvSpPr>
        <p:spPr bwMode="auto">
          <a:xfrm>
            <a:off x="1219200" y="1047750"/>
            <a:ext cx="95250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&lt;!-- generic submit button --&gt;</a:t>
            </a:r>
          </a:p>
          <a:p>
            <a:r>
              <a:rPr lang="en-US" sz="1800" b="0" dirty="0" smtClean="0">
                <a:solidFill>
                  <a:schemeClr val="tx1"/>
                </a:solidFill>
              </a:rPr>
              <a:t>&lt;input type=”submit” value=”Submit Form”&gt;</a:t>
            </a:r>
          </a:p>
          <a:p>
            <a:endParaRPr lang="en-US" sz="1800" b="0" dirty="0" smtClean="0">
              <a:solidFill>
                <a:schemeClr val="tx1"/>
              </a:solidFill>
            </a:endParaRPr>
          </a:p>
          <a:p>
            <a:r>
              <a:rPr lang="en-US" sz="1800" b="0" dirty="0" smtClean="0">
                <a:solidFill>
                  <a:schemeClr val="tx1"/>
                </a:solidFill>
              </a:rPr>
              <a:t>&lt;!-- custom submit button --&gt;</a:t>
            </a:r>
          </a:p>
          <a:p>
            <a:r>
              <a:rPr lang="en-US" sz="1800" b="0" dirty="0" smtClean="0">
                <a:solidFill>
                  <a:schemeClr val="tx1"/>
                </a:solidFill>
              </a:rPr>
              <a:t>&lt;button type=”submit”&gt;Submit Form&lt;/button&gt;</a:t>
            </a:r>
          </a:p>
          <a:p>
            <a:endParaRPr lang="en-US" sz="1800" b="0" dirty="0" smtClean="0">
              <a:solidFill>
                <a:schemeClr val="tx1"/>
              </a:solidFill>
            </a:endParaRPr>
          </a:p>
          <a:p>
            <a:r>
              <a:rPr lang="en-US" sz="1800" b="0" dirty="0" smtClean="0">
                <a:solidFill>
                  <a:schemeClr val="tx1"/>
                </a:solidFill>
              </a:rPr>
              <a:t>&lt;!-- image button --&gt;</a:t>
            </a:r>
          </a:p>
          <a:p>
            <a:r>
              <a:rPr lang="en-US" sz="1800" b="0" dirty="0" smtClean="0">
                <a:solidFill>
                  <a:schemeClr val="tx1"/>
                </a:solidFill>
              </a:rPr>
              <a:t>&lt;input type=”image” </a:t>
            </a:r>
            <a:r>
              <a:rPr lang="en-US" sz="1800" b="0" dirty="0" err="1" smtClean="0">
                <a:solidFill>
                  <a:schemeClr val="tx1"/>
                </a:solidFill>
              </a:rPr>
              <a:t>src</a:t>
            </a:r>
            <a:r>
              <a:rPr lang="en-US" sz="1800" b="0" dirty="0" smtClean="0">
                <a:solidFill>
                  <a:schemeClr val="tx1"/>
                </a:solidFill>
              </a:rPr>
              <a:t>=”graphic.gif”&gt;</a:t>
            </a:r>
          </a:p>
        </p:txBody>
      </p:sp>
      <p:sp>
        <p:nvSpPr>
          <p:cNvPr id="8" name="Title 1"/>
          <p:cNvSpPr txBox="1">
            <a:spLocks/>
          </p:cNvSpPr>
          <p:nvPr/>
        </p:nvSpPr>
        <p:spPr bwMode="auto">
          <a:xfrm>
            <a:off x="1219200" y="3790950"/>
            <a:ext cx="9753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If any one of these types of buttons is within a form that has a submit button, pressing Enter on the keyboard while a form control has focus will also submit the form.</a:t>
            </a:r>
          </a:p>
        </p:txBody>
      </p:sp>
      <p:sp>
        <p:nvSpPr>
          <p:cNvPr id="10" name="Title 1"/>
          <p:cNvSpPr txBox="1">
            <a:spLocks/>
          </p:cNvSpPr>
          <p:nvPr/>
        </p:nvSpPr>
        <p:spPr bwMode="auto">
          <a:xfrm>
            <a:off x="1219200" y="5086350"/>
            <a:ext cx="9601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Note that forms without a submit button will not be submitted when Enter is pressed.</a:t>
            </a:r>
          </a:p>
        </p:txBody>
      </p:sp>
    </p:spTree>
    <p:extLst>
      <p:ext uri="{BB962C8B-B14F-4D97-AF65-F5344CB8AC3E}">
        <p14:creationId xmlns:p14="http://schemas.microsoft.com/office/powerpoint/2010/main" val="30987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6" name="Title 1"/>
          <p:cNvSpPr txBox="1">
            <a:spLocks/>
          </p:cNvSpPr>
          <p:nvPr/>
        </p:nvSpPr>
        <p:spPr bwMode="auto">
          <a:xfrm>
            <a:off x="1219200" y="1047750"/>
            <a:ext cx="9448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When a form is submitted in this manner, the submit event fires right before the request is sent to the server.</a:t>
            </a:r>
          </a:p>
        </p:txBody>
      </p:sp>
      <p:sp>
        <p:nvSpPr>
          <p:cNvPr id="7" name="Title 1"/>
          <p:cNvSpPr txBox="1">
            <a:spLocks/>
          </p:cNvSpPr>
          <p:nvPr/>
        </p:nvSpPr>
        <p:spPr bwMode="auto">
          <a:xfrm>
            <a:off x="1219200" y="1885950"/>
            <a:ext cx="9448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This gives you the opportunity to validate the form data and decide whether to allow the form submission to occur.</a:t>
            </a:r>
          </a:p>
        </p:txBody>
      </p:sp>
      <p:sp>
        <p:nvSpPr>
          <p:cNvPr id="11" name="Title 1"/>
          <p:cNvSpPr txBox="1">
            <a:spLocks/>
          </p:cNvSpPr>
          <p:nvPr/>
        </p:nvSpPr>
        <p:spPr bwMode="auto">
          <a:xfrm>
            <a:off x="1219200" y="2667000"/>
            <a:ext cx="891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Preventing the event’s default behavior cancels the form submission.</a:t>
            </a:r>
          </a:p>
        </p:txBody>
      </p:sp>
      <p:sp>
        <p:nvSpPr>
          <p:cNvPr id="12" name="Title 1"/>
          <p:cNvSpPr txBox="1">
            <a:spLocks/>
          </p:cNvSpPr>
          <p:nvPr/>
        </p:nvSpPr>
        <p:spPr bwMode="auto">
          <a:xfrm>
            <a:off x="1219200" y="3333750"/>
            <a:ext cx="975360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It’s possible to submit a form programmatically by calling the submit() method from JavaScript.</a:t>
            </a:r>
          </a:p>
          <a:p>
            <a:endParaRPr lang="en-US" sz="1800" b="0" dirty="0" smtClean="0">
              <a:solidFill>
                <a:schemeClr val="tx1"/>
              </a:solidFill>
            </a:endParaRPr>
          </a:p>
          <a:p>
            <a:r>
              <a:rPr lang="en-US" sz="1800" b="0" dirty="0" smtClean="0">
                <a:solidFill>
                  <a:schemeClr val="tx1"/>
                </a:solidFill>
              </a:rPr>
              <a:t>This method can be called at any time to submit a form and does not require a submit button to be present in the form to function appropriately. Here’s an example:</a:t>
            </a:r>
          </a:p>
          <a:p>
            <a:endParaRPr lang="en-US" sz="1800" b="0" dirty="0" smtClean="0">
              <a:solidFill>
                <a:schemeClr val="tx1"/>
              </a:solidFill>
            </a:endParaRPr>
          </a:p>
          <a:p>
            <a:pPr lvl="3"/>
            <a:r>
              <a:rPr lang="en-US" sz="1800" b="0" dirty="0" smtClean="0">
                <a:solidFill>
                  <a:schemeClr val="tx1"/>
                </a:solidFill>
              </a:rPr>
              <a:t>var form = document.getElementById(“myForm”);</a:t>
            </a:r>
          </a:p>
          <a:p>
            <a:pPr lvl="3"/>
            <a:r>
              <a:rPr lang="en-US" sz="1800" b="0" dirty="0" smtClean="0">
                <a:solidFill>
                  <a:schemeClr val="tx1"/>
                </a:solidFill>
              </a:rPr>
              <a:t>//submit the form</a:t>
            </a:r>
          </a:p>
          <a:p>
            <a:pPr lvl="3"/>
            <a:r>
              <a:rPr lang="en-US" sz="1800" b="0" dirty="0" smtClean="0">
                <a:solidFill>
                  <a:schemeClr val="tx1"/>
                </a:solidFill>
              </a:rPr>
              <a:t>          </a:t>
            </a:r>
            <a:r>
              <a:rPr lang="en-US" sz="1800" b="0" dirty="0" err="1" smtClean="0">
                <a:solidFill>
                  <a:schemeClr val="tx1"/>
                </a:solidFill>
              </a:rPr>
              <a:t>form.submit</a:t>
            </a:r>
            <a:r>
              <a:rPr lang="en-US" sz="1800" b="0" dirty="0" smtClean="0">
                <a:solidFill>
                  <a:schemeClr val="tx1"/>
                </a:solidFill>
              </a:rPr>
              <a:t>();</a:t>
            </a:r>
          </a:p>
        </p:txBody>
      </p:sp>
    </p:spTree>
    <p:extLst>
      <p:ext uri="{BB962C8B-B14F-4D97-AF65-F5344CB8AC3E}">
        <p14:creationId xmlns:p14="http://schemas.microsoft.com/office/powerpoint/2010/main" val="30987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6" name="Title 1"/>
          <p:cNvSpPr txBox="1">
            <a:spLocks/>
          </p:cNvSpPr>
          <p:nvPr/>
        </p:nvSpPr>
        <p:spPr bwMode="auto">
          <a:xfrm>
            <a:off x="1219200" y="1047750"/>
            <a:ext cx="9448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When a form is submitted via submit(), the submit event does not fire, so be sure to do data validation before calling the method.</a:t>
            </a:r>
          </a:p>
        </p:txBody>
      </p:sp>
      <p:sp>
        <p:nvSpPr>
          <p:cNvPr id="8" name="Title 1"/>
          <p:cNvSpPr txBox="1">
            <a:spLocks/>
          </p:cNvSpPr>
          <p:nvPr/>
        </p:nvSpPr>
        <p:spPr bwMode="auto">
          <a:xfrm>
            <a:off x="1295400" y="1885950"/>
            <a:ext cx="9448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One of the biggest issues with form submission is the possibility of submitting the form twice.</a:t>
            </a:r>
          </a:p>
        </p:txBody>
      </p:sp>
      <p:sp>
        <p:nvSpPr>
          <p:cNvPr id="5" name="Title 1"/>
          <p:cNvSpPr txBox="1">
            <a:spLocks/>
          </p:cNvSpPr>
          <p:nvPr/>
        </p:nvSpPr>
        <p:spPr bwMode="auto">
          <a:xfrm>
            <a:off x="685800" y="29718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Reset Forms</a:t>
            </a:r>
          </a:p>
        </p:txBody>
      </p:sp>
      <p:sp>
        <p:nvSpPr>
          <p:cNvPr id="7" name="Title 1"/>
          <p:cNvSpPr txBox="1">
            <a:spLocks/>
          </p:cNvSpPr>
          <p:nvPr/>
        </p:nvSpPr>
        <p:spPr bwMode="auto">
          <a:xfrm>
            <a:off x="1371600" y="3562350"/>
            <a:ext cx="9525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Forms are reset when the user clicks a reset button. Reset buttons are created using either </a:t>
            </a:r>
            <a:r>
              <a:rPr lang="en-US" sz="1800" b="0" dirty="0" smtClean="0">
                <a:solidFill>
                  <a:schemeClr val="tx1"/>
                </a:solidFill>
              </a:rPr>
              <a:t>the&lt;input</a:t>
            </a:r>
            <a:r>
              <a:rPr lang="en-US" sz="1800" b="0" dirty="0">
                <a:solidFill>
                  <a:schemeClr val="tx1"/>
                </a:solidFill>
              </a:rPr>
              <a:t>&gt; or the &lt;button&gt; element with a type attribute of “reset“, as in these examples:</a:t>
            </a:r>
            <a:endParaRPr lang="en-US" sz="1800" b="0" dirty="0" smtClean="0">
              <a:solidFill>
                <a:schemeClr val="tx1"/>
              </a:solidFill>
            </a:endParaRPr>
          </a:p>
        </p:txBody>
      </p:sp>
      <p:sp>
        <p:nvSpPr>
          <p:cNvPr id="10" name="Title 1"/>
          <p:cNvSpPr txBox="1">
            <a:spLocks/>
          </p:cNvSpPr>
          <p:nvPr/>
        </p:nvSpPr>
        <p:spPr bwMode="auto">
          <a:xfrm>
            <a:off x="2895600" y="4495800"/>
            <a:ext cx="65532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&lt;!-- generic reset button --&gt;</a:t>
            </a:r>
          </a:p>
          <a:p>
            <a:r>
              <a:rPr lang="en-US" sz="1800" b="0" dirty="0">
                <a:solidFill>
                  <a:schemeClr val="tx1"/>
                </a:solidFill>
              </a:rPr>
              <a:t>&lt;input type=”reset” value=”Reset Form</a:t>
            </a:r>
            <a:r>
              <a:rPr lang="en-US" sz="1800" b="0" dirty="0" smtClean="0">
                <a:solidFill>
                  <a:schemeClr val="tx1"/>
                </a:solidFill>
              </a:rPr>
              <a:t>”&gt;</a:t>
            </a:r>
          </a:p>
          <a:p>
            <a:endParaRPr lang="en-US" sz="1800" b="0" dirty="0">
              <a:solidFill>
                <a:schemeClr val="tx1"/>
              </a:solidFill>
            </a:endParaRPr>
          </a:p>
          <a:p>
            <a:r>
              <a:rPr lang="en-US" sz="1800" b="0" dirty="0">
                <a:solidFill>
                  <a:schemeClr val="tx1"/>
                </a:solidFill>
              </a:rPr>
              <a:t>&lt;!-- custom reset button --&gt;</a:t>
            </a:r>
          </a:p>
          <a:p>
            <a:r>
              <a:rPr lang="en-US" sz="1800" b="0" dirty="0">
                <a:solidFill>
                  <a:schemeClr val="tx1"/>
                </a:solidFill>
              </a:rPr>
              <a:t>&lt;button type=”reset”&gt;Reset Form&lt;/button&gt;</a:t>
            </a:r>
            <a:endParaRPr lang="en-US" sz="1800" b="0" dirty="0" smtClean="0">
              <a:solidFill>
                <a:schemeClr val="tx1"/>
              </a:solidFill>
            </a:endParaRPr>
          </a:p>
        </p:txBody>
      </p:sp>
    </p:spTree>
    <p:extLst>
      <p:ext uri="{BB962C8B-B14F-4D97-AF65-F5344CB8AC3E}">
        <p14:creationId xmlns:p14="http://schemas.microsoft.com/office/powerpoint/2010/main" val="30987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5" name="Title 1"/>
          <p:cNvSpPr txBox="1">
            <a:spLocks/>
          </p:cNvSpPr>
          <p:nvPr/>
        </p:nvSpPr>
        <p:spPr bwMode="auto">
          <a:xfrm>
            <a:off x="685800" y="104775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rPr>
              <a:t>Reset Forms</a:t>
            </a:r>
          </a:p>
        </p:txBody>
      </p:sp>
      <p:sp>
        <p:nvSpPr>
          <p:cNvPr id="7" name="Title 1"/>
          <p:cNvSpPr txBox="1">
            <a:spLocks/>
          </p:cNvSpPr>
          <p:nvPr/>
        </p:nvSpPr>
        <p:spPr bwMode="auto">
          <a:xfrm>
            <a:off x="1371600" y="1638300"/>
            <a:ext cx="8915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Either of these buttons will reset a form. When a form is reset, all of the form </a:t>
            </a:r>
            <a:r>
              <a:rPr lang="en-US" sz="1800" b="0" dirty="0" smtClean="0">
                <a:solidFill>
                  <a:schemeClr val="tx1"/>
                </a:solidFill>
              </a:rPr>
              <a:t>fields </a:t>
            </a:r>
            <a:r>
              <a:rPr lang="en-US" sz="1800" b="0" dirty="0">
                <a:solidFill>
                  <a:schemeClr val="tx1"/>
                </a:solidFill>
              </a:rPr>
              <a:t>are set </a:t>
            </a:r>
            <a:r>
              <a:rPr lang="en-US" sz="1800" b="0" dirty="0" smtClean="0">
                <a:solidFill>
                  <a:schemeClr val="tx1"/>
                </a:solidFill>
              </a:rPr>
              <a:t>back to </a:t>
            </a:r>
            <a:r>
              <a:rPr lang="en-US" sz="1800" b="0" dirty="0">
                <a:solidFill>
                  <a:schemeClr val="tx1"/>
                </a:solidFill>
              </a:rPr>
              <a:t>the values they had when the page was </a:t>
            </a:r>
            <a:r>
              <a:rPr lang="en-US" sz="1800" b="0" dirty="0" smtClean="0">
                <a:solidFill>
                  <a:schemeClr val="tx1"/>
                </a:solidFill>
              </a:rPr>
              <a:t>first </a:t>
            </a:r>
            <a:r>
              <a:rPr lang="en-US" sz="1800" b="0" dirty="0">
                <a:solidFill>
                  <a:schemeClr val="tx1"/>
                </a:solidFill>
              </a:rPr>
              <a:t>rendered. If a </a:t>
            </a:r>
            <a:r>
              <a:rPr lang="en-US" sz="1800" b="0" dirty="0" smtClean="0">
                <a:solidFill>
                  <a:schemeClr val="tx1"/>
                </a:solidFill>
              </a:rPr>
              <a:t>field </a:t>
            </a:r>
            <a:r>
              <a:rPr lang="en-US" sz="1800" b="0" dirty="0">
                <a:solidFill>
                  <a:schemeClr val="tx1"/>
                </a:solidFill>
              </a:rPr>
              <a:t>was originally blank, it </a:t>
            </a:r>
            <a:r>
              <a:rPr lang="en-US" sz="1800" b="0" dirty="0" smtClean="0">
                <a:solidFill>
                  <a:schemeClr val="tx1"/>
                </a:solidFill>
              </a:rPr>
              <a:t>becomes blank </a:t>
            </a:r>
            <a:r>
              <a:rPr lang="en-US" sz="1800" b="0" dirty="0">
                <a:solidFill>
                  <a:schemeClr val="tx1"/>
                </a:solidFill>
              </a:rPr>
              <a:t>again, whereas a </a:t>
            </a:r>
            <a:r>
              <a:rPr lang="en-US" sz="1800" b="0" dirty="0" smtClean="0">
                <a:solidFill>
                  <a:schemeClr val="tx1"/>
                </a:solidFill>
              </a:rPr>
              <a:t>field </a:t>
            </a:r>
            <a:r>
              <a:rPr lang="en-US" sz="1800" b="0" dirty="0">
                <a:solidFill>
                  <a:schemeClr val="tx1"/>
                </a:solidFill>
              </a:rPr>
              <a:t>with a default value reverts to that value.</a:t>
            </a:r>
            <a:endParaRPr lang="en-US" sz="1800" b="0" dirty="0" smtClean="0">
              <a:solidFill>
                <a:schemeClr val="tx1"/>
              </a:solidFill>
            </a:endParaRPr>
          </a:p>
        </p:txBody>
      </p:sp>
      <p:sp>
        <p:nvSpPr>
          <p:cNvPr id="11" name="Title 1"/>
          <p:cNvSpPr txBox="1">
            <a:spLocks/>
          </p:cNvSpPr>
          <p:nvPr/>
        </p:nvSpPr>
        <p:spPr bwMode="auto">
          <a:xfrm>
            <a:off x="1447800" y="3352800"/>
            <a:ext cx="88392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When a form is reset by the user clicking a reset button, the reset event fi res. This event </a:t>
            </a:r>
            <a:r>
              <a:rPr lang="en-US" sz="1800" b="0" dirty="0" smtClean="0">
                <a:solidFill>
                  <a:schemeClr val="tx1"/>
                </a:solidFill>
              </a:rPr>
              <a:t>gives you </a:t>
            </a:r>
            <a:r>
              <a:rPr lang="en-US" sz="1800" b="0" dirty="0">
                <a:solidFill>
                  <a:schemeClr val="tx1"/>
                </a:solidFill>
              </a:rPr>
              <a:t>the opportunity to cancel the reset if necessary.</a:t>
            </a:r>
            <a:endParaRPr lang="en-US" sz="1800" b="0" dirty="0" smtClean="0">
              <a:solidFill>
                <a:schemeClr val="tx1"/>
              </a:solidFill>
            </a:endParaRPr>
          </a:p>
        </p:txBody>
      </p:sp>
      <p:sp>
        <p:nvSpPr>
          <p:cNvPr id="12" name="Title 1"/>
          <p:cNvSpPr txBox="1">
            <a:spLocks/>
          </p:cNvSpPr>
          <p:nvPr/>
        </p:nvSpPr>
        <p:spPr bwMode="auto">
          <a:xfrm>
            <a:off x="1447800" y="4533900"/>
            <a:ext cx="8839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As with form submission, resetting a form can be accomplished via JavaScript using the reset</a:t>
            </a:r>
            <a:r>
              <a:rPr lang="en-US" sz="1800" b="0" dirty="0" smtClean="0">
                <a:solidFill>
                  <a:schemeClr val="tx1"/>
                </a:solidFill>
              </a:rPr>
              <a:t>() method</a:t>
            </a:r>
            <a:r>
              <a:rPr lang="en-US" sz="1800" b="0" dirty="0">
                <a:solidFill>
                  <a:schemeClr val="tx1"/>
                </a:solidFill>
              </a:rPr>
              <a:t>, as in this example:</a:t>
            </a:r>
            <a:endParaRPr lang="en-US" sz="1800" b="0" dirty="0" smtClean="0">
              <a:solidFill>
                <a:schemeClr val="tx1"/>
              </a:solidFill>
            </a:endParaRPr>
          </a:p>
        </p:txBody>
      </p:sp>
    </p:spTree>
    <p:extLst>
      <p:ext uri="{BB962C8B-B14F-4D97-AF65-F5344CB8AC3E}">
        <p14:creationId xmlns:p14="http://schemas.microsoft.com/office/powerpoint/2010/main" val="368121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56418"/>
            <a:ext cx="9875520" cy="43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00B0F0"/>
                </a:solidFill>
                <a:latin typeface="Calibri" pitchFamily="34" charset="0"/>
                <a:ea typeface="ＭＳ Ｐゴシック" charset="-128"/>
                <a:cs typeface="Calibri" pitchFamily="34" charset="0"/>
              </a:rPr>
              <a:t>Language</a:t>
            </a:r>
            <a:r>
              <a:rPr lang="en-US" sz="2800" dirty="0">
                <a:solidFill>
                  <a:schemeClr val="accent1"/>
                </a:solidFill>
                <a:latin typeface="Calibri" pitchFamily="34" charset="0"/>
                <a:ea typeface="ＭＳ Ｐゴシック" charset="-128"/>
                <a:cs typeface="Calibri" pitchFamily="34" charset="0"/>
              </a:rPr>
              <a:t> </a:t>
            </a:r>
            <a:r>
              <a:rPr lang="en-US" sz="2800" dirty="0">
                <a:solidFill>
                  <a:srgbClr val="00B0F0"/>
                </a:solidFill>
                <a:latin typeface="Calibri" pitchFamily="34" charset="0"/>
                <a:ea typeface="ＭＳ Ｐゴシック" charset="-128"/>
                <a:cs typeface="Calibri" pitchFamily="34" charset="0"/>
              </a:rPr>
              <a:t>Basics</a:t>
            </a:r>
          </a:p>
        </p:txBody>
      </p:sp>
      <p:sp>
        <p:nvSpPr>
          <p:cNvPr id="14" name="Title 1"/>
          <p:cNvSpPr txBox="1">
            <a:spLocks/>
          </p:cNvSpPr>
          <p:nvPr/>
        </p:nvSpPr>
        <p:spPr bwMode="auto">
          <a:xfrm>
            <a:off x="1295400" y="9906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Statements</a:t>
            </a:r>
            <a:endParaRPr lang="en-US" sz="1800" dirty="0" smtClean="0">
              <a:solidFill>
                <a:schemeClr val="tx1"/>
              </a:solidFill>
            </a:endParaRPr>
          </a:p>
        </p:txBody>
      </p:sp>
      <p:sp>
        <p:nvSpPr>
          <p:cNvPr id="11" name="Title 1"/>
          <p:cNvSpPr txBox="1">
            <a:spLocks/>
          </p:cNvSpPr>
          <p:nvPr/>
        </p:nvSpPr>
        <p:spPr bwMode="auto">
          <a:xfrm>
            <a:off x="1371600" y="15240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Statements in ECMAScript are terminated by a semicolon</a:t>
            </a:r>
            <a:endParaRPr lang="en-US" sz="1800" b="0" dirty="0" smtClean="0">
              <a:solidFill>
                <a:schemeClr val="tx1"/>
              </a:solidFill>
            </a:endParaRPr>
          </a:p>
        </p:txBody>
      </p:sp>
      <p:sp>
        <p:nvSpPr>
          <p:cNvPr id="16" name="Title 1"/>
          <p:cNvSpPr txBox="1">
            <a:spLocks/>
          </p:cNvSpPr>
          <p:nvPr/>
        </p:nvSpPr>
        <p:spPr bwMode="auto">
          <a:xfrm>
            <a:off x="1371600" y="2209800"/>
            <a:ext cx="868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Multiple statements can be combined into a code block by using C-style syntax, beginning with </a:t>
            </a:r>
            <a:r>
              <a:rPr lang="en-US" sz="1800" b="0" dirty="0" smtClean="0">
                <a:solidFill>
                  <a:schemeClr val="tx1"/>
                </a:solidFill>
              </a:rPr>
              <a:t>a left </a:t>
            </a:r>
            <a:r>
              <a:rPr lang="en-US" sz="1800" b="0" dirty="0">
                <a:solidFill>
                  <a:schemeClr val="tx1"/>
                </a:solidFill>
              </a:rPr>
              <a:t>curly brace ({) and ending with a right curly brace (}):</a:t>
            </a:r>
          </a:p>
        </p:txBody>
      </p:sp>
      <p:sp>
        <p:nvSpPr>
          <p:cNvPr id="6" name="Title 1"/>
          <p:cNvSpPr txBox="1">
            <a:spLocks/>
          </p:cNvSpPr>
          <p:nvPr/>
        </p:nvSpPr>
        <p:spPr bwMode="auto">
          <a:xfrm>
            <a:off x="1371600" y="3505200"/>
            <a:ext cx="3657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(test</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test = false;</a:t>
            </a:r>
          </a:p>
          <a:p>
            <a:r>
              <a:rPr lang="en-US" sz="1800" b="0" dirty="0">
                <a:solidFill>
                  <a:schemeClr val="tx1"/>
                </a:solidFill>
              </a:rPr>
              <a:t>alert(test);</a:t>
            </a:r>
          </a:p>
          <a:p>
            <a:r>
              <a:rPr lang="en-US" sz="1800" b="0" dirty="0">
                <a:solidFill>
                  <a:schemeClr val="tx1"/>
                </a:solidFill>
              </a:rPr>
              <a:t>}</a:t>
            </a:r>
            <a:endParaRPr lang="en-US" sz="1800" b="0" dirty="0" smtClean="0">
              <a:solidFill>
                <a:schemeClr val="tx1"/>
              </a:solidFill>
            </a:endParaRPr>
          </a:p>
        </p:txBody>
      </p:sp>
      <p:sp>
        <p:nvSpPr>
          <p:cNvPr id="7" name="Title 1"/>
          <p:cNvSpPr txBox="1">
            <a:spLocks/>
          </p:cNvSpPr>
          <p:nvPr/>
        </p:nvSpPr>
        <p:spPr bwMode="auto">
          <a:xfrm>
            <a:off x="3200400" y="3505200"/>
            <a:ext cx="7620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(test)</a:t>
            </a:r>
          </a:p>
          <a:p>
            <a:r>
              <a:rPr lang="en-US" sz="1800" b="0" dirty="0">
                <a:solidFill>
                  <a:schemeClr val="tx1"/>
                </a:solidFill>
              </a:rPr>
              <a:t>alert(test); //valid, but error-prone and should be avoided</a:t>
            </a:r>
            <a:endParaRPr lang="en-US" sz="1800" b="0" dirty="0" smtClean="0">
              <a:solidFill>
                <a:schemeClr val="tx1"/>
              </a:solidFill>
            </a:endParaRPr>
          </a:p>
        </p:txBody>
      </p:sp>
      <p:sp>
        <p:nvSpPr>
          <p:cNvPr id="8" name="Title 1"/>
          <p:cNvSpPr txBox="1">
            <a:spLocks/>
          </p:cNvSpPr>
          <p:nvPr/>
        </p:nvSpPr>
        <p:spPr bwMode="auto">
          <a:xfrm>
            <a:off x="2667000" y="4724400"/>
            <a:ext cx="411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(test){ //preferred</a:t>
            </a:r>
          </a:p>
          <a:p>
            <a:r>
              <a:rPr lang="en-US" sz="1800" b="0" dirty="0">
                <a:solidFill>
                  <a:schemeClr val="tx1"/>
                </a:solidFill>
              </a:rPr>
              <a:t>alert(test);</a:t>
            </a:r>
          </a:p>
          <a:p>
            <a:r>
              <a:rPr lang="en-US" sz="1800" b="0" dirty="0">
                <a:solidFill>
                  <a:schemeClr val="tx1"/>
                </a:solidFill>
              </a:rPr>
              <a:t>}</a:t>
            </a:r>
            <a:endParaRPr lang="en-US" sz="1800" b="0" dirty="0" smtClean="0">
              <a:solidFill>
                <a:schemeClr val="tx1"/>
              </a:solidFill>
            </a:endParaRPr>
          </a:p>
        </p:txBody>
      </p:sp>
    </p:spTree>
    <p:extLst>
      <p:ext uri="{BB962C8B-B14F-4D97-AF65-F5344CB8AC3E}">
        <p14:creationId xmlns:p14="http://schemas.microsoft.com/office/powerpoint/2010/main" val="88745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61194"/>
            <a:ext cx="9875520" cy="38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5" name="Title 1"/>
          <p:cNvSpPr txBox="1">
            <a:spLocks/>
          </p:cNvSpPr>
          <p:nvPr/>
        </p:nvSpPr>
        <p:spPr bwMode="auto">
          <a:xfrm>
            <a:off x="685800" y="104775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smtClean="0">
                <a:solidFill>
                  <a:schemeClr val="tx1"/>
                </a:solidFill>
              </a:rPr>
              <a:t>Reset Forms</a:t>
            </a:r>
          </a:p>
        </p:txBody>
      </p:sp>
      <p:sp>
        <p:nvSpPr>
          <p:cNvPr id="12" name="Title 1"/>
          <p:cNvSpPr txBox="1">
            <a:spLocks/>
          </p:cNvSpPr>
          <p:nvPr/>
        </p:nvSpPr>
        <p:spPr bwMode="auto">
          <a:xfrm>
            <a:off x="1447800" y="175260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b="0" dirty="0">
                <a:solidFill>
                  <a:schemeClr val="tx1"/>
                </a:solidFill>
              </a:rPr>
              <a:t>var form = document.getElementById(“myForm”);</a:t>
            </a:r>
          </a:p>
          <a:p>
            <a:pPr lvl="3"/>
            <a:r>
              <a:rPr lang="en-US" b="0" dirty="0">
                <a:solidFill>
                  <a:schemeClr val="tx1"/>
                </a:solidFill>
              </a:rPr>
              <a:t>//reset the form</a:t>
            </a:r>
          </a:p>
          <a:p>
            <a:pPr lvl="3"/>
            <a:r>
              <a:rPr lang="en-US" b="0" dirty="0" err="1">
                <a:solidFill>
                  <a:schemeClr val="tx1"/>
                </a:solidFill>
              </a:rPr>
              <a:t>form.reset</a:t>
            </a:r>
            <a:r>
              <a:rPr lang="en-US" b="0" dirty="0">
                <a:solidFill>
                  <a:schemeClr val="tx1"/>
                </a:solidFill>
              </a:rPr>
              <a:t>();</a:t>
            </a:r>
            <a:endParaRPr lang="en-US" b="0" dirty="0" smtClean="0">
              <a:solidFill>
                <a:schemeClr val="tx1"/>
              </a:solidFill>
            </a:endParaRPr>
          </a:p>
        </p:txBody>
      </p:sp>
      <p:sp>
        <p:nvSpPr>
          <p:cNvPr id="8" name="Title 1"/>
          <p:cNvSpPr txBox="1">
            <a:spLocks/>
          </p:cNvSpPr>
          <p:nvPr/>
        </p:nvSpPr>
        <p:spPr bwMode="auto">
          <a:xfrm>
            <a:off x="990600" y="2895600"/>
            <a:ext cx="845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Unlike the </a:t>
            </a:r>
            <a:r>
              <a:rPr lang="en-US" sz="1800" b="0" dirty="0">
                <a:solidFill>
                  <a:schemeClr val="tx1"/>
                </a:solidFill>
              </a:rPr>
              <a:t>submit() </a:t>
            </a:r>
            <a:r>
              <a:rPr lang="en-US" b="0" dirty="0">
                <a:solidFill>
                  <a:schemeClr val="tx1"/>
                </a:solidFill>
              </a:rPr>
              <a:t>method’s functionality, </a:t>
            </a:r>
            <a:r>
              <a:rPr lang="en-US" sz="1800" b="0" dirty="0">
                <a:solidFill>
                  <a:schemeClr val="tx1"/>
                </a:solidFill>
              </a:rPr>
              <a:t>reset() </a:t>
            </a:r>
            <a:r>
              <a:rPr lang="en-US" b="0" dirty="0">
                <a:solidFill>
                  <a:schemeClr val="tx1"/>
                </a:solidFill>
              </a:rPr>
              <a:t>fi res the </a:t>
            </a:r>
            <a:r>
              <a:rPr lang="en-US" sz="1800" b="0" dirty="0">
                <a:solidFill>
                  <a:schemeClr val="tx1"/>
                </a:solidFill>
              </a:rPr>
              <a:t>reset </a:t>
            </a:r>
            <a:r>
              <a:rPr lang="en-US" b="0" dirty="0">
                <a:solidFill>
                  <a:schemeClr val="tx1"/>
                </a:solidFill>
              </a:rPr>
              <a:t>event the same as if a </a:t>
            </a:r>
            <a:r>
              <a:rPr lang="en-US" b="0" dirty="0" smtClean="0">
                <a:solidFill>
                  <a:schemeClr val="tx1"/>
                </a:solidFill>
              </a:rPr>
              <a:t>reset button </a:t>
            </a:r>
            <a:r>
              <a:rPr lang="en-US" b="0" dirty="0">
                <a:solidFill>
                  <a:schemeClr val="tx1"/>
                </a:solidFill>
              </a:rPr>
              <a:t>were clicked.</a:t>
            </a:r>
            <a:endParaRPr lang="en-US" b="0" dirty="0" smtClean="0">
              <a:solidFill>
                <a:schemeClr val="tx1"/>
              </a:solidFill>
            </a:endParaRPr>
          </a:p>
        </p:txBody>
      </p:sp>
      <p:sp>
        <p:nvSpPr>
          <p:cNvPr id="10" name="Title 1"/>
          <p:cNvSpPr txBox="1">
            <a:spLocks/>
          </p:cNvSpPr>
          <p:nvPr/>
        </p:nvSpPr>
        <p:spPr bwMode="auto">
          <a:xfrm>
            <a:off x="838200" y="3962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Form Fields</a:t>
            </a:r>
            <a:endParaRPr lang="en-US" sz="2400" dirty="0" smtClean="0">
              <a:solidFill>
                <a:schemeClr val="tx1"/>
              </a:solidFill>
            </a:endParaRPr>
          </a:p>
        </p:txBody>
      </p:sp>
      <p:sp>
        <p:nvSpPr>
          <p:cNvPr id="13" name="Title 1"/>
          <p:cNvSpPr txBox="1">
            <a:spLocks/>
          </p:cNvSpPr>
          <p:nvPr/>
        </p:nvSpPr>
        <p:spPr bwMode="auto">
          <a:xfrm>
            <a:off x="1143000" y="4572000"/>
            <a:ext cx="845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rPr>
              <a:t>Form elements can be accessed in the same ways as any other elements on the page using </a:t>
            </a:r>
            <a:r>
              <a:rPr lang="en-US" b="0" dirty="0" smtClean="0">
                <a:solidFill>
                  <a:schemeClr val="tx1"/>
                </a:solidFill>
              </a:rPr>
              <a:t>native DOM </a:t>
            </a:r>
            <a:r>
              <a:rPr lang="en-US" b="0" dirty="0">
                <a:solidFill>
                  <a:schemeClr val="tx1"/>
                </a:solidFill>
              </a:rPr>
              <a:t>methods.</a:t>
            </a:r>
            <a:endParaRPr lang="en-US" b="0" dirty="0" smtClean="0">
              <a:solidFill>
                <a:schemeClr val="tx1"/>
              </a:solidFill>
            </a:endParaRPr>
          </a:p>
        </p:txBody>
      </p:sp>
    </p:spTree>
    <p:extLst>
      <p:ext uri="{BB962C8B-B14F-4D97-AF65-F5344CB8AC3E}">
        <p14:creationId xmlns:p14="http://schemas.microsoft.com/office/powerpoint/2010/main" val="191167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1430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Form Fields</a:t>
            </a:r>
            <a:endParaRPr lang="en-US" sz="1800" dirty="0" smtClean="0">
              <a:solidFill>
                <a:schemeClr val="tx1"/>
              </a:solidFill>
            </a:endParaRPr>
          </a:p>
        </p:txBody>
      </p:sp>
      <p:sp>
        <p:nvSpPr>
          <p:cNvPr id="13" name="Title 1"/>
          <p:cNvSpPr txBox="1">
            <a:spLocks/>
          </p:cNvSpPr>
          <p:nvPr/>
        </p:nvSpPr>
        <p:spPr bwMode="auto">
          <a:xfrm>
            <a:off x="1143000" y="19050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Additionally, all form elements are parts of an elements collection that is </a:t>
            </a:r>
            <a:r>
              <a:rPr lang="en-US" sz="1800" b="0" dirty="0" smtClean="0">
                <a:solidFill>
                  <a:schemeClr val="tx1"/>
                </a:solidFill>
              </a:rPr>
              <a:t>a property </a:t>
            </a:r>
            <a:r>
              <a:rPr lang="en-US" sz="1800" b="0" dirty="0">
                <a:solidFill>
                  <a:schemeClr val="tx1"/>
                </a:solidFill>
              </a:rPr>
              <a:t>of each form.</a:t>
            </a:r>
            <a:endParaRPr lang="en-US" sz="1800" b="0" dirty="0" smtClean="0">
              <a:solidFill>
                <a:schemeClr val="tx1"/>
              </a:solidFill>
            </a:endParaRPr>
          </a:p>
        </p:txBody>
      </p:sp>
      <p:sp>
        <p:nvSpPr>
          <p:cNvPr id="11" name="Title 1"/>
          <p:cNvSpPr txBox="1">
            <a:spLocks/>
          </p:cNvSpPr>
          <p:nvPr/>
        </p:nvSpPr>
        <p:spPr bwMode="auto">
          <a:xfrm>
            <a:off x="1143000" y="2819400"/>
            <a:ext cx="9067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elements collection is an ordered list of references to all form </a:t>
            </a:r>
            <a:r>
              <a:rPr lang="en-US" sz="1800" b="0" dirty="0" smtClean="0">
                <a:solidFill>
                  <a:schemeClr val="tx1"/>
                </a:solidFill>
              </a:rPr>
              <a:t>fields in the </a:t>
            </a:r>
            <a:r>
              <a:rPr lang="en-US" sz="1800" b="0" dirty="0">
                <a:solidFill>
                  <a:schemeClr val="tx1"/>
                </a:solidFill>
              </a:rPr>
              <a:t>form and includes all &lt;input&gt;, &lt;textarea&gt;, &lt;button&gt;, &lt;select&gt;, and &lt;fieldset&gt; elements.</a:t>
            </a:r>
            <a:endParaRPr lang="en-US" sz="1800" b="0" dirty="0" smtClean="0">
              <a:solidFill>
                <a:schemeClr val="tx1"/>
              </a:solidFill>
            </a:endParaRPr>
          </a:p>
        </p:txBody>
      </p:sp>
      <p:sp>
        <p:nvSpPr>
          <p:cNvPr id="14" name="Title 1"/>
          <p:cNvSpPr txBox="1">
            <a:spLocks/>
          </p:cNvSpPr>
          <p:nvPr/>
        </p:nvSpPr>
        <p:spPr bwMode="auto">
          <a:xfrm>
            <a:off x="1143000" y="3962400"/>
            <a:ext cx="906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Each form </a:t>
            </a:r>
            <a:r>
              <a:rPr lang="en-US" sz="1800" b="0" dirty="0" smtClean="0">
                <a:solidFill>
                  <a:schemeClr val="tx1"/>
                </a:solidFill>
              </a:rPr>
              <a:t>field </a:t>
            </a:r>
            <a:r>
              <a:rPr lang="en-US" sz="1800" b="0" dirty="0">
                <a:solidFill>
                  <a:schemeClr val="tx1"/>
                </a:solidFill>
              </a:rPr>
              <a:t>appears in the elements collection in the order in which it appears in the </a:t>
            </a:r>
            <a:r>
              <a:rPr lang="en-US" sz="1800" b="0" dirty="0" smtClean="0">
                <a:solidFill>
                  <a:schemeClr val="tx1"/>
                </a:solidFill>
              </a:rPr>
              <a:t>markup, indexed </a:t>
            </a:r>
            <a:r>
              <a:rPr lang="en-US" sz="1800" b="0" dirty="0">
                <a:solidFill>
                  <a:schemeClr val="tx1"/>
                </a:solidFill>
              </a:rPr>
              <a:t>by both position and name.</a:t>
            </a:r>
            <a:endParaRPr lang="en-US" sz="1800" b="0" dirty="0" smtClean="0">
              <a:solidFill>
                <a:schemeClr val="tx1"/>
              </a:solidFill>
            </a:endParaRPr>
          </a:p>
        </p:txBody>
      </p:sp>
    </p:spTree>
    <p:extLst>
      <p:ext uri="{BB962C8B-B14F-4D97-AF65-F5344CB8AC3E}">
        <p14:creationId xmlns:p14="http://schemas.microsoft.com/office/powerpoint/2010/main" val="31770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762000"/>
            <a:ext cx="987552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2192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rPr>
              <a:t>Form Fields</a:t>
            </a:r>
            <a:endParaRPr lang="en-US" sz="1800" dirty="0" smtClean="0">
              <a:solidFill>
                <a:schemeClr val="tx1"/>
              </a:solidFill>
            </a:endParaRPr>
          </a:p>
        </p:txBody>
      </p:sp>
      <p:sp>
        <p:nvSpPr>
          <p:cNvPr id="13" name="Title 1"/>
          <p:cNvSpPr txBox="1">
            <a:spLocks/>
          </p:cNvSpPr>
          <p:nvPr/>
        </p:nvSpPr>
        <p:spPr bwMode="auto">
          <a:xfrm>
            <a:off x="1143000" y="1905000"/>
            <a:ext cx="8686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1"/>
            <a:r>
              <a:rPr lang="en-US" sz="1800" b="0" dirty="0">
                <a:solidFill>
                  <a:schemeClr val="tx1"/>
                </a:solidFill>
              </a:rPr>
              <a:t>var form = document.getElementById(“form1</a:t>
            </a:r>
            <a:r>
              <a:rPr lang="en-US" sz="1800" b="0" dirty="0" smtClean="0">
                <a:solidFill>
                  <a:schemeClr val="tx1"/>
                </a:solidFill>
              </a:rPr>
              <a:t>”);</a:t>
            </a:r>
          </a:p>
          <a:p>
            <a:pPr lvl="1"/>
            <a:endParaRPr lang="en-US" sz="1800" b="0" dirty="0">
              <a:solidFill>
                <a:schemeClr val="tx1"/>
              </a:solidFill>
            </a:endParaRPr>
          </a:p>
          <a:p>
            <a:pPr lvl="1"/>
            <a:r>
              <a:rPr lang="en-US" sz="1800" b="0" dirty="0">
                <a:solidFill>
                  <a:schemeClr val="tx1"/>
                </a:solidFill>
              </a:rPr>
              <a:t>//get the first field in the form</a:t>
            </a:r>
          </a:p>
          <a:p>
            <a:pPr lvl="1"/>
            <a:r>
              <a:rPr lang="en-US" sz="1800" b="0" dirty="0">
                <a:solidFill>
                  <a:schemeClr val="tx1"/>
                </a:solidFill>
              </a:rPr>
              <a:t>var field1 = </a:t>
            </a:r>
            <a:r>
              <a:rPr lang="en-US" sz="1800" b="0" dirty="0" smtClean="0">
                <a:solidFill>
                  <a:schemeClr val="tx1"/>
                </a:solidFill>
              </a:rPr>
              <a:t>form.elements[0];</a:t>
            </a:r>
          </a:p>
          <a:p>
            <a:pPr lvl="1"/>
            <a:endParaRPr lang="en-US" sz="1800" b="0" dirty="0">
              <a:solidFill>
                <a:schemeClr val="tx1"/>
              </a:solidFill>
            </a:endParaRPr>
          </a:p>
          <a:p>
            <a:pPr lvl="1"/>
            <a:r>
              <a:rPr lang="en-US" sz="1800" b="0" dirty="0">
                <a:solidFill>
                  <a:schemeClr val="tx1"/>
                </a:solidFill>
              </a:rPr>
              <a:t>//get the field named ”textbox1”</a:t>
            </a:r>
          </a:p>
          <a:p>
            <a:pPr lvl="1"/>
            <a:r>
              <a:rPr lang="en-US" sz="1800" b="0" dirty="0">
                <a:solidFill>
                  <a:schemeClr val="tx1"/>
                </a:solidFill>
              </a:rPr>
              <a:t>var field2 = form.elements[”textbox1</a:t>
            </a:r>
            <a:r>
              <a:rPr lang="en-US" sz="1800" b="0" dirty="0" smtClean="0">
                <a:solidFill>
                  <a:schemeClr val="tx1"/>
                </a:solidFill>
              </a:rPr>
              <a:t>”];</a:t>
            </a:r>
          </a:p>
          <a:p>
            <a:pPr lvl="1"/>
            <a:endParaRPr lang="en-US" sz="1800" b="0" dirty="0">
              <a:solidFill>
                <a:schemeClr val="tx1"/>
              </a:solidFill>
            </a:endParaRPr>
          </a:p>
          <a:p>
            <a:pPr lvl="1"/>
            <a:r>
              <a:rPr lang="en-US" sz="1800" b="0" dirty="0">
                <a:solidFill>
                  <a:schemeClr val="tx1"/>
                </a:solidFill>
              </a:rPr>
              <a:t>//get the number of fields</a:t>
            </a:r>
          </a:p>
          <a:p>
            <a:pPr lvl="1"/>
            <a:r>
              <a:rPr lang="en-US" sz="1800" b="0" dirty="0">
                <a:solidFill>
                  <a:schemeClr val="tx1"/>
                </a:solidFill>
              </a:rPr>
              <a:t>var fieldCount = form.elements.length;</a:t>
            </a:r>
            <a:endParaRPr lang="en-US" sz="1800" b="0" dirty="0" smtClean="0">
              <a:solidFill>
                <a:schemeClr val="tx1"/>
              </a:solidFill>
            </a:endParaRPr>
          </a:p>
        </p:txBody>
      </p:sp>
    </p:spTree>
    <p:extLst>
      <p:ext uri="{BB962C8B-B14F-4D97-AF65-F5344CB8AC3E}">
        <p14:creationId xmlns:p14="http://schemas.microsoft.com/office/powerpoint/2010/main" val="175270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Common Form-Field Properties</a:t>
            </a:r>
            <a:endParaRPr lang="en-US" sz="1800" b="0" dirty="0" smtClean="0">
              <a:solidFill>
                <a:schemeClr val="tx1"/>
              </a:solidFill>
            </a:endParaRPr>
          </a:p>
        </p:txBody>
      </p:sp>
      <p:sp>
        <p:nvSpPr>
          <p:cNvPr id="13" name="Title 1"/>
          <p:cNvSpPr txBox="1">
            <a:spLocks/>
          </p:cNvSpPr>
          <p:nvPr/>
        </p:nvSpPr>
        <p:spPr bwMode="auto">
          <a:xfrm>
            <a:off x="1143000" y="2286000"/>
            <a:ext cx="9601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disabled — A Boolean indicating if the </a:t>
            </a:r>
            <a:r>
              <a:rPr lang="en-US" sz="1800" b="0" dirty="0" smtClean="0">
                <a:solidFill>
                  <a:schemeClr val="tx1"/>
                </a:solidFill>
              </a:rPr>
              <a:t>field </a:t>
            </a:r>
            <a:r>
              <a:rPr lang="en-US" sz="1800" b="0" dirty="0">
                <a:solidFill>
                  <a:schemeClr val="tx1"/>
                </a:solidFill>
              </a:rPr>
              <a:t>is disabled</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form — A pointer to the form that the </a:t>
            </a:r>
            <a:r>
              <a:rPr lang="en-US" sz="1800" b="0" dirty="0" smtClean="0">
                <a:solidFill>
                  <a:schemeClr val="tx1"/>
                </a:solidFill>
              </a:rPr>
              <a:t>field </a:t>
            </a:r>
            <a:r>
              <a:rPr lang="en-US" sz="1800" b="0" dirty="0">
                <a:solidFill>
                  <a:schemeClr val="tx1"/>
                </a:solidFill>
              </a:rPr>
              <a:t>belongs to. This property is read only</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name — The name of the </a:t>
            </a:r>
            <a:r>
              <a:rPr lang="en-US" sz="1800" b="0" dirty="0" smtClean="0">
                <a:solidFill>
                  <a:schemeClr val="tx1"/>
                </a:solidFill>
              </a:rPr>
              <a:t>field.</a:t>
            </a:r>
          </a:p>
          <a:p>
            <a:endParaRPr lang="en-US" sz="1800" b="0" dirty="0">
              <a:solidFill>
                <a:schemeClr val="tx1"/>
              </a:solidFill>
            </a:endParaRPr>
          </a:p>
          <a:p>
            <a:r>
              <a:rPr lang="en-US" sz="1800" b="0" dirty="0">
                <a:solidFill>
                  <a:schemeClr val="tx1"/>
                </a:solidFill>
              </a:rPr>
              <a:t>readOnly — A Boolean indicating if the </a:t>
            </a:r>
            <a:r>
              <a:rPr lang="en-US" sz="1800" b="0" dirty="0" smtClean="0">
                <a:solidFill>
                  <a:schemeClr val="tx1"/>
                </a:solidFill>
              </a:rPr>
              <a:t>field </a:t>
            </a:r>
            <a:r>
              <a:rPr lang="en-US" sz="1800" b="0" dirty="0">
                <a:solidFill>
                  <a:schemeClr val="tx1"/>
                </a:solidFill>
              </a:rPr>
              <a:t>is read only</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tabIndex — Indicates the tab order for the </a:t>
            </a:r>
            <a:r>
              <a:rPr lang="en-US" sz="1800" b="0" dirty="0" smtClean="0">
                <a:solidFill>
                  <a:schemeClr val="tx1"/>
                </a:solidFill>
              </a:rPr>
              <a:t>field.</a:t>
            </a:r>
          </a:p>
          <a:p>
            <a:endParaRPr lang="en-US" sz="1800" b="0" dirty="0">
              <a:solidFill>
                <a:schemeClr val="tx1"/>
              </a:solidFill>
            </a:endParaRPr>
          </a:p>
          <a:p>
            <a:r>
              <a:rPr lang="en-US" sz="1800" b="0" dirty="0">
                <a:solidFill>
                  <a:schemeClr val="tx1"/>
                </a:solidFill>
              </a:rPr>
              <a:t>type — The type of the </a:t>
            </a:r>
            <a:r>
              <a:rPr lang="en-US" sz="1800" b="0" dirty="0" smtClean="0">
                <a:solidFill>
                  <a:schemeClr val="tx1"/>
                </a:solidFill>
              </a:rPr>
              <a:t>field</a:t>
            </a:r>
            <a:r>
              <a:rPr lang="en-US" sz="1800" b="0" dirty="0">
                <a:solidFill>
                  <a:schemeClr val="tx1"/>
                </a:solidFill>
              </a:rPr>
              <a:t>: “checkbox”, “radio”, and so on</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value — The value of the </a:t>
            </a:r>
            <a:r>
              <a:rPr lang="en-US" sz="1800" b="0" dirty="0" smtClean="0">
                <a:solidFill>
                  <a:schemeClr val="tx1"/>
                </a:solidFill>
              </a:rPr>
              <a:t>field </a:t>
            </a:r>
            <a:r>
              <a:rPr lang="en-US" sz="1800" b="0" dirty="0">
                <a:solidFill>
                  <a:schemeClr val="tx1"/>
                </a:solidFill>
              </a:rPr>
              <a:t>that will be submitted to the server. </a:t>
            </a:r>
            <a:endParaRPr lang="en-US" sz="1800" b="0" dirty="0" smtClean="0">
              <a:solidFill>
                <a:schemeClr val="tx1"/>
              </a:solidFill>
            </a:endParaRPr>
          </a:p>
        </p:txBody>
      </p:sp>
      <p:sp>
        <p:nvSpPr>
          <p:cNvPr id="5" name="Title 1"/>
          <p:cNvSpPr txBox="1">
            <a:spLocks/>
          </p:cNvSpPr>
          <p:nvPr/>
        </p:nvSpPr>
        <p:spPr bwMode="auto">
          <a:xfrm>
            <a:off x="1066800" y="17526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common </a:t>
            </a:r>
            <a:r>
              <a:rPr lang="en-US" sz="1800" b="0" dirty="0" smtClean="0">
                <a:solidFill>
                  <a:schemeClr val="tx1"/>
                </a:solidFill>
              </a:rPr>
              <a:t>form-field </a:t>
            </a:r>
            <a:r>
              <a:rPr lang="en-US" sz="1800" b="0" dirty="0">
                <a:solidFill>
                  <a:schemeClr val="tx1"/>
                </a:solidFill>
              </a:rPr>
              <a:t>properties </a:t>
            </a:r>
            <a:r>
              <a:rPr lang="en-US" sz="1800" b="0" dirty="0" smtClean="0">
                <a:solidFill>
                  <a:schemeClr val="tx1"/>
                </a:solidFill>
              </a:rPr>
              <a:t>and methods </a:t>
            </a:r>
            <a:r>
              <a:rPr lang="en-US" sz="1800" b="0" dirty="0">
                <a:solidFill>
                  <a:schemeClr val="tx1"/>
                </a:solidFill>
              </a:rPr>
              <a:t>are as follows:</a:t>
            </a:r>
            <a:endParaRPr lang="en-US" sz="1800" b="0" dirty="0" smtClean="0">
              <a:solidFill>
                <a:schemeClr val="tx1"/>
              </a:solidFill>
            </a:endParaRPr>
          </a:p>
        </p:txBody>
      </p:sp>
    </p:spTree>
    <p:extLst>
      <p:ext uri="{BB962C8B-B14F-4D97-AF65-F5344CB8AC3E}">
        <p14:creationId xmlns:p14="http://schemas.microsoft.com/office/powerpoint/2010/main" val="24631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Common Form-Field Properties</a:t>
            </a:r>
            <a:endParaRPr lang="en-US" sz="2400" dirty="0" smtClean="0">
              <a:solidFill>
                <a:schemeClr val="tx1"/>
              </a:solidFill>
            </a:endParaRPr>
          </a:p>
        </p:txBody>
      </p:sp>
      <p:sp>
        <p:nvSpPr>
          <p:cNvPr id="13" name="Title 1"/>
          <p:cNvSpPr txBox="1">
            <a:spLocks/>
          </p:cNvSpPr>
          <p:nvPr/>
        </p:nvSpPr>
        <p:spPr bwMode="auto">
          <a:xfrm>
            <a:off x="1143000" y="1600200"/>
            <a:ext cx="9601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form = document.getElementById(“myForm”);</a:t>
            </a:r>
          </a:p>
          <a:p>
            <a:r>
              <a:rPr lang="en-US" sz="1800" b="0" dirty="0">
                <a:solidFill>
                  <a:schemeClr val="tx1"/>
                </a:solidFill>
              </a:rPr>
              <a:t>var field = form.elements[0</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//change the value</a:t>
            </a:r>
          </a:p>
          <a:p>
            <a:r>
              <a:rPr lang="en-US" sz="1800" b="0" dirty="0">
                <a:solidFill>
                  <a:schemeClr val="tx1"/>
                </a:solidFill>
              </a:rPr>
              <a:t>field.value = ”Another value</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//check the value of form</a:t>
            </a:r>
          </a:p>
          <a:p>
            <a:r>
              <a:rPr lang="en-US" sz="1800" b="0" dirty="0">
                <a:solidFill>
                  <a:schemeClr val="tx1"/>
                </a:solidFill>
              </a:rPr>
              <a:t>alert(</a:t>
            </a:r>
            <a:r>
              <a:rPr lang="en-US" sz="1800" b="0" dirty="0" err="1">
                <a:solidFill>
                  <a:schemeClr val="tx1"/>
                </a:solidFill>
              </a:rPr>
              <a:t>field.form</a:t>
            </a:r>
            <a:r>
              <a:rPr lang="en-US" sz="1800" b="0" dirty="0">
                <a:solidFill>
                  <a:schemeClr val="tx1"/>
                </a:solidFill>
              </a:rPr>
              <a:t> === form); //</a:t>
            </a:r>
            <a:r>
              <a:rPr lang="en-US" sz="1800" b="0" dirty="0" smtClean="0">
                <a:solidFill>
                  <a:schemeClr val="tx1"/>
                </a:solidFill>
              </a:rPr>
              <a:t>true</a:t>
            </a:r>
          </a:p>
          <a:p>
            <a:endParaRPr lang="en-US" sz="1800" b="0" dirty="0">
              <a:solidFill>
                <a:schemeClr val="tx1"/>
              </a:solidFill>
            </a:endParaRPr>
          </a:p>
          <a:p>
            <a:r>
              <a:rPr lang="en-US" sz="1800" b="0" dirty="0">
                <a:solidFill>
                  <a:schemeClr val="tx1"/>
                </a:solidFill>
              </a:rPr>
              <a:t>//set focus to the field</a:t>
            </a:r>
          </a:p>
          <a:p>
            <a:r>
              <a:rPr lang="en-US" sz="1800" b="0" dirty="0">
                <a:solidFill>
                  <a:schemeClr val="tx1"/>
                </a:solidFill>
              </a:rPr>
              <a:t>field.focus</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//disable the field</a:t>
            </a:r>
          </a:p>
          <a:p>
            <a:r>
              <a:rPr lang="en-US" sz="1800" b="0" dirty="0">
                <a:solidFill>
                  <a:schemeClr val="tx1"/>
                </a:solidFill>
              </a:rPr>
              <a:t>field.disabled = true</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//change the type of field (not recommended, but possible for &lt;input&gt;)</a:t>
            </a:r>
          </a:p>
          <a:p>
            <a:r>
              <a:rPr lang="en-US" sz="1800" b="0" dirty="0">
                <a:solidFill>
                  <a:schemeClr val="tx1"/>
                </a:solidFill>
              </a:rPr>
              <a:t>field.type = ”checkbox”;</a:t>
            </a:r>
            <a:endParaRPr lang="en-US" sz="1800" b="0" dirty="0" smtClean="0">
              <a:solidFill>
                <a:schemeClr val="tx1"/>
              </a:solidFill>
            </a:endParaRPr>
          </a:p>
        </p:txBody>
      </p:sp>
    </p:spTree>
    <p:extLst>
      <p:ext uri="{BB962C8B-B14F-4D97-AF65-F5344CB8AC3E}">
        <p14:creationId xmlns:p14="http://schemas.microsoft.com/office/powerpoint/2010/main" val="372946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Common Form-Field Methods</a:t>
            </a:r>
            <a:endParaRPr lang="en-US" sz="2400" dirty="0" smtClean="0">
              <a:solidFill>
                <a:schemeClr val="tx1"/>
              </a:solidFill>
            </a:endParaRPr>
          </a:p>
        </p:txBody>
      </p:sp>
      <p:sp>
        <p:nvSpPr>
          <p:cNvPr id="13" name="Title 1"/>
          <p:cNvSpPr txBox="1">
            <a:spLocks/>
          </p:cNvSpPr>
          <p:nvPr/>
        </p:nvSpPr>
        <p:spPr bwMode="auto">
          <a:xfrm>
            <a:off x="1143000" y="1752600"/>
            <a:ext cx="838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Each form </a:t>
            </a:r>
            <a:r>
              <a:rPr lang="en-US" sz="1800" b="0" dirty="0" smtClean="0">
                <a:solidFill>
                  <a:schemeClr val="tx1"/>
                </a:solidFill>
              </a:rPr>
              <a:t>field </a:t>
            </a:r>
            <a:r>
              <a:rPr lang="en-US" sz="1800" b="0" dirty="0">
                <a:solidFill>
                  <a:schemeClr val="tx1"/>
                </a:solidFill>
              </a:rPr>
              <a:t>has two methods in common: focus() and blur().</a:t>
            </a:r>
          </a:p>
        </p:txBody>
      </p:sp>
      <p:sp>
        <p:nvSpPr>
          <p:cNvPr id="5" name="Title 1"/>
          <p:cNvSpPr txBox="1">
            <a:spLocks/>
          </p:cNvSpPr>
          <p:nvPr/>
        </p:nvSpPr>
        <p:spPr bwMode="auto">
          <a:xfrm>
            <a:off x="1219200" y="2209800"/>
            <a:ext cx="876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focus() method </a:t>
            </a:r>
            <a:r>
              <a:rPr lang="en-US" sz="1800" b="0" dirty="0" smtClean="0">
                <a:solidFill>
                  <a:schemeClr val="tx1"/>
                </a:solidFill>
              </a:rPr>
              <a:t>sets the </a:t>
            </a:r>
            <a:r>
              <a:rPr lang="en-US" sz="1800" b="0" dirty="0">
                <a:solidFill>
                  <a:schemeClr val="tx1"/>
                </a:solidFill>
              </a:rPr>
              <a:t>browser’s focus to the form </a:t>
            </a:r>
            <a:r>
              <a:rPr lang="en-US" sz="1800" b="0" dirty="0" smtClean="0">
                <a:solidFill>
                  <a:schemeClr val="tx1"/>
                </a:solidFill>
              </a:rPr>
              <a:t>field</a:t>
            </a:r>
            <a:r>
              <a:rPr lang="en-US" sz="1800" b="0" dirty="0">
                <a:solidFill>
                  <a:schemeClr val="tx1"/>
                </a:solidFill>
              </a:rPr>
              <a:t>, meaning that the </a:t>
            </a:r>
            <a:r>
              <a:rPr lang="en-US" sz="1800" b="0" dirty="0" smtClean="0">
                <a:solidFill>
                  <a:schemeClr val="tx1"/>
                </a:solidFill>
              </a:rPr>
              <a:t>field </a:t>
            </a:r>
            <a:r>
              <a:rPr lang="en-US" sz="1800" b="0" dirty="0">
                <a:solidFill>
                  <a:schemeClr val="tx1"/>
                </a:solidFill>
              </a:rPr>
              <a:t>becomes active and will respond </a:t>
            </a:r>
            <a:r>
              <a:rPr lang="en-US" sz="1800" b="0" dirty="0" smtClean="0">
                <a:solidFill>
                  <a:schemeClr val="tx1"/>
                </a:solidFill>
              </a:rPr>
              <a:t>to keyboard </a:t>
            </a:r>
            <a:r>
              <a:rPr lang="en-US" sz="1800" b="0" dirty="0">
                <a:solidFill>
                  <a:schemeClr val="tx1"/>
                </a:solidFill>
              </a:rPr>
              <a:t>events.</a:t>
            </a:r>
          </a:p>
        </p:txBody>
      </p:sp>
      <p:sp>
        <p:nvSpPr>
          <p:cNvPr id="6" name="Title 1"/>
          <p:cNvSpPr txBox="1">
            <a:spLocks/>
          </p:cNvSpPr>
          <p:nvPr/>
        </p:nvSpPr>
        <p:spPr bwMode="auto">
          <a:xfrm>
            <a:off x="1219200" y="29718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example, a text box that receives focus displays its caret and is ready to </a:t>
            </a:r>
            <a:r>
              <a:rPr lang="en-US" sz="1800" b="0" dirty="0" smtClean="0">
                <a:solidFill>
                  <a:schemeClr val="tx1"/>
                </a:solidFill>
              </a:rPr>
              <a:t>accept input</a:t>
            </a:r>
            <a:r>
              <a:rPr lang="en-US" sz="1800" b="0" dirty="0">
                <a:solidFill>
                  <a:schemeClr val="tx1"/>
                </a:solidFill>
              </a:rPr>
              <a:t>.</a:t>
            </a:r>
          </a:p>
        </p:txBody>
      </p:sp>
      <p:sp>
        <p:nvSpPr>
          <p:cNvPr id="7" name="Title 1"/>
          <p:cNvSpPr txBox="1">
            <a:spLocks/>
          </p:cNvSpPr>
          <p:nvPr/>
        </p:nvSpPr>
        <p:spPr bwMode="auto">
          <a:xfrm>
            <a:off x="1295400" y="36576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example, a text box that receives focus displays its caret and is ready to </a:t>
            </a:r>
            <a:r>
              <a:rPr lang="en-US" sz="1800" b="0" dirty="0" smtClean="0">
                <a:solidFill>
                  <a:schemeClr val="tx1"/>
                </a:solidFill>
              </a:rPr>
              <a:t>accept input</a:t>
            </a:r>
            <a:r>
              <a:rPr lang="en-US" sz="1800" b="0" dirty="0">
                <a:solidFill>
                  <a:schemeClr val="tx1"/>
                </a:solidFill>
              </a:rPr>
              <a:t>.</a:t>
            </a:r>
          </a:p>
        </p:txBody>
      </p:sp>
      <p:sp>
        <p:nvSpPr>
          <p:cNvPr id="8" name="Title 1"/>
          <p:cNvSpPr txBox="1">
            <a:spLocks/>
          </p:cNvSpPr>
          <p:nvPr/>
        </p:nvSpPr>
        <p:spPr bwMode="auto">
          <a:xfrm>
            <a:off x="1371600" y="4572000"/>
            <a:ext cx="8763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1"/>
            <a:r>
              <a:rPr lang="en-US" sz="1800" b="0" dirty="0">
                <a:solidFill>
                  <a:schemeClr val="tx1"/>
                </a:solidFill>
              </a:rPr>
              <a:t>EventUtil.addHandler(window, “load”, function(event){</a:t>
            </a:r>
          </a:p>
          <a:p>
            <a:pPr lvl="1"/>
            <a:r>
              <a:rPr lang="en-US" sz="1800" b="0" dirty="0" smtClean="0">
                <a:solidFill>
                  <a:schemeClr val="tx1"/>
                </a:solidFill>
              </a:rPr>
              <a:t>	document.forms[0</a:t>
            </a:r>
            <a:r>
              <a:rPr lang="en-US" sz="1800" b="0" dirty="0">
                <a:solidFill>
                  <a:schemeClr val="tx1"/>
                </a:solidFill>
              </a:rPr>
              <a:t>].elements[0].focus();</a:t>
            </a:r>
          </a:p>
          <a:p>
            <a:pPr lvl="1"/>
            <a:r>
              <a:rPr lang="en-US" sz="1800" b="0" dirty="0">
                <a:solidFill>
                  <a:schemeClr val="tx1"/>
                </a:solidFill>
              </a:rPr>
              <a:t>});</a:t>
            </a:r>
          </a:p>
        </p:txBody>
      </p:sp>
    </p:spTree>
    <p:extLst>
      <p:ext uri="{BB962C8B-B14F-4D97-AF65-F5344CB8AC3E}">
        <p14:creationId xmlns:p14="http://schemas.microsoft.com/office/powerpoint/2010/main" val="388598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Common Form-Field Events</a:t>
            </a:r>
            <a:endParaRPr lang="en-US" sz="2400" dirty="0" smtClean="0">
              <a:solidFill>
                <a:schemeClr val="tx1"/>
              </a:solidFill>
            </a:endParaRPr>
          </a:p>
        </p:txBody>
      </p:sp>
      <p:sp>
        <p:nvSpPr>
          <p:cNvPr id="13" name="Title 1"/>
          <p:cNvSpPr txBox="1">
            <a:spLocks/>
          </p:cNvSpPr>
          <p:nvPr/>
        </p:nvSpPr>
        <p:spPr bwMode="auto">
          <a:xfrm>
            <a:off x="1143000" y="1752600"/>
            <a:ext cx="92811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All form </a:t>
            </a:r>
            <a:r>
              <a:rPr lang="en-US" sz="1800" b="0" dirty="0" smtClean="0">
                <a:solidFill>
                  <a:schemeClr val="tx1"/>
                </a:solidFill>
              </a:rPr>
              <a:t>fields </a:t>
            </a:r>
            <a:r>
              <a:rPr lang="en-US" sz="1800" b="0" dirty="0">
                <a:solidFill>
                  <a:schemeClr val="tx1"/>
                </a:solidFill>
              </a:rPr>
              <a:t>support the following three events in addition to mouse, keyboard, </a:t>
            </a:r>
            <a:r>
              <a:rPr lang="en-US" sz="1800" b="0" dirty="0" smtClean="0">
                <a:solidFill>
                  <a:schemeClr val="tx1"/>
                </a:solidFill>
              </a:rPr>
              <a:t>and HTML </a:t>
            </a:r>
            <a:r>
              <a:rPr lang="en-US" sz="1800" b="0" dirty="0">
                <a:solidFill>
                  <a:schemeClr val="tx1"/>
                </a:solidFill>
              </a:rPr>
              <a:t>events:</a:t>
            </a:r>
          </a:p>
        </p:txBody>
      </p:sp>
      <p:sp>
        <p:nvSpPr>
          <p:cNvPr id="11" name="Title 1"/>
          <p:cNvSpPr txBox="1">
            <a:spLocks/>
          </p:cNvSpPr>
          <p:nvPr/>
        </p:nvSpPr>
        <p:spPr bwMode="auto">
          <a:xfrm>
            <a:off x="1219200" y="2514600"/>
            <a:ext cx="9753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blur — Fires when the </a:t>
            </a:r>
            <a:r>
              <a:rPr lang="en-US" sz="1800" b="0" dirty="0" smtClean="0">
                <a:solidFill>
                  <a:schemeClr val="tx1"/>
                </a:solidFill>
              </a:rPr>
              <a:t>field </a:t>
            </a:r>
            <a:r>
              <a:rPr lang="en-US" sz="1800" b="0" dirty="0">
                <a:solidFill>
                  <a:schemeClr val="tx1"/>
                </a:solidFill>
              </a:rPr>
              <a:t>loses focus</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change — Fires when the </a:t>
            </a:r>
            <a:r>
              <a:rPr lang="en-US" sz="1800" b="0" dirty="0" smtClean="0">
                <a:solidFill>
                  <a:schemeClr val="tx1"/>
                </a:solidFill>
              </a:rPr>
              <a:t>field </a:t>
            </a:r>
            <a:r>
              <a:rPr lang="en-US" sz="1800" b="0" dirty="0">
                <a:solidFill>
                  <a:schemeClr val="tx1"/>
                </a:solidFill>
              </a:rPr>
              <a:t>loses focus and the value has changed for &lt;input&gt; </a:t>
            </a:r>
            <a:r>
              <a:rPr lang="en-US" sz="1800" b="0" dirty="0" smtClean="0">
                <a:solidFill>
                  <a:schemeClr val="tx1"/>
                </a:solidFill>
              </a:rPr>
              <a:t>and&lt;textarea</a:t>
            </a:r>
            <a:r>
              <a:rPr lang="en-US" sz="1800" b="0" dirty="0">
                <a:solidFill>
                  <a:schemeClr val="tx1"/>
                </a:solidFill>
              </a:rPr>
              <a:t>&gt; elements; also fi res when the selected option changes for &lt;select&gt; elements</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focus — Fires when the </a:t>
            </a:r>
            <a:r>
              <a:rPr lang="en-US" sz="1800" b="0" dirty="0" smtClean="0">
                <a:solidFill>
                  <a:schemeClr val="tx1"/>
                </a:solidFill>
              </a:rPr>
              <a:t>field </a:t>
            </a:r>
            <a:r>
              <a:rPr lang="en-US" sz="1800" b="0" dirty="0">
                <a:solidFill>
                  <a:schemeClr val="tx1"/>
                </a:solidFill>
              </a:rPr>
              <a:t>gets focus.</a:t>
            </a:r>
          </a:p>
        </p:txBody>
      </p:sp>
      <p:sp>
        <p:nvSpPr>
          <p:cNvPr id="12" name="Title 1"/>
          <p:cNvSpPr txBox="1">
            <a:spLocks/>
          </p:cNvSpPr>
          <p:nvPr/>
        </p:nvSpPr>
        <p:spPr bwMode="auto">
          <a:xfrm>
            <a:off x="1295400" y="46482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Both the blur and the focus events </a:t>
            </a:r>
            <a:r>
              <a:rPr lang="en-US" sz="1800" b="0" dirty="0" smtClean="0">
                <a:solidFill>
                  <a:schemeClr val="tx1"/>
                </a:solidFill>
              </a:rPr>
              <a:t>fire </a:t>
            </a:r>
            <a:r>
              <a:rPr lang="en-US" sz="1800" b="0" dirty="0">
                <a:solidFill>
                  <a:schemeClr val="tx1"/>
                </a:solidFill>
              </a:rPr>
              <a:t>because of users manually changing the </a:t>
            </a:r>
            <a:r>
              <a:rPr lang="en-US" sz="1800" b="0" dirty="0" smtClean="0">
                <a:solidFill>
                  <a:schemeClr val="tx1"/>
                </a:solidFill>
              </a:rPr>
              <a:t>field’s </a:t>
            </a:r>
            <a:r>
              <a:rPr lang="en-US" sz="1800" b="0" dirty="0">
                <a:solidFill>
                  <a:schemeClr val="tx1"/>
                </a:solidFill>
              </a:rPr>
              <a:t>focus, </a:t>
            </a:r>
            <a:r>
              <a:rPr lang="en-US" sz="1800" b="0" dirty="0" smtClean="0">
                <a:solidFill>
                  <a:schemeClr val="tx1"/>
                </a:solidFill>
              </a:rPr>
              <a:t>as well </a:t>
            </a:r>
            <a:r>
              <a:rPr lang="en-US" sz="1800" b="0" dirty="0">
                <a:solidFill>
                  <a:schemeClr val="tx1"/>
                </a:solidFill>
              </a:rPr>
              <a:t>as by calling the blur() and focus() methods, respectively.</a:t>
            </a:r>
          </a:p>
        </p:txBody>
      </p:sp>
    </p:spTree>
    <p:extLst>
      <p:ext uri="{BB962C8B-B14F-4D97-AF65-F5344CB8AC3E}">
        <p14:creationId xmlns:p14="http://schemas.microsoft.com/office/powerpoint/2010/main" val="662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70718"/>
            <a:ext cx="9875520" cy="39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Common Form-Field Events</a:t>
            </a:r>
            <a:endParaRPr lang="en-US" sz="2400" dirty="0" smtClean="0">
              <a:solidFill>
                <a:schemeClr val="tx1"/>
              </a:solidFill>
            </a:endParaRPr>
          </a:p>
        </p:txBody>
      </p:sp>
      <p:sp>
        <p:nvSpPr>
          <p:cNvPr id="13" name="Title 1"/>
          <p:cNvSpPr txBox="1">
            <a:spLocks/>
          </p:cNvSpPr>
          <p:nvPr/>
        </p:nvSpPr>
        <p:spPr bwMode="auto">
          <a:xfrm>
            <a:off x="1143000" y="1676400"/>
            <a:ext cx="952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For &lt;input</a:t>
            </a:r>
            <a:r>
              <a:rPr lang="en-US" sz="1800" b="0" dirty="0">
                <a:solidFill>
                  <a:schemeClr val="tx1"/>
                </a:solidFill>
              </a:rPr>
              <a:t>&gt; and &lt;textarea&gt; elements, the change event </a:t>
            </a:r>
            <a:r>
              <a:rPr lang="en-US" sz="1800" b="0" dirty="0" smtClean="0">
                <a:solidFill>
                  <a:schemeClr val="tx1"/>
                </a:solidFill>
              </a:rPr>
              <a:t>fires </a:t>
            </a:r>
            <a:r>
              <a:rPr lang="en-US" sz="1800" b="0" dirty="0">
                <a:solidFill>
                  <a:schemeClr val="tx1"/>
                </a:solidFill>
              </a:rPr>
              <a:t>when the </a:t>
            </a:r>
            <a:r>
              <a:rPr lang="en-US" sz="1800" b="0" dirty="0" smtClean="0">
                <a:solidFill>
                  <a:schemeClr val="tx1"/>
                </a:solidFill>
              </a:rPr>
              <a:t>field </a:t>
            </a:r>
            <a:r>
              <a:rPr lang="en-US" sz="1800" b="0" dirty="0">
                <a:solidFill>
                  <a:schemeClr val="tx1"/>
                </a:solidFill>
              </a:rPr>
              <a:t>loses focus and the </a:t>
            </a:r>
            <a:r>
              <a:rPr lang="en-US" sz="1800" b="0" dirty="0" smtClean="0">
                <a:solidFill>
                  <a:schemeClr val="tx1"/>
                </a:solidFill>
              </a:rPr>
              <a:t>value has </a:t>
            </a:r>
            <a:r>
              <a:rPr lang="en-US" sz="1800" b="0" dirty="0">
                <a:solidFill>
                  <a:schemeClr val="tx1"/>
                </a:solidFill>
              </a:rPr>
              <a:t>changed since the time the control got focus.</a:t>
            </a:r>
          </a:p>
        </p:txBody>
      </p:sp>
      <p:sp>
        <p:nvSpPr>
          <p:cNvPr id="11" name="Title 1"/>
          <p:cNvSpPr txBox="1">
            <a:spLocks/>
          </p:cNvSpPr>
          <p:nvPr/>
        </p:nvSpPr>
        <p:spPr bwMode="auto">
          <a:xfrm>
            <a:off x="1219200" y="2514600"/>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&lt;select&gt; elements, however, the change </a:t>
            </a:r>
            <a:r>
              <a:rPr lang="en-US" sz="1800" b="0" dirty="0" smtClean="0">
                <a:solidFill>
                  <a:schemeClr val="tx1"/>
                </a:solidFill>
              </a:rPr>
              <a:t>event fires </a:t>
            </a:r>
            <a:r>
              <a:rPr lang="en-US" sz="1800" b="0" dirty="0">
                <a:solidFill>
                  <a:schemeClr val="tx1"/>
                </a:solidFill>
              </a:rPr>
              <a:t>whenever the user changes the selected option; the control need not lose focus for change to </a:t>
            </a:r>
            <a:r>
              <a:rPr lang="en-US" sz="1800" b="0" dirty="0" smtClean="0">
                <a:solidFill>
                  <a:schemeClr val="tx1"/>
                </a:solidFill>
              </a:rPr>
              <a:t>fire</a:t>
            </a:r>
            <a:r>
              <a:rPr lang="en-US" sz="1800" b="0" dirty="0">
                <a:solidFill>
                  <a:schemeClr val="tx1"/>
                </a:solidFill>
              </a:rPr>
              <a:t>.</a:t>
            </a:r>
          </a:p>
        </p:txBody>
      </p:sp>
      <p:sp>
        <p:nvSpPr>
          <p:cNvPr id="12" name="Title 1"/>
          <p:cNvSpPr txBox="1">
            <a:spLocks/>
          </p:cNvSpPr>
          <p:nvPr/>
        </p:nvSpPr>
        <p:spPr bwMode="auto">
          <a:xfrm>
            <a:off x="1219200" y="3276600"/>
            <a:ext cx="9525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focus event may be </a:t>
            </a:r>
            <a:r>
              <a:rPr lang="en-US" sz="1800" b="0" dirty="0" smtClean="0">
                <a:solidFill>
                  <a:schemeClr val="tx1"/>
                </a:solidFill>
              </a:rPr>
              <a:t>used to </a:t>
            </a:r>
            <a:r>
              <a:rPr lang="en-US" sz="1800" b="0" dirty="0">
                <a:solidFill>
                  <a:schemeClr val="tx1"/>
                </a:solidFill>
              </a:rPr>
              <a:t>change the background color to more clearly indicate that the </a:t>
            </a:r>
            <a:r>
              <a:rPr lang="en-US" sz="1800" b="0" dirty="0" smtClean="0">
                <a:solidFill>
                  <a:schemeClr val="tx1"/>
                </a:solidFill>
              </a:rPr>
              <a:t>field </a:t>
            </a:r>
            <a:r>
              <a:rPr lang="en-US" sz="1800" b="0" dirty="0">
                <a:solidFill>
                  <a:schemeClr val="tx1"/>
                </a:solidFill>
              </a:rPr>
              <a:t>has focus, the blur event </a:t>
            </a:r>
            <a:r>
              <a:rPr lang="en-US" sz="1800" b="0" dirty="0" smtClean="0">
                <a:solidFill>
                  <a:schemeClr val="tx1"/>
                </a:solidFill>
              </a:rPr>
              <a:t>can be </a:t>
            </a:r>
            <a:r>
              <a:rPr lang="en-US" sz="1800" b="0" dirty="0">
                <a:solidFill>
                  <a:schemeClr val="tx1"/>
                </a:solidFill>
              </a:rPr>
              <a:t>used to remove that background color, and the change event can change the background color to</a:t>
            </a:r>
          </a:p>
          <a:p>
            <a:r>
              <a:rPr lang="en-US" sz="1800" b="0" dirty="0">
                <a:solidFill>
                  <a:schemeClr val="tx1"/>
                </a:solidFill>
              </a:rPr>
              <a:t>red if nonnumeric characters are entered.</a:t>
            </a:r>
          </a:p>
        </p:txBody>
      </p:sp>
      <p:sp>
        <p:nvSpPr>
          <p:cNvPr id="14" name="Title 1"/>
          <p:cNvSpPr txBox="1">
            <a:spLocks/>
          </p:cNvSpPr>
          <p:nvPr/>
        </p:nvSpPr>
        <p:spPr bwMode="auto">
          <a:xfrm>
            <a:off x="1981200" y="4724400"/>
            <a:ext cx="525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following code accomplishes this:</a:t>
            </a:r>
          </a:p>
        </p:txBody>
      </p:sp>
    </p:spTree>
    <p:extLst>
      <p:ext uri="{BB962C8B-B14F-4D97-AF65-F5344CB8AC3E}">
        <p14:creationId xmlns:p14="http://schemas.microsoft.com/office/powerpoint/2010/main" val="365821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a:solidFill>
                  <a:schemeClr val="tx1"/>
                </a:solidFill>
              </a:rPr>
              <a:t>Common Form-Field Events</a:t>
            </a:r>
            <a:endParaRPr lang="en-US" sz="2400" dirty="0" smtClean="0">
              <a:solidFill>
                <a:schemeClr val="tx1"/>
              </a:solidFill>
            </a:endParaRPr>
          </a:p>
        </p:txBody>
      </p:sp>
      <p:sp>
        <p:nvSpPr>
          <p:cNvPr id="8" name="Title 1"/>
          <p:cNvSpPr txBox="1">
            <a:spLocks/>
          </p:cNvSpPr>
          <p:nvPr/>
        </p:nvSpPr>
        <p:spPr bwMode="auto">
          <a:xfrm>
            <a:off x="1219200" y="1905000"/>
            <a:ext cx="9525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2"/>
            <a:r>
              <a:rPr lang="en-US" sz="1800" b="0" dirty="0">
                <a:solidFill>
                  <a:schemeClr val="tx1"/>
                </a:solidFill>
              </a:rPr>
              <a:t>var textbox = document.forms[0].elements[0</a:t>
            </a:r>
            <a:r>
              <a:rPr lang="en-US" sz="1800" b="0" dirty="0" smtClean="0">
                <a:solidFill>
                  <a:schemeClr val="tx1"/>
                </a:solidFill>
              </a:rPr>
              <a:t>];</a:t>
            </a:r>
          </a:p>
          <a:p>
            <a:pPr lvl="2"/>
            <a:endParaRPr lang="en-US" sz="1800" b="0" dirty="0">
              <a:solidFill>
                <a:schemeClr val="tx1"/>
              </a:solidFill>
            </a:endParaRPr>
          </a:p>
          <a:p>
            <a:pPr lvl="2"/>
            <a:r>
              <a:rPr lang="en-US" sz="1800" b="0" dirty="0">
                <a:solidFill>
                  <a:schemeClr val="tx1"/>
                </a:solidFill>
              </a:rPr>
              <a:t>EventUtil.addHandler(textbox, “focus”, function(event){</a:t>
            </a:r>
          </a:p>
          <a:p>
            <a:pPr lvl="4"/>
            <a:r>
              <a:rPr lang="en-US" sz="1800" b="0" dirty="0">
                <a:solidFill>
                  <a:schemeClr val="tx1"/>
                </a:solidFill>
              </a:rPr>
              <a:t>event = EventUtil.getEvent(event);</a:t>
            </a:r>
          </a:p>
          <a:p>
            <a:pPr lvl="4"/>
            <a:r>
              <a:rPr lang="en-US" sz="1800" b="0" dirty="0">
                <a:solidFill>
                  <a:schemeClr val="tx1"/>
                </a:solidFill>
              </a:rPr>
              <a:t>var target = EventUtil.getTarget(event</a:t>
            </a:r>
            <a:r>
              <a:rPr lang="en-US" sz="1800" b="0" dirty="0" smtClean="0">
                <a:solidFill>
                  <a:schemeClr val="tx1"/>
                </a:solidFill>
              </a:rPr>
              <a:t>);</a:t>
            </a:r>
          </a:p>
          <a:p>
            <a:pPr lvl="4"/>
            <a:endParaRPr lang="en-US" sz="1800" b="0" dirty="0">
              <a:solidFill>
                <a:schemeClr val="tx1"/>
              </a:solidFill>
            </a:endParaRPr>
          </a:p>
          <a:p>
            <a:pPr lvl="4"/>
            <a:r>
              <a:rPr lang="en-US" sz="1800" b="0" dirty="0">
                <a:solidFill>
                  <a:schemeClr val="tx1"/>
                </a:solidFill>
              </a:rPr>
              <a:t>if (target.style.backgroundColor != “red”){</a:t>
            </a:r>
          </a:p>
          <a:p>
            <a:pPr lvl="4"/>
            <a:r>
              <a:rPr lang="en-US" sz="1800" b="0" dirty="0">
                <a:solidFill>
                  <a:schemeClr val="tx1"/>
                </a:solidFill>
              </a:rPr>
              <a:t>target.style.backgroundColor = “yellow”;</a:t>
            </a:r>
          </a:p>
          <a:p>
            <a:pPr lvl="2"/>
            <a:r>
              <a:rPr lang="en-US" sz="1800" b="0" dirty="0" smtClean="0">
                <a:solidFill>
                  <a:schemeClr val="tx1"/>
                </a:solidFill>
              </a:rPr>
              <a:t>	}</a:t>
            </a:r>
            <a:endParaRPr lang="en-US" sz="1800" b="0" dirty="0">
              <a:solidFill>
                <a:schemeClr val="tx1"/>
              </a:solidFill>
            </a:endParaRPr>
          </a:p>
          <a:p>
            <a:pPr lvl="2"/>
            <a:r>
              <a:rPr lang="en-US" sz="1800" b="0" dirty="0">
                <a:solidFill>
                  <a:schemeClr val="tx1"/>
                </a:solidFill>
              </a:rPr>
              <a:t>});</a:t>
            </a:r>
          </a:p>
        </p:txBody>
      </p:sp>
    </p:spTree>
    <p:extLst>
      <p:ext uri="{BB962C8B-B14F-4D97-AF65-F5344CB8AC3E}">
        <p14:creationId xmlns:p14="http://schemas.microsoft.com/office/powerpoint/2010/main" val="18618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800" dirty="0">
                <a:solidFill>
                  <a:srgbClr val="3D96AC"/>
                </a:solidFill>
                <a:latin typeface="Calibri" pitchFamily="34" charset="0"/>
                <a:ea typeface="ＭＳ Ｐゴシック" charset="-128"/>
                <a:cs typeface="Calibri" pitchFamily="34" charset="0"/>
              </a:rPr>
              <a:t>FORMS</a:t>
            </a:r>
          </a:p>
        </p:txBody>
      </p:sp>
      <p:sp>
        <p:nvSpPr>
          <p:cNvPr id="10" name="Title 1"/>
          <p:cNvSpPr txBox="1">
            <a:spLocks/>
          </p:cNvSpPr>
          <p:nvPr/>
        </p:nvSpPr>
        <p:spPr bwMode="auto">
          <a:xfrm>
            <a:off x="838200" y="10668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Common Form-Field Events</a:t>
            </a:r>
            <a:endParaRPr lang="en-US" sz="1800" b="0" dirty="0" smtClean="0">
              <a:solidFill>
                <a:schemeClr val="tx1"/>
              </a:solidFill>
            </a:endParaRPr>
          </a:p>
        </p:txBody>
      </p:sp>
      <p:sp>
        <p:nvSpPr>
          <p:cNvPr id="8" name="Title 1"/>
          <p:cNvSpPr txBox="1">
            <a:spLocks/>
          </p:cNvSpPr>
          <p:nvPr/>
        </p:nvSpPr>
        <p:spPr bwMode="auto">
          <a:xfrm>
            <a:off x="1219200" y="1828800"/>
            <a:ext cx="9372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rPr>
              <a:t>EventUtil.addHandler(textbox, “blur”, function(event){</a:t>
            </a:r>
          </a:p>
          <a:p>
            <a:pPr lvl="4"/>
            <a:r>
              <a:rPr lang="en-US" sz="1800" b="0" dirty="0">
                <a:solidFill>
                  <a:schemeClr val="tx1"/>
                </a:solidFill>
              </a:rPr>
              <a:t>event = EventUtil.getEvent(event);</a:t>
            </a:r>
          </a:p>
          <a:p>
            <a:pPr lvl="4"/>
            <a:r>
              <a:rPr lang="en-US" sz="1800" b="0" dirty="0">
                <a:solidFill>
                  <a:schemeClr val="tx1"/>
                </a:solidFill>
              </a:rPr>
              <a:t>var target = EventUtil.getTarget(event);</a:t>
            </a:r>
          </a:p>
          <a:p>
            <a:pPr lvl="4"/>
            <a:r>
              <a:rPr lang="en-US" sz="1800" b="0" dirty="0">
                <a:solidFill>
                  <a:schemeClr val="tx1"/>
                </a:solidFill>
              </a:rPr>
              <a:t>if (/[^\d]/.test(</a:t>
            </a:r>
            <a:r>
              <a:rPr lang="en-US" sz="1800" b="0" dirty="0" err="1">
                <a:solidFill>
                  <a:schemeClr val="tx1"/>
                </a:solidFill>
              </a:rPr>
              <a:t>target.value</a:t>
            </a:r>
            <a:r>
              <a:rPr lang="en-US" sz="1800" b="0" dirty="0">
                <a:solidFill>
                  <a:schemeClr val="tx1"/>
                </a:solidFill>
              </a:rPr>
              <a:t>)){</a:t>
            </a:r>
          </a:p>
          <a:p>
            <a:pPr lvl="4"/>
            <a:r>
              <a:rPr lang="en-US" sz="1800" b="0" dirty="0">
                <a:solidFill>
                  <a:schemeClr val="tx1"/>
                </a:solidFill>
              </a:rPr>
              <a:t>target.style.backgroundColor = “red”;</a:t>
            </a:r>
          </a:p>
          <a:p>
            <a:pPr lvl="4"/>
            <a:r>
              <a:rPr lang="en-US" sz="1800" b="0" dirty="0">
                <a:solidFill>
                  <a:schemeClr val="tx1"/>
                </a:solidFill>
              </a:rPr>
              <a:t>} else {</a:t>
            </a:r>
          </a:p>
          <a:p>
            <a:pPr lvl="4"/>
            <a:r>
              <a:rPr lang="en-US" sz="1800" b="0" dirty="0">
                <a:solidFill>
                  <a:schemeClr val="tx1"/>
                </a:solidFill>
              </a:rPr>
              <a:t>target.style.backgroundColor = “”;</a:t>
            </a:r>
          </a:p>
          <a:p>
            <a:pPr lvl="4"/>
            <a:r>
              <a:rPr lang="en-US" sz="1800" b="0" dirty="0">
                <a:solidFill>
                  <a:schemeClr val="tx1"/>
                </a:solidFill>
              </a:rPr>
              <a:t>}</a:t>
            </a:r>
          </a:p>
          <a:p>
            <a:pPr lvl="3"/>
            <a:r>
              <a:rPr lang="en-US" sz="1800" b="0" dirty="0">
                <a:solidFill>
                  <a:schemeClr val="tx1"/>
                </a:solidFill>
              </a:rPr>
              <a:t>});</a:t>
            </a:r>
          </a:p>
        </p:txBody>
      </p:sp>
    </p:spTree>
    <p:extLst>
      <p:ext uri="{BB962C8B-B14F-4D97-AF65-F5344CB8AC3E}">
        <p14:creationId xmlns:p14="http://schemas.microsoft.com/office/powerpoint/2010/main" val="240921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 Master Template - July 2012">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gnizant_Corporate_Template Fin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esigner_x002f_Developer xmlns="4c0ebd1f-8cbf-48c1-8a5e-8706b9f45e3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BD0D9941F7DE154ABB7432C2CB5B20D0" ma:contentTypeVersion="1" ma:contentTypeDescription="Create a new document." ma:contentTypeScope="" ma:versionID="a9de2b3c7a20eb515f372ab79776af13">
  <xsd:schema xmlns:xsd="http://www.w3.org/2001/XMLSchema" xmlns:p="http://schemas.microsoft.com/office/2006/metadata/properties" xmlns:ns2="4c0ebd1f-8cbf-48c1-8a5e-8706b9f45e3d" targetNamespace="http://schemas.microsoft.com/office/2006/metadata/properties" ma:root="true" ma:fieldsID="362d96aeef6fb8e42e32e03a6032ccda" ns2:_="">
    <xsd:import namespace="4c0ebd1f-8cbf-48c1-8a5e-8706b9f45e3d"/>
    <xsd:element name="properties">
      <xsd:complexType>
        <xsd:sequence>
          <xsd:element name="documentManagement">
            <xsd:complexType>
              <xsd:all>
                <xsd:element ref="ns2:Designer_x002f_Developer" minOccurs="0"/>
              </xsd:all>
            </xsd:complexType>
          </xsd:element>
        </xsd:sequence>
      </xsd:complexType>
    </xsd:element>
  </xsd:schema>
  <xsd:schema xmlns:xsd="http://www.w3.org/2001/XMLSchema" xmlns:dms="http://schemas.microsoft.com/office/2006/documentManagement/types" targetNamespace="4c0ebd1f-8cbf-48c1-8a5e-8706b9f45e3d" elementFormDefault="qualified">
    <xsd:import namespace="http://schemas.microsoft.com/office/2006/documentManagement/types"/>
    <xsd:element name="Designer_x002f_Developer" ma:index="8" nillable="true" ma:displayName="Designer/Developer" ma:internalName="Designer_x002f_Develop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B488A41-2F1D-44ED-ABC5-A29869656AB4}">
  <ds:schemaRefs>
    <ds:schemaRef ds:uri="http://purl.org/dc/elements/1.1/"/>
    <ds:schemaRef ds:uri="http://purl.org/dc/terms/"/>
    <ds:schemaRef ds:uri="4c0ebd1f-8cbf-48c1-8a5e-8706b9f45e3d"/>
    <ds:schemaRef ds:uri="http://schemas.microsoft.com/office/2006/documentManagement/types"/>
    <ds:schemaRef ds:uri="http://www.w3.org/XML/1998/namespace"/>
    <ds:schemaRef ds:uri="http://purl.org/dc/dcmityp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2B5EF8AC-942A-4A7B-9AA2-5C6F72D2F476}">
  <ds:schemaRefs>
    <ds:schemaRef ds:uri="http://schemas.microsoft.com/sharepoint/v3/contenttype/forms"/>
  </ds:schemaRefs>
</ds:datastoreItem>
</file>

<file path=customXml/itemProps3.xml><?xml version="1.0" encoding="utf-8"?>
<ds:datastoreItem xmlns:ds="http://schemas.openxmlformats.org/officeDocument/2006/customXml" ds:itemID="{B34F60D6-BD53-464A-887F-E557E4E42BF9}">
  <ds:schemaRefs>
    <ds:schemaRef ds:uri="http://schemas.microsoft.com/office/2006/metadata/longProperties"/>
  </ds:schemaRefs>
</ds:datastoreItem>
</file>

<file path=customXml/itemProps4.xml><?xml version="1.0" encoding="utf-8"?>
<ds:datastoreItem xmlns:ds="http://schemas.openxmlformats.org/officeDocument/2006/customXml" ds:itemID="{519A7639-BF60-447C-AEB4-0563486B1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ebd1f-8cbf-48c1-8a5e-8706b9f45e3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16330</TotalTime>
  <Words>15797</Words>
  <Application>Microsoft Office PowerPoint</Application>
  <PresentationFormat>Custom</PresentationFormat>
  <Paragraphs>1815</Paragraphs>
  <Slides>191</Slides>
  <Notes>1</Notes>
  <HiddenSlides>0</HiddenSlides>
  <MMClips>0</MMClips>
  <ScaleCrop>false</ScaleCrop>
  <HeadingPairs>
    <vt:vector size="4" baseType="variant">
      <vt:variant>
        <vt:lpstr>Theme</vt:lpstr>
      </vt:variant>
      <vt:variant>
        <vt:i4>2</vt:i4>
      </vt:variant>
      <vt:variant>
        <vt:lpstr>Slide Titles</vt:lpstr>
      </vt:variant>
      <vt:variant>
        <vt:i4>191</vt:i4>
      </vt:variant>
    </vt:vector>
  </HeadingPairs>
  <TitlesOfParts>
    <vt:vector size="193" baseType="lpstr">
      <vt:lpstr>CI Master Template - July 2012</vt:lpstr>
      <vt:lpstr>Cognizant_Corporate_Template Final</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BOM (Browser Object Model) The DOM (Document Object Model)  Listening to browser events The XMLHttpRequest object </vt:lpstr>
      <vt:lpstr>These objects are accessible through the global objects window and window.screen.  </vt:lpstr>
      <vt:lpstr>These objects are accessible through the global objects window and window.screen.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Cognizant Interactive</dc:creator>
  <cp:lastModifiedBy>P, Praveen Kumar (Cognizant)</cp:lastModifiedBy>
  <cp:revision>3195</cp:revision>
  <dcterms:created xsi:type="dcterms:W3CDTF">2006-08-16T00:00:00Z</dcterms:created>
  <dcterms:modified xsi:type="dcterms:W3CDTF">2014-12-30T12:15:31Z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