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31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12" autoAdjust="0"/>
    <p:restoredTop sz="94660"/>
  </p:normalViewPr>
  <p:slideViewPr>
    <p:cSldViewPr>
      <p:cViewPr>
        <p:scale>
          <a:sx n="80" d="100"/>
          <a:sy n="80" d="100"/>
        </p:scale>
        <p:origin x="-130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D81C8-59D1-4C48-A0E7-82F2644140A5}" type="datetimeFigureOut">
              <a:rPr lang="en-IN" smtClean="0"/>
              <a:pPr/>
              <a:t>30-12-2014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11A20-E19E-42F5-9B42-52FCF00E7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256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717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8432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dirty="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©</a:t>
            </a:r>
            <a:r>
              <a:rPr lang="en-US" sz="800" b="0" dirty="0" smtClean="0">
                <a:solidFill>
                  <a:srgbClr val="000000"/>
                </a:solidFill>
                <a:latin typeface="Verdana" pitchFamily="34" charset="0"/>
              </a:rPr>
              <a:t>2011,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Cognizant 		</a:t>
            </a:r>
            <a:endParaRPr lang="en-US" sz="900" b="0" dirty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152400" y="2286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 smtClean="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A441D33F-BAD7-4C06-B0FE-24D130CA5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 txBox="1">
            <a:spLocks/>
          </p:cNvSpPr>
          <p:nvPr userDrawn="1"/>
        </p:nvSpPr>
        <p:spPr>
          <a:xfrm>
            <a:off x="2514600" y="6424613"/>
            <a:ext cx="5178425" cy="368300"/>
          </a:xfrm>
          <a:prstGeom prst="rect">
            <a:avLst/>
          </a:prstGeom>
          <a:noFill/>
        </p:spPr>
        <p:txBody>
          <a:bodyPr/>
          <a:lstStyle/>
          <a:p>
            <a:pPr algn="ctr">
              <a:defRPr/>
            </a:pPr>
            <a:endParaRPr lang="en-US" sz="700" dirty="0">
              <a:cs typeface="+mn-cs"/>
            </a:endParaRPr>
          </a:p>
          <a:p>
            <a:pPr algn="ctr">
              <a:defRPr/>
            </a:pPr>
            <a:endParaRPr lang="en-US" sz="700" dirty="0">
              <a:cs typeface="+mn-cs"/>
            </a:endParaRPr>
          </a:p>
          <a:p>
            <a:pPr algn="ctr">
              <a:defRPr/>
            </a:pPr>
            <a:r>
              <a:rPr lang="en-US" sz="700" dirty="0">
                <a:cs typeface="+mn-cs"/>
              </a:rPr>
              <a:t>© </a:t>
            </a:r>
            <a:r>
              <a:rPr lang="en-US" sz="700" dirty="0" smtClean="0">
                <a:cs typeface="+mn-cs"/>
              </a:rPr>
              <a:t>2009, </a:t>
            </a:r>
            <a:r>
              <a:rPr lang="en-US" sz="700" dirty="0">
                <a:cs typeface="+mn-cs"/>
              </a:rPr>
              <a:t>Cognizant Technology Solutions.                                             Confidential</a:t>
            </a:r>
            <a:r>
              <a:rPr lang="en-US" sz="100" dirty="0">
                <a:cs typeface="+mn-cs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/>
            </a:lvl1pPr>
            <a:lvl2pPr>
              <a:defRPr sz="20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29663" y="6564313"/>
            <a:ext cx="3683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F9FE26E-E9FB-4FFB-A426-42CA90E5EA10}" type="slidenum">
              <a:rPr lang="en-US" sz="900" kern="1200">
                <a:solidFill>
                  <a:srgbClr val="DF7A1C"/>
                </a:solidFill>
                <a:latin typeface="Verdana"/>
                <a:ea typeface="+mn-ea"/>
                <a:cs typeface="+mn-cs"/>
              </a:rPr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 kern="1200">
              <a:solidFill>
                <a:srgbClr val="DF7A1C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 txBox="1">
            <a:spLocks/>
          </p:cNvSpPr>
          <p:nvPr userDrawn="1"/>
        </p:nvSpPr>
        <p:spPr>
          <a:xfrm>
            <a:off x="2514600" y="6424613"/>
            <a:ext cx="5178425" cy="368300"/>
          </a:xfrm>
          <a:prstGeom prst="rect">
            <a:avLst/>
          </a:prstGeom>
          <a:noFill/>
        </p:spPr>
        <p:txBody>
          <a:bodyPr/>
          <a:lstStyle/>
          <a:p>
            <a:pPr algn="ctr">
              <a:defRPr/>
            </a:pPr>
            <a:endParaRPr lang="en-US" sz="700" dirty="0">
              <a:cs typeface="+mn-cs"/>
            </a:endParaRPr>
          </a:p>
          <a:p>
            <a:pPr algn="ctr">
              <a:defRPr/>
            </a:pPr>
            <a:endParaRPr lang="en-US" sz="700" dirty="0">
              <a:cs typeface="+mn-cs"/>
            </a:endParaRPr>
          </a:p>
          <a:p>
            <a:pPr algn="ctr">
              <a:defRPr/>
            </a:pPr>
            <a:r>
              <a:rPr lang="en-US" sz="700" dirty="0">
                <a:cs typeface="+mn-cs"/>
              </a:rPr>
              <a:t>© </a:t>
            </a:r>
            <a:r>
              <a:rPr lang="en-US" sz="700" dirty="0" smtClean="0">
                <a:cs typeface="+mn-cs"/>
              </a:rPr>
              <a:t>2009, </a:t>
            </a:r>
            <a:r>
              <a:rPr lang="en-US" sz="700" dirty="0">
                <a:cs typeface="+mn-cs"/>
              </a:rPr>
              <a:t>Cognizant Technology Solutions.                                             Confidential</a:t>
            </a:r>
            <a:r>
              <a:rPr lang="en-US" sz="100" dirty="0">
                <a:cs typeface="+mn-cs"/>
              </a:rPr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29663" y="6564313"/>
            <a:ext cx="3683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F9FE26E-E9FB-4FFB-A426-42CA90E5EA10}" type="slidenum">
              <a:rPr lang="en-US" sz="900" kern="1200">
                <a:solidFill>
                  <a:srgbClr val="DF7A1C"/>
                </a:solidFill>
                <a:latin typeface="Verdana"/>
                <a:ea typeface="+mn-ea"/>
                <a:cs typeface="+mn-cs"/>
              </a:rPr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 kern="1200">
              <a:solidFill>
                <a:srgbClr val="DF7A1C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2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4805" y="0"/>
            <a:ext cx="1589669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 bwMode="auto">
          <a:xfrm>
            <a:off x="440377" y="806450"/>
            <a:ext cx="8242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437313"/>
            <a:ext cx="2520950" cy="244475"/>
          </a:xfrm>
          <a:prstGeom prst="rect">
            <a:avLst/>
          </a:prstGeom>
        </p:spPr>
        <p:txBody>
          <a:bodyPr lIns="0" rIns="0" bIns="0" anchor="t" anchorCtr="0"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 l    © 2012, Cognizant Technology Solutions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6538" y="6475413"/>
            <a:ext cx="238125" cy="2222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0B29B4DF-0B59-411B-BCF2-5B7E7B65BA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2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4805" y="0"/>
            <a:ext cx="1589669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 bwMode="auto">
          <a:xfrm>
            <a:off x="440377" y="701675"/>
            <a:ext cx="8242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437313"/>
            <a:ext cx="2520950" cy="244475"/>
          </a:xfrm>
          <a:prstGeom prst="rect">
            <a:avLst/>
          </a:prstGeom>
        </p:spPr>
        <p:txBody>
          <a:bodyPr lIns="0" rIns="0" bIns="0" anchor="t" anchorCtr="0"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 l    © 2012, Cognizant Technology Solutions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6538" y="6475413"/>
            <a:ext cx="238125" cy="2222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0B29B4DF-0B59-411B-BCF2-5B7E7B65BA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2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4805" y="0"/>
            <a:ext cx="1589669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 bwMode="auto">
          <a:xfrm>
            <a:off x="440377" y="701675"/>
            <a:ext cx="8242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437313"/>
            <a:ext cx="2520950" cy="244475"/>
          </a:xfrm>
          <a:prstGeom prst="rect">
            <a:avLst/>
          </a:prstGeom>
        </p:spPr>
        <p:txBody>
          <a:bodyPr lIns="0" rIns="0" bIns="0" anchor="t" anchorCtr="0"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 l    © 2012, Cognizant Technology Solutions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6538" y="6475413"/>
            <a:ext cx="238125" cy="2222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0B29B4DF-0B59-411B-BCF2-5B7E7B65BA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2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4805" y="0"/>
            <a:ext cx="1589669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 bwMode="auto">
          <a:xfrm>
            <a:off x="440377" y="701675"/>
            <a:ext cx="8242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437313"/>
            <a:ext cx="2520950" cy="244475"/>
          </a:xfrm>
          <a:prstGeom prst="rect">
            <a:avLst/>
          </a:prstGeom>
        </p:spPr>
        <p:txBody>
          <a:bodyPr lIns="0" rIns="0" bIns="0" anchor="t" anchorCtr="0"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 l    © 2012, Cognizant Technology Solutions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6538" y="6475413"/>
            <a:ext cx="238125" cy="2222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0B29B4DF-0B59-411B-BCF2-5B7E7B65BA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dirty="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©</a:t>
            </a:r>
            <a:r>
              <a:rPr lang="en-US" sz="800" b="0" dirty="0" smtClean="0">
                <a:solidFill>
                  <a:srgbClr val="000000"/>
                </a:solidFill>
                <a:latin typeface="Verdana" pitchFamily="34" charset="0"/>
              </a:rPr>
              <a:t>2011,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Cognizant 		</a:t>
            </a:r>
            <a:endParaRPr lang="en-US" sz="900" b="0" dirty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 smtClean="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A441D33F-BAD7-4C06-B0FE-24D130CA5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dirty="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©</a:t>
            </a:r>
            <a:r>
              <a:rPr lang="en-US" sz="800" b="0" dirty="0" smtClean="0">
                <a:solidFill>
                  <a:srgbClr val="000000"/>
                </a:solidFill>
                <a:latin typeface="Verdana" pitchFamily="34" charset="0"/>
              </a:rPr>
              <a:t>2011,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Cognizant 		</a:t>
            </a:r>
            <a:endParaRPr lang="en-US" sz="900" b="0" dirty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152400" y="2286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 smtClean="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A441D33F-BAD7-4C06-B0FE-24D130CA5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52400" y="1143000"/>
            <a:ext cx="86106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dirty="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©</a:t>
            </a:r>
            <a:r>
              <a:rPr lang="en-US" sz="800" b="0" dirty="0" smtClean="0">
                <a:solidFill>
                  <a:srgbClr val="000000"/>
                </a:solidFill>
                <a:latin typeface="Verdana" pitchFamily="34" charset="0"/>
              </a:rPr>
              <a:t>2011,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Cognizant 		</a:t>
            </a:r>
            <a:endParaRPr lang="en-US" sz="900" b="0" dirty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152400" y="2286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 smtClean="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A441D33F-BAD7-4C06-B0FE-24D130CA5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724400" y="1143000"/>
            <a:ext cx="4038600" cy="487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038600" cy="487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5562600"/>
            <a:ext cx="9144000" cy="12954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dirty="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©</a:t>
            </a:r>
            <a:r>
              <a:rPr lang="en-US" sz="800" b="0" dirty="0" smtClean="0">
                <a:solidFill>
                  <a:srgbClr val="000000"/>
                </a:solidFill>
                <a:latin typeface="Verdana" pitchFamily="34" charset="0"/>
              </a:rPr>
              <a:t>2012,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Cognizant 		</a:t>
            </a:r>
            <a:endParaRPr lang="en-US" sz="900" b="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" name="Round Same Side Corner Rectangle 5"/>
          <p:cNvSpPr/>
          <p:nvPr userDrawn="1"/>
        </p:nvSpPr>
        <p:spPr bwMode="auto">
          <a:xfrm rot="5400000">
            <a:off x="2514600" y="-381000"/>
            <a:ext cx="2362200" cy="7391400"/>
          </a:xfrm>
          <a:prstGeom prst="round2SameRect">
            <a:avLst/>
          </a:prstGeom>
          <a:solidFill>
            <a:srgbClr val="55B7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7" name="Picture 10" descr="side_circles.png"/>
          <p:cNvPicPr>
            <a:picLocks noChangeAspect="1"/>
          </p:cNvPicPr>
          <p:nvPr userDrawn="1"/>
        </p:nvPicPr>
        <p:blipFill>
          <a:blip r:embed="rId2" cstate="print"/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 smtClean="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B26B71E4-EFD0-444B-AEC8-BAD16925C5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838200" y="2590800"/>
            <a:ext cx="6324600" cy="16002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1042"/>
          <p:cNvSpPr txBox="1">
            <a:spLocks noChangeArrowheads="1"/>
          </p:cNvSpPr>
          <p:nvPr/>
        </p:nvSpPr>
        <p:spPr bwMode="auto">
          <a:xfrm>
            <a:off x="381000" y="6172200"/>
            <a:ext cx="6096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000" b="0" dirty="0">
                <a:solidFill>
                  <a:srgbClr val="808388"/>
                </a:solidFill>
                <a:latin typeface="Verdana" pitchFamily="34" charset="0"/>
              </a:rPr>
              <a:t>©</a:t>
            </a:r>
            <a:r>
              <a:rPr lang="en-US" sz="1000" b="0" dirty="0" smtClean="0">
                <a:solidFill>
                  <a:srgbClr val="808388"/>
                </a:solidFill>
                <a:latin typeface="Verdana" pitchFamily="34" charset="0"/>
              </a:rPr>
              <a:t>2011, </a:t>
            </a:r>
            <a:r>
              <a:rPr lang="en-US" sz="1000" b="0" dirty="0">
                <a:solidFill>
                  <a:srgbClr val="808388"/>
                </a:solidFill>
                <a:latin typeface="Verdana" pitchFamily="34" charset="0"/>
              </a:rPr>
              <a:t>Cognizant 		</a:t>
            </a: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5715000"/>
            <a:ext cx="2955925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Cognizant_36x84_04D.png"/>
          <p:cNvPicPr>
            <a:picLocks noChangeAspect="1"/>
          </p:cNvPicPr>
          <p:nvPr userDrawn="1"/>
        </p:nvPicPr>
        <p:blipFill>
          <a:blip r:embed="rId3" cstate="print"/>
          <a:srcRect t="1440"/>
          <a:stretch>
            <a:fillRect/>
          </a:stretch>
        </p:blipFill>
        <p:spPr bwMode="auto">
          <a:xfrm>
            <a:off x="185738" y="0"/>
            <a:ext cx="576262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 bwMode="auto">
          <a:xfrm>
            <a:off x="6781800" y="2286000"/>
            <a:ext cx="1981200" cy="20574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6858000" y="2743200"/>
            <a:ext cx="18288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3200" b="0" dirty="0">
                <a:solidFill>
                  <a:schemeClr val="bg1"/>
                </a:solidFill>
                <a:latin typeface="Verdana" charset="0"/>
                <a:ea typeface="ＭＳ Ｐゴシック" charset="-128"/>
                <a:cs typeface="ＭＳ Ｐゴシック" charset="-128"/>
              </a:rPr>
              <a:t>Image Area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352800"/>
            <a:ext cx="51816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414463"/>
            <a:ext cx="5181600" cy="1938337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1042"/>
          <p:cNvSpPr txBox="1">
            <a:spLocks noChangeArrowheads="1"/>
          </p:cNvSpPr>
          <p:nvPr/>
        </p:nvSpPr>
        <p:spPr bwMode="auto">
          <a:xfrm>
            <a:off x="381000" y="6172200"/>
            <a:ext cx="6096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000" b="0" dirty="0">
                <a:solidFill>
                  <a:srgbClr val="808388"/>
                </a:solidFill>
                <a:latin typeface="Verdana" pitchFamily="34" charset="0"/>
              </a:rPr>
              <a:t>©</a:t>
            </a:r>
            <a:r>
              <a:rPr lang="en-US" sz="1000" b="0" dirty="0" smtClean="0">
                <a:solidFill>
                  <a:srgbClr val="808388"/>
                </a:solidFill>
                <a:latin typeface="Verdana" pitchFamily="34" charset="0"/>
              </a:rPr>
              <a:t>2012, </a:t>
            </a:r>
            <a:r>
              <a:rPr lang="en-US" sz="1000" b="0" dirty="0">
                <a:solidFill>
                  <a:srgbClr val="808388"/>
                </a:solidFill>
                <a:latin typeface="Verdana" pitchFamily="34" charset="0"/>
              </a:rPr>
              <a:t>Cognizant 		</a:t>
            </a: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5715000"/>
            <a:ext cx="2955925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Cognizant_36x84_04D.png"/>
          <p:cNvPicPr>
            <a:picLocks noChangeAspect="1"/>
          </p:cNvPicPr>
          <p:nvPr userDrawn="1"/>
        </p:nvPicPr>
        <p:blipFill>
          <a:blip r:embed="rId3" cstate="print"/>
          <a:srcRect t="1440"/>
          <a:stretch>
            <a:fillRect/>
          </a:stretch>
        </p:blipFill>
        <p:spPr bwMode="auto">
          <a:xfrm>
            <a:off x="185738" y="0"/>
            <a:ext cx="576262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side_circles.png"/>
          <p:cNvPicPr>
            <a:picLocks noChangeAspect="1"/>
          </p:cNvPicPr>
          <p:nvPr userDrawn="1"/>
        </p:nvPicPr>
        <p:blipFill>
          <a:blip r:embed="rId4" cstate="print"/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352800"/>
            <a:ext cx="64008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1414463"/>
            <a:ext cx="6400800" cy="1938337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 txBox="1">
            <a:spLocks/>
          </p:cNvSpPr>
          <p:nvPr userDrawn="1"/>
        </p:nvSpPr>
        <p:spPr>
          <a:xfrm>
            <a:off x="2514600" y="6424613"/>
            <a:ext cx="5178425" cy="368300"/>
          </a:xfrm>
          <a:prstGeom prst="rect">
            <a:avLst/>
          </a:prstGeom>
          <a:noFill/>
        </p:spPr>
        <p:txBody>
          <a:bodyPr/>
          <a:lstStyle/>
          <a:p>
            <a:pPr algn="ctr">
              <a:defRPr/>
            </a:pPr>
            <a:endParaRPr lang="en-US" sz="700" dirty="0">
              <a:cs typeface="+mn-cs"/>
            </a:endParaRPr>
          </a:p>
          <a:p>
            <a:pPr algn="ctr">
              <a:defRPr/>
            </a:pPr>
            <a:endParaRPr lang="en-US" sz="700" dirty="0">
              <a:cs typeface="+mn-cs"/>
            </a:endParaRPr>
          </a:p>
          <a:p>
            <a:pPr algn="ctr">
              <a:defRPr/>
            </a:pPr>
            <a:r>
              <a:rPr lang="en-US" sz="700" dirty="0">
                <a:cs typeface="+mn-cs"/>
              </a:rPr>
              <a:t>© </a:t>
            </a:r>
            <a:r>
              <a:rPr lang="en-US" sz="700" dirty="0" smtClean="0">
                <a:cs typeface="+mn-cs"/>
              </a:rPr>
              <a:t>2009, </a:t>
            </a:r>
            <a:r>
              <a:rPr lang="en-US" sz="700" dirty="0">
                <a:cs typeface="+mn-cs"/>
              </a:rPr>
              <a:t>Cognizant Technology Solutions.                                             Confidential</a:t>
            </a:r>
            <a:r>
              <a:rPr lang="en-US" sz="100" dirty="0">
                <a:cs typeface="+mn-cs"/>
              </a:rPr>
              <a:t>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388" y="1120775"/>
            <a:ext cx="4106862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9650" y="1120775"/>
            <a:ext cx="410845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895600" y="6424613"/>
            <a:ext cx="5178425" cy="368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2009, Cognizant Technology Solutions.                                             Confidential</a:t>
            </a:r>
            <a:r>
              <a:rPr lang="en-US" sz="90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E4F5D-694E-476E-9B1D-CEB23DE19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53200"/>
            <a:ext cx="4572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10000"/>
              </a:lnSpc>
              <a:defRPr sz="1000" b="0" smtClean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D65C96D7-1CD6-47E3-9FA9-60CD48A623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Calibri" pitchFamily="34" charset="0"/>
          <a:ea typeface="ＭＳ Ｐゴシック" charset="-128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Clr>
          <a:srgbClr val="6DB33F"/>
        </a:buClr>
        <a:buFont typeface="Wingdings" pitchFamily="2" charset="2"/>
        <a:tabLst>
          <a:tab pos="1022350" algn="l"/>
        </a:tabLst>
        <a:defRPr sz="2000">
          <a:solidFill>
            <a:schemeClr val="tx1"/>
          </a:solidFill>
          <a:latin typeface="Calibri" pitchFamily="34" charset="0"/>
          <a:ea typeface="ＭＳ Ｐゴシック" charset="-128"/>
          <a:cs typeface="Calibri" pitchFamily="34" charset="0"/>
        </a:defRPr>
      </a:lvl1pPr>
      <a:lvl2pPr marL="5715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tabLst>
          <a:tab pos="1022350" algn="l"/>
        </a:tabLst>
        <a:defRPr sz="2000">
          <a:solidFill>
            <a:schemeClr val="tx1"/>
          </a:solidFill>
          <a:latin typeface="Calibri" pitchFamily="34" charset="0"/>
          <a:ea typeface="ＭＳ Ｐゴシック" charset="-128"/>
          <a:cs typeface="Calibri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tabLst>
          <a:tab pos="1022350" algn="l"/>
        </a:tabLst>
        <a:defRPr sz="1800">
          <a:solidFill>
            <a:schemeClr val="tx1"/>
          </a:solidFill>
          <a:latin typeface="Calibri" pitchFamily="34" charset="0"/>
          <a:ea typeface="ＭＳ Ｐゴシック" charset="-128"/>
          <a:cs typeface="Calibri" pitchFamily="34" charset="0"/>
        </a:defRPr>
      </a:lvl3pPr>
      <a:lvl4pPr marL="12573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tabLst>
          <a:tab pos="1022350" algn="l"/>
        </a:tabLst>
        <a:defRPr sz="1600">
          <a:solidFill>
            <a:schemeClr val="tx1"/>
          </a:solidFill>
          <a:latin typeface="Calibri" pitchFamily="34" charset="0"/>
          <a:ea typeface="ＭＳ Ｐゴシック" charset="-128"/>
          <a:cs typeface="Calibri" pitchFamily="34" charset="0"/>
        </a:defRPr>
      </a:lvl4pPr>
      <a:lvl5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tabLst>
          <a:tab pos="1022350" algn="l"/>
        </a:tabLst>
        <a:defRPr sz="1600">
          <a:solidFill>
            <a:schemeClr val="tx1"/>
          </a:solidFill>
          <a:latin typeface="Calibri" pitchFamily="34" charset="0"/>
          <a:ea typeface="ＭＳ Ｐゴシック" charset="-128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I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525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/>
          <p:cNvSpPr txBox="1">
            <a:spLocks/>
          </p:cNvSpPr>
          <p:nvPr/>
        </p:nvSpPr>
        <p:spPr bwMode="auto">
          <a:xfrm>
            <a:off x="548640" y="76200"/>
            <a:ext cx="783336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7F7F7F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Working with Modules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548640" y="990600"/>
            <a:ext cx="883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7F7F7F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1" dirty="0">
                <a:solidFill>
                  <a:schemeClr val="tx1"/>
                </a:solidFill>
              </a:rPr>
              <a:t>Modules</a:t>
            </a:r>
            <a:r>
              <a:rPr lang="en-US" sz="1800" b="0" dirty="0">
                <a:solidFill>
                  <a:schemeClr val="tx1"/>
                </a:solidFill>
              </a:rPr>
              <a:t> are the top-level components for AngularJS applications</a:t>
            </a:r>
            <a:endParaRPr lang="en-US" sz="1800" b="0" dirty="0" smtClean="0">
              <a:solidFill>
                <a:schemeClr val="tx1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562495" y="1482437"/>
            <a:ext cx="835429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7F7F7F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</a:rPr>
              <a:t>Modules have three main roles in an AngularJS app:</a:t>
            </a:r>
            <a:endParaRPr lang="en-US" sz="1800" b="0" dirty="0" smtClean="0">
              <a:solidFill>
                <a:schemeClr val="tx1"/>
              </a:solidFill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1219201" y="2161309"/>
            <a:ext cx="769758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7F7F7F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</a:rPr>
              <a:t>To associate an AngularJS application with a region of an HTML document</a:t>
            </a:r>
            <a:endParaRPr lang="en-US" sz="1800" b="0" dirty="0" smtClean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 bwMode="auto">
          <a:xfrm>
            <a:off x="1219200" y="2812473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7F7F7F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</a:rPr>
              <a:t>To act as a gateway to key AngularJS framework features</a:t>
            </a:r>
            <a:endParaRPr lang="en-US" sz="1800" b="0" dirty="0" smtClean="0">
              <a:solidFill>
                <a:schemeClr val="tx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1219200" y="33528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7F7F7F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</a:rPr>
              <a:t>To help organize the code and components in an AngularJS application</a:t>
            </a:r>
            <a:endParaRPr lang="en-US" sz="1800" b="0" dirty="0" smtClean="0">
              <a:solidFill>
                <a:schemeClr val="tx1"/>
              </a:solidFill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 bwMode="auto">
          <a:xfrm>
            <a:off x="1524000" y="4343400"/>
            <a:ext cx="7467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7F7F7F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var myApp = angular.module("</a:t>
            </a:r>
            <a:r>
              <a:rPr lang="en-US" sz="1800" dirty="0" err="1">
                <a:solidFill>
                  <a:schemeClr val="tx1"/>
                </a:solidFill>
              </a:rPr>
              <a:t>exampleApp</a:t>
            </a:r>
            <a:r>
              <a:rPr lang="en-US" sz="1800" dirty="0">
                <a:solidFill>
                  <a:schemeClr val="tx1"/>
                </a:solidFill>
              </a:rPr>
              <a:t>");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&lt;html </a:t>
            </a:r>
            <a:r>
              <a:rPr lang="en-US" sz="1800" dirty="0" err="1">
                <a:solidFill>
                  <a:schemeClr val="tx1"/>
                </a:solidFill>
              </a:rPr>
              <a:t>ng</a:t>
            </a:r>
            <a:r>
              <a:rPr lang="en-US" sz="1800" dirty="0">
                <a:solidFill>
                  <a:schemeClr val="tx1"/>
                </a:solidFill>
              </a:rPr>
              <a:t>-app="</a:t>
            </a:r>
            <a:r>
              <a:rPr lang="en-US" sz="1800" dirty="0" err="1">
                <a:solidFill>
                  <a:schemeClr val="tx1"/>
                </a:solidFill>
              </a:rPr>
              <a:t>exampleApp</a:t>
            </a:r>
            <a:r>
              <a:rPr lang="en-US" sz="1800" dirty="0">
                <a:solidFill>
                  <a:schemeClr val="tx1"/>
                </a:solidFill>
              </a:rPr>
              <a:t>"&gt;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57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/>
          </a:p>
        </p:txBody>
      </p:sp>
      <p:sp>
        <p:nvSpPr>
          <p:cNvPr id="12" name="Title 2"/>
          <p:cNvSpPr txBox="1">
            <a:spLocks/>
          </p:cNvSpPr>
          <p:nvPr/>
        </p:nvSpPr>
        <p:spPr bwMode="auto">
          <a:xfrm>
            <a:off x="548640" y="0"/>
            <a:ext cx="844296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entury Gothic" pitchFamily="34" charset="0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r>
              <a:rPr lang="en-US" dirty="0"/>
              <a:t>Working with Modules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1295400" y="9906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7F7F7F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</a:rPr>
              <a:t>Using fluent API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1295400" y="1600200"/>
            <a:ext cx="7696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7F7F7F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r>
              <a:rPr lang="en-US" sz="1800" b="0" dirty="0">
                <a:solidFill>
                  <a:schemeClr val="tx1"/>
                </a:solidFill>
              </a:rPr>
              <a:t>The result of the methods defined by the Module object </a:t>
            </a:r>
            <a:r>
              <a:rPr lang="en-US" sz="1800" b="0" dirty="0" smtClean="0">
                <a:solidFill>
                  <a:schemeClr val="tx1"/>
                </a:solidFill>
              </a:rPr>
              <a:t>is the module object itself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152400" y="2306782"/>
            <a:ext cx="8839200" cy="386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7F7F7F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r>
              <a:rPr lang="en-US" sz="1800" b="0" dirty="0">
                <a:solidFill>
                  <a:schemeClr val="tx1"/>
                </a:solidFill>
              </a:rPr>
              <a:t>&lt;script&gt;</a:t>
            </a: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b="0" dirty="0">
                <a:solidFill>
                  <a:schemeClr val="tx1"/>
                </a:solidFill>
              </a:rPr>
              <a:t>    angular.module("</a:t>
            </a:r>
            <a:r>
              <a:rPr lang="en-US" sz="1800" b="0" dirty="0" err="1">
                <a:solidFill>
                  <a:schemeClr val="tx1"/>
                </a:solidFill>
              </a:rPr>
              <a:t>exampleApp</a:t>
            </a:r>
            <a:r>
              <a:rPr lang="en-US" sz="1800" b="0" dirty="0">
                <a:solidFill>
                  <a:schemeClr val="tx1"/>
                </a:solidFill>
              </a:rPr>
              <a:t>", [])</a:t>
            </a: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b="0" dirty="0">
                <a:solidFill>
                  <a:schemeClr val="tx1"/>
                </a:solidFill>
              </a:rPr>
              <a:t>        .controller("</a:t>
            </a:r>
            <a:r>
              <a:rPr lang="en-US" sz="1800" b="0" dirty="0" err="1">
                <a:solidFill>
                  <a:schemeClr val="tx1"/>
                </a:solidFill>
              </a:rPr>
              <a:t>dayCtrl</a:t>
            </a:r>
            <a:r>
              <a:rPr lang="en-US" sz="1800" b="0" dirty="0">
                <a:solidFill>
                  <a:schemeClr val="tx1"/>
                </a:solidFill>
              </a:rPr>
              <a:t>", function ($scope) {</a:t>
            </a: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b="0" dirty="0">
                <a:solidFill>
                  <a:schemeClr val="tx1"/>
                </a:solidFill>
              </a:rPr>
              <a:t>            var </a:t>
            </a:r>
            <a:r>
              <a:rPr lang="en-US" sz="1800" b="0" dirty="0" err="1">
                <a:solidFill>
                  <a:schemeClr val="tx1"/>
                </a:solidFill>
              </a:rPr>
              <a:t>dayNames</a:t>
            </a:r>
            <a:r>
              <a:rPr lang="en-US" sz="1800" b="0" dirty="0">
                <a:solidFill>
                  <a:schemeClr val="tx1"/>
                </a:solidFill>
              </a:rPr>
              <a:t> = ["Sunday", "Monday", "Tuesday", "Wednesday",</a:t>
            </a: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b="0" dirty="0">
                <a:solidFill>
                  <a:schemeClr val="tx1"/>
                </a:solidFill>
              </a:rPr>
              <a:t>                "Thursday", "Friday", "Saturday"];</a:t>
            </a: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b="0" dirty="0">
                <a:solidFill>
                  <a:schemeClr val="tx1"/>
                </a:solidFill>
              </a:rPr>
              <a:t>            $</a:t>
            </a:r>
            <a:r>
              <a:rPr lang="en-US" sz="1800" b="0" dirty="0" err="1">
                <a:solidFill>
                  <a:schemeClr val="tx1"/>
                </a:solidFill>
              </a:rPr>
              <a:t>scope.day</a:t>
            </a:r>
            <a:r>
              <a:rPr lang="en-US" sz="1800" b="0" dirty="0">
                <a:solidFill>
                  <a:schemeClr val="tx1"/>
                </a:solidFill>
              </a:rPr>
              <a:t> = </a:t>
            </a:r>
            <a:r>
              <a:rPr lang="en-US" sz="1800" b="0" dirty="0" err="1">
                <a:solidFill>
                  <a:schemeClr val="tx1"/>
                </a:solidFill>
              </a:rPr>
              <a:t>dayNames</a:t>
            </a:r>
            <a:r>
              <a:rPr lang="en-US" sz="1800" b="0" dirty="0">
                <a:solidFill>
                  <a:schemeClr val="tx1"/>
                </a:solidFill>
              </a:rPr>
              <a:t>[new Date().</a:t>
            </a:r>
            <a:r>
              <a:rPr lang="en-US" sz="1800" b="0" dirty="0" err="1">
                <a:solidFill>
                  <a:schemeClr val="tx1"/>
                </a:solidFill>
              </a:rPr>
              <a:t>getDay</a:t>
            </a:r>
            <a:r>
              <a:rPr lang="en-US" sz="1800" b="0" dirty="0">
                <a:solidFill>
                  <a:schemeClr val="tx1"/>
                </a:solidFill>
              </a:rPr>
              <a:t>()];</a:t>
            </a: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b="0" dirty="0">
                <a:solidFill>
                  <a:schemeClr val="tx1"/>
                </a:solidFill>
              </a:rPr>
              <a:t>        })</a:t>
            </a: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b="0" dirty="0">
                <a:solidFill>
                  <a:schemeClr val="tx1"/>
                </a:solidFill>
              </a:rPr>
              <a:t>        .controller("</a:t>
            </a:r>
            <a:r>
              <a:rPr lang="en-US" sz="1800" b="0" dirty="0" err="1">
                <a:solidFill>
                  <a:schemeClr val="tx1"/>
                </a:solidFill>
              </a:rPr>
              <a:t>tomorrowCtrl</a:t>
            </a:r>
            <a:r>
              <a:rPr lang="en-US" sz="1800" b="0" dirty="0">
                <a:solidFill>
                  <a:schemeClr val="tx1"/>
                </a:solidFill>
              </a:rPr>
              <a:t>", function ($scope) {</a:t>
            </a: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b="0" dirty="0">
                <a:solidFill>
                  <a:schemeClr val="tx1"/>
                </a:solidFill>
              </a:rPr>
              <a:t>            var </a:t>
            </a:r>
            <a:r>
              <a:rPr lang="en-US" sz="1800" b="0" dirty="0" err="1">
                <a:solidFill>
                  <a:schemeClr val="tx1"/>
                </a:solidFill>
              </a:rPr>
              <a:t>dayNames</a:t>
            </a:r>
            <a:r>
              <a:rPr lang="en-US" sz="1800" b="0" dirty="0">
                <a:solidFill>
                  <a:schemeClr val="tx1"/>
                </a:solidFill>
              </a:rPr>
              <a:t> = ["Sunday", "Monday", "Tuesday", "Wednesday",</a:t>
            </a: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b="0" dirty="0">
                <a:solidFill>
                  <a:schemeClr val="tx1"/>
                </a:solidFill>
              </a:rPr>
              <a:t>                "Thursday", "Friday", "Saturday"];</a:t>
            </a: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b="0" dirty="0">
                <a:solidFill>
                  <a:schemeClr val="tx1"/>
                </a:solidFill>
              </a:rPr>
              <a:t>            $</a:t>
            </a:r>
            <a:r>
              <a:rPr lang="en-US" sz="1800" b="0" dirty="0" err="1">
                <a:solidFill>
                  <a:schemeClr val="tx1"/>
                </a:solidFill>
              </a:rPr>
              <a:t>scope.day</a:t>
            </a:r>
            <a:r>
              <a:rPr lang="en-US" sz="1800" b="0" dirty="0">
                <a:solidFill>
                  <a:schemeClr val="tx1"/>
                </a:solidFill>
              </a:rPr>
              <a:t> = </a:t>
            </a:r>
            <a:r>
              <a:rPr lang="en-US" sz="1800" b="0" dirty="0" err="1">
                <a:solidFill>
                  <a:schemeClr val="tx1"/>
                </a:solidFill>
              </a:rPr>
              <a:t>dayNames</a:t>
            </a:r>
            <a:r>
              <a:rPr lang="en-US" sz="1800" b="0" dirty="0">
                <a:solidFill>
                  <a:schemeClr val="tx1"/>
                </a:solidFill>
              </a:rPr>
              <a:t>[(new Date().</a:t>
            </a:r>
            <a:r>
              <a:rPr lang="en-US" sz="1800" b="0" dirty="0" err="1">
                <a:solidFill>
                  <a:schemeClr val="tx1"/>
                </a:solidFill>
              </a:rPr>
              <a:t>getDay</a:t>
            </a:r>
            <a:r>
              <a:rPr lang="en-US" sz="1800" b="0" dirty="0">
                <a:solidFill>
                  <a:schemeClr val="tx1"/>
                </a:solidFill>
              </a:rPr>
              <a:t>() + 1) % 7];</a:t>
            </a: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b="0" dirty="0">
                <a:solidFill>
                  <a:schemeClr val="tx1"/>
                </a:solidFill>
              </a:rPr>
              <a:t>        });</a:t>
            </a: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b="0" dirty="0">
                <a:solidFill>
                  <a:schemeClr val="tx1"/>
                </a:solidFill>
              </a:rPr>
              <a:t>&lt;/script&gt;</a:t>
            </a:r>
            <a:endParaRPr lang="en-US" sz="18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66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8625"/>
            <a:ext cx="7340600" cy="598140"/>
          </a:xfrm>
        </p:spPr>
        <p:txBody>
          <a:bodyPr/>
          <a:lstStyle/>
          <a:p>
            <a:r>
              <a:rPr lang="en-US" sz="2400" b="1" kern="1200" dirty="0">
                <a:solidFill>
                  <a:schemeClr val="tx2"/>
                </a:solidFill>
                <a:latin typeface="Century Gothic" pitchFamily="34" charset="0"/>
                <a:ea typeface="+mj-ea"/>
                <a:cs typeface="+mj-cs"/>
              </a:rPr>
              <a:t>Preventing Inline Data Binding</a:t>
            </a:r>
            <a:br>
              <a:rPr lang="en-US" sz="2400" b="1" kern="1200" dirty="0">
                <a:solidFill>
                  <a:schemeClr val="tx2"/>
                </a:solidFill>
                <a:latin typeface="Century Gothic" pitchFamily="34" charset="0"/>
                <a:ea typeface="+mj-ea"/>
                <a:cs typeface="+mj-cs"/>
              </a:rPr>
            </a:br>
            <a:endParaRPr lang="en-US" sz="2400" b="1" kern="1200" dirty="0">
              <a:solidFill>
                <a:schemeClr val="tx2"/>
              </a:solidFill>
              <a:latin typeface="Century Gothic" pitchFamily="34" charset="0"/>
              <a:ea typeface="+mj-ea"/>
              <a:cs typeface="+mj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990600" y="990600"/>
            <a:ext cx="7696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7F7F7F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r>
              <a:rPr lang="en-US" sz="1800" b="0" dirty="0">
                <a:solidFill>
                  <a:schemeClr val="tx1"/>
                </a:solidFill>
              </a:rPr>
              <a:t>The drawback of the inline bindings is that AngularJS will find and process every set of {{ and }} characters in your content.</a:t>
            </a:r>
            <a:endParaRPr lang="en-US" sz="1800" b="0" dirty="0" smtClean="0">
              <a:solidFill>
                <a:schemeClr val="tx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1295400" y="1981200"/>
            <a:ext cx="9296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7F7F7F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&lt;div ng-non-</a:t>
            </a:r>
            <a:r>
              <a:rPr lang="en-US" sz="1800" dirty="0" err="1">
                <a:solidFill>
                  <a:schemeClr val="tx1"/>
                </a:solidFill>
              </a:rPr>
              <a:t>bindable</a:t>
            </a:r>
            <a:r>
              <a:rPr lang="en-US" sz="1800" dirty="0">
                <a:solidFill>
                  <a:schemeClr val="tx1"/>
                </a:solidFill>
              </a:rPr>
              <a:t>&gt;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    AngularJS uses {{ and }} characters for templates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&lt;/div&gt;</a:t>
            </a:r>
            <a:endParaRPr lang="en-US" sz="1800" b="0" dirty="0" smtClean="0">
              <a:solidFill>
                <a:schemeClr val="tx1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1219200" y="3124200"/>
            <a:ext cx="929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7F7F7F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r>
              <a:rPr lang="en-US" sz="1800" b="0" dirty="0">
                <a:solidFill>
                  <a:schemeClr val="tx1"/>
                </a:solidFill>
              </a:rPr>
              <a:t>AngularJS uses {{ and }} characters for templates</a:t>
            </a:r>
            <a:endParaRPr lang="en-US" sz="1800" b="0" dirty="0" smtClean="0">
              <a:solidFill>
                <a:schemeClr val="tx1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1295400" y="3657600"/>
            <a:ext cx="929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7F7F7F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r>
              <a:rPr lang="en-US" sz="1800" b="0" dirty="0">
                <a:solidFill>
                  <a:schemeClr val="tx1"/>
                </a:solidFill>
              </a:rPr>
              <a:t>AngularJS uses characters for templates</a:t>
            </a:r>
            <a:endParaRPr lang="en-US" sz="1800" b="0" dirty="0" smtClean="0">
              <a:solidFill>
                <a:schemeClr val="tx1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914400" y="4191000"/>
            <a:ext cx="92964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7F7F7F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Working with Partial Views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990600" y="4724400"/>
            <a:ext cx="7924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7F7F7F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r>
              <a:rPr lang="en-US" sz="1800" b="0" dirty="0">
                <a:solidFill>
                  <a:schemeClr val="tx1"/>
                </a:solidFill>
              </a:rPr>
              <a:t>The </a:t>
            </a:r>
            <a:r>
              <a:rPr lang="en-US" sz="1800" b="0" dirty="0" err="1">
                <a:solidFill>
                  <a:schemeClr val="tx1"/>
                </a:solidFill>
              </a:rPr>
              <a:t>ng</a:t>
            </a:r>
            <a:r>
              <a:rPr lang="en-US" sz="1800" b="0" dirty="0">
                <a:solidFill>
                  <a:schemeClr val="tx1"/>
                </a:solidFill>
              </a:rPr>
              <a:t>-include directive retrieves a fragment of HTML content from the server, compiles it to process any directives that it might contain, and adds it to the Document Object Model.</a:t>
            </a:r>
            <a:endParaRPr lang="en-US" sz="18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3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/>
          </a:p>
        </p:txBody>
      </p:sp>
      <p:sp>
        <p:nvSpPr>
          <p:cNvPr id="9" name="Title 2"/>
          <p:cNvSpPr txBox="1">
            <a:spLocks/>
          </p:cNvSpPr>
          <p:nvPr/>
        </p:nvSpPr>
        <p:spPr bwMode="auto">
          <a:xfrm>
            <a:off x="609600" y="274638"/>
            <a:ext cx="84582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7F7F7F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Using </a:t>
            </a:r>
            <a:r>
              <a:rPr lang="en-US" sz="2400" dirty="0">
                <a:solidFill>
                  <a:schemeClr val="tx2"/>
                </a:solidFill>
              </a:rPr>
              <a:t>Element and Event Directives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1066800" y="990600"/>
            <a:ext cx="7848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7F7F7F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The first set of directives </a:t>
            </a:r>
            <a:r>
              <a:rPr lang="en-US" b="0" dirty="0" smtClean="0">
                <a:solidFill>
                  <a:schemeClr val="tx1"/>
                </a:solidFill>
              </a:rPr>
              <a:t>we will see are </a:t>
            </a:r>
            <a:r>
              <a:rPr lang="en-US" b="0" dirty="0">
                <a:solidFill>
                  <a:schemeClr val="tx1"/>
                </a:solidFill>
              </a:rPr>
              <a:t>used to configure and style elements in the Document Object Model (DOM).</a:t>
            </a:r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1066800" y="1828800"/>
            <a:ext cx="7696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7F7F7F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r>
              <a:rPr lang="en-US" b="0" dirty="0" smtClean="0">
                <a:solidFill>
                  <a:schemeClr val="tx1"/>
                </a:solidFill>
              </a:rPr>
              <a:t>These </a:t>
            </a:r>
            <a:r>
              <a:rPr lang="en-US" b="0" dirty="0">
                <a:solidFill>
                  <a:schemeClr val="tx1"/>
                </a:solidFill>
              </a:rPr>
              <a:t>directives are useful for managing the way that an application displays content and </a:t>
            </a:r>
            <a:r>
              <a:rPr lang="en-US" b="0" dirty="0" smtClean="0">
                <a:solidFill>
                  <a:schemeClr val="tx1"/>
                </a:solidFill>
              </a:rPr>
              <a:t>data.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1066800" y="2667000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7F7F7F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r>
              <a:rPr lang="en-US" b="0" dirty="0" smtClean="0">
                <a:solidFill>
                  <a:schemeClr val="tx1"/>
                </a:solidFill>
              </a:rPr>
              <a:t>Examples of element directives are : </a:t>
            </a:r>
            <a:r>
              <a:rPr lang="en-US" b="0" dirty="0" err="1" smtClean="0">
                <a:solidFill>
                  <a:schemeClr val="tx1"/>
                </a:solidFill>
              </a:rPr>
              <a:t>ng</a:t>
            </a:r>
            <a:r>
              <a:rPr lang="en-US" b="0" dirty="0" smtClean="0">
                <a:solidFill>
                  <a:schemeClr val="tx1"/>
                </a:solidFill>
              </a:rPr>
              <a:t>-if, </a:t>
            </a:r>
            <a:r>
              <a:rPr lang="en-US" b="0" dirty="0" err="1" smtClean="0">
                <a:solidFill>
                  <a:schemeClr val="tx1"/>
                </a:solidFill>
              </a:rPr>
              <a:t>ng</a:t>
            </a:r>
            <a:r>
              <a:rPr lang="en-US" b="0" dirty="0" smtClean="0">
                <a:solidFill>
                  <a:schemeClr val="tx1"/>
                </a:solidFill>
              </a:rPr>
              <a:t>-class, </a:t>
            </a:r>
            <a:r>
              <a:rPr lang="en-US" b="0" dirty="0" err="1" smtClean="0">
                <a:solidFill>
                  <a:schemeClr val="tx1"/>
                </a:solidFill>
              </a:rPr>
              <a:t>ng</a:t>
            </a:r>
            <a:r>
              <a:rPr lang="en-US" b="0" dirty="0" smtClean="0">
                <a:solidFill>
                  <a:schemeClr val="tx1"/>
                </a:solidFill>
              </a:rPr>
              <a:t>-class-even, </a:t>
            </a:r>
            <a:r>
              <a:rPr lang="en-US" b="0" dirty="0" err="1" smtClean="0">
                <a:solidFill>
                  <a:schemeClr val="tx1"/>
                </a:solidFill>
              </a:rPr>
              <a:t>ng</a:t>
            </a:r>
            <a:r>
              <a:rPr lang="en-US" b="0" dirty="0" smtClean="0">
                <a:solidFill>
                  <a:schemeClr val="tx1"/>
                </a:solidFill>
              </a:rPr>
              <a:t>-class-odd, </a:t>
            </a:r>
            <a:r>
              <a:rPr lang="en-US" b="0" dirty="0" err="1" smtClean="0">
                <a:solidFill>
                  <a:schemeClr val="tx1"/>
                </a:solidFill>
              </a:rPr>
              <a:t>ng</a:t>
            </a:r>
            <a:r>
              <a:rPr lang="en-US" b="0" dirty="0" smtClean="0">
                <a:solidFill>
                  <a:schemeClr val="tx1"/>
                </a:solidFill>
              </a:rPr>
              <a:t>-hide, </a:t>
            </a:r>
            <a:r>
              <a:rPr lang="en-US" b="0" dirty="0" err="1" smtClean="0">
                <a:solidFill>
                  <a:schemeClr val="tx1"/>
                </a:solidFill>
              </a:rPr>
              <a:t>ng</a:t>
            </a:r>
            <a:r>
              <a:rPr lang="en-US" b="0" dirty="0" smtClean="0">
                <a:solidFill>
                  <a:schemeClr val="tx1"/>
                </a:solidFill>
              </a:rPr>
              <a:t>-show, </a:t>
            </a:r>
            <a:r>
              <a:rPr lang="en-US" b="0" dirty="0" err="1" smtClean="0">
                <a:solidFill>
                  <a:schemeClr val="tx1"/>
                </a:solidFill>
              </a:rPr>
              <a:t>ng</a:t>
            </a:r>
            <a:r>
              <a:rPr lang="en-US" b="0" dirty="0" smtClean="0">
                <a:solidFill>
                  <a:schemeClr val="tx1"/>
                </a:solidFill>
              </a:rPr>
              <a:t>-style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1066800" y="3429000"/>
            <a:ext cx="7848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7F7F7F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Many of the directives in this category control whether elements are visible to the user, either by hiding them or by removing them completely from the DOM.</a:t>
            </a:r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1082634" y="4595751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7F7F7F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The difference between </a:t>
            </a:r>
            <a:r>
              <a:rPr lang="en-US" dirty="0" err="1">
                <a:solidFill>
                  <a:schemeClr val="tx1"/>
                </a:solidFill>
              </a:rPr>
              <a:t>ng</a:t>
            </a:r>
            <a:r>
              <a:rPr lang="en-US" dirty="0">
                <a:solidFill>
                  <a:schemeClr val="tx1"/>
                </a:solidFill>
              </a:rPr>
              <a:t>-show</a:t>
            </a:r>
            <a:r>
              <a:rPr lang="en-US" b="0" dirty="0">
                <a:solidFill>
                  <a:schemeClr val="tx1"/>
                </a:solidFill>
              </a:rPr>
              <a:t> and </a:t>
            </a:r>
            <a:r>
              <a:rPr lang="en-US" dirty="0" err="1">
                <a:solidFill>
                  <a:schemeClr val="tx1"/>
                </a:solidFill>
              </a:rPr>
              <a:t>ng</a:t>
            </a:r>
            <a:r>
              <a:rPr lang="en-US" dirty="0">
                <a:solidFill>
                  <a:schemeClr val="tx1"/>
                </a:solidFill>
              </a:rPr>
              <a:t>-hide</a:t>
            </a:r>
            <a:r>
              <a:rPr lang="en-US" b="0" dirty="0">
                <a:solidFill>
                  <a:schemeClr val="tx1"/>
                </a:solidFill>
              </a:rPr>
              <a:t> is that </a:t>
            </a:r>
            <a:r>
              <a:rPr lang="en-US" b="0" dirty="0" err="1">
                <a:solidFill>
                  <a:schemeClr val="tx1"/>
                </a:solidFill>
              </a:rPr>
              <a:t>ng</a:t>
            </a:r>
            <a:r>
              <a:rPr lang="en-US" b="0" dirty="0">
                <a:solidFill>
                  <a:schemeClr val="tx1"/>
                </a:solidFill>
              </a:rPr>
              <a:t>-show hides elements when its expression evaluates </a:t>
            </a:r>
            <a:r>
              <a:rPr lang="en-US" b="0" dirty="0" err="1">
                <a:solidFill>
                  <a:schemeClr val="tx1"/>
                </a:solidFill>
              </a:rPr>
              <a:t>tofalse</a:t>
            </a:r>
            <a:r>
              <a:rPr lang="en-US" b="0" dirty="0">
                <a:solidFill>
                  <a:schemeClr val="tx1"/>
                </a:solidFill>
              </a:rPr>
              <a:t> and </a:t>
            </a:r>
            <a:r>
              <a:rPr lang="en-US" b="0" dirty="0" err="1">
                <a:solidFill>
                  <a:schemeClr val="tx1"/>
                </a:solidFill>
              </a:rPr>
              <a:t>ng</a:t>
            </a:r>
            <a:r>
              <a:rPr lang="en-US" b="0" dirty="0">
                <a:solidFill>
                  <a:schemeClr val="tx1"/>
                </a:solidFill>
              </a:rPr>
              <a:t>-hide hides elements when its expression evaluates to true.</a:t>
            </a:r>
            <a:endParaRPr lang="en-US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74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/>
          </a:p>
        </p:txBody>
      </p:sp>
      <p:sp>
        <p:nvSpPr>
          <p:cNvPr id="7" name="Title 2"/>
          <p:cNvSpPr txBox="1">
            <a:spLocks/>
          </p:cNvSpPr>
          <p:nvPr/>
        </p:nvSpPr>
        <p:spPr bwMode="auto">
          <a:xfrm>
            <a:off x="548640" y="0"/>
            <a:ext cx="987552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7F7F7F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Validating Forms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762000" y="697260"/>
            <a:ext cx="7562528" cy="102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7F7F7F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r>
              <a:rPr lang="en-US" sz="1800" b="0" dirty="0">
                <a:solidFill>
                  <a:schemeClr val="tx1"/>
                </a:solidFill>
              </a:rPr>
              <a:t>The first set of directives </a:t>
            </a:r>
            <a:r>
              <a:rPr lang="en-US" sz="1800" b="0" dirty="0" smtClean="0">
                <a:solidFill>
                  <a:schemeClr val="tx1"/>
                </a:solidFill>
              </a:rPr>
              <a:t>we will see are </a:t>
            </a:r>
            <a:r>
              <a:rPr lang="en-US" sz="1800" b="0" dirty="0">
                <a:solidFill>
                  <a:schemeClr val="tx1"/>
                </a:solidFill>
              </a:rPr>
              <a:t>used to configure and style elements in the Document Object Model (DOM).</a:t>
            </a:r>
            <a:endParaRPr lang="en-US" sz="1800" b="0" dirty="0" smtClean="0">
              <a:solidFill>
                <a:schemeClr val="tx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762000" y="1494592"/>
            <a:ext cx="7419492" cy="102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7F7F7F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r>
              <a:rPr lang="en-US" sz="1800" b="0" dirty="0" smtClean="0">
                <a:solidFill>
                  <a:schemeClr val="tx1"/>
                </a:solidFill>
              </a:rPr>
              <a:t>These </a:t>
            </a:r>
            <a:r>
              <a:rPr lang="en-US" sz="1800" b="0" dirty="0">
                <a:solidFill>
                  <a:schemeClr val="tx1"/>
                </a:solidFill>
              </a:rPr>
              <a:t>directives are useful for managing the way that an application displays content and </a:t>
            </a:r>
            <a:r>
              <a:rPr lang="en-US" sz="1800" b="0" dirty="0" smtClean="0">
                <a:solidFill>
                  <a:schemeClr val="tx1"/>
                </a:solidFill>
              </a:rPr>
              <a:t>data.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762000" y="2332792"/>
            <a:ext cx="7419492" cy="102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7F7F7F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r>
              <a:rPr lang="en-US" sz="1800" b="0" dirty="0" smtClean="0">
                <a:solidFill>
                  <a:schemeClr val="tx1"/>
                </a:solidFill>
              </a:rPr>
              <a:t>Examples of element directives are : </a:t>
            </a:r>
            <a:r>
              <a:rPr lang="en-US" sz="1800" b="0" dirty="0" err="1" smtClean="0">
                <a:solidFill>
                  <a:schemeClr val="tx1"/>
                </a:solidFill>
              </a:rPr>
              <a:t>ng</a:t>
            </a:r>
            <a:r>
              <a:rPr lang="en-US" sz="1800" b="0" dirty="0" smtClean="0">
                <a:solidFill>
                  <a:schemeClr val="tx1"/>
                </a:solidFill>
              </a:rPr>
              <a:t>-if, </a:t>
            </a:r>
            <a:r>
              <a:rPr lang="en-US" sz="1800" b="0" dirty="0" err="1" smtClean="0">
                <a:solidFill>
                  <a:schemeClr val="tx1"/>
                </a:solidFill>
              </a:rPr>
              <a:t>ng</a:t>
            </a:r>
            <a:r>
              <a:rPr lang="en-US" sz="1800" b="0" dirty="0" smtClean="0">
                <a:solidFill>
                  <a:schemeClr val="tx1"/>
                </a:solidFill>
              </a:rPr>
              <a:t>-class, </a:t>
            </a:r>
            <a:r>
              <a:rPr lang="en-US" sz="1800" b="0" dirty="0" err="1" smtClean="0">
                <a:solidFill>
                  <a:schemeClr val="tx1"/>
                </a:solidFill>
              </a:rPr>
              <a:t>ng</a:t>
            </a:r>
            <a:r>
              <a:rPr lang="en-US" sz="1800" b="0" dirty="0" smtClean="0">
                <a:solidFill>
                  <a:schemeClr val="tx1"/>
                </a:solidFill>
              </a:rPr>
              <a:t>-class-even, </a:t>
            </a:r>
            <a:r>
              <a:rPr lang="en-US" sz="1800" b="0" dirty="0" err="1" smtClean="0">
                <a:solidFill>
                  <a:schemeClr val="tx1"/>
                </a:solidFill>
              </a:rPr>
              <a:t>ng</a:t>
            </a:r>
            <a:r>
              <a:rPr lang="en-US" sz="1800" b="0" dirty="0" smtClean="0">
                <a:solidFill>
                  <a:schemeClr val="tx1"/>
                </a:solidFill>
              </a:rPr>
              <a:t>-class-odd, </a:t>
            </a:r>
            <a:r>
              <a:rPr lang="en-US" sz="1800" b="0" dirty="0" err="1" smtClean="0">
                <a:solidFill>
                  <a:schemeClr val="tx1"/>
                </a:solidFill>
              </a:rPr>
              <a:t>ng</a:t>
            </a:r>
            <a:r>
              <a:rPr lang="en-US" sz="1800" b="0" dirty="0" smtClean="0">
                <a:solidFill>
                  <a:schemeClr val="tx1"/>
                </a:solidFill>
              </a:rPr>
              <a:t>-hide, </a:t>
            </a:r>
            <a:r>
              <a:rPr lang="en-US" sz="1800" b="0" dirty="0" err="1" smtClean="0">
                <a:solidFill>
                  <a:schemeClr val="tx1"/>
                </a:solidFill>
              </a:rPr>
              <a:t>ng</a:t>
            </a:r>
            <a:r>
              <a:rPr lang="en-US" sz="1800" b="0" dirty="0" smtClean="0">
                <a:solidFill>
                  <a:schemeClr val="tx1"/>
                </a:solidFill>
              </a:rPr>
              <a:t>-show, </a:t>
            </a:r>
            <a:r>
              <a:rPr lang="en-US" sz="1800" b="0" dirty="0" err="1" smtClean="0">
                <a:solidFill>
                  <a:schemeClr val="tx1"/>
                </a:solidFill>
              </a:rPr>
              <a:t>ng</a:t>
            </a:r>
            <a:r>
              <a:rPr lang="en-US" sz="1800" b="0" dirty="0" smtClean="0">
                <a:solidFill>
                  <a:schemeClr val="tx1"/>
                </a:solidFill>
              </a:rPr>
              <a:t>-style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762000" y="3200400"/>
            <a:ext cx="7986156" cy="101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7F7F7F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r>
              <a:rPr lang="en-US" sz="1800" b="0" dirty="0">
                <a:solidFill>
                  <a:schemeClr val="tx1"/>
                </a:solidFill>
              </a:rPr>
              <a:t>Many of the directives in this category control whether elements are visible to the user, either by hiding them or by removing them completely from the DOM.</a:t>
            </a:r>
            <a:endParaRPr lang="en-US" sz="1800" b="0" dirty="0" smtClean="0">
              <a:solidFill>
                <a:schemeClr val="tx1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762000" y="4232564"/>
            <a:ext cx="7315200" cy="1473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7F7F7F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r>
              <a:rPr lang="en-US" sz="1800" b="0" dirty="0">
                <a:solidFill>
                  <a:schemeClr val="tx1"/>
                </a:solidFill>
              </a:rPr>
              <a:t>The difference between </a:t>
            </a:r>
            <a:r>
              <a:rPr lang="en-US" sz="1800" dirty="0" err="1">
                <a:solidFill>
                  <a:schemeClr val="tx1"/>
                </a:solidFill>
              </a:rPr>
              <a:t>ng</a:t>
            </a:r>
            <a:r>
              <a:rPr lang="en-US" sz="1800" dirty="0">
                <a:solidFill>
                  <a:schemeClr val="tx1"/>
                </a:solidFill>
              </a:rPr>
              <a:t>-show</a:t>
            </a:r>
            <a:r>
              <a:rPr lang="en-US" sz="1800" b="0" dirty="0">
                <a:solidFill>
                  <a:schemeClr val="tx1"/>
                </a:solidFill>
              </a:rPr>
              <a:t> and </a:t>
            </a:r>
            <a:r>
              <a:rPr lang="en-US" sz="1800" dirty="0" err="1">
                <a:solidFill>
                  <a:schemeClr val="tx1"/>
                </a:solidFill>
              </a:rPr>
              <a:t>ng</a:t>
            </a:r>
            <a:r>
              <a:rPr lang="en-US" sz="1800" dirty="0">
                <a:solidFill>
                  <a:schemeClr val="tx1"/>
                </a:solidFill>
              </a:rPr>
              <a:t>-hide</a:t>
            </a:r>
            <a:r>
              <a:rPr lang="en-US" sz="1800" b="0" dirty="0">
                <a:solidFill>
                  <a:schemeClr val="tx1"/>
                </a:solidFill>
              </a:rPr>
              <a:t> is that </a:t>
            </a:r>
            <a:r>
              <a:rPr lang="en-US" sz="1800" b="0" dirty="0" err="1">
                <a:solidFill>
                  <a:schemeClr val="tx1"/>
                </a:solidFill>
              </a:rPr>
              <a:t>ng</a:t>
            </a:r>
            <a:r>
              <a:rPr lang="en-US" sz="1800" b="0" dirty="0">
                <a:solidFill>
                  <a:schemeClr val="tx1"/>
                </a:solidFill>
              </a:rPr>
              <a:t>-show hides elements when its expression evaluates </a:t>
            </a:r>
            <a:r>
              <a:rPr lang="en-US" sz="1800" b="0" dirty="0" err="1">
                <a:solidFill>
                  <a:schemeClr val="tx1"/>
                </a:solidFill>
              </a:rPr>
              <a:t>tofalse</a:t>
            </a:r>
            <a:r>
              <a:rPr lang="en-US" sz="1800" b="0" dirty="0">
                <a:solidFill>
                  <a:schemeClr val="tx1"/>
                </a:solidFill>
              </a:rPr>
              <a:t> and </a:t>
            </a:r>
            <a:r>
              <a:rPr lang="en-US" sz="1800" b="0" dirty="0" err="1">
                <a:solidFill>
                  <a:schemeClr val="tx1"/>
                </a:solidFill>
              </a:rPr>
              <a:t>ng</a:t>
            </a:r>
            <a:r>
              <a:rPr lang="en-US" sz="1800" b="0" dirty="0">
                <a:solidFill>
                  <a:schemeClr val="tx1"/>
                </a:solidFill>
              </a:rPr>
              <a:t>-hide hides elements when its expression evaluates to true.</a:t>
            </a:r>
            <a:endParaRPr lang="en-US" sz="18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7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382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AngularJs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592573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_Corporate_Template Final">
  <a:themeElements>
    <a:clrScheme name="Blank Presentation 2">
      <a:dk1>
        <a:srgbClr val="000000"/>
      </a:dk1>
      <a:lt1>
        <a:srgbClr val="FFFFFF"/>
      </a:lt1>
      <a:dk2>
        <a:srgbClr val="3E9AC0"/>
      </a:dk2>
      <a:lt2>
        <a:srgbClr val="ADAFB2"/>
      </a:lt2>
      <a:accent1>
        <a:srgbClr val="63AFE5"/>
      </a:accent1>
      <a:accent2>
        <a:srgbClr val="134575"/>
      </a:accent2>
      <a:accent3>
        <a:srgbClr val="FFFFFF"/>
      </a:accent3>
      <a:accent4>
        <a:srgbClr val="000000"/>
      </a:accent4>
      <a:accent5>
        <a:srgbClr val="B7D4F0"/>
      </a:accent5>
      <a:accent6>
        <a:srgbClr val="103E69"/>
      </a:accent6>
      <a:hlink>
        <a:srgbClr val="1E7226"/>
      </a:hlink>
      <a:folHlink>
        <a:srgbClr val="99CC00"/>
      </a:folHlink>
    </a:clrScheme>
    <a:fontScheme name="1_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prstTxWarp prst="textNoShape">
          <a:avLst/>
        </a:prstTxWarp>
        <a:spAutoFit/>
      </a:bodyPr>
      <a:lstStyle>
        <a:defPPr eaLnBrk="0" hangingPunct="0">
          <a:defRPr b="0" dirty="0" err="1" smtClean="0">
            <a:latin typeface="Verdana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3E9AC0"/>
        </a:dk2>
        <a:lt2>
          <a:srgbClr val="ADAFB2"/>
        </a:lt2>
        <a:accent1>
          <a:srgbClr val="63AFE5"/>
        </a:accent1>
        <a:accent2>
          <a:srgbClr val="134575"/>
        </a:accent2>
        <a:accent3>
          <a:srgbClr val="FFFFFF"/>
        </a:accent3>
        <a:accent4>
          <a:srgbClr val="000000"/>
        </a:accent4>
        <a:accent5>
          <a:srgbClr val="B7D4F0"/>
        </a:accent5>
        <a:accent6>
          <a:srgbClr val="103E69"/>
        </a:accent6>
        <a:hlink>
          <a:srgbClr val="1E722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F31BC6725678499B873552DB2E17F4" ma:contentTypeVersion="0" ma:contentTypeDescription="Create a new document." ma:contentTypeScope="" ma:versionID="80f229b991a288a3192306f5c5431ed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13946A-A020-4F3A-9B79-88BC83B2CB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E146F1D-CC51-4A69-9D03-500B4A060BA7}">
  <ds:schemaRefs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762FEF2-56E7-4929-9DAB-8E27FDF979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324</Words>
  <Application>Microsoft Office PowerPoint</Application>
  <PresentationFormat>On-screen Show (4:3)</PresentationFormat>
  <Paragraphs>42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Cognizant_Corporate_Template Final</vt:lpstr>
      <vt:lpstr>AngularJS</vt:lpstr>
      <vt:lpstr>PowerPoint Presentation</vt:lpstr>
      <vt:lpstr>PowerPoint Presentation</vt:lpstr>
      <vt:lpstr>Preventing Inline Data Binding </vt:lpstr>
      <vt:lpstr>PowerPoint Presentation</vt:lpstr>
      <vt:lpstr>PowerPoint Presentation</vt:lpstr>
      <vt:lpstr>AngularJs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Sv</dc:creator>
  <cp:lastModifiedBy>P, Praveen Kumar (Cognizant)</cp:lastModifiedBy>
  <cp:revision>37</cp:revision>
  <dcterms:created xsi:type="dcterms:W3CDTF">2011-07-04T15:26:36Z</dcterms:created>
  <dcterms:modified xsi:type="dcterms:W3CDTF">2014-12-30T06:22:26Z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0x010100D0F31BC6725678499B873552DB2E17F4</vt:lpwstr>
  </property>
</Properties>
</file>