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15" r:id="rId5"/>
    <p:sldId id="314" r:id="rId6"/>
    <p:sldId id="258" r:id="rId7"/>
    <p:sldId id="318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5" r:id="rId21"/>
    <p:sldId id="336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4660"/>
  </p:normalViewPr>
  <p:slideViewPr>
    <p:cSldViewPr>
      <p:cViewPr>
        <p:scale>
          <a:sx n="82" d="100"/>
          <a:sy n="82" d="100"/>
        </p:scale>
        <p:origin x="-126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81C8-59D1-4C48-A0E7-82F2644140A5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1A20-E19E-42F5-9B42-52FCF00E7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5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17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2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97339" y="8064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480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244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B26B71E4-EFD0-444B-AEC8-BAD16925C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0" y="2590800"/>
            <a:ext cx="6324600" cy="16002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2011,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388" y="1120775"/>
            <a:ext cx="4106862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120775"/>
            <a:ext cx="410845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95600" y="6424613"/>
            <a:ext cx="5178425" cy="368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4F5D-694E-476E-9B1D-CEB23DE1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65C96D7-1CD6-47E3-9FA9-60CD48A6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8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ay\Desktop\backbo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0375" y="2268165"/>
            <a:ext cx="5576887" cy="992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2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/>
              <a:t>traditional Model-View-Controller relationship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3200" b="1" dirty="0">
              <a:solidFill>
                <a:srgbClr val="3D96AC"/>
              </a:solidFill>
            </a:endParaRPr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103" y="1906322"/>
            <a:ext cx="6953793" cy="342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Model-View-Presenter</a:t>
            </a:r>
            <a:endParaRPr lang="en-US" sz="32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3200" b="1" dirty="0">
              <a:solidFill>
                <a:srgbClr val="3D96AC"/>
              </a:solidFill>
            </a:endParaRPr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528" y="1447800"/>
            <a:ext cx="6705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67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MV</a:t>
            </a:r>
            <a:r>
              <a:rPr lang="en-US" sz="3200" b="1" dirty="0"/>
              <a:t>*, a pattern for real-world- applications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3200" b="1" dirty="0">
              <a:solidFill>
                <a:srgbClr val="3D96AC"/>
              </a:solidFill>
            </a:endParaRPr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28509"/>
            <a:ext cx="6781800" cy="378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11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 smtClean="0"/>
              <a:t> Does </a:t>
            </a:r>
            <a:r>
              <a:rPr lang="en-US" sz="3600" b="1" dirty="0"/>
              <a:t>it replace </a:t>
            </a:r>
            <a:r>
              <a:rPr lang="en-US" sz="3600" b="1" dirty="0" err="1"/>
              <a:t>jquery</a:t>
            </a:r>
            <a:r>
              <a:rPr lang="en-US" sz="3600" b="1" dirty="0"/>
              <a:t>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5059363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</a:t>
            </a:r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They are complimentary in their scopes with almost no overlaps in functionality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Backbone handles all high level abstractions, while </a:t>
            </a:r>
            <a:r>
              <a:rPr lang="en-US" sz="2400" dirty="0" err="1"/>
              <a:t>jquery</a:t>
            </a:r>
            <a:r>
              <a:rPr lang="en-US" sz="2400" dirty="0"/>
              <a:t> work with DOM </a:t>
            </a:r>
            <a:endParaRPr lang="en-US" sz="2400" dirty="0" smtClean="0"/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65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 smtClean="0"/>
              <a:t> Why </a:t>
            </a:r>
            <a:r>
              <a:rPr lang="en-US" sz="3600" b="1" dirty="0"/>
              <a:t>should I be using this?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5059363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marL="342900" lvl="1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The front end code devolves into a steaming, dirty pile of nested callbacks, DOM manipulations.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Backbone offers a significantly clean and elegant  way of handling this chaos.</a:t>
            </a:r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86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 smtClean="0"/>
              <a:t> Where </a:t>
            </a:r>
            <a:r>
              <a:rPr lang="en-US" sz="3600" b="1" dirty="0"/>
              <a:t>should I be using this?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5059363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r>
              <a:rPr lang="en-US" sz="2400" dirty="0"/>
              <a:t>It is ideally suited for creating front end heavy, data driven applications.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Examples of front end heavy applications can be Twitter, Gmail etc.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It makes complex Web apps creation </a:t>
            </a:r>
            <a:r>
              <a:rPr lang="en-US" sz="2400" dirty="0" smtClean="0"/>
              <a:t>simpler.</a:t>
            </a:r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77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 smtClean="0"/>
              <a:t> What </a:t>
            </a:r>
            <a:r>
              <a:rPr lang="en-US" sz="3600" b="1" dirty="0"/>
              <a:t>we will learn in coming days?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5059363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r>
              <a:rPr lang="en-US" sz="2400" dirty="0"/>
              <a:t>Introduction and Installation </a:t>
            </a:r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802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 smtClean="0"/>
              <a:t> </a:t>
            </a:r>
            <a:r>
              <a:rPr lang="en-US" sz="3600" b="1" dirty="0" smtClean="0"/>
              <a:t>Backbone </a:t>
            </a:r>
            <a:r>
              <a:rPr lang="en-US" sz="3600" b="1" dirty="0"/>
              <a:t>Models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229600" cy="50593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Operating with Model attributes</a:t>
            </a:r>
          </a:p>
          <a:p>
            <a:pPr lvl="1"/>
            <a:r>
              <a:rPr lang="en-US" dirty="0"/>
              <a:t>Operating with Model identifier</a:t>
            </a:r>
          </a:p>
          <a:p>
            <a:pPr lvl="1"/>
            <a:r>
              <a:rPr lang="en-US" dirty="0"/>
              <a:t>Validating Model attributes</a:t>
            </a:r>
          </a:p>
          <a:p>
            <a:pPr lvl="1"/>
            <a:r>
              <a:rPr lang="en-US" dirty="0"/>
              <a:t>Overriding getters and setters</a:t>
            </a:r>
          </a:p>
          <a:p>
            <a:pPr lvl="1"/>
            <a:r>
              <a:rPr lang="en-US" dirty="0"/>
              <a:t>Creating undo points to store/restore a model’s state</a:t>
            </a:r>
          </a:p>
          <a:p>
            <a:pPr lvl="1"/>
            <a:r>
              <a:rPr lang="en-US" dirty="0"/>
              <a:t>Implementing workflow for a Model</a:t>
            </a:r>
          </a:p>
          <a:p>
            <a:pPr lvl="1"/>
            <a:r>
              <a:rPr lang="en-US" dirty="0"/>
              <a:t>Using advanced validation in a Model</a:t>
            </a:r>
          </a:p>
          <a:p>
            <a:pPr lvl="1"/>
            <a:r>
              <a:rPr lang="en-US" dirty="0"/>
              <a:t>Validating a HTML Form</a:t>
            </a:r>
          </a:p>
          <a:p>
            <a:pPr lvl="1"/>
            <a:r>
              <a:rPr lang="en-US" dirty="0"/>
              <a:t>Working with nested attributes in a Model</a:t>
            </a:r>
          </a:p>
          <a:p>
            <a:pPr lvl="1"/>
            <a:r>
              <a:rPr lang="en-US" dirty="0"/>
              <a:t>Implementing a one-to-one relationship</a:t>
            </a:r>
          </a:p>
          <a:p>
            <a:pPr marL="3429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65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 smtClean="0"/>
              <a:t> </a:t>
            </a:r>
            <a:r>
              <a:rPr lang="en-US" sz="3600" b="1" dirty="0" smtClean="0"/>
              <a:t>Creating </a:t>
            </a:r>
            <a:r>
              <a:rPr lang="en-US" sz="3600" b="1" dirty="0"/>
              <a:t>a Model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229600" cy="50593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Provides validation</a:t>
            </a:r>
          </a:p>
          <a:p>
            <a:pPr lvl="1"/>
            <a:r>
              <a:rPr lang="en-US" dirty="0"/>
              <a:t>Perform access control and</a:t>
            </a:r>
          </a:p>
          <a:p>
            <a:pPr lvl="1"/>
            <a:r>
              <a:rPr lang="en-US" dirty="0"/>
              <a:t>Implements business logic required for your application </a:t>
            </a:r>
          </a:p>
          <a:p>
            <a:pPr marL="342900" lvl="1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invoiceItemModel</a:t>
            </a:r>
            <a:r>
              <a:rPr lang="en-US" dirty="0"/>
              <a:t> = </a:t>
            </a:r>
            <a:r>
              <a:rPr lang="en-US" dirty="0" err="1"/>
              <a:t>Backbone.Model.extend</a:t>
            </a:r>
            <a:r>
              <a:rPr lang="en-US" dirty="0"/>
              <a:t>({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/>
              <a:t>	</a:t>
            </a:r>
            <a:r>
              <a:rPr lang="en-US" smtClean="0"/>
              <a:t>	});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160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 smtClean="0"/>
              <a:t>Thanks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059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 smtClean="0"/>
              <a:t> 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505936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Web application that involves lot of </a:t>
            </a:r>
            <a:r>
              <a:rPr lang="en-US" sz="2400" dirty="0" smtClean="0"/>
              <a:t>JavaScript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Applications end up as tangled piles of </a:t>
            </a:r>
            <a:r>
              <a:rPr lang="en-US" sz="2400" dirty="0" err="1"/>
              <a:t>Jquery</a:t>
            </a:r>
            <a:r>
              <a:rPr lang="en-US" sz="2400" dirty="0"/>
              <a:t>  selectors and callbacks</a:t>
            </a:r>
            <a:r>
              <a:rPr lang="en-US" sz="2400" dirty="0" smtClean="0"/>
              <a:t>.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Hard to keep data in sync between the HTML UI, and JavaScript logic</a:t>
            </a:r>
            <a:r>
              <a:rPr lang="en-US" sz="2400" dirty="0" smtClean="0"/>
              <a:t>.</a:t>
            </a:r>
          </a:p>
          <a:p>
            <a:pPr marL="342900" lvl="1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You can end up with a pile of spaghetti code-code that is disorganized and difficult to follow.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18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/>
              <a:t>Backbone?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err="1"/>
              <a:t>Jquery</a:t>
            </a:r>
            <a:r>
              <a:rPr lang="en-US" sz="2400" dirty="0"/>
              <a:t> is cool but..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We have to store object information in to the DOM </a:t>
            </a:r>
          </a:p>
          <a:p>
            <a:pPr marL="342900" lvl="1" indent="0">
              <a:buNone/>
            </a:pPr>
            <a:r>
              <a:rPr lang="en-US" sz="24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list = "";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</a:t>
            </a:r>
            <a:r>
              <a:rPr lang="en-US" sz="1800" dirty="0"/>
              <a:t>	$.each(data, function (index, value)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</a:t>
            </a:r>
            <a:r>
              <a:rPr lang="en-US" sz="1800" dirty="0" smtClean="0"/>
              <a:t>	 </a:t>
            </a:r>
            <a:r>
              <a:rPr lang="en-US" sz="1800" dirty="0"/>
              <a:t>{ list += "&lt;li id="item-" + </a:t>
            </a:r>
            <a:r>
              <a:rPr lang="en-US" sz="1800" dirty="0" err="1"/>
              <a:t>value.Id</a:t>
            </a:r>
            <a:r>
              <a:rPr lang="en-US" sz="1800" dirty="0"/>
              <a:t> + ""&gt;" + </a:t>
            </a:r>
            <a:r>
              <a:rPr lang="en-US" sz="1800" dirty="0" err="1"/>
              <a:t>value.Name</a:t>
            </a:r>
            <a:r>
              <a:rPr lang="en-US" sz="1800" dirty="0"/>
              <a:t> + "&lt;/li&gt;"; }); 	$("</a:t>
            </a:r>
            <a:r>
              <a:rPr lang="en-US" sz="1800" dirty="0" err="1"/>
              <a:t>ul</a:t>
            </a:r>
            <a:r>
              <a:rPr lang="en-US" sz="1800" dirty="0"/>
              <a:t>").append(list); </a:t>
            </a:r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957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/>
              <a:t>Backbone?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sz="2400" dirty="0" smtClean="0"/>
              <a:t> </a:t>
            </a:r>
            <a:r>
              <a:rPr lang="en-US" sz="2400" dirty="0" err="1"/>
              <a:t>Jquery</a:t>
            </a:r>
            <a:r>
              <a:rPr lang="en-US" sz="2400" dirty="0"/>
              <a:t> is cool but</a:t>
            </a:r>
            <a:r>
              <a:rPr lang="en-US" sz="2400" dirty="0" smtClean="0"/>
              <a:t>..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r>
              <a:rPr lang="en-US" sz="2400" dirty="0" err="1"/>
              <a:t>jquery</a:t>
            </a:r>
            <a:r>
              <a:rPr lang="en-US" sz="2400" dirty="0"/>
              <a:t> callback hell </a:t>
            </a:r>
            <a:endParaRPr lang="en-US" sz="2400" dirty="0" smtClean="0"/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$.</a:t>
            </a:r>
            <a:r>
              <a:rPr lang="en-US" sz="1200" dirty="0" err="1"/>
              <a:t>getJSON</a:t>
            </a:r>
            <a:r>
              <a:rPr lang="en-US" sz="1200" dirty="0"/>
              <a:t>("/Items", function (data) {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 err="1"/>
              <a:t>var</a:t>
            </a:r>
            <a:r>
              <a:rPr lang="en-US" sz="1200" dirty="0"/>
              <a:t> list = "";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$.each(data, function (index, value) {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list += "&lt;li id="item-" + </a:t>
            </a:r>
            <a:r>
              <a:rPr lang="en-US" sz="1200" dirty="0" err="1"/>
              <a:t>value.Id</a:t>
            </a:r>
            <a:r>
              <a:rPr lang="en-US" sz="1200" dirty="0"/>
              <a:t> + ""&gt;" + </a:t>
            </a:r>
            <a:r>
              <a:rPr lang="en-US" sz="1200" dirty="0" err="1"/>
              <a:t>value.Name</a:t>
            </a:r>
            <a:r>
              <a:rPr lang="en-US" sz="1200" dirty="0"/>
              <a:t> + "&lt;/li&gt;";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 });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 $("</a:t>
            </a:r>
            <a:r>
              <a:rPr lang="en-US" sz="1200" dirty="0" err="1"/>
              <a:t>ul</a:t>
            </a:r>
            <a:r>
              <a:rPr lang="en-US" sz="1200" dirty="0"/>
              <a:t>").append(list);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$("li").click(function () {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 err="1"/>
              <a:t>var</a:t>
            </a:r>
            <a:r>
              <a:rPr lang="en-US" sz="1200" dirty="0"/>
              <a:t> $this = $(this);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 err="1"/>
              <a:t>var</a:t>
            </a:r>
            <a:r>
              <a:rPr lang="en-US" sz="1200" dirty="0"/>
              <a:t> id = $</a:t>
            </a:r>
            <a:r>
              <a:rPr lang="en-US" sz="1200" dirty="0" err="1"/>
              <a:t>this.attr</a:t>
            </a:r>
            <a:r>
              <a:rPr lang="en-US" sz="1200" dirty="0"/>
              <a:t>("id").replace("item-", "");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$.post("/Items", { id: id }, function () {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$</a:t>
            </a:r>
            <a:r>
              <a:rPr lang="en-US" sz="1200" dirty="0" err="1"/>
              <a:t>this.fadeOut</a:t>
            </a:r>
            <a:r>
              <a:rPr lang="en-US" sz="1200" dirty="0"/>
              <a:t>(function () {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$</a:t>
            </a:r>
            <a:r>
              <a:rPr lang="en-US" sz="1200" dirty="0" err="1"/>
              <a:t>this.remove</a:t>
            </a:r>
            <a:r>
              <a:rPr lang="en-US" sz="1200" dirty="0"/>
              <a:t>();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		});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	         });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	 }); </a:t>
            </a:r>
          </a:p>
          <a:p>
            <a:pPr marL="1371600" lvl="4" indent="0">
              <a:lnSpc>
                <a:spcPct val="150000"/>
              </a:lnSpc>
              <a:buNone/>
            </a:pPr>
            <a:r>
              <a:rPr lang="en-US" sz="1200" dirty="0"/>
              <a:t>});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13487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/>
              <a:t>Backbone?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2400" dirty="0" smtClean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 smtClean="0"/>
          </a:p>
          <a:p>
            <a:pPr lvl="1"/>
            <a:r>
              <a:rPr lang="en-US" sz="2800" dirty="0" smtClean="0"/>
              <a:t>Its </a:t>
            </a:r>
            <a:r>
              <a:rPr lang="en-US" sz="2800" dirty="0"/>
              <a:t>all too easy to create JavaScript applications that end up as tangled piles of jQuery selectors and callbacks.”</a:t>
            </a:r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5951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/>
              <a:t>Backbone?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So</a:t>
            </a:r>
            <a:r>
              <a:rPr lang="en-US" sz="2800" dirty="0"/>
              <a:t>, what do we need</a:t>
            </a:r>
            <a:r>
              <a:rPr lang="en-US" sz="2800" dirty="0" smtClean="0"/>
              <a:t>?</a:t>
            </a:r>
          </a:p>
          <a:p>
            <a:pPr lvl="1"/>
            <a:endParaRPr lang="en-US" sz="2800" dirty="0"/>
          </a:p>
          <a:p>
            <a:pPr lvl="4"/>
            <a:r>
              <a:rPr lang="en-US" sz="2600" dirty="0"/>
              <a:t>Abstraction</a:t>
            </a:r>
          </a:p>
          <a:p>
            <a:pPr lvl="4"/>
            <a:r>
              <a:rPr lang="en-US" sz="2600" dirty="0"/>
              <a:t>Decoupling UI from </a:t>
            </a:r>
            <a:r>
              <a:rPr lang="en-US" sz="2600" dirty="0" smtClean="0"/>
              <a:t>data</a:t>
            </a:r>
          </a:p>
          <a:p>
            <a:pPr lvl="4"/>
            <a:r>
              <a:rPr lang="en-US" sz="2800" dirty="0"/>
              <a:t>No more callbacks</a:t>
            </a:r>
          </a:p>
          <a:p>
            <a:pPr marL="1371600" lvl="4" indent="0">
              <a:buNone/>
            </a:pPr>
            <a:endParaRPr lang="en-US" sz="2600" dirty="0"/>
          </a:p>
          <a:p>
            <a:pPr lvl="5"/>
            <a:endParaRPr lang="en-US" sz="2600" dirty="0" smtClean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19040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/>
              <a:t>Backbone?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So, what do we need?(More practically)</a:t>
            </a:r>
          </a:p>
          <a:p>
            <a:pPr marL="342900" lvl="1" indent="0">
              <a:buNone/>
            </a:pPr>
            <a:endParaRPr lang="en-US" sz="2800" dirty="0"/>
          </a:p>
          <a:p>
            <a:pPr lvl="4"/>
            <a:r>
              <a:rPr lang="en-US" sz="2400" dirty="0" smtClean="0"/>
              <a:t>Events </a:t>
            </a:r>
            <a:r>
              <a:rPr lang="en-US" sz="2400" dirty="0"/>
              <a:t>(to keep UI and data up to date)</a:t>
            </a:r>
          </a:p>
          <a:p>
            <a:pPr lvl="4"/>
            <a:r>
              <a:rPr lang="en-US" sz="2400" dirty="0"/>
              <a:t>A template </a:t>
            </a:r>
            <a:r>
              <a:rPr lang="en-US" sz="2400" dirty="0" smtClean="0"/>
              <a:t>engine</a:t>
            </a:r>
          </a:p>
          <a:p>
            <a:pPr lvl="4"/>
            <a:r>
              <a:rPr lang="en-US" sz="2400" dirty="0"/>
              <a:t>A solid routing system</a:t>
            </a:r>
          </a:p>
          <a:p>
            <a:pPr lvl="4"/>
            <a:r>
              <a:rPr lang="en-US" sz="2400" dirty="0"/>
              <a:t>All the above things wrapped into a light weight JavaScript framework</a:t>
            </a:r>
          </a:p>
          <a:p>
            <a:pPr marL="1371600" lvl="4" indent="0">
              <a:buNone/>
            </a:pPr>
            <a:endParaRPr lang="en-US" sz="2800" dirty="0"/>
          </a:p>
          <a:p>
            <a:pPr marL="1371600" lvl="4" indent="0">
              <a:buNone/>
            </a:pPr>
            <a:endParaRPr lang="en-US" sz="2600" dirty="0"/>
          </a:p>
          <a:p>
            <a:pPr lvl="5"/>
            <a:endParaRPr lang="en-US" sz="2600" dirty="0" smtClean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1304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/>
              <a:t>Backbone?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2400" dirty="0" smtClean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dirty="0"/>
              <a:t>exists and it’s called: Backbone.js</a:t>
            </a:r>
            <a:r>
              <a:rPr lang="en-US" sz="2800" dirty="0"/>
              <a:t> </a:t>
            </a:r>
          </a:p>
          <a:p>
            <a:pPr marL="342900" lvl="1" indent="0">
              <a:buNone/>
            </a:pPr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22617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/>
              <a:t>Backbone?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71600" lvl="4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Model-View-Controller(MVC) framework  for JavaScript</a:t>
            </a:r>
          </a:p>
          <a:p>
            <a:pPr lvl="1"/>
            <a:r>
              <a:rPr lang="en-US" sz="2400" dirty="0"/>
              <a:t>Useful for creating single-page web app or complex UI components</a:t>
            </a:r>
          </a:p>
          <a:p>
            <a:pPr lvl="1"/>
            <a:r>
              <a:rPr lang="en-US" sz="2400" dirty="0"/>
              <a:t>Provide structure to UI components</a:t>
            </a:r>
          </a:p>
          <a:p>
            <a:pPr lvl="1"/>
            <a:r>
              <a:rPr lang="en-US" sz="2400" dirty="0"/>
              <a:t>Manage state of the application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It is a layer above existing JavaScript DOM manipulation libraries like </a:t>
            </a:r>
            <a:r>
              <a:rPr lang="en-US" sz="2400" dirty="0" err="1"/>
              <a:t>Jquery</a:t>
            </a:r>
            <a:r>
              <a:rPr lang="en-US" sz="2400" dirty="0"/>
              <a:t>, </a:t>
            </a:r>
            <a:r>
              <a:rPr lang="en-US" sz="2400" dirty="0" err="1"/>
              <a:t>Zepto</a:t>
            </a:r>
            <a:r>
              <a:rPr lang="en-US" sz="2400" dirty="0"/>
              <a:t> etc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Works well with </a:t>
            </a:r>
            <a:r>
              <a:rPr lang="en-US" sz="2400" dirty="0" err="1"/>
              <a:t>Jquery</a:t>
            </a:r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  <a:p>
            <a:pPr marL="3429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5392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 Final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762FEF2-56E7-4929-9DAB-8E27FDF979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146F1D-CC51-4A69-9D03-500B4A060BA7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113946A-A020-4F3A-9B79-88BC83B2C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547</Words>
  <Application>Microsoft Office PowerPoint</Application>
  <PresentationFormat>On-screen Show (4:3)</PresentationFormat>
  <Paragraphs>198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Cognizant_Corporate_Template Final</vt:lpstr>
      <vt:lpstr>PowerPoint Presentation</vt:lpstr>
      <vt:lpstr> Problem</vt:lpstr>
      <vt:lpstr>Why Backbone? </vt:lpstr>
      <vt:lpstr>Why Backbone? </vt:lpstr>
      <vt:lpstr>Why Backbone? </vt:lpstr>
      <vt:lpstr>Why Backbone? </vt:lpstr>
      <vt:lpstr>Why Backbone? </vt:lpstr>
      <vt:lpstr>Why Backbone? </vt:lpstr>
      <vt:lpstr>Why Backbone? </vt:lpstr>
      <vt:lpstr>A traditional Model-View-Controller relationship </vt:lpstr>
      <vt:lpstr>Model-View-Presenter</vt:lpstr>
      <vt:lpstr>MV*, a pattern for real-world- applications</vt:lpstr>
      <vt:lpstr> Does it replace jquery? </vt:lpstr>
      <vt:lpstr> Why should I be using this?  </vt:lpstr>
      <vt:lpstr> Where should I be using this?  </vt:lpstr>
      <vt:lpstr> What we will learn in coming days? </vt:lpstr>
      <vt:lpstr> Backbone Models  </vt:lpstr>
      <vt:lpstr> Creating a Model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</dc:creator>
  <cp:lastModifiedBy>Boggu, Prathima (Cognizant)</cp:lastModifiedBy>
  <cp:revision>61</cp:revision>
  <dcterms:created xsi:type="dcterms:W3CDTF">2011-07-04T15:26:36Z</dcterms:created>
  <dcterms:modified xsi:type="dcterms:W3CDTF">2015-01-23T10:44:54Z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