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81" r:id="rId4"/>
  </p:sldMasterIdLst>
  <p:notesMasterIdLst>
    <p:notesMasterId r:id="rId38"/>
  </p:notesMasterIdLst>
  <p:handoutMasterIdLst>
    <p:handoutMasterId r:id="rId39"/>
  </p:handoutMasterIdLst>
  <p:sldIdLst>
    <p:sldId id="347" r:id="rId5"/>
    <p:sldId id="382" r:id="rId6"/>
    <p:sldId id="384" r:id="rId7"/>
    <p:sldId id="383" r:id="rId8"/>
    <p:sldId id="385" r:id="rId9"/>
    <p:sldId id="348" r:id="rId10"/>
    <p:sldId id="376" r:id="rId11"/>
    <p:sldId id="353" r:id="rId12"/>
    <p:sldId id="354" r:id="rId13"/>
    <p:sldId id="357" r:id="rId14"/>
    <p:sldId id="356" r:id="rId15"/>
    <p:sldId id="359" r:id="rId16"/>
    <p:sldId id="360" r:id="rId17"/>
    <p:sldId id="367" r:id="rId18"/>
    <p:sldId id="362" r:id="rId19"/>
    <p:sldId id="363" r:id="rId20"/>
    <p:sldId id="370" r:id="rId21"/>
    <p:sldId id="358" r:id="rId22"/>
    <p:sldId id="365" r:id="rId23"/>
    <p:sldId id="366" r:id="rId24"/>
    <p:sldId id="379" r:id="rId25"/>
    <p:sldId id="369" r:id="rId26"/>
    <p:sldId id="368" r:id="rId27"/>
    <p:sldId id="364" r:id="rId28"/>
    <p:sldId id="371" r:id="rId29"/>
    <p:sldId id="373" r:id="rId30"/>
    <p:sldId id="374" r:id="rId31"/>
    <p:sldId id="377" r:id="rId32"/>
    <p:sldId id="378" r:id="rId33"/>
    <p:sldId id="361" r:id="rId34"/>
    <p:sldId id="380" r:id="rId35"/>
    <p:sldId id="381" r:id="rId36"/>
    <p:sldId id="30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ibhav Bharadwaj" initials="V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333"/>
    <a:srgbClr val="000066"/>
    <a:srgbClr val="1937B7"/>
    <a:srgbClr val="7030A0"/>
    <a:srgbClr val="663300"/>
    <a:srgbClr val="00002A"/>
    <a:srgbClr val="006699"/>
    <a:srgbClr val="A5A818"/>
    <a:srgbClr val="3D5D19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9" autoAdjust="0"/>
    <p:restoredTop sz="66167" autoAdjust="0"/>
  </p:normalViewPr>
  <p:slideViewPr>
    <p:cSldViewPr>
      <p:cViewPr>
        <p:scale>
          <a:sx n="68" d="100"/>
          <a:sy n="68" d="100"/>
        </p:scale>
        <p:origin x="-1476" y="-25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/>
            </a:lvl1pPr>
          </a:lstStyle>
          <a:p>
            <a:pPr>
              <a:defRPr/>
            </a:pPr>
            <a:fld id="{5D567964-5B5B-4D0A-8334-2F51F314B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/>
            </a:lvl1pPr>
          </a:lstStyle>
          <a:p>
            <a:pPr>
              <a:defRPr/>
            </a:pPr>
            <a:fld id="{323D6638-3CA0-4905-8702-E3E5EE967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3D6638-3CA0-4905-8702-E3E5EE9679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9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35583" y="353339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2012,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4" descr="2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319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2012,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4" descr="2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2012,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2012,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244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aining machine template-index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 descr="CI-Logo_B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733800" y="6462278"/>
            <a:ext cx="1676400" cy="28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2012,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1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520065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0"/>
            <a:ext cx="557213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D65C96D7-1CD6-47E3-9FA9-60CD48A62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8" r:id="rId2"/>
    <p:sldLayoutId id="2147484076" r:id="rId3"/>
    <p:sldLayoutId id="2147484077" r:id="rId4"/>
    <p:sldLayoutId id="2147484073" r:id="rId5"/>
    <p:sldLayoutId id="2147484074" r:id="rId6"/>
    <p:sldLayoutId id="214748407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8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1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895600"/>
            <a:ext cx="6400800" cy="12954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July 2012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Introduction to UX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Practice</a:t>
            </a:r>
            <a:br>
              <a:rPr lang="en-US" dirty="0" smtClean="0">
                <a:ea typeface="ＭＳ Ｐゴシック" pitchFamily="34" charset="-128"/>
              </a:rPr>
            </a:b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circ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690" y="1190854"/>
            <a:ext cx="1943714" cy="114639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317616" y="1564744"/>
            <a:ext cx="1614016" cy="4401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9" name="Picture 8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5300743" flipH="1">
            <a:off x="1876838" y="953527"/>
            <a:ext cx="496612" cy="663003"/>
          </a:xfrm>
          <a:prstGeom prst="rect">
            <a:avLst/>
          </a:prstGeom>
        </p:spPr>
      </p:pic>
      <p:pic>
        <p:nvPicPr>
          <p:cNvPr id="10" name="Picture 9" descr="circ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72168" y="1190854"/>
            <a:ext cx="1943714" cy="1146394"/>
          </a:xfrm>
          <a:prstGeom prst="rect">
            <a:avLst/>
          </a:prstGeom>
        </p:spPr>
      </p:pic>
      <p:pic>
        <p:nvPicPr>
          <p:cNvPr id="11" name="Picture 10" descr="circ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53006" y="1190854"/>
            <a:ext cx="2274295" cy="1146394"/>
          </a:xfrm>
          <a:prstGeom prst="rect">
            <a:avLst/>
          </a:prstGeom>
        </p:spPr>
      </p:pic>
      <p:pic>
        <p:nvPicPr>
          <p:cNvPr id="12" name="Picture 11" descr="circ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53937" y="1190854"/>
            <a:ext cx="2779893" cy="1146394"/>
          </a:xfrm>
          <a:prstGeom prst="rect">
            <a:avLst/>
          </a:prstGeom>
        </p:spPr>
      </p:pic>
      <p:pic>
        <p:nvPicPr>
          <p:cNvPr id="13" name="Picture 12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299257">
            <a:off x="3839522" y="720182"/>
            <a:ext cx="704475" cy="940511"/>
          </a:xfrm>
          <a:prstGeom prst="rect">
            <a:avLst/>
          </a:prstGeom>
        </p:spPr>
      </p:pic>
      <p:pic>
        <p:nvPicPr>
          <p:cNvPr id="14" name="Picture 13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299257" flipH="1" flipV="1">
            <a:off x="3577887" y="1947047"/>
            <a:ext cx="704475" cy="940511"/>
          </a:xfrm>
          <a:prstGeom prst="rect">
            <a:avLst/>
          </a:prstGeom>
        </p:spPr>
      </p:pic>
      <p:pic>
        <p:nvPicPr>
          <p:cNvPr id="15" name="Picture 14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5300743" flipH="1">
            <a:off x="5998911" y="720183"/>
            <a:ext cx="704475" cy="940511"/>
          </a:xfrm>
          <a:prstGeom prst="rect">
            <a:avLst/>
          </a:prstGeom>
        </p:spPr>
      </p:pic>
      <p:pic>
        <p:nvPicPr>
          <p:cNvPr id="16" name="Picture 15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5300743" flipV="1">
            <a:off x="5925546" y="1947046"/>
            <a:ext cx="704475" cy="940511"/>
          </a:xfrm>
          <a:prstGeom prst="rect">
            <a:avLst/>
          </a:prstGeom>
        </p:spPr>
      </p:pic>
      <p:sp>
        <p:nvSpPr>
          <p:cNvPr id="17" name="7-Point Star 16"/>
          <p:cNvSpPr/>
          <p:nvPr/>
        </p:nvSpPr>
        <p:spPr bwMode="auto">
          <a:xfrm>
            <a:off x="265466" y="873529"/>
            <a:ext cx="513551" cy="513551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49438" y="957500"/>
            <a:ext cx="335215" cy="3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1</a:t>
            </a:r>
          </a:p>
        </p:txBody>
      </p:sp>
      <p:sp>
        <p:nvSpPr>
          <p:cNvPr id="19" name="7-Point Star 18"/>
          <p:cNvSpPr/>
          <p:nvPr/>
        </p:nvSpPr>
        <p:spPr bwMode="auto">
          <a:xfrm>
            <a:off x="2357673" y="873529"/>
            <a:ext cx="513551" cy="513551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441644" y="957500"/>
            <a:ext cx="335215" cy="3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2</a:t>
            </a:r>
          </a:p>
        </p:txBody>
      </p:sp>
      <p:sp>
        <p:nvSpPr>
          <p:cNvPr id="21" name="7-Point Star 20"/>
          <p:cNvSpPr/>
          <p:nvPr/>
        </p:nvSpPr>
        <p:spPr bwMode="auto">
          <a:xfrm>
            <a:off x="4925425" y="873529"/>
            <a:ext cx="513551" cy="513551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009397" y="957500"/>
            <a:ext cx="335215" cy="3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3</a:t>
            </a:r>
          </a:p>
        </p:txBody>
      </p:sp>
      <p:sp>
        <p:nvSpPr>
          <p:cNvPr id="23" name="7-Point Star 22"/>
          <p:cNvSpPr/>
          <p:nvPr/>
        </p:nvSpPr>
        <p:spPr bwMode="auto">
          <a:xfrm>
            <a:off x="6906263" y="873529"/>
            <a:ext cx="513551" cy="513551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990235" y="957500"/>
            <a:ext cx="335215" cy="3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485559" y="1586843"/>
            <a:ext cx="1306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Discover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2284308" y="1564744"/>
            <a:ext cx="1614016" cy="4401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2526500" y="1586843"/>
            <a:ext cx="102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Define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4411875" y="1564744"/>
            <a:ext cx="1614016" cy="4401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494961" y="1586843"/>
            <a:ext cx="1072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Design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6539441" y="1533808"/>
            <a:ext cx="2274295" cy="4711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622528" y="1586843"/>
            <a:ext cx="1903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Development</a:t>
            </a:r>
          </a:p>
        </p:txBody>
      </p:sp>
      <p:pic>
        <p:nvPicPr>
          <p:cNvPr id="32" name="Picture 31" descr="circ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0846" y="3298634"/>
            <a:ext cx="2204263" cy="993994"/>
          </a:xfrm>
          <a:prstGeom prst="rect">
            <a:avLst/>
          </a:prstGeom>
        </p:spPr>
      </p:pic>
      <p:sp>
        <p:nvSpPr>
          <p:cNvPr id="33" name="7-Point Star 32"/>
          <p:cNvSpPr/>
          <p:nvPr/>
        </p:nvSpPr>
        <p:spPr bwMode="auto">
          <a:xfrm>
            <a:off x="7079259" y="3016198"/>
            <a:ext cx="513551" cy="513551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163231" y="3100169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5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836900" y="3588341"/>
            <a:ext cx="1803359" cy="4711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7162361" y="3641376"/>
            <a:ext cx="1143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Testing</a:t>
            </a:r>
          </a:p>
        </p:txBody>
      </p:sp>
      <p:pic>
        <p:nvPicPr>
          <p:cNvPr id="37" name="Picture 36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9948348" flipH="1">
            <a:off x="7267357" y="2336900"/>
            <a:ext cx="704475" cy="940511"/>
          </a:xfrm>
          <a:prstGeom prst="rect">
            <a:avLst/>
          </a:prstGeom>
        </p:spPr>
      </p:pic>
      <p:pic>
        <p:nvPicPr>
          <p:cNvPr id="38" name="Picture 37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948348" flipV="1">
            <a:off x="7800758" y="2336900"/>
            <a:ext cx="704475" cy="940511"/>
          </a:xfrm>
          <a:prstGeom prst="rect">
            <a:avLst/>
          </a:prstGeom>
        </p:spPr>
      </p:pic>
      <p:sp>
        <p:nvSpPr>
          <p:cNvPr id="39" name="Title 3"/>
          <p:cNvSpPr txBox="1">
            <a:spLocks/>
          </p:cNvSpPr>
          <p:nvPr/>
        </p:nvSpPr>
        <p:spPr bwMode="auto">
          <a:xfrm>
            <a:off x="152400" y="68946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D97BB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UCD – The Process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D97BB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imagesCANTROWS.jpg"/>
          <p:cNvPicPr>
            <a:picLocks noChangeAspect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3962400" y="0"/>
            <a:ext cx="5192617" cy="6084916"/>
          </a:xfrm>
          <a:prstGeom prst="rect">
            <a:avLst/>
          </a:prstGeom>
        </p:spPr>
      </p:pic>
      <p:pic>
        <p:nvPicPr>
          <p:cNvPr id="7" name="Picture 6" descr="imagesCANTROWS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6415617" cy="608491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2438400"/>
            <a:ext cx="9144000" cy="50126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The Barber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Shop Analogy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8" name="Picture 7" descr="circle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6690" y="1075060"/>
            <a:ext cx="1598428" cy="838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 bwMode="auto">
          <a:xfrm>
            <a:off x="328633" y="1311353"/>
            <a:ext cx="1206384" cy="4401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2" name="Picture 11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5300743" flipH="1">
            <a:off x="1539865" y="733187"/>
            <a:ext cx="496612" cy="663003"/>
          </a:xfrm>
          <a:prstGeom prst="rect">
            <a:avLst/>
          </a:prstGeom>
        </p:spPr>
      </p:pic>
      <p:pic>
        <p:nvPicPr>
          <p:cNvPr id="14" name="Picture 13" descr="circle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3692" y="1075060"/>
            <a:ext cx="1598428" cy="838200"/>
          </a:xfrm>
          <a:prstGeom prst="rect">
            <a:avLst/>
          </a:prstGeom>
        </p:spPr>
      </p:pic>
      <p:pic>
        <p:nvPicPr>
          <p:cNvPr id="15" name="Picture 14" descr="circle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5038" y="1075060"/>
            <a:ext cx="1870284" cy="838200"/>
          </a:xfrm>
          <a:prstGeom prst="rect">
            <a:avLst/>
          </a:prstGeom>
        </p:spPr>
      </p:pic>
      <p:pic>
        <p:nvPicPr>
          <p:cNvPr id="16" name="Picture 15" descr="circle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0949" y="1075060"/>
            <a:ext cx="2139204" cy="838200"/>
          </a:xfrm>
          <a:prstGeom prst="rect">
            <a:avLst/>
          </a:prstGeom>
        </p:spPr>
      </p:pic>
      <p:pic>
        <p:nvPicPr>
          <p:cNvPr id="17" name="Picture 16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299257">
            <a:off x="3191725" y="743342"/>
            <a:ext cx="487468" cy="650795"/>
          </a:xfrm>
          <a:prstGeom prst="rect">
            <a:avLst/>
          </a:prstGeom>
        </p:spPr>
      </p:pic>
      <p:pic>
        <p:nvPicPr>
          <p:cNvPr id="18" name="Picture 17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299257" flipH="1" flipV="1">
            <a:off x="3105426" y="1678857"/>
            <a:ext cx="487468" cy="650795"/>
          </a:xfrm>
          <a:prstGeom prst="rect">
            <a:avLst/>
          </a:prstGeom>
        </p:spPr>
      </p:pic>
      <p:sp>
        <p:nvSpPr>
          <p:cNvPr id="21" name="7-Point Star 20"/>
          <p:cNvSpPr/>
          <p:nvPr/>
        </p:nvSpPr>
        <p:spPr bwMode="auto">
          <a:xfrm>
            <a:off x="298518" y="906581"/>
            <a:ext cx="345670" cy="345670"/>
          </a:xfrm>
          <a:prstGeom prst="star7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40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05370" y="924449"/>
            <a:ext cx="3129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430474" y="1366503"/>
            <a:ext cx="10550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charset="0"/>
              </a:rPr>
              <a:t>Discover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1975832" y="1300336"/>
            <a:ext cx="1144692" cy="4401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085820" y="1366503"/>
            <a:ext cx="8354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charset="0"/>
              </a:rPr>
              <a:t>Define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3684753" y="1311353"/>
            <a:ext cx="1379325" cy="4401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3767839" y="1366503"/>
            <a:ext cx="8723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charset="0"/>
              </a:rPr>
              <a:t>Design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571794" y="1291434"/>
            <a:ext cx="1613959" cy="4711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599796" y="1366503"/>
            <a:ext cx="15167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charset="0"/>
              </a:rPr>
              <a:t>Development</a:t>
            </a:r>
          </a:p>
        </p:txBody>
      </p:sp>
      <p:pic>
        <p:nvPicPr>
          <p:cNvPr id="39" name="Picture 38" descr="circ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8502" y="3419015"/>
            <a:ext cx="1982268" cy="1146394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 bwMode="auto">
          <a:xfrm>
            <a:off x="470016" y="3645665"/>
            <a:ext cx="1511184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41" name="Picture 40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5300743" flipH="1">
            <a:off x="1993915" y="3151597"/>
            <a:ext cx="488324" cy="651938"/>
          </a:xfrm>
          <a:prstGeom prst="rect">
            <a:avLst/>
          </a:prstGeom>
        </p:spPr>
      </p:pic>
      <p:pic>
        <p:nvPicPr>
          <p:cNvPr id="42" name="Picture 41" descr="circ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80500" y="3449196"/>
            <a:ext cx="1661632" cy="1066800"/>
          </a:xfrm>
          <a:prstGeom prst="rect">
            <a:avLst/>
          </a:prstGeom>
        </p:spPr>
      </p:pic>
      <p:pic>
        <p:nvPicPr>
          <p:cNvPr id="43" name="Picture 42" descr="circ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10000" y="3463083"/>
            <a:ext cx="2057401" cy="1105452"/>
          </a:xfrm>
          <a:prstGeom prst="rect">
            <a:avLst/>
          </a:prstGeom>
        </p:spPr>
      </p:pic>
      <p:pic>
        <p:nvPicPr>
          <p:cNvPr id="44" name="Picture 43" descr="circ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01299" y="3569464"/>
            <a:ext cx="2286000" cy="990600"/>
          </a:xfrm>
          <a:prstGeom prst="rect">
            <a:avLst/>
          </a:prstGeom>
        </p:spPr>
      </p:pic>
      <p:pic>
        <p:nvPicPr>
          <p:cNvPr id="45" name="Picture 44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299257">
            <a:off x="3663764" y="3004565"/>
            <a:ext cx="609033" cy="813091"/>
          </a:xfrm>
          <a:prstGeom prst="rect">
            <a:avLst/>
          </a:prstGeom>
        </p:spPr>
      </p:pic>
      <p:pic>
        <p:nvPicPr>
          <p:cNvPr id="46" name="Picture 45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299257" flipH="1" flipV="1">
            <a:off x="3412370" y="4265078"/>
            <a:ext cx="558891" cy="746149"/>
          </a:xfrm>
          <a:prstGeom prst="rect">
            <a:avLst/>
          </a:prstGeom>
        </p:spPr>
      </p:pic>
      <p:pic>
        <p:nvPicPr>
          <p:cNvPr id="47" name="Picture 46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154799" flipH="1">
            <a:off x="7986665" y="4111430"/>
            <a:ext cx="643149" cy="858638"/>
          </a:xfrm>
          <a:prstGeom prst="rect">
            <a:avLst/>
          </a:prstGeom>
        </p:spPr>
      </p:pic>
      <p:pic>
        <p:nvPicPr>
          <p:cNvPr id="48" name="Picture 47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9279822" flipV="1">
            <a:off x="7492698" y="4403682"/>
            <a:ext cx="532313" cy="710666"/>
          </a:xfrm>
          <a:prstGeom prst="rect">
            <a:avLst/>
          </a:prstGeom>
        </p:spPr>
      </p:pic>
      <p:sp>
        <p:nvSpPr>
          <p:cNvPr id="49" name="7-Point Star 48"/>
          <p:cNvSpPr/>
          <p:nvPr/>
        </p:nvSpPr>
        <p:spPr bwMode="auto">
          <a:xfrm>
            <a:off x="472952" y="3156776"/>
            <a:ext cx="347506" cy="347506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501838" y="3229729"/>
            <a:ext cx="2760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582874" y="3798065"/>
            <a:ext cx="13692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Hi !! How would </a:t>
            </a:r>
          </a:p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you want your </a:t>
            </a:r>
          </a:p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Hair Sir?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2337555" y="3798065"/>
            <a:ext cx="1373292" cy="5333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2501745" y="3936191"/>
            <a:ext cx="10647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Snip!! Snip!!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4026568" y="3721865"/>
            <a:ext cx="1614016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4024195" y="3874265"/>
            <a:ext cx="1582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Here is the mirror </a:t>
            </a:r>
          </a:p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What do you think?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053751" y="3806037"/>
            <a:ext cx="1842559" cy="60162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6325519" y="3947208"/>
            <a:ext cx="12298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Final polishing</a:t>
            </a:r>
          </a:p>
        </p:txBody>
      </p:sp>
      <p:pic>
        <p:nvPicPr>
          <p:cNvPr id="71" name="Picture 70" descr="circle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4647" y="1075060"/>
            <a:ext cx="1600200" cy="838200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 bwMode="auto">
          <a:xfrm>
            <a:off x="7715492" y="1303660"/>
            <a:ext cx="1100755" cy="4588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7743494" y="1366503"/>
            <a:ext cx="9268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charset="0"/>
              </a:rPr>
              <a:t>Testing</a:t>
            </a:r>
          </a:p>
        </p:txBody>
      </p:sp>
      <p:pic>
        <p:nvPicPr>
          <p:cNvPr id="74" name="Picture 73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299257">
            <a:off x="5097643" y="743342"/>
            <a:ext cx="487468" cy="650795"/>
          </a:xfrm>
          <a:prstGeom prst="rect">
            <a:avLst/>
          </a:prstGeom>
        </p:spPr>
      </p:pic>
      <p:pic>
        <p:nvPicPr>
          <p:cNvPr id="75" name="Picture 74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299257" flipH="1" flipV="1">
            <a:off x="4934225" y="1678857"/>
            <a:ext cx="487468" cy="650795"/>
          </a:xfrm>
          <a:prstGeom prst="rect">
            <a:avLst/>
          </a:prstGeom>
        </p:spPr>
      </p:pic>
      <p:pic>
        <p:nvPicPr>
          <p:cNvPr id="76" name="Picture 75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299257">
            <a:off x="7177077" y="743342"/>
            <a:ext cx="487468" cy="650795"/>
          </a:xfrm>
          <a:prstGeom prst="rect">
            <a:avLst/>
          </a:prstGeom>
        </p:spPr>
      </p:pic>
      <p:pic>
        <p:nvPicPr>
          <p:cNvPr id="77" name="Picture 76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299257" flipH="1" flipV="1">
            <a:off x="7079761" y="1678857"/>
            <a:ext cx="487468" cy="650795"/>
          </a:xfrm>
          <a:prstGeom prst="rect">
            <a:avLst/>
          </a:prstGeom>
        </p:spPr>
      </p:pic>
      <p:sp>
        <p:nvSpPr>
          <p:cNvPr id="79" name="7-Point Star 78"/>
          <p:cNvSpPr/>
          <p:nvPr/>
        </p:nvSpPr>
        <p:spPr bwMode="auto">
          <a:xfrm>
            <a:off x="2158880" y="906581"/>
            <a:ext cx="345670" cy="345670"/>
          </a:xfrm>
          <a:prstGeom prst="star7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40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2165732" y="924449"/>
            <a:ext cx="3129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</a:rPr>
              <a:t>2</a:t>
            </a:r>
          </a:p>
        </p:txBody>
      </p:sp>
      <p:sp>
        <p:nvSpPr>
          <p:cNvPr id="81" name="7-Point Star 80"/>
          <p:cNvSpPr/>
          <p:nvPr/>
        </p:nvSpPr>
        <p:spPr bwMode="auto">
          <a:xfrm>
            <a:off x="3748063" y="906581"/>
            <a:ext cx="345670" cy="345670"/>
          </a:xfrm>
          <a:prstGeom prst="star7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40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3754915" y="924449"/>
            <a:ext cx="3129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</a:rPr>
              <a:t>3</a:t>
            </a:r>
          </a:p>
        </p:txBody>
      </p:sp>
      <p:sp>
        <p:nvSpPr>
          <p:cNvPr id="83" name="7-Point Star 82"/>
          <p:cNvSpPr/>
          <p:nvPr/>
        </p:nvSpPr>
        <p:spPr bwMode="auto">
          <a:xfrm>
            <a:off x="5631948" y="906581"/>
            <a:ext cx="345670" cy="345670"/>
          </a:xfrm>
          <a:prstGeom prst="star7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40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638800" y="924449"/>
            <a:ext cx="3129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</a:rPr>
              <a:t>4</a:t>
            </a:r>
          </a:p>
        </p:txBody>
      </p:sp>
      <p:sp>
        <p:nvSpPr>
          <p:cNvPr id="85" name="7-Point Star 84"/>
          <p:cNvSpPr/>
          <p:nvPr/>
        </p:nvSpPr>
        <p:spPr bwMode="auto">
          <a:xfrm>
            <a:off x="7689348" y="906581"/>
            <a:ext cx="345670" cy="345670"/>
          </a:xfrm>
          <a:prstGeom prst="star7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40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7696200" y="924449"/>
            <a:ext cx="3129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</a:rPr>
              <a:t>5</a:t>
            </a:r>
          </a:p>
        </p:txBody>
      </p:sp>
      <p:pic>
        <p:nvPicPr>
          <p:cNvPr id="87" name="Picture 86" descr="circ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01719" y="4953000"/>
            <a:ext cx="2438400" cy="99060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 bwMode="auto">
          <a:xfrm>
            <a:off x="6654171" y="5189573"/>
            <a:ext cx="2033548" cy="60162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6749667" y="5330744"/>
            <a:ext cx="17844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Checking in the Mirror</a:t>
            </a:r>
          </a:p>
        </p:txBody>
      </p:sp>
      <p:sp>
        <p:nvSpPr>
          <p:cNvPr id="90" name="7-Point Star 89"/>
          <p:cNvSpPr/>
          <p:nvPr/>
        </p:nvSpPr>
        <p:spPr bwMode="auto">
          <a:xfrm>
            <a:off x="2515519" y="3156776"/>
            <a:ext cx="347506" cy="347506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2544405" y="3229729"/>
            <a:ext cx="2760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2</a:t>
            </a:r>
          </a:p>
        </p:txBody>
      </p:sp>
      <p:sp>
        <p:nvSpPr>
          <p:cNvPr id="92" name="7-Point Star 91"/>
          <p:cNvSpPr/>
          <p:nvPr/>
        </p:nvSpPr>
        <p:spPr bwMode="auto">
          <a:xfrm>
            <a:off x="4391633" y="3156776"/>
            <a:ext cx="347506" cy="347506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420519" y="3229729"/>
            <a:ext cx="2760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3</a:t>
            </a:r>
          </a:p>
        </p:txBody>
      </p:sp>
      <p:sp>
        <p:nvSpPr>
          <p:cNvPr id="94" name="7-Point Star 93"/>
          <p:cNvSpPr/>
          <p:nvPr/>
        </p:nvSpPr>
        <p:spPr bwMode="auto">
          <a:xfrm>
            <a:off x="6205251" y="3311014"/>
            <a:ext cx="347506" cy="347506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5" name="TextBox 94"/>
          <p:cNvSpPr txBox="1"/>
          <p:nvPr/>
        </p:nvSpPr>
        <p:spPr bwMode="auto">
          <a:xfrm>
            <a:off x="6234137" y="3383967"/>
            <a:ext cx="2760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4</a:t>
            </a:r>
          </a:p>
        </p:txBody>
      </p:sp>
      <p:sp>
        <p:nvSpPr>
          <p:cNvPr id="96" name="7-Point Star 95"/>
          <p:cNvSpPr/>
          <p:nvPr/>
        </p:nvSpPr>
        <p:spPr bwMode="auto">
          <a:xfrm>
            <a:off x="6858919" y="4724400"/>
            <a:ext cx="347506" cy="347506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6887805" y="4797353"/>
            <a:ext cx="2760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5</a:t>
            </a:r>
          </a:p>
        </p:txBody>
      </p:sp>
      <p:pic>
        <p:nvPicPr>
          <p:cNvPr id="98" name="Picture 97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299257">
            <a:off x="5577150" y="3004565"/>
            <a:ext cx="609033" cy="813091"/>
          </a:xfrm>
          <a:prstGeom prst="rect">
            <a:avLst/>
          </a:prstGeom>
        </p:spPr>
      </p:pic>
      <p:pic>
        <p:nvPicPr>
          <p:cNvPr id="99" name="Picture 98" descr="imagesCAGOWYDL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299257" flipH="1" flipV="1">
            <a:off x="5325756" y="4265078"/>
            <a:ext cx="558891" cy="746149"/>
          </a:xfrm>
          <a:prstGeom prst="rect">
            <a:avLst/>
          </a:prstGeom>
        </p:spPr>
      </p:pic>
      <p:sp>
        <p:nvSpPr>
          <p:cNvPr id="69" name="Title 3"/>
          <p:cNvSpPr txBox="1">
            <a:spLocks/>
          </p:cNvSpPr>
          <p:nvPr/>
        </p:nvSpPr>
        <p:spPr bwMode="auto">
          <a:xfrm>
            <a:off x="152400" y="68946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D97BB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The UCD Process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D97BB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 bwMode="auto">
          <a:xfrm rot="374604">
            <a:off x="5326018" y="2744025"/>
            <a:ext cx="1353982" cy="72965"/>
          </a:xfrm>
          <a:custGeom>
            <a:avLst/>
            <a:gdLst>
              <a:gd name="connsiteX0" fmla="*/ 0 w 1949986"/>
              <a:gd name="connsiteY0" fmla="*/ 0 h 123630"/>
              <a:gd name="connsiteX1" fmla="*/ 407624 w 1949986"/>
              <a:gd name="connsiteY1" fmla="*/ 11017 h 123630"/>
              <a:gd name="connsiteX2" fmla="*/ 462709 w 1949986"/>
              <a:gd name="connsiteY2" fmla="*/ 22034 h 123630"/>
              <a:gd name="connsiteX3" fmla="*/ 605928 w 1949986"/>
              <a:gd name="connsiteY3" fmla="*/ 33051 h 123630"/>
              <a:gd name="connsiteX4" fmla="*/ 661012 w 1949986"/>
              <a:gd name="connsiteY4" fmla="*/ 44068 h 123630"/>
              <a:gd name="connsiteX5" fmla="*/ 1002535 w 1949986"/>
              <a:gd name="connsiteY5" fmla="*/ 77118 h 123630"/>
              <a:gd name="connsiteX6" fmla="*/ 1355075 w 1949986"/>
              <a:gd name="connsiteY6" fmla="*/ 88135 h 123630"/>
              <a:gd name="connsiteX7" fmla="*/ 1652531 w 1949986"/>
              <a:gd name="connsiteY7" fmla="*/ 99152 h 123630"/>
              <a:gd name="connsiteX8" fmla="*/ 1751682 w 1949986"/>
              <a:gd name="connsiteY8" fmla="*/ 110169 h 123630"/>
              <a:gd name="connsiteX9" fmla="*/ 1817784 w 1949986"/>
              <a:gd name="connsiteY9" fmla="*/ 121186 h 123630"/>
              <a:gd name="connsiteX10" fmla="*/ 1949986 w 1949986"/>
              <a:gd name="connsiteY10" fmla="*/ 121186 h 12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9986" h="123630">
                <a:moveTo>
                  <a:pt x="0" y="0"/>
                </a:moveTo>
                <a:cubicBezTo>
                  <a:pt x="135875" y="3672"/>
                  <a:pt x="271854" y="4552"/>
                  <a:pt x="407624" y="11017"/>
                </a:cubicBezTo>
                <a:cubicBezTo>
                  <a:pt x="426328" y="11908"/>
                  <a:pt x="444098" y="19966"/>
                  <a:pt x="462709" y="22034"/>
                </a:cubicBezTo>
                <a:cubicBezTo>
                  <a:pt x="510297" y="27322"/>
                  <a:pt x="558188" y="29379"/>
                  <a:pt x="605928" y="33051"/>
                </a:cubicBezTo>
                <a:cubicBezTo>
                  <a:pt x="624289" y="36723"/>
                  <a:pt x="642459" y="41538"/>
                  <a:pt x="661012" y="44068"/>
                </a:cubicBezTo>
                <a:cubicBezTo>
                  <a:pt x="771815" y="59177"/>
                  <a:pt x="890288" y="72238"/>
                  <a:pt x="1002535" y="77118"/>
                </a:cubicBezTo>
                <a:cubicBezTo>
                  <a:pt x="1119995" y="82225"/>
                  <a:pt x="1237572" y="84152"/>
                  <a:pt x="1355075" y="88135"/>
                </a:cubicBezTo>
                <a:lnTo>
                  <a:pt x="1652531" y="99152"/>
                </a:lnTo>
                <a:cubicBezTo>
                  <a:pt x="1685581" y="102824"/>
                  <a:pt x="1718720" y="105774"/>
                  <a:pt x="1751682" y="110169"/>
                </a:cubicBezTo>
                <a:cubicBezTo>
                  <a:pt x="1773824" y="113121"/>
                  <a:pt x="1795480" y="119947"/>
                  <a:pt x="1817784" y="121186"/>
                </a:cubicBezTo>
                <a:cubicBezTo>
                  <a:pt x="1861783" y="123630"/>
                  <a:pt x="1905919" y="121186"/>
                  <a:pt x="1949986" y="121186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4915594" y="1524832"/>
            <a:ext cx="14619" cy="612739"/>
          </a:xfrm>
          <a:custGeom>
            <a:avLst/>
            <a:gdLst>
              <a:gd name="connsiteX0" fmla="*/ 22034 w 22819"/>
              <a:gd name="connsiteY0" fmla="*/ 956464 h 956464"/>
              <a:gd name="connsiteX1" fmla="*/ 11017 w 22819"/>
              <a:gd name="connsiteY1" fmla="*/ 570873 h 956464"/>
              <a:gd name="connsiteX2" fmla="*/ 0 w 22819"/>
              <a:gd name="connsiteY2" fmla="*/ 471721 h 956464"/>
              <a:gd name="connsiteX3" fmla="*/ 11017 w 22819"/>
              <a:gd name="connsiteY3" fmla="*/ 218333 h 956464"/>
              <a:gd name="connsiteX4" fmla="*/ 22034 w 22819"/>
              <a:gd name="connsiteY4" fmla="*/ 31047 h 95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9" h="956464">
                <a:moveTo>
                  <a:pt x="22034" y="956464"/>
                </a:moveTo>
                <a:cubicBezTo>
                  <a:pt x="18362" y="827934"/>
                  <a:pt x="16856" y="699323"/>
                  <a:pt x="11017" y="570873"/>
                </a:cubicBezTo>
                <a:cubicBezTo>
                  <a:pt x="9507" y="537653"/>
                  <a:pt x="0" y="504975"/>
                  <a:pt x="0" y="471721"/>
                </a:cubicBezTo>
                <a:cubicBezTo>
                  <a:pt x="0" y="387179"/>
                  <a:pt x="6454" y="302752"/>
                  <a:pt x="11017" y="218333"/>
                </a:cubicBezTo>
                <a:cubicBezTo>
                  <a:pt x="22819" y="0"/>
                  <a:pt x="22034" y="126991"/>
                  <a:pt x="22034" y="31047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7" name="Freeform 76"/>
          <p:cNvSpPr/>
          <p:nvPr/>
        </p:nvSpPr>
        <p:spPr bwMode="auto">
          <a:xfrm rot="1055528">
            <a:off x="5422574" y="2216519"/>
            <a:ext cx="377155" cy="268521"/>
          </a:xfrm>
          <a:custGeom>
            <a:avLst/>
            <a:gdLst>
              <a:gd name="connsiteX0" fmla="*/ 26865 w 588726"/>
              <a:gd name="connsiteY0" fmla="*/ 396607 h 419151"/>
              <a:gd name="connsiteX1" fmla="*/ 258220 w 588726"/>
              <a:gd name="connsiteY1" fmla="*/ 231354 h 419151"/>
              <a:gd name="connsiteX2" fmla="*/ 302287 w 588726"/>
              <a:gd name="connsiteY2" fmla="*/ 187287 h 419151"/>
              <a:gd name="connsiteX3" fmla="*/ 346354 w 588726"/>
              <a:gd name="connsiteY3" fmla="*/ 165253 h 419151"/>
              <a:gd name="connsiteX4" fmla="*/ 434489 w 588726"/>
              <a:gd name="connsiteY4" fmla="*/ 110169 h 419151"/>
              <a:gd name="connsiteX5" fmla="*/ 566692 w 588726"/>
              <a:gd name="connsiteY5" fmla="*/ 11017 h 419151"/>
              <a:gd name="connsiteX6" fmla="*/ 588726 w 588726"/>
              <a:gd name="connsiteY6" fmla="*/ 0 h 41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726" h="419151">
                <a:moveTo>
                  <a:pt x="26865" y="396607"/>
                </a:moveTo>
                <a:cubicBezTo>
                  <a:pt x="125300" y="298175"/>
                  <a:pt x="0" y="419151"/>
                  <a:pt x="258220" y="231354"/>
                </a:cubicBezTo>
                <a:cubicBezTo>
                  <a:pt x="275020" y="219136"/>
                  <a:pt x="285668" y="199751"/>
                  <a:pt x="302287" y="187287"/>
                </a:cubicBezTo>
                <a:cubicBezTo>
                  <a:pt x="315425" y="177433"/>
                  <a:pt x="332689" y="174363"/>
                  <a:pt x="346354" y="165253"/>
                </a:cubicBezTo>
                <a:cubicBezTo>
                  <a:pt x="436166" y="105378"/>
                  <a:pt x="366460" y="132846"/>
                  <a:pt x="434489" y="110169"/>
                </a:cubicBezTo>
                <a:cubicBezTo>
                  <a:pt x="463586" y="87538"/>
                  <a:pt x="524261" y="36475"/>
                  <a:pt x="566692" y="11017"/>
                </a:cubicBezTo>
                <a:cubicBezTo>
                  <a:pt x="573733" y="6792"/>
                  <a:pt x="581381" y="3672"/>
                  <a:pt x="588726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4239816" y="994218"/>
            <a:ext cx="1453893" cy="578734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4386264" y="1035387"/>
            <a:ext cx="10326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Vision</a:t>
            </a:r>
          </a:p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Design Goals</a:t>
            </a:r>
          </a:p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Objectives</a:t>
            </a:r>
          </a:p>
          <a:p>
            <a:pPr eaLnBrk="0" hangingPunct="0"/>
            <a:endParaRPr lang="en-US" sz="1400" dirty="0" err="1" smtClean="0">
              <a:latin typeface="Verdana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5753112" y="1824090"/>
            <a:ext cx="1122768" cy="694128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5899560" y="1893491"/>
            <a:ext cx="90281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Image </a:t>
            </a:r>
          </a:p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Challenges</a:t>
            </a:r>
          </a:p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Constrains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6582984" y="2612936"/>
            <a:ext cx="2332416" cy="44052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6680616" y="2710568"/>
            <a:ext cx="1488640" cy="19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Task / Purpose Analysis</a:t>
            </a:r>
          </a:p>
        </p:txBody>
      </p:sp>
      <p:sp>
        <p:nvSpPr>
          <p:cNvPr id="83" name="Freeform 82"/>
          <p:cNvSpPr/>
          <p:nvPr/>
        </p:nvSpPr>
        <p:spPr bwMode="auto">
          <a:xfrm>
            <a:off x="5753112" y="3142122"/>
            <a:ext cx="2552688" cy="390528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837806" y="3136442"/>
            <a:ext cx="2522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Rockwell" pitchFamily="18" charset="0"/>
                <a:cs typeface="Narkisim" pitchFamily="34" charset="-79"/>
              </a:rPr>
              <a:t>Workflow Analysis</a:t>
            </a:r>
          </a:p>
        </p:txBody>
      </p:sp>
      <p:sp>
        <p:nvSpPr>
          <p:cNvPr id="86" name="Freeform 85"/>
          <p:cNvSpPr/>
          <p:nvPr/>
        </p:nvSpPr>
        <p:spPr bwMode="auto">
          <a:xfrm>
            <a:off x="5268480" y="2723363"/>
            <a:ext cx="529330" cy="472868"/>
          </a:xfrm>
          <a:custGeom>
            <a:avLst/>
            <a:gdLst>
              <a:gd name="connsiteX0" fmla="*/ 0 w 826265"/>
              <a:gd name="connsiteY0" fmla="*/ 0 h 738130"/>
              <a:gd name="connsiteX1" fmla="*/ 66102 w 826265"/>
              <a:gd name="connsiteY1" fmla="*/ 22033 h 738130"/>
              <a:gd name="connsiteX2" fmla="*/ 99152 w 826265"/>
              <a:gd name="connsiteY2" fmla="*/ 55084 h 738130"/>
              <a:gd name="connsiteX3" fmla="*/ 132203 w 826265"/>
              <a:gd name="connsiteY3" fmla="*/ 77118 h 738130"/>
              <a:gd name="connsiteX4" fmla="*/ 165253 w 826265"/>
              <a:gd name="connsiteY4" fmla="*/ 121185 h 738130"/>
              <a:gd name="connsiteX5" fmla="*/ 242372 w 826265"/>
              <a:gd name="connsiteY5" fmla="*/ 198303 h 738130"/>
              <a:gd name="connsiteX6" fmla="*/ 297456 w 826265"/>
              <a:gd name="connsiteY6" fmla="*/ 264404 h 738130"/>
              <a:gd name="connsiteX7" fmla="*/ 319490 w 826265"/>
              <a:gd name="connsiteY7" fmla="*/ 297455 h 738130"/>
              <a:gd name="connsiteX8" fmla="*/ 352540 w 826265"/>
              <a:gd name="connsiteY8" fmla="*/ 319489 h 738130"/>
              <a:gd name="connsiteX9" fmla="*/ 385591 w 826265"/>
              <a:gd name="connsiteY9" fmla="*/ 352539 h 738130"/>
              <a:gd name="connsiteX10" fmla="*/ 396608 w 826265"/>
              <a:gd name="connsiteY10" fmla="*/ 385590 h 738130"/>
              <a:gd name="connsiteX11" fmla="*/ 484743 w 826265"/>
              <a:gd name="connsiteY11" fmla="*/ 451691 h 738130"/>
              <a:gd name="connsiteX12" fmla="*/ 539827 w 826265"/>
              <a:gd name="connsiteY12" fmla="*/ 495759 h 738130"/>
              <a:gd name="connsiteX13" fmla="*/ 561861 w 826265"/>
              <a:gd name="connsiteY13" fmla="*/ 528809 h 738130"/>
              <a:gd name="connsiteX14" fmla="*/ 594911 w 826265"/>
              <a:gd name="connsiteY14" fmla="*/ 550843 h 738130"/>
              <a:gd name="connsiteX15" fmla="*/ 705080 w 826265"/>
              <a:gd name="connsiteY15" fmla="*/ 649995 h 738130"/>
              <a:gd name="connsiteX16" fmla="*/ 760164 w 826265"/>
              <a:gd name="connsiteY16" fmla="*/ 694062 h 738130"/>
              <a:gd name="connsiteX17" fmla="*/ 826265 w 826265"/>
              <a:gd name="connsiteY17" fmla="*/ 738130 h 73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26265" h="738130">
                <a:moveTo>
                  <a:pt x="0" y="0"/>
                </a:moveTo>
                <a:cubicBezTo>
                  <a:pt x="22034" y="7344"/>
                  <a:pt x="45799" y="10754"/>
                  <a:pt x="66102" y="22033"/>
                </a:cubicBezTo>
                <a:cubicBezTo>
                  <a:pt x="79722" y="29599"/>
                  <a:pt x="87183" y="45110"/>
                  <a:pt x="99152" y="55084"/>
                </a:cubicBezTo>
                <a:cubicBezTo>
                  <a:pt x="109324" y="63561"/>
                  <a:pt x="121186" y="69773"/>
                  <a:pt x="132203" y="77118"/>
                </a:cubicBezTo>
                <a:cubicBezTo>
                  <a:pt x="143220" y="91807"/>
                  <a:pt x="152902" y="107599"/>
                  <a:pt x="165253" y="121185"/>
                </a:cubicBezTo>
                <a:cubicBezTo>
                  <a:pt x="189707" y="148085"/>
                  <a:pt x="222207" y="168054"/>
                  <a:pt x="242372" y="198303"/>
                </a:cubicBezTo>
                <a:cubicBezTo>
                  <a:pt x="297071" y="280356"/>
                  <a:pt x="226773" y="179586"/>
                  <a:pt x="297456" y="264404"/>
                </a:cubicBezTo>
                <a:cubicBezTo>
                  <a:pt x="305933" y="274576"/>
                  <a:pt x="310127" y="288092"/>
                  <a:pt x="319490" y="297455"/>
                </a:cubicBezTo>
                <a:cubicBezTo>
                  <a:pt x="328852" y="306818"/>
                  <a:pt x="342368" y="311013"/>
                  <a:pt x="352540" y="319489"/>
                </a:cubicBezTo>
                <a:cubicBezTo>
                  <a:pt x="364509" y="329463"/>
                  <a:pt x="374574" y="341522"/>
                  <a:pt x="385591" y="352539"/>
                </a:cubicBezTo>
                <a:cubicBezTo>
                  <a:pt x="389263" y="363556"/>
                  <a:pt x="390166" y="375927"/>
                  <a:pt x="396608" y="385590"/>
                </a:cubicBezTo>
                <a:cubicBezTo>
                  <a:pt x="418026" y="417717"/>
                  <a:pt x="453096" y="432703"/>
                  <a:pt x="484743" y="451691"/>
                </a:cubicBezTo>
                <a:cubicBezTo>
                  <a:pt x="547882" y="546404"/>
                  <a:pt x="463812" y="434948"/>
                  <a:pt x="539827" y="495759"/>
                </a:cubicBezTo>
                <a:cubicBezTo>
                  <a:pt x="550166" y="504030"/>
                  <a:pt x="552499" y="519447"/>
                  <a:pt x="561861" y="528809"/>
                </a:cubicBezTo>
                <a:cubicBezTo>
                  <a:pt x="571223" y="538171"/>
                  <a:pt x="584137" y="543147"/>
                  <a:pt x="594911" y="550843"/>
                </a:cubicBezTo>
                <a:cubicBezTo>
                  <a:pt x="631117" y="576704"/>
                  <a:pt x="681642" y="614839"/>
                  <a:pt x="705080" y="649995"/>
                </a:cubicBezTo>
                <a:cubicBezTo>
                  <a:pt x="745793" y="711062"/>
                  <a:pt x="703820" y="662759"/>
                  <a:pt x="760164" y="694062"/>
                </a:cubicBezTo>
                <a:cubicBezTo>
                  <a:pt x="783313" y="706923"/>
                  <a:pt x="826265" y="738130"/>
                  <a:pt x="826265" y="73813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9" name="Freeform 88"/>
          <p:cNvSpPr/>
          <p:nvPr/>
        </p:nvSpPr>
        <p:spPr bwMode="auto">
          <a:xfrm flipH="1">
            <a:off x="5105398" y="2746818"/>
            <a:ext cx="45719" cy="990600"/>
          </a:xfrm>
          <a:custGeom>
            <a:avLst/>
            <a:gdLst>
              <a:gd name="connsiteX0" fmla="*/ 0 w 35858"/>
              <a:gd name="connsiteY0" fmla="*/ 0 h 1465243"/>
              <a:gd name="connsiteX1" fmla="*/ 11017 w 35858"/>
              <a:gd name="connsiteY1" fmla="*/ 649995 h 1465243"/>
              <a:gd name="connsiteX2" fmla="*/ 22033 w 35858"/>
              <a:gd name="connsiteY2" fmla="*/ 903383 h 1465243"/>
              <a:gd name="connsiteX3" fmla="*/ 33050 w 35858"/>
              <a:gd name="connsiteY3" fmla="*/ 1035585 h 1465243"/>
              <a:gd name="connsiteX4" fmla="*/ 33050 w 35858"/>
              <a:gd name="connsiteY4" fmla="*/ 1465243 h 146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58" h="1465243">
                <a:moveTo>
                  <a:pt x="0" y="0"/>
                </a:moveTo>
                <a:cubicBezTo>
                  <a:pt x="3672" y="216665"/>
                  <a:pt x="5733" y="433363"/>
                  <a:pt x="11017" y="649995"/>
                </a:cubicBezTo>
                <a:cubicBezTo>
                  <a:pt x="13078" y="734512"/>
                  <a:pt x="17210" y="818978"/>
                  <a:pt x="22033" y="903383"/>
                </a:cubicBezTo>
                <a:cubicBezTo>
                  <a:pt x="24556" y="947531"/>
                  <a:pt x="32183" y="991373"/>
                  <a:pt x="33050" y="1035585"/>
                </a:cubicBezTo>
                <a:cubicBezTo>
                  <a:pt x="35858" y="1178777"/>
                  <a:pt x="33050" y="1322024"/>
                  <a:pt x="33050" y="1465243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4633826" y="3679098"/>
            <a:ext cx="1828800" cy="43932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4724400" y="3713798"/>
            <a:ext cx="1797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Information Architecture </a:t>
            </a:r>
          </a:p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Analysis</a:t>
            </a:r>
          </a:p>
        </p:txBody>
      </p:sp>
      <p:sp>
        <p:nvSpPr>
          <p:cNvPr id="94" name="Freeform 93"/>
          <p:cNvSpPr/>
          <p:nvPr/>
        </p:nvSpPr>
        <p:spPr bwMode="auto">
          <a:xfrm>
            <a:off x="7618706" y="3506772"/>
            <a:ext cx="289367" cy="176443"/>
          </a:xfrm>
          <a:custGeom>
            <a:avLst/>
            <a:gdLst>
              <a:gd name="connsiteX0" fmla="*/ 0 w 451692"/>
              <a:gd name="connsiteY0" fmla="*/ 0 h 275421"/>
              <a:gd name="connsiteX1" fmla="*/ 44068 w 451692"/>
              <a:gd name="connsiteY1" fmla="*/ 33050 h 275421"/>
              <a:gd name="connsiteX2" fmla="*/ 165253 w 451692"/>
              <a:gd name="connsiteY2" fmla="*/ 110168 h 275421"/>
              <a:gd name="connsiteX3" fmla="*/ 264405 w 451692"/>
              <a:gd name="connsiteY3" fmla="*/ 187286 h 275421"/>
              <a:gd name="connsiteX4" fmla="*/ 308473 w 451692"/>
              <a:gd name="connsiteY4" fmla="*/ 209320 h 275421"/>
              <a:gd name="connsiteX5" fmla="*/ 385591 w 451692"/>
              <a:gd name="connsiteY5" fmla="*/ 253388 h 275421"/>
              <a:gd name="connsiteX6" fmla="*/ 451692 w 451692"/>
              <a:gd name="connsiteY6" fmla="*/ 275421 h 2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692" h="275421">
                <a:moveTo>
                  <a:pt x="0" y="0"/>
                </a:moveTo>
                <a:cubicBezTo>
                  <a:pt x="14689" y="11017"/>
                  <a:pt x="28790" y="22865"/>
                  <a:pt x="44068" y="33050"/>
                </a:cubicBezTo>
                <a:cubicBezTo>
                  <a:pt x="83907" y="59609"/>
                  <a:pt x="128470" y="79516"/>
                  <a:pt x="165253" y="110168"/>
                </a:cubicBezTo>
                <a:cubicBezTo>
                  <a:pt x="196696" y="136371"/>
                  <a:pt x="228185" y="166589"/>
                  <a:pt x="264405" y="187286"/>
                </a:cubicBezTo>
                <a:cubicBezTo>
                  <a:pt x="278664" y="195434"/>
                  <a:pt x="294214" y="201172"/>
                  <a:pt x="308473" y="209320"/>
                </a:cubicBezTo>
                <a:cubicBezTo>
                  <a:pt x="354848" y="235821"/>
                  <a:pt x="330101" y="231192"/>
                  <a:pt x="385591" y="253388"/>
                </a:cubicBezTo>
                <a:cubicBezTo>
                  <a:pt x="407155" y="262014"/>
                  <a:pt x="451692" y="275421"/>
                  <a:pt x="451692" y="275421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5" name="Freeform 94"/>
          <p:cNvSpPr/>
          <p:nvPr/>
        </p:nvSpPr>
        <p:spPr bwMode="auto">
          <a:xfrm>
            <a:off x="7597533" y="3513829"/>
            <a:ext cx="289367" cy="437579"/>
          </a:xfrm>
          <a:custGeom>
            <a:avLst/>
            <a:gdLst>
              <a:gd name="connsiteX0" fmla="*/ 0 w 451691"/>
              <a:gd name="connsiteY0" fmla="*/ 0 h 683045"/>
              <a:gd name="connsiteX1" fmla="*/ 77118 w 451691"/>
              <a:gd name="connsiteY1" fmla="*/ 154236 h 683045"/>
              <a:gd name="connsiteX2" fmla="*/ 154236 w 451691"/>
              <a:gd name="connsiteY2" fmla="*/ 253388 h 683045"/>
              <a:gd name="connsiteX3" fmla="*/ 176270 w 451691"/>
              <a:gd name="connsiteY3" fmla="*/ 319489 h 683045"/>
              <a:gd name="connsiteX4" fmla="*/ 220337 w 451691"/>
              <a:gd name="connsiteY4" fmla="*/ 385590 h 683045"/>
              <a:gd name="connsiteX5" fmla="*/ 308472 w 451691"/>
              <a:gd name="connsiteY5" fmla="*/ 484742 h 683045"/>
              <a:gd name="connsiteX6" fmla="*/ 407624 w 451691"/>
              <a:gd name="connsiteY6" fmla="*/ 605927 h 683045"/>
              <a:gd name="connsiteX7" fmla="*/ 418641 w 451691"/>
              <a:gd name="connsiteY7" fmla="*/ 638978 h 683045"/>
              <a:gd name="connsiteX8" fmla="*/ 451691 w 451691"/>
              <a:gd name="connsiteY8" fmla="*/ 683045 h 68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691" h="683045">
                <a:moveTo>
                  <a:pt x="0" y="0"/>
                </a:moveTo>
                <a:cubicBezTo>
                  <a:pt x="25706" y="51412"/>
                  <a:pt x="40320" y="110078"/>
                  <a:pt x="77118" y="154236"/>
                </a:cubicBezTo>
                <a:cubicBezTo>
                  <a:pt x="81971" y="160060"/>
                  <a:pt x="143395" y="228996"/>
                  <a:pt x="154236" y="253388"/>
                </a:cubicBezTo>
                <a:cubicBezTo>
                  <a:pt x="163669" y="274612"/>
                  <a:pt x="163387" y="300164"/>
                  <a:pt x="176270" y="319489"/>
                </a:cubicBezTo>
                <a:cubicBezTo>
                  <a:pt x="190959" y="341523"/>
                  <a:pt x="201612" y="366865"/>
                  <a:pt x="220337" y="385590"/>
                </a:cubicBezTo>
                <a:cubicBezTo>
                  <a:pt x="264245" y="429498"/>
                  <a:pt x="260762" y="424021"/>
                  <a:pt x="308472" y="484742"/>
                </a:cubicBezTo>
                <a:cubicBezTo>
                  <a:pt x="400686" y="602105"/>
                  <a:pt x="341493" y="539798"/>
                  <a:pt x="407624" y="605927"/>
                </a:cubicBezTo>
                <a:cubicBezTo>
                  <a:pt x="411296" y="616944"/>
                  <a:pt x="413448" y="628591"/>
                  <a:pt x="418641" y="638978"/>
                </a:cubicBezTo>
                <a:cubicBezTo>
                  <a:pt x="431100" y="663896"/>
                  <a:pt x="436196" y="667551"/>
                  <a:pt x="451691" y="683045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7852200" y="3483834"/>
            <a:ext cx="1025136" cy="292896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7998648" y="3532650"/>
            <a:ext cx="8595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Workflows</a:t>
            </a:r>
          </a:p>
        </p:txBody>
      </p:sp>
      <p:sp>
        <p:nvSpPr>
          <p:cNvPr id="93" name="Freeform 92"/>
          <p:cNvSpPr/>
          <p:nvPr/>
        </p:nvSpPr>
        <p:spPr bwMode="auto">
          <a:xfrm>
            <a:off x="7852200" y="3776730"/>
            <a:ext cx="1025136" cy="292896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7998648" y="3825546"/>
            <a:ext cx="7954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Scenarios</a:t>
            </a:r>
          </a:p>
        </p:txBody>
      </p:sp>
      <p:pic>
        <p:nvPicPr>
          <p:cNvPr id="65" name="Picture 64" descr="circl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9816" y="2116986"/>
            <a:ext cx="1245201" cy="734414"/>
          </a:xfrm>
          <a:prstGeom prst="rect">
            <a:avLst/>
          </a:prstGeom>
        </p:spPr>
      </p:pic>
      <p:sp>
        <p:nvSpPr>
          <p:cNvPr id="66" name="Oval 65"/>
          <p:cNvSpPr/>
          <p:nvPr/>
        </p:nvSpPr>
        <p:spPr bwMode="auto">
          <a:xfrm>
            <a:off x="4362129" y="2356511"/>
            <a:ext cx="1033987" cy="2819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469718" y="2370668"/>
            <a:ext cx="1023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Analysis</a:t>
            </a:r>
          </a:p>
        </p:txBody>
      </p:sp>
      <p:sp>
        <p:nvSpPr>
          <p:cNvPr id="99" name="Freeform 98"/>
          <p:cNvSpPr/>
          <p:nvPr/>
        </p:nvSpPr>
        <p:spPr bwMode="auto">
          <a:xfrm>
            <a:off x="5099095" y="1485165"/>
            <a:ext cx="1310880" cy="680637"/>
          </a:xfrm>
          <a:custGeom>
            <a:avLst/>
            <a:gdLst>
              <a:gd name="connsiteX0" fmla="*/ 0 w 2046236"/>
              <a:gd name="connsiteY0" fmla="*/ 1062450 h 1062450"/>
              <a:gd name="connsiteX1" fmla="*/ 143219 w 2046236"/>
              <a:gd name="connsiteY1" fmla="*/ 985332 h 1062450"/>
              <a:gd name="connsiteX2" fmla="*/ 176269 w 2046236"/>
              <a:gd name="connsiteY2" fmla="*/ 963298 h 1062450"/>
              <a:gd name="connsiteX3" fmla="*/ 264404 w 2046236"/>
              <a:gd name="connsiteY3" fmla="*/ 919231 h 1062450"/>
              <a:gd name="connsiteX4" fmla="*/ 330506 w 2046236"/>
              <a:gd name="connsiteY4" fmla="*/ 875163 h 1062450"/>
              <a:gd name="connsiteX5" fmla="*/ 407624 w 2046236"/>
              <a:gd name="connsiteY5" fmla="*/ 820079 h 1062450"/>
              <a:gd name="connsiteX6" fmla="*/ 451691 w 2046236"/>
              <a:gd name="connsiteY6" fmla="*/ 798045 h 1062450"/>
              <a:gd name="connsiteX7" fmla="*/ 506776 w 2046236"/>
              <a:gd name="connsiteY7" fmla="*/ 764995 h 1062450"/>
              <a:gd name="connsiteX8" fmla="*/ 550843 w 2046236"/>
              <a:gd name="connsiteY8" fmla="*/ 742961 h 1062450"/>
              <a:gd name="connsiteX9" fmla="*/ 583894 w 2046236"/>
              <a:gd name="connsiteY9" fmla="*/ 720927 h 1062450"/>
              <a:gd name="connsiteX10" fmla="*/ 638978 w 2046236"/>
              <a:gd name="connsiteY10" fmla="*/ 698893 h 1062450"/>
              <a:gd name="connsiteX11" fmla="*/ 782197 w 2046236"/>
              <a:gd name="connsiteY11" fmla="*/ 621775 h 1062450"/>
              <a:gd name="connsiteX12" fmla="*/ 815248 w 2046236"/>
              <a:gd name="connsiteY12" fmla="*/ 588725 h 1062450"/>
              <a:gd name="connsiteX13" fmla="*/ 892366 w 2046236"/>
              <a:gd name="connsiteY13" fmla="*/ 555674 h 1062450"/>
              <a:gd name="connsiteX14" fmla="*/ 958467 w 2046236"/>
              <a:gd name="connsiteY14" fmla="*/ 522623 h 1062450"/>
              <a:gd name="connsiteX15" fmla="*/ 991518 w 2046236"/>
              <a:gd name="connsiteY15" fmla="*/ 500590 h 1062450"/>
              <a:gd name="connsiteX16" fmla="*/ 1057619 w 2046236"/>
              <a:gd name="connsiteY16" fmla="*/ 478556 h 1062450"/>
              <a:gd name="connsiteX17" fmla="*/ 1090669 w 2046236"/>
              <a:gd name="connsiteY17" fmla="*/ 467539 h 1062450"/>
              <a:gd name="connsiteX18" fmla="*/ 1156771 w 2046236"/>
              <a:gd name="connsiteY18" fmla="*/ 434489 h 1062450"/>
              <a:gd name="connsiteX19" fmla="*/ 1200838 w 2046236"/>
              <a:gd name="connsiteY19" fmla="*/ 412455 h 1062450"/>
              <a:gd name="connsiteX20" fmla="*/ 1255923 w 2046236"/>
              <a:gd name="connsiteY20" fmla="*/ 390421 h 1062450"/>
              <a:gd name="connsiteX21" fmla="*/ 1299990 w 2046236"/>
              <a:gd name="connsiteY21" fmla="*/ 368387 h 1062450"/>
              <a:gd name="connsiteX22" fmla="*/ 1333041 w 2046236"/>
              <a:gd name="connsiteY22" fmla="*/ 346354 h 1062450"/>
              <a:gd name="connsiteX23" fmla="*/ 1432192 w 2046236"/>
              <a:gd name="connsiteY23" fmla="*/ 302286 h 1062450"/>
              <a:gd name="connsiteX24" fmla="*/ 1531344 w 2046236"/>
              <a:gd name="connsiteY24" fmla="*/ 258219 h 1062450"/>
              <a:gd name="connsiteX25" fmla="*/ 1597445 w 2046236"/>
              <a:gd name="connsiteY25" fmla="*/ 225168 h 1062450"/>
              <a:gd name="connsiteX26" fmla="*/ 1641513 w 2046236"/>
              <a:gd name="connsiteY26" fmla="*/ 192117 h 1062450"/>
              <a:gd name="connsiteX27" fmla="*/ 1685580 w 2046236"/>
              <a:gd name="connsiteY27" fmla="*/ 181101 h 1062450"/>
              <a:gd name="connsiteX28" fmla="*/ 1729648 w 2046236"/>
              <a:gd name="connsiteY28" fmla="*/ 159067 h 1062450"/>
              <a:gd name="connsiteX29" fmla="*/ 1795749 w 2046236"/>
              <a:gd name="connsiteY29" fmla="*/ 114999 h 1062450"/>
              <a:gd name="connsiteX30" fmla="*/ 1861850 w 2046236"/>
              <a:gd name="connsiteY30" fmla="*/ 92966 h 1062450"/>
              <a:gd name="connsiteX31" fmla="*/ 1894901 w 2046236"/>
              <a:gd name="connsiteY31" fmla="*/ 70932 h 1062450"/>
              <a:gd name="connsiteX32" fmla="*/ 1927951 w 2046236"/>
              <a:gd name="connsiteY32" fmla="*/ 59915 h 1062450"/>
              <a:gd name="connsiteX33" fmla="*/ 1961002 w 2046236"/>
              <a:gd name="connsiteY33" fmla="*/ 37881 h 1062450"/>
              <a:gd name="connsiteX34" fmla="*/ 2038120 w 2046236"/>
              <a:gd name="connsiteY34" fmla="*/ 4831 h 10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46236" h="1062450">
                <a:moveTo>
                  <a:pt x="0" y="1062450"/>
                </a:moveTo>
                <a:cubicBezTo>
                  <a:pt x="71901" y="1038482"/>
                  <a:pt x="29647" y="1055223"/>
                  <a:pt x="143219" y="985332"/>
                </a:cubicBezTo>
                <a:cubicBezTo>
                  <a:pt x="154495" y="978393"/>
                  <a:pt x="164426" y="969219"/>
                  <a:pt x="176269" y="963298"/>
                </a:cubicBezTo>
                <a:cubicBezTo>
                  <a:pt x="285457" y="908703"/>
                  <a:pt x="96431" y="1026122"/>
                  <a:pt x="264404" y="919231"/>
                </a:cubicBezTo>
                <a:cubicBezTo>
                  <a:pt x="286746" y="905014"/>
                  <a:pt x="308811" y="890349"/>
                  <a:pt x="330506" y="875163"/>
                </a:cubicBezTo>
                <a:cubicBezTo>
                  <a:pt x="356780" y="856771"/>
                  <a:pt x="379765" y="835998"/>
                  <a:pt x="407624" y="820079"/>
                </a:cubicBezTo>
                <a:cubicBezTo>
                  <a:pt x="421883" y="811931"/>
                  <a:pt x="437335" y="806021"/>
                  <a:pt x="451691" y="798045"/>
                </a:cubicBezTo>
                <a:cubicBezTo>
                  <a:pt x="470409" y="787646"/>
                  <a:pt x="488058" y="775394"/>
                  <a:pt x="506776" y="764995"/>
                </a:cubicBezTo>
                <a:cubicBezTo>
                  <a:pt x="521132" y="757019"/>
                  <a:pt x="536584" y="751109"/>
                  <a:pt x="550843" y="742961"/>
                </a:cubicBezTo>
                <a:cubicBezTo>
                  <a:pt x="562339" y="736392"/>
                  <a:pt x="572051" y="726849"/>
                  <a:pt x="583894" y="720927"/>
                </a:cubicBezTo>
                <a:cubicBezTo>
                  <a:pt x="601582" y="712083"/>
                  <a:pt x="621529" y="708199"/>
                  <a:pt x="638978" y="698893"/>
                </a:cubicBezTo>
                <a:cubicBezTo>
                  <a:pt x="799147" y="613470"/>
                  <a:pt x="697661" y="649954"/>
                  <a:pt x="782197" y="621775"/>
                </a:cubicBezTo>
                <a:cubicBezTo>
                  <a:pt x="793214" y="610758"/>
                  <a:pt x="802570" y="597781"/>
                  <a:pt x="815248" y="588725"/>
                </a:cubicBezTo>
                <a:cubicBezTo>
                  <a:pt x="839073" y="571707"/>
                  <a:pt x="865393" y="564665"/>
                  <a:pt x="892366" y="555674"/>
                </a:cubicBezTo>
                <a:cubicBezTo>
                  <a:pt x="987067" y="492538"/>
                  <a:pt x="867257" y="568227"/>
                  <a:pt x="958467" y="522623"/>
                </a:cubicBezTo>
                <a:cubicBezTo>
                  <a:pt x="970310" y="516702"/>
                  <a:pt x="979419" y="505967"/>
                  <a:pt x="991518" y="500590"/>
                </a:cubicBezTo>
                <a:cubicBezTo>
                  <a:pt x="1012742" y="491157"/>
                  <a:pt x="1035585" y="485901"/>
                  <a:pt x="1057619" y="478556"/>
                </a:cubicBezTo>
                <a:cubicBezTo>
                  <a:pt x="1068636" y="474884"/>
                  <a:pt x="1081007" y="473981"/>
                  <a:pt x="1090669" y="467539"/>
                </a:cubicBezTo>
                <a:cubicBezTo>
                  <a:pt x="1154189" y="425192"/>
                  <a:pt x="1092910" y="461858"/>
                  <a:pt x="1156771" y="434489"/>
                </a:cubicBezTo>
                <a:cubicBezTo>
                  <a:pt x="1171866" y="428020"/>
                  <a:pt x="1185831" y="419125"/>
                  <a:pt x="1200838" y="412455"/>
                </a:cubicBezTo>
                <a:cubicBezTo>
                  <a:pt x="1218910" y="404423"/>
                  <a:pt x="1237851" y="398453"/>
                  <a:pt x="1255923" y="390421"/>
                </a:cubicBezTo>
                <a:cubicBezTo>
                  <a:pt x="1270930" y="383751"/>
                  <a:pt x="1285731" y="376535"/>
                  <a:pt x="1299990" y="368387"/>
                </a:cubicBezTo>
                <a:cubicBezTo>
                  <a:pt x="1311486" y="361818"/>
                  <a:pt x="1321198" y="352275"/>
                  <a:pt x="1333041" y="346354"/>
                </a:cubicBezTo>
                <a:cubicBezTo>
                  <a:pt x="1385278" y="320236"/>
                  <a:pt x="1385464" y="331491"/>
                  <a:pt x="1432192" y="302286"/>
                </a:cubicBezTo>
                <a:cubicBezTo>
                  <a:pt x="1508605" y="254528"/>
                  <a:pt x="1440546" y="276379"/>
                  <a:pt x="1531344" y="258219"/>
                </a:cubicBezTo>
                <a:cubicBezTo>
                  <a:pt x="1553378" y="247202"/>
                  <a:pt x="1576321" y="237842"/>
                  <a:pt x="1597445" y="225168"/>
                </a:cubicBezTo>
                <a:cubicBezTo>
                  <a:pt x="1613190" y="215721"/>
                  <a:pt x="1625090" y="200329"/>
                  <a:pt x="1641513" y="192117"/>
                </a:cubicBezTo>
                <a:cubicBezTo>
                  <a:pt x="1655056" y="185346"/>
                  <a:pt x="1670891" y="184773"/>
                  <a:pt x="1685580" y="181101"/>
                </a:cubicBezTo>
                <a:cubicBezTo>
                  <a:pt x="1700269" y="173756"/>
                  <a:pt x="1715565" y="167517"/>
                  <a:pt x="1729648" y="159067"/>
                </a:cubicBezTo>
                <a:cubicBezTo>
                  <a:pt x="1752355" y="145442"/>
                  <a:pt x="1770627" y="123373"/>
                  <a:pt x="1795749" y="114999"/>
                </a:cubicBezTo>
                <a:cubicBezTo>
                  <a:pt x="1817783" y="107655"/>
                  <a:pt x="1842525" y="105849"/>
                  <a:pt x="1861850" y="92966"/>
                </a:cubicBezTo>
                <a:cubicBezTo>
                  <a:pt x="1872867" y="85621"/>
                  <a:pt x="1883058" y="76854"/>
                  <a:pt x="1894901" y="70932"/>
                </a:cubicBezTo>
                <a:cubicBezTo>
                  <a:pt x="1905288" y="65739"/>
                  <a:pt x="1917564" y="65108"/>
                  <a:pt x="1927951" y="59915"/>
                </a:cubicBezTo>
                <a:cubicBezTo>
                  <a:pt x="1939794" y="53993"/>
                  <a:pt x="1948902" y="43259"/>
                  <a:pt x="1961002" y="37881"/>
                </a:cubicBezTo>
                <a:cubicBezTo>
                  <a:pt x="2046236" y="0"/>
                  <a:pt x="2007504" y="35447"/>
                  <a:pt x="2038120" y="4831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0" name="Freeform 99"/>
          <p:cNvSpPr/>
          <p:nvPr/>
        </p:nvSpPr>
        <p:spPr bwMode="auto">
          <a:xfrm>
            <a:off x="7527713" y="1602948"/>
            <a:ext cx="289367" cy="176443"/>
          </a:xfrm>
          <a:custGeom>
            <a:avLst/>
            <a:gdLst>
              <a:gd name="connsiteX0" fmla="*/ 0 w 451692"/>
              <a:gd name="connsiteY0" fmla="*/ 0 h 275421"/>
              <a:gd name="connsiteX1" fmla="*/ 44068 w 451692"/>
              <a:gd name="connsiteY1" fmla="*/ 33050 h 275421"/>
              <a:gd name="connsiteX2" fmla="*/ 165253 w 451692"/>
              <a:gd name="connsiteY2" fmla="*/ 110168 h 275421"/>
              <a:gd name="connsiteX3" fmla="*/ 264405 w 451692"/>
              <a:gd name="connsiteY3" fmla="*/ 187286 h 275421"/>
              <a:gd name="connsiteX4" fmla="*/ 308473 w 451692"/>
              <a:gd name="connsiteY4" fmla="*/ 209320 h 275421"/>
              <a:gd name="connsiteX5" fmla="*/ 385591 w 451692"/>
              <a:gd name="connsiteY5" fmla="*/ 253388 h 275421"/>
              <a:gd name="connsiteX6" fmla="*/ 451692 w 451692"/>
              <a:gd name="connsiteY6" fmla="*/ 275421 h 2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692" h="275421">
                <a:moveTo>
                  <a:pt x="0" y="0"/>
                </a:moveTo>
                <a:cubicBezTo>
                  <a:pt x="14689" y="11017"/>
                  <a:pt x="28790" y="22865"/>
                  <a:pt x="44068" y="33050"/>
                </a:cubicBezTo>
                <a:cubicBezTo>
                  <a:pt x="83907" y="59609"/>
                  <a:pt x="128470" y="79516"/>
                  <a:pt x="165253" y="110168"/>
                </a:cubicBezTo>
                <a:cubicBezTo>
                  <a:pt x="196696" y="136371"/>
                  <a:pt x="228185" y="166589"/>
                  <a:pt x="264405" y="187286"/>
                </a:cubicBezTo>
                <a:cubicBezTo>
                  <a:pt x="278664" y="195434"/>
                  <a:pt x="294214" y="201172"/>
                  <a:pt x="308473" y="209320"/>
                </a:cubicBezTo>
                <a:cubicBezTo>
                  <a:pt x="354848" y="235821"/>
                  <a:pt x="330101" y="231192"/>
                  <a:pt x="385591" y="253388"/>
                </a:cubicBezTo>
                <a:cubicBezTo>
                  <a:pt x="407155" y="262014"/>
                  <a:pt x="451692" y="275421"/>
                  <a:pt x="451692" y="275421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7506540" y="1610006"/>
            <a:ext cx="289367" cy="437579"/>
          </a:xfrm>
          <a:custGeom>
            <a:avLst/>
            <a:gdLst>
              <a:gd name="connsiteX0" fmla="*/ 0 w 451691"/>
              <a:gd name="connsiteY0" fmla="*/ 0 h 683045"/>
              <a:gd name="connsiteX1" fmla="*/ 77118 w 451691"/>
              <a:gd name="connsiteY1" fmla="*/ 154236 h 683045"/>
              <a:gd name="connsiteX2" fmla="*/ 154236 w 451691"/>
              <a:gd name="connsiteY2" fmla="*/ 253388 h 683045"/>
              <a:gd name="connsiteX3" fmla="*/ 176270 w 451691"/>
              <a:gd name="connsiteY3" fmla="*/ 319489 h 683045"/>
              <a:gd name="connsiteX4" fmla="*/ 220337 w 451691"/>
              <a:gd name="connsiteY4" fmla="*/ 385590 h 683045"/>
              <a:gd name="connsiteX5" fmla="*/ 308472 w 451691"/>
              <a:gd name="connsiteY5" fmla="*/ 484742 h 683045"/>
              <a:gd name="connsiteX6" fmla="*/ 407624 w 451691"/>
              <a:gd name="connsiteY6" fmla="*/ 605927 h 683045"/>
              <a:gd name="connsiteX7" fmla="*/ 418641 w 451691"/>
              <a:gd name="connsiteY7" fmla="*/ 638978 h 683045"/>
              <a:gd name="connsiteX8" fmla="*/ 451691 w 451691"/>
              <a:gd name="connsiteY8" fmla="*/ 683045 h 68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691" h="683045">
                <a:moveTo>
                  <a:pt x="0" y="0"/>
                </a:moveTo>
                <a:cubicBezTo>
                  <a:pt x="25706" y="51412"/>
                  <a:pt x="40320" y="110078"/>
                  <a:pt x="77118" y="154236"/>
                </a:cubicBezTo>
                <a:cubicBezTo>
                  <a:pt x="81971" y="160060"/>
                  <a:pt x="143395" y="228996"/>
                  <a:pt x="154236" y="253388"/>
                </a:cubicBezTo>
                <a:cubicBezTo>
                  <a:pt x="163669" y="274612"/>
                  <a:pt x="163387" y="300164"/>
                  <a:pt x="176270" y="319489"/>
                </a:cubicBezTo>
                <a:cubicBezTo>
                  <a:pt x="190959" y="341523"/>
                  <a:pt x="201612" y="366865"/>
                  <a:pt x="220337" y="385590"/>
                </a:cubicBezTo>
                <a:cubicBezTo>
                  <a:pt x="264245" y="429498"/>
                  <a:pt x="260762" y="424021"/>
                  <a:pt x="308472" y="484742"/>
                </a:cubicBezTo>
                <a:cubicBezTo>
                  <a:pt x="400686" y="602105"/>
                  <a:pt x="341493" y="539798"/>
                  <a:pt x="407624" y="605927"/>
                </a:cubicBezTo>
                <a:cubicBezTo>
                  <a:pt x="411296" y="616944"/>
                  <a:pt x="413448" y="628591"/>
                  <a:pt x="418641" y="638978"/>
                </a:cubicBezTo>
                <a:cubicBezTo>
                  <a:pt x="431100" y="663896"/>
                  <a:pt x="436196" y="667551"/>
                  <a:pt x="451691" y="683045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2" name="Freeform 101"/>
          <p:cNvSpPr/>
          <p:nvPr/>
        </p:nvSpPr>
        <p:spPr bwMode="auto">
          <a:xfrm>
            <a:off x="7761207" y="1580010"/>
            <a:ext cx="1025136" cy="292896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7907655" y="1628826"/>
            <a:ext cx="8066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Persona’s</a:t>
            </a:r>
          </a:p>
        </p:txBody>
      </p:sp>
      <p:sp>
        <p:nvSpPr>
          <p:cNvPr id="104" name="Freeform 103"/>
          <p:cNvSpPr/>
          <p:nvPr/>
        </p:nvSpPr>
        <p:spPr bwMode="auto">
          <a:xfrm>
            <a:off x="7761207" y="1872906"/>
            <a:ext cx="1025136" cy="292896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7907655" y="1921722"/>
            <a:ext cx="893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Field Study</a:t>
            </a:r>
          </a:p>
        </p:txBody>
      </p:sp>
      <p:sp>
        <p:nvSpPr>
          <p:cNvPr id="106" name="Freeform 105"/>
          <p:cNvSpPr/>
          <p:nvPr/>
        </p:nvSpPr>
        <p:spPr bwMode="auto">
          <a:xfrm>
            <a:off x="7684087" y="2193444"/>
            <a:ext cx="1382793" cy="292896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7698792" y="2242261"/>
            <a:ext cx="13805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>
                <a:latin typeface="Rockwell" pitchFamily="18" charset="0"/>
                <a:cs typeface="Narkisim" pitchFamily="34" charset="-79"/>
              </a:rPr>
              <a:t>Contextual Inquiry</a:t>
            </a:r>
          </a:p>
        </p:txBody>
      </p:sp>
      <p:sp>
        <p:nvSpPr>
          <p:cNvPr id="114" name="Freeform 113"/>
          <p:cNvSpPr/>
          <p:nvPr/>
        </p:nvSpPr>
        <p:spPr bwMode="auto">
          <a:xfrm rot="1386231">
            <a:off x="7354456" y="1675378"/>
            <a:ext cx="616713" cy="639136"/>
          </a:xfrm>
          <a:custGeom>
            <a:avLst/>
            <a:gdLst>
              <a:gd name="connsiteX0" fmla="*/ 0 w 451691"/>
              <a:gd name="connsiteY0" fmla="*/ 0 h 683045"/>
              <a:gd name="connsiteX1" fmla="*/ 77118 w 451691"/>
              <a:gd name="connsiteY1" fmla="*/ 154236 h 683045"/>
              <a:gd name="connsiteX2" fmla="*/ 154236 w 451691"/>
              <a:gd name="connsiteY2" fmla="*/ 253388 h 683045"/>
              <a:gd name="connsiteX3" fmla="*/ 176270 w 451691"/>
              <a:gd name="connsiteY3" fmla="*/ 319489 h 683045"/>
              <a:gd name="connsiteX4" fmla="*/ 220337 w 451691"/>
              <a:gd name="connsiteY4" fmla="*/ 385590 h 683045"/>
              <a:gd name="connsiteX5" fmla="*/ 308472 w 451691"/>
              <a:gd name="connsiteY5" fmla="*/ 484742 h 683045"/>
              <a:gd name="connsiteX6" fmla="*/ 407624 w 451691"/>
              <a:gd name="connsiteY6" fmla="*/ 605927 h 683045"/>
              <a:gd name="connsiteX7" fmla="*/ 418641 w 451691"/>
              <a:gd name="connsiteY7" fmla="*/ 638978 h 683045"/>
              <a:gd name="connsiteX8" fmla="*/ 451691 w 451691"/>
              <a:gd name="connsiteY8" fmla="*/ 683045 h 68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691" h="683045">
                <a:moveTo>
                  <a:pt x="0" y="0"/>
                </a:moveTo>
                <a:cubicBezTo>
                  <a:pt x="25706" y="51412"/>
                  <a:pt x="40320" y="110078"/>
                  <a:pt x="77118" y="154236"/>
                </a:cubicBezTo>
                <a:cubicBezTo>
                  <a:pt x="81971" y="160060"/>
                  <a:pt x="143395" y="228996"/>
                  <a:pt x="154236" y="253388"/>
                </a:cubicBezTo>
                <a:cubicBezTo>
                  <a:pt x="163669" y="274612"/>
                  <a:pt x="163387" y="300164"/>
                  <a:pt x="176270" y="319489"/>
                </a:cubicBezTo>
                <a:cubicBezTo>
                  <a:pt x="190959" y="341523"/>
                  <a:pt x="201612" y="366865"/>
                  <a:pt x="220337" y="385590"/>
                </a:cubicBezTo>
                <a:cubicBezTo>
                  <a:pt x="264245" y="429498"/>
                  <a:pt x="260762" y="424021"/>
                  <a:pt x="308472" y="484742"/>
                </a:cubicBezTo>
                <a:cubicBezTo>
                  <a:pt x="400686" y="602105"/>
                  <a:pt x="341493" y="539798"/>
                  <a:pt x="407624" y="605927"/>
                </a:cubicBezTo>
                <a:cubicBezTo>
                  <a:pt x="411296" y="616944"/>
                  <a:pt x="413448" y="628591"/>
                  <a:pt x="418641" y="638978"/>
                </a:cubicBezTo>
                <a:cubicBezTo>
                  <a:pt x="431100" y="663896"/>
                  <a:pt x="436196" y="667551"/>
                  <a:pt x="451691" y="683045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5943600" y="1218891"/>
            <a:ext cx="2929523" cy="390528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6028294" y="1268295"/>
            <a:ext cx="2855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Rockwell" pitchFamily="18" charset="0"/>
                <a:cs typeface="Narkisim" pitchFamily="34" charset="-79"/>
              </a:rPr>
              <a:t>User Audience Analysis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4038600" y="994218"/>
            <a:ext cx="5105400" cy="3276600"/>
          </a:xfrm>
          <a:prstGeom prst="roundRect">
            <a:avLst>
              <a:gd name="adj" fmla="val 7589"/>
            </a:avLst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43" name="Picture 42" descr="PerfectUser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4580"/>
          <a:stretch>
            <a:fillRect/>
          </a:stretch>
        </p:blipFill>
        <p:spPr>
          <a:xfrm>
            <a:off x="0" y="1908618"/>
            <a:ext cx="5410200" cy="45359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 bwMode="auto">
          <a:xfrm>
            <a:off x="685800" y="1603818"/>
            <a:ext cx="2908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Verdana" charset="0"/>
              </a:rPr>
              <a:t>‘The Perfect User’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5105400" y="4499418"/>
            <a:ext cx="36599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Verdana" charset="0"/>
              </a:rPr>
              <a:t>Never Make </a:t>
            </a:r>
          </a:p>
          <a:p>
            <a:pPr eaLnBrk="0" hangingPunct="0"/>
            <a:r>
              <a:rPr lang="en-US" dirty="0" smtClean="0">
                <a:latin typeface="Verdana" charset="0"/>
              </a:rPr>
              <a:t>Wrong Assumptions</a:t>
            </a:r>
          </a:p>
        </p:txBody>
      </p:sp>
      <p:sp>
        <p:nvSpPr>
          <p:cNvPr id="47" name="Title 3"/>
          <p:cNvSpPr txBox="1">
            <a:spLocks/>
          </p:cNvSpPr>
          <p:nvPr/>
        </p:nvSpPr>
        <p:spPr bwMode="auto">
          <a:xfrm>
            <a:off x="152400" y="68946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D97BB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Discovery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D97BB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udienc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071616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0"/>
            <a:ext cx="5105400" cy="5100810"/>
          </a:xfrm>
          <a:prstGeom prst="roundRect">
            <a:avLst>
              <a:gd name="adj" fmla="val 6510"/>
            </a:avLst>
          </a:prstGeom>
          <a:solidFill>
            <a:srgbClr val="C000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pSp>
        <p:nvGrpSpPr>
          <p:cNvPr id="2" name="Group 123"/>
          <p:cNvGrpSpPr/>
          <p:nvPr/>
        </p:nvGrpSpPr>
        <p:grpSpPr>
          <a:xfrm>
            <a:off x="3733800" y="533400"/>
            <a:ext cx="5105400" cy="3276600"/>
            <a:chOff x="3733800" y="762000"/>
            <a:chExt cx="5105400" cy="3276600"/>
          </a:xfrm>
        </p:grpSpPr>
        <p:sp>
          <p:nvSpPr>
            <p:cNvPr id="81" name="Freeform 80"/>
            <p:cNvSpPr/>
            <p:nvPr/>
          </p:nvSpPr>
          <p:spPr bwMode="auto">
            <a:xfrm rot="374604">
              <a:off x="5021218" y="2511807"/>
              <a:ext cx="1353982" cy="72965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4610794" y="1292614"/>
              <a:ext cx="14619" cy="612739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 rot="1055528">
              <a:off x="5117774" y="1984301"/>
              <a:ext cx="377155" cy="26852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3935016" y="762000"/>
              <a:ext cx="1453893" cy="57873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4081464" y="803169"/>
              <a:ext cx="103265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Vision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Design Goals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Objectives</a:t>
              </a:r>
            </a:p>
            <a:p>
              <a:pPr eaLnBrk="0" hangingPunct="0"/>
              <a:endParaRPr lang="en-US" sz="1400" dirty="0" err="1" smtClean="0">
                <a:latin typeface="Verdana" charset="0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448312" y="1591872"/>
              <a:ext cx="1122768" cy="6941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5594760" y="1661273"/>
              <a:ext cx="90281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Image 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Challenges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Constrains</a:t>
              </a: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278184" y="2380718"/>
              <a:ext cx="2332416" cy="44052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9" name="TextBox 78"/>
            <p:cNvSpPr txBox="1"/>
            <p:nvPr/>
          </p:nvSpPr>
          <p:spPr bwMode="auto">
            <a:xfrm>
              <a:off x="6375816" y="2478350"/>
              <a:ext cx="1488640" cy="19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Task / Purpose Analysis</a:t>
              </a: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5448312" y="2909904"/>
              <a:ext cx="2552688" cy="3905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5533006" y="2904224"/>
              <a:ext cx="25220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Rockwell" pitchFamily="18" charset="0"/>
                  <a:cs typeface="Narkisim" pitchFamily="34" charset="-79"/>
                </a:rPr>
                <a:t>Workflow Analysis</a:t>
              </a: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4963680" y="2491145"/>
              <a:ext cx="529330" cy="472868"/>
            </a:xfrm>
            <a:custGeom>
              <a:avLst/>
              <a:gdLst>
                <a:gd name="connsiteX0" fmla="*/ 0 w 826265"/>
                <a:gd name="connsiteY0" fmla="*/ 0 h 738130"/>
                <a:gd name="connsiteX1" fmla="*/ 66102 w 826265"/>
                <a:gd name="connsiteY1" fmla="*/ 22033 h 738130"/>
                <a:gd name="connsiteX2" fmla="*/ 99152 w 826265"/>
                <a:gd name="connsiteY2" fmla="*/ 55084 h 738130"/>
                <a:gd name="connsiteX3" fmla="*/ 132203 w 826265"/>
                <a:gd name="connsiteY3" fmla="*/ 77118 h 738130"/>
                <a:gd name="connsiteX4" fmla="*/ 165253 w 826265"/>
                <a:gd name="connsiteY4" fmla="*/ 121185 h 738130"/>
                <a:gd name="connsiteX5" fmla="*/ 242372 w 826265"/>
                <a:gd name="connsiteY5" fmla="*/ 198303 h 738130"/>
                <a:gd name="connsiteX6" fmla="*/ 297456 w 826265"/>
                <a:gd name="connsiteY6" fmla="*/ 264404 h 738130"/>
                <a:gd name="connsiteX7" fmla="*/ 319490 w 826265"/>
                <a:gd name="connsiteY7" fmla="*/ 297455 h 738130"/>
                <a:gd name="connsiteX8" fmla="*/ 352540 w 826265"/>
                <a:gd name="connsiteY8" fmla="*/ 319489 h 738130"/>
                <a:gd name="connsiteX9" fmla="*/ 385591 w 826265"/>
                <a:gd name="connsiteY9" fmla="*/ 352539 h 738130"/>
                <a:gd name="connsiteX10" fmla="*/ 396608 w 826265"/>
                <a:gd name="connsiteY10" fmla="*/ 385590 h 738130"/>
                <a:gd name="connsiteX11" fmla="*/ 484743 w 826265"/>
                <a:gd name="connsiteY11" fmla="*/ 451691 h 738130"/>
                <a:gd name="connsiteX12" fmla="*/ 539827 w 826265"/>
                <a:gd name="connsiteY12" fmla="*/ 495759 h 738130"/>
                <a:gd name="connsiteX13" fmla="*/ 561861 w 826265"/>
                <a:gd name="connsiteY13" fmla="*/ 528809 h 738130"/>
                <a:gd name="connsiteX14" fmla="*/ 594911 w 826265"/>
                <a:gd name="connsiteY14" fmla="*/ 550843 h 738130"/>
                <a:gd name="connsiteX15" fmla="*/ 705080 w 826265"/>
                <a:gd name="connsiteY15" fmla="*/ 649995 h 738130"/>
                <a:gd name="connsiteX16" fmla="*/ 760164 w 826265"/>
                <a:gd name="connsiteY16" fmla="*/ 694062 h 738130"/>
                <a:gd name="connsiteX17" fmla="*/ 826265 w 826265"/>
                <a:gd name="connsiteY17" fmla="*/ 73813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6265" h="738130">
                  <a:moveTo>
                    <a:pt x="0" y="0"/>
                  </a:moveTo>
                  <a:cubicBezTo>
                    <a:pt x="22034" y="7344"/>
                    <a:pt x="45799" y="10754"/>
                    <a:pt x="66102" y="22033"/>
                  </a:cubicBezTo>
                  <a:cubicBezTo>
                    <a:pt x="79722" y="29599"/>
                    <a:pt x="87183" y="45110"/>
                    <a:pt x="99152" y="55084"/>
                  </a:cubicBezTo>
                  <a:cubicBezTo>
                    <a:pt x="109324" y="63561"/>
                    <a:pt x="121186" y="69773"/>
                    <a:pt x="132203" y="77118"/>
                  </a:cubicBezTo>
                  <a:cubicBezTo>
                    <a:pt x="143220" y="91807"/>
                    <a:pt x="152902" y="107599"/>
                    <a:pt x="165253" y="121185"/>
                  </a:cubicBezTo>
                  <a:cubicBezTo>
                    <a:pt x="189707" y="148085"/>
                    <a:pt x="222207" y="168054"/>
                    <a:pt x="242372" y="198303"/>
                  </a:cubicBezTo>
                  <a:cubicBezTo>
                    <a:pt x="297071" y="280356"/>
                    <a:pt x="226773" y="179586"/>
                    <a:pt x="297456" y="264404"/>
                  </a:cubicBezTo>
                  <a:cubicBezTo>
                    <a:pt x="305933" y="274576"/>
                    <a:pt x="310127" y="288092"/>
                    <a:pt x="319490" y="297455"/>
                  </a:cubicBezTo>
                  <a:cubicBezTo>
                    <a:pt x="328852" y="306818"/>
                    <a:pt x="342368" y="311013"/>
                    <a:pt x="352540" y="319489"/>
                  </a:cubicBezTo>
                  <a:cubicBezTo>
                    <a:pt x="364509" y="329463"/>
                    <a:pt x="374574" y="341522"/>
                    <a:pt x="385591" y="352539"/>
                  </a:cubicBezTo>
                  <a:cubicBezTo>
                    <a:pt x="389263" y="363556"/>
                    <a:pt x="390166" y="375927"/>
                    <a:pt x="396608" y="385590"/>
                  </a:cubicBezTo>
                  <a:cubicBezTo>
                    <a:pt x="418026" y="417717"/>
                    <a:pt x="453096" y="432703"/>
                    <a:pt x="484743" y="451691"/>
                  </a:cubicBezTo>
                  <a:cubicBezTo>
                    <a:pt x="547882" y="546404"/>
                    <a:pt x="463812" y="434948"/>
                    <a:pt x="539827" y="495759"/>
                  </a:cubicBezTo>
                  <a:cubicBezTo>
                    <a:pt x="550166" y="504030"/>
                    <a:pt x="552499" y="519447"/>
                    <a:pt x="561861" y="528809"/>
                  </a:cubicBezTo>
                  <a:cubicBezTo>
                    <a:pt x="571223" y="538171"/>
                    <a:pt x="584137" y="543147"/>
                    <a:pt x="594911" y="550843"/>
                  </a:cubicBezTo>
                  <a:cubicBezTo>
                    <a:pt x="631117" y="576704"/>
                    <a:pt x="681642" y="614839"/>
                    <a:pt x="705080" y="649995"/>
                  </a:cubicBezTo>
                  <a:cubicBezTo>
                    <a:pt x="745793" y="711062"/>
                    <a:pt x="703820" y="662759"/>
                    <a:pt x="760164" y="694062"/>
                  </a:cubicBezTo>
                  <a:cubicBezTo>
                    <a:pt x="783313" y="706923"/>
                    <a:pt x="826265" y="738130"/>
                    <a:pt x="826265" y="73813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 flipH="1">
              <a:off x="4800598" y="2514600"/>
              <a:ext cx="45719" cy="990600"/>
            </a:xfrm>
            <a:custGeom>
              <a:avLst/>
              <a:gdLst>
                <a:gd name="connsiteX0" fmla="*/ 0 w 35858"/>
                <a:gd name="connsiteY0" fmla="*/ 0 h 1465243"/>
                <a:gd name="connsiteX1" fmla="*/ 11017 w 35858"/>
                <a:gd name="connsiteY1" fmla="*/ 649995 h 1465243"/>
                <a:gd name="connsiteX2" fmla="*/ 22033 w 35858"/>
                <a:gd name="connsiteY2" fmla="*/ 903383 h 1465243"/>
                <a:gd name="connsiteX3" fmla="*/ 33050 w 35858"/>
                <a:gd name="connsiteY3" fmla="*/ 1035585 h 1465243"/>
                <a:gd name="connsiteX4" fmla="*/ 33050 w 35858"/>
                <a:gd name="connsiteY4" fmla="*/ 1465243 h 146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8" h="1465243">
                  <a:moveTo>
                    <a:pt x="0" y="0"/>
                  </a:moveTo>
                  <a:cubicBezTo>
                    <a:pt x="3672" y="216665"/>
                    <a:pt x="5733" y="433363"/>
                    <a:pt x="11017" y="649995"/>
                  </a:cubicBezTo>
                  <a:cubicBezTo>
                    <a:pt x="13078" y="734512"/>
                    <a:pt x="17210" y="818978"/>
                    <a:pt x="22033" y="903383"/>
                  </a:cubicBezTo>
                  <a:cubicBezTo>
                    <a:pt x="24556" y="947531"/>
                    <a:pt x="32183" y="991373"/>
                    <a:pt x="33050" y="1035585"/>
                  </a:cubicBezTo>
                  <a:cubicBezTo>
                    <a:pt x="35858" y="1178777"/>
                    <a:pt x="33050" y="1322024"/>
                    <a:pt x="33050" y="1465243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4329026" y="3446880"/>
              <a:ext cx="1828800" cy="43932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4419600" y="3481580"/>
              <a:ext cx="17972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Information Architecture 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Analysis</a:t>
              </a: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7313906" y="3274554"/>
              <a:ext cx="289367" cy="176443"/>
            </a:xfrm>
            <a:custGeom>
              <a:avLst/>
              <a:gdLst>
                <a:gd name="connsiteX0" fmla="*/ 0 w 451692"/>
                <a:gd name="connsiteY0" fmla="*/ 0 h 275421"/>
                <a:gd name="connsiteX1" fmla="*/ 44068 w 451692"/>
                <a:gd name="connsiteY1" fmla="*/ 33050 h 275421"/>
                <a:gd name="connsiteX2" fmla="*/ 165253 w 451692"/>
                <a:gd name="connsiteY2" fmla="*/ 110168 h 275421"/>
                <a:gd name="connsiteX3" fmla="*/ 264405 w 451692"/>
                <a:gd name="connsiteY3" fmla="*/ 187286 h 275421"/>
                <a:gd name="connsiteX4" fmla="*/ 308473 w 451692"/>
                <a:gd name="connsiteY4" fmla="*/ 209320 h 275421"/>
                <a:gd name="connsiteX5" fmla="*/ 385591 w 451692"/>
                <a:gd name="connsiteY5" fmla="*/ 253388 h 275421"/>
                <a:gd name="connsiteX6" fmla="*/ 451692 w 451692"/>
                <a:gd name="connsiteY6" fmla="*/ 275421 h 2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692" h="275421">
                  <a:moveTo>
                    <a:pt x="0" y="0"/>
                  </a:moveTo>
                  <a:cubicBezTo>
                    <a:pt x="14689" y="11017"/>
                    <a:pt x="28790" y="22865"/>
                    <a:pt x="44068" y="33050"/>
                  </a:cubicBezTo>
                  <a:cubicBezTo>
                    <a:pt x="83907" y="59609"/>
                    <a:pt x="128470" y="79516"/>
                    <a:pt x="165253" y="110168"/>
                  </a:cubicBezTo>
                  <a:cubicBezTo>
                    <a:pt x="196696" y="136371"/>
                    <a:pt x="228185" y="166589"/>
                    <a:pt x="264405" y="187286"/>
                  </a:cubicBezTo>
                  <a:cubicBezTo>
                    <a:pt x="278664" y="195434"/>
                    <a:pt x="294214" y="201172"/>
                    <a:pt x="308473" y="209320"/>
                  </a:cubicBezTo>
                  <a:cubicBezTo>
                    <a:pt x="354848" y="235821"/>
                    <a:pt x="330101" y="231192"/>
                    <a:pt x="385591" y="253388"/>
                  </a:cubicBezTo>
                  <a:cubicBezTo>
                    <a:pt x="407155" y="262014"/>
                    <a:pt x="451692" y="275421"/>
                    <a:pt x="451692" y="27542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292733" y="3281611"/>
              <a:ext cx="289367" cy="437579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7547400" y="3251616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 bwMode="auto">
            <a:xfrm>
              <a:off x="7693848" y="3300432"/>
              <a:ext cx="8595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Workflows</a:t>
              </a: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7547400" y="3544512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2" name="TextBox 91"/>
            <p:cNvSpPr txBox="1"/>
            <p:nvPr/>
          </p:nvSpPr>
          <p:spPr bwMode="auto">
            <a:xfrm>
              <a:off x="7693848" y="3593328"/>
              <a:ext cx="7954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Scenarios</a:t>
              </a:r>
            </a:p>
          </p:txBody>
        </p:sp>
        <p:pic>
          <p:nvPicPr>
            <p:cNvPr id="65" name="Picture 64" descr="circle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35016" y="1884768"/>
              <a:ext cx="1245201" cy="734414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 bwMode="auto">
            <a:xfrm>
              <a:off x="4057329" y="2124293"/>
              <a:ext cx="1033987" cy="2819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4164918" y="2138450"/>
              <a:ext cx="1023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Analysis</a:t>
              </a: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794295" y="1252947"/>
              <a:ext cx="1310880" cy="680637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7222913" y="1370730"/>
              <a:ext cx="289367" cy="176443"/>
            </a:xfrm>
            <a:custGeom>
              <a:avLst/>
              <a:gdLst>
                <a:gd name="connsiteX0" fmla="*/ 0 w 451692"/>
                <a:gd name="connsiteY0" fmla="*/ 0 h 275421"/>
                <a:gd name="connsiteX1" fmla="*/ 44068 w 451692"/>
                <a:gd name="connsiteY1" fmla="*/ 33050 h 275421"/>
                <a:gd name="connsiteX2" fmla="*/ 165253 w 451692"/>
                <a:gd name="connsiteY2" fmla="*/ 110168 h 275421"/>
                <a:gd name="connsiteX3" fmla="*/ 264405 w 451692"/>
                <a:gd name="connsiteY3" fmla="*/ 187286 h 275421"/>
                <a:gd name="connsiteX4" fmla="*/ 308473 w 451692"/>
                <a:gd name="connsiteY4" fmla="*/ 209320 h 275421"/>
                <a:gd name="connsiteX5" fmla="*/ 385591 w 451692"/>
                <a:gd name="connsiteY5" fmla="*/ 253388 h 275421"/>
                <a:gd name="connsiteX6" fmla="*/ 451692 w 451692"/>
                <a:gd name="connsiteY6" fmla="*/ 275421 h 2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692" h="275421">
                  <a:moveTo>
                    <a:pt x="0" y="0"/>
                  </a:moveTo>
                  <a:cubicBezTo>
                    <a:pt x="14689" y="11017"/>
                    <a:pt x="28790" y="22865"/>
                    <a:pt x="44068" y="33050"/>
                  </a:cubicBezTo>
                  <a:cubicBezTo>
                    <a:pt x="83907" y="59609"/>
                    <a:pt x="128470" y="79516"/>
                    <a:pt x="165253" y="110168"/>
                  </a:cubicBezTo>
                  <a:cubicBezTo>
                    <a:pt x="196696" y="136371"/>
                    <a:pt x="228185" y="166589"/>
                    <a:pt x="264405" y="187286"/>
                  </a:cubicBezTo>
                  <a:cubicBezTo>
                    <a:pt x="278664" y="195434"/>
                    <a:pt x="294214" y="201172"/>
                    <a:pt x="308473" y="209320"/>
                  </a:cubicBezTo>
                  <a:cubicBezTo>
                    <a:pt x="354848" y="235821"/>
                    <a:pt x="330101" y="231192"/>
                    <a:pt x="385591" y="253388"/>
                  </a:cubicBezTo>
                  <a:cubicBezTo>
                    <a:pt x="407155" y="262014"/>
                    <a:pt x="451692" y="275421"/>
                    <a:pt x="451692" y="27542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7201740" y="1377788"/>
              <a:ext cx="289367" cy="437579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7456407" y="1347792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7602855" y="1396608"/>
              <a:ext cx="8066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Persona’s</a:t>
              </a: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7456407" y="1640688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5" name="TextBox 104"/>
            <p:cNvSpPr txBox="1"/>
            <p:nvPr/>
          </p:nvSpPr>
          <p:spPr bwMode="auto">
            <a:xfrm>
              <a:off x="7602855" y="1689504"/>
              <a:ext cx="89319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Field Study</a:t>
              </a: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379287" y="1961226"/>
              <a:ext cx="1382793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7" name="TextBox 106"/>
            <p:cNvSpPr txBox="1"/>
            <p:nvPr/>
          </p:nvSpPr>
          <p:spPr bwMode="auto">
            <a:xfrm>
              <a:off x="7393992" y="2010043"/>
              <a:ext cx="138050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Contextual Inquiry</a:t>
              </a:r>
            </a:p>
          </p:txBody>
        </p:sp>
        <p:sp>
          <p:nvSpPr>
            <p:cNvPr id="114" name="Freeform 113"/>
            <p:cNvSpPr/>
            <p:nvPr/>
          </p:nvSpPr>
          <p:spPr bwMode="auto">
            <a:xfrm rot="1386231">
              <a:off x="7049656" y="1443160"/>
              <a:ext cx="616713" cy="639136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638800" y="986673"/>
              <a:ext cx="2929523" cy="3905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7" name="TextBox 96"/>
            <p:cNvSpPr txBox="1"/>
            <p:nvPr/>
          </p:nvSpPr>
          <p:spPr bwMode="auto">
            <a:xfrm>
              <a:off x="5723494" y="1036077"/>
              <a:ext cx="28550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latin typeface="Rockwell" pitchFamily="18" charset="0"/>
                  <a:cs typeface="Narkisim" pitchFamily="34" charset="-79"/>
                </a:rPr>
                <a:t>User Audience Analysis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733800" y="762000"/>
              <a:ext cx="5105400" cy="3276600"/>
            </a:xfrm>
            <a:prstGeom prst="roundRect">
              <a:avLst>
                <a:gd name="adj" fmla="val 7589"/>
              </a:avLst>
            </a:prstGeom>
            <a:solidFill>
              <a:schemeClr val="bg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</p:grp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4166525" cy="77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ts val="5760"/>
              </a:lnSpc>
              <a:spcBef>
                <a:spcPts val="0"/>
              </a:spcBef>
            </a:pPr>
            <a:r>
              <a:rPr lang="en-US" sz="4400" dirty="0" smtClean="0">
                <a:solidFill>
                  <a:schemeClr val="bg1"/>
                </a:solidFill>
                <a:latin typeface="Franklin Gothic Demi Cond" pitchFamily="34" charset="0"/>
              </a:rPr>
              <a:t>Know Your </a:t>
            </a: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Discovery Phase</a:t>
            </a: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4005549" y="4265362"/>
            <a:ext cx="4166525" cy="77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ts val="5760"/>
              </a:lnSpc>
              <a:spcBef>
                <a:spcPts val="0"/>
              </a:spcBef>
            </a:pPr>
            <a:r>
              <a:rPr lang="en-US" sz="4400" dirty="0" smtClean="0">
                <a:solidFill>
                  <a:schemeClr val="bg1"/>
                </a:solidFill>
                <a:latin typeface="Franklin Gothic Demi Cond" pitchFamily="34" charset="0"/>
              </a:rPr>
              <a:t>Audience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udienc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4373"/>
            <a:ext cx="9144000" cy="6062869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0"/>
            <a:ext cx="5105400" cy="5100810"/>
          </a:xfrm>
          <a:prstGeom prst="roundRect">
            <a:avLst>
              <a:gd name="adj" fmla="val 6510"/>
            </a:avLst>
          </a:prstGeom>
          <a:solidFill>
            <a:schemeClr val="accent4">
              <a:lumMod val="65000"/>
              <a:lumOff val="35000"/>
              <a:alpha val="3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pSp>
        <p:nvGrpSpPr>
          <p:cNvPr id="2" name="Group 123"/>
          <p:cNvGrpSpPr/>
          <p:nvPr/>
        </p:nvGrpSpPr>
        <p:grpSpPr>
          <a:xfrm>
            <a:off x="3733800" y="533400"/>
            <a:ext cx="5105400" cy="3276600"/>
            <a:chOff x="3733800" y="762000"/>
            <a:chExt cx="5105400" cy="3276600"/>
          </a:xfrm>
        </p:grpSpPr>
        <p:sp>
          <p:nvSpPr>
            <p:cNvPr id="81" name="Freeform 80"/>
            <p:cNvSpPr/>
            <p:nvPr/>
          </p:nvSpPr>
          <p:spPr bwMode="auto">
            <a:xfrm rot="374604">
              <a:off x="5021218" y="2511807"/>
              <a:ext cx="1353982" cy="72965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4610794" y="1292614"/>
              <a:ext cx="14619" cy="612739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 rot="1055528">
              <a:off x="5117774" y="1984301"/>
              <a:ext cx="377155" cy="26852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3935016" y="762000"/>
              <a:ext cx="1453893" cy="57873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4081464" y="803169"/>
              <a:ext cx="103265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Vision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Design Goals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Objectives</a:t>
              </a:r>
            </a:p>
            <a:p>
              <a:pPr eaLnBrk="0" hangingPunct="0"/>
              <a:endParaRPr lang="en-US" sz="1400" dirty="0" err="1" smtClean="0">
                <a:latin typeface="Verdana" charset="0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448312" y="1591872"/>
              <a:ext cx="1122768" cy="6941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5594760" y="1661273"/>
              <a:ext cx="90281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Image 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Challenges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Constrains</a:t>
              </a: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278184" y="2380718"/>
              <a:ext cx="2332416" cy="44052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9" name="TextBox 78"/>
            <p:cNvSpPr txBox="1"/>
            <p:nvPr/>
          </p:nvSpPr>
          <p:spPr bwMode="auto">
            <a:xfrm>
              <a:off x="6375816" y="2478350"/>
              <a:ext cx="1488640" cy="19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Task / Purpose Analysis</a:t>
              </a: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5448312" y="2909904"/>
              <a:ext cx="2552688" cy="3905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5533006" y="2904224"/>
              <a:ext cx="25220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Rockwell" pitchFamily="18" charset="0"/>
                  <a:cs typeface="Narkisim" pitchFamily="34" charset="-79"/>
                </a:rPr>
                <a:t>Workflow Analysis</a:t>
              </a: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4963680" y="2491145"/>
              <a:ext cx="529330" cy="472868"/>
            </a:xfrm>
            <a:custGeom>
              <a:avLst/>
              <a:gdLst>
                <a:gd name="connsiteX0" fmla="*/ 0 w 826265"/>
                <a:gd name="connsiteY0" fmla="*/ 0 h 738130"/>
                <a:gd name="connsiteX1" fmla="*/ 66102 w 826265"/>
                <a:gd name="connsiteY1" fmla="*/ 22033 h 738130"/>
                <a:gd name="connsiteX2" fmla="*/ 99152 w 826265"/>
                <a:gd name="connsiteY2" fmla="*/ 55084 h 738130"/>
                <a:gd name="connsiteX3" fmla="*/ 132203 w 826265"/>
                <a:gd name="connsiteY3" fmla="*/ 77118 h 738130"/>
                <a:gd name="connsiteX4" fmla="*/ 165253 w 826265"/>
                <a:gd name="connsiteY4" fmla="*/ 121185 h 738130"/>
                <a:gd name="connsiteX5" fmla="*/ 242372 w 826265"/>
                <a:gd name="connsiteY5" fmla="*/ 198303 h 738130"/>
                <a:gd name="connsiteX6" fmla="*/ 297456 w 826265"/>
                <a:gd name="connsiteY6" fmla="*/ 264404 h 738130"/>
                <a:gd name="connsiteX7" fmla="*/ 319490 w 826265"/>
                <a:gd name="connsiteY7" fmla="*/ 297455 h 738130"/>
                <a:gd name="connsiteX8" fmla="*/ 352540 w 826265"/>
                <a:gd name="connsiteY8" fmla="*/ 319489 h 738130"/>
                <a:gd name="connsiteX9" fmla="*/ 385591 w 826265"/>
                <a:gd name="connsiteY9" fmla="*/ 352539 h 738130"/>
                <a:gd name="connsiteX10" fmla="*/ 396608 w 826265"/>
                <a:gd name="connsiteY10" fmla="*/ 385590 h 738130"/>
                <a:gd name="connsiteX11" fmla="*/ 484743 w 826265"/>
                <a:gd name="connsiteY11" fmla="*/ 451691 h 738130"/>
                <a:gd name="connsiteX12" fmla="*/ 539827 w 826265"/>
                <a:gd name="connsiteY12" fmla="*/ 495759 h 738130"/>
                <a:gd name="connsiteX13" fmla="*/ 561861 w 826265"/>
                <a:gd name="connsiteY13" fmla="*/ 528809 h 738130"/>
                <a:gd name="connsiteX14" fmla="*/ 594911 w 826265"/>
                <a:gd name="connsiteY14" fmla="*/ 550843 h 738130"/>
                <a:gd name="connsiteX15" fmla="*/ 705080 w 826265"/>
                <a:gd name="connsiteY15" fmla="*/ 649995 h 738130"/>
                <a:gd name="connsiteX16" fmla="*/ 760164 w 826265"/>
                <a:gd name="connsiteY16" fmla="*/ 694062 h 738130"/>
                <a:gd name="connsiteX17" fmla="*/ 826265 w 826265"/>
                <a:gd name="connsiteY17" fmla="*/ 73813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6265" h="738130">
                  <a:moveTo>
                    <a:pt x="0" y="0"/>
                  </a:moveTo>
                  <a:cubicBezTo>
                    <a:pt x="22034" y="7344"/>
                    <a:pt x="45799" y="10754"/>
                    <a:pt x="66102" y="22033"/>
                  </a:cubicBezTo>
                  <a:cubicBezTo>
                    <a:pt x="79722" y="29599"/>
                    <a:pt x="87183" y="45110"/>
                    <a:pt x="99152" y="55084"/>
                  </a:cubicBezTo>
                  <a:cubicBezTo>
                    <a:pt x="109324" y="63561"/>
                    <a:pt x="121186" y="69773"/>
                    <a:pt x="132203" y="77118"/>
                  </a:cubicBezTo>
                  <a:cubicBezTo>
                    <a:pt x="143220" y="91807"/>
                    <a:pt x="152902" y="107599"/>
                    <a:pt x="165253" y="121185"/>
                  </a:cubicBezTo>
                  <a:cubicBezTo>
                    <a:pt x="189707" y="148085"/>
                    <a:pt x="222207" y="168054"/>
                    <a:pt x="242372" y="198303"/>
                  </a:cubicBezTo>
                  <a:cubicBezTo>
                    <a:pt x="297071" y="280356"/>
                    <a:pt x="226773" y="179586"/>
                    <a:pt x="297456" y="264404"/>
                  </a:cubicBezTo>
                  <a:cubicBezTo>
                    <a:pt x="305933" y="274576"/>
                    <a:pt x="310127" y="288092"/>
                    <a:pt x="319490" y="297455"/>
                  </a:cubicBezTo>
                  <a:cubicBezTo>
                    <a:pt x="328852" y="306818"/>
                    <a:pt x="342368" y="311013"/>
                    <a:pt x="352540" y="319489"/>
                  </a:cubicBezTo>
                  <a:cubicBezTo>
                    <a:pt x="364509" y="329463"/>
                    <a:pt x="374574" y="341522"/>
                    <a:pt x="385591" y="352539"/>
                  </a:cubicBezTo>
                  <a:cubicBezTo>
                    <a:pt x="389263" y="363556"/>
                    <a:pt x="390166" y="375927"/>
                    <a:pt x="396608" y="385590"/>
                  </a:cubicBezTo>
                  <a:cubicBezTo>
                    <a:pt x="418026" y="417717"/>
                    <a:pt x="453096" y="432703"/>
                    <a:pt x="484743" y="451691"/>
                  </a:cubicBezTo>
                  <a:cubicBezTo>
                    <a:pt x="547882" y="546404"/>
                    <a:pt x="463812" y="434948"/>
                    <a:pt x="539827" y="495759"/>
                  </a:cubicBezTo>
                  <a:cubicBezTo>
                    <a:pt x="550166" y="504030"/>
                    <a:pt x="552499" y="519447"/>
                    <a:pt x="561861" y="528809"/>
                  </a:cubicBezTo>
                  <a:cubicBezTo>
                    <a:pt x="571223" y="538171"/>
                    <a:pt x="584137" y="543147"/>
                    <a:pt x="594911" y="550843"/>
                  </a:cubicBezTo>
                  <a:cubicBezTo>
                    <a:pt x="631117" y="576704"/>
                    <a:pt x="681642" y="614839"/>
                    <a:pt x="705080" y="649995"/>
                  </a:cubicBezTo>
                  <a:cubicBezTo>
                    <a:pt x="745793" y="711062"/>
                    <a:pt x="703820" y="662759"/>
                    <a:pt x="760164" y="694062"/>
                  </a:cubicBezTo>
                  <a:cubicBezTo>
                    <a:pt x="783313" y="706923"/>
                    <a:pt x="826265" y="738130"/>
                    <a:pt x="826265" y="73813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 flipH="1">
              <a:off x="4800598" y="2514600"/>
              <a:ext cx="45719" cy="990600"/>
            </a:xfrm>
            <a:custGeom>
              <a:avLst/>
              <a:gdLst>
                <a:gd name="connsiteX0" fmla="*/ 0 w 35858"/>
                <a:gd name="connsiteY0" fmla="*/ 0 h 1465243"/>
                <a:gd name="connsiteX1" fmla="*/ 11017 w 35858"/>
                <a:gd name="connsiteY1" fmla="*/ 649995 h 1465243"/>
                <a:gd name="connsiteX2" fmla="*/ 22033 w 35858"/>
                <a:gd name="connsiteY2" fmla="*/ 903383 h 1465243"/>
                <a:gd name="connsiteX3" fmla="*/ 33050 w 35858"/>
                <a:gd name="connsiteY3" fmla="*/ 1035585 h 1465243"/>
                <a:gd name="connsiteX4" fmla="*/ 33050 w 35858"/>
                <a:gd name="connsiteY4" fmla="*/ 1465243 h 146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8" h="1465243">
                  <a:moveTo>
                    <a:pt x="0" y="0"/>
                  </a:moveTo>
                  <a:cubicBezTo>
                    <a:pt x="3672" y="216665"/>
                    <a:pt x="5733" y="433363"/>
                    <a:pt x="11017" y="649995"/>
                  </a:cubicBezTo>
                  <a:cubicBezTo>
                    <a:pt x="13078" y="734512"/>
                    <a:pt x="17210" y="818978"/>
                    <a:pt x="22033" y="903383"/>
                  </a:cubicBezTo>
                  <a:cubicBezTo>
                    <a:pt x="24556" y="947531"/>
                    <a:pt x="32183" y="991373"/>
                    <a:pt x="33050" y="1035585"/>
                  </a:cubicBezTo>
                  <a:cubicBezTo>
                    <a:pt x="35858" y="1178777"/>
                    <a:pt x="33050" y="1322024"/>
                    <a:pt x="33050" y="1465243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4329026" y="3446880"/>
              <a:ext cx="1828800" cy="43932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4419600" y="3481580"/>
              <a:ext cx="17972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Information Architecture 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Analysis</a:t>
              </a: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7313906" y="3274554"/>
              <a:ext cx="289367" cy="176443"/>
            </a:xfrm>
            <a:custGeom>
              <a:avLst/>
              <a:gdLst>
                <a:gd name="connsiteX0" fmla="*/ 0 w 451692"/>
                <a:gd name="connsiteY0" fmla="*/ 0 h 275421"/>
                <a:gd name="connsiteX1" fmla="*/ 44068 w 451692"/>
                <a:gd name="connsiteY1" fmla="*/ 33050 h 275421"/>
                <a:gd name="connsiteX2" fmla="*/ 165253 w 451692"/>
                <a:gd name="connsiteY2" fmla="*/ 110168 h 275421"/>
                <a:gd name="connsiteX3" fmla="*/ 264405 w 451692"/>
                <a:gd name="connsiteY3" fmla="*/ 187286 h 275421"/>
                <a:gd name="connsiteX4" fmla="*/ 308473 w 451692"/>
                <a:gd name="connsiteY4" fmla="*/ 209320 h 275421"/>
                <a:gd name="connsiteX5" fmla="*/ 385591 w 451692"/>
                <a:gd name="connsiteY5" fmla="*/ 253388 h 275421"/>
                <a:gd name="connsiteX6" fmla="*/ 451692 w 451692"/>
                <a:gd name="connsiteY6" fmla="*/ 275421 h 2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692" h="275421">
                  <a:moveTo>
                    <a:pt x="0" y="0"/>
                  </a:moveTo>
                  <a:cubicBezTo>
                    <a:pt x="14689" y="11017"/>
                    <a:pt x="28790" y="22865"/>
                    <a:pt x="44068" y="33050"/>
                  </a:cubicBezTo>
                  <a:cubicBezTo>
                    <a:pt x="83907" y="59609"/>
                    <a:pt x="128470" y="79516"/>
                    <a:pt x="165253" y="110168"/>
                  </a:cubicBezTo>
                  <a:cubicBezTo>
                    <a:pt x="196696" y="136371"/>
                    <a:pt x="228185" y="166589"/>
                    <a:pt x="264405" y="187286"/>
                  </a:cubicBezTo>
                  <a:cubicBezTo>
                    <a:pt x="278664" y="195434"/>
                    <a:pt x="294214" y="201172"/>
                    <a:pt x="308473" y="209320"/>
                  </a:cubicBezTo>
                  <a:cubicBezTo>
                    <a:pt x="354848" y="235821"/>
                    <a:pt x="330101" y="231192"/>
                    <a:pt x="385591" y="253388"/>
                  </a:cubicBezTo>
                  <a:cubicBezTo>
                    <a:pt x="407155" y="262014"/>
                    <a:pt x="451692" y="275421"/>
                    <a:pt x="451692" y="27542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292733" y="3281611"/>
              <a:ext cx="289367" cy="437579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7547400" y="3251616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 bwMode="auto">
            <a:xfrm>
              <a:off x="7693848" y="3300432"/>
              <a:ext cx="8595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Workflows</a:t>
              </a: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7547400" y="3544512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2" name="TextBox 91"/>
            <p:cNvSpPr txBox="1"/>
            <p:nvPr/>
          </p:nvSpPr>
          <p:spPr bwMode="auto">
            <a:xfrm>
              <a:off x="7693848" y="3593328"/>
              <a:ext cx="7954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Scenarios</a:t>
              </a:r>
            </a:p>
          </p:txBody>
        </p:sp>
        <p:pic>
          <p:nvPicPr>
            <p:cNvPr id="65" name="Picture 64" descr="circle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35016" y="1884768"/>
              <a:ext cx="1245201" cy="734414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 bwMode="auto">
            <a:xfrm>
              <a:off x="4057329" y="2124293"/>
              <a:ext cx="1033987" cy="2819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4164918" y="2138450"/>
              <a:ext cx="1023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Analysis</a:t>
              </a: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794295" y="1252947"/>
              <a:ext cx="1310880" cy="680637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7222913" y="1370730"/>
              <a:ext cx="289367" cy="176443"/>
            </a:xfrm>
            <a:custGeom>
              <a:avLst/>
              <a:gdLst>
                <a:gd name="connsiteX0" fmla="*/ 0 w 451692"/>
                <a:gd name="connsiteY0" fmla="*/ 0 h 275421"/>
                <a:gd name="connsiteX1" fmla="*/ 44068 w 451692"/>
                <a:gd name="connsiteY1" fmla="*/ 33050 h 275421"/>
                <a:gd name="connsiteX2" fmla="*/ 165253 w 451692"/>
                <a:gd name="connsiteY2" fmla="*/ 110168 h 275421"/>
                <a:gd name="connsiteX3" fmla="*/ 264405 w 451692"/>
                <a:gd name="connsiteY3" fmla="*/ 187286 h 275421"/>
                <a:gd name="connsiteX4" fmla="*/ 308473 w 451692"/>
                <a:gd name="connsiteY4" fmla="*/ 209320 h 275421"/>
                <a:gd name="connsiteX5" fmla="*/ 385591 w 451692"/>
                <a:gd name="connsiteY5" fmla="*/ 253388 h 275421"/>
                <a:gd name="connsiteX6" fmla="*/ 451692 w 451692"/>
                <a:gd name="connsiteY6" fmla="*/ 275421 h 2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692" h="275421">
                  <a:moveTo>
                    <a:pt x="0" y="0"/>
                  </a:moveTo>
                  <a:cubicBezTo>
                    <a:pt x="14689" y="11017"/>
                    <a:pt x="28790" y="22865"/>
                    <a:pt x="44068" y="33050"/>
                  </a:cubicBezTo>
                  <a:cubicBezTo>
                    <a:pt x="83907" y="59609"/>
                    <a:pt x="128470" y="79516"/>
                    <a:pt x="165253" y="110168"/>
                  </a:cubicBezTo>
                  <a:cubicBezTo>
                    <a:pt x="196696" y="136371"/>
                    <a:pt x="228185" y="166589"/>
                    <a:pt x="264405" y="187286"/>
                  </a:cubicBezTo>
                  <a:cubicBezTo>
                    <a:pt x="278664" y="195434"/>
                    <a:pt x="294214" y="201172"/>
                    <a:pt x="308473" y="209320"/>
                  </a:cubicBezTo>
                  <a:cubicBezTo>
                    <a:pt x="354848" y="235821"/>
                    <a:pt x="330101" y="231192"/>
                    <a:pt x="385591" y="253388"/>
                  </a:cubicBezTo>
                  <a:cubicBezTo>
                    <a:pt x="407155" y="262014"/>
                    <a:pt x="451692" y="275421"/>
                    <a:pt x="451692" y="27542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7201740" y="1377788"/>
              <a:ext cx="289367" cy="437579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7456407" y="1347792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7602855" y="1396608"/>
              <a:ext cx="8066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Persona’s</a:t>
              </a: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7456407" y="1640688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5" name="TextBox 104"/>
            <p:cNvSpPr txBox="1"/>
            <p:nvPr/>
          </p:nvSpPr>
          <p:spPr bwMode="auto">
            <a:xfrm>
              <a:off x="7602855" y="1689504"/>
              <a:ext cx="89319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Field Study</a:t>
              </a: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379287" y="1961226"/>
              <a:ext cx="1382793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7" name="TextBox 106"/>
            <p:cNvSpPr txBox="1"/>
            <p:nvPr/>
          </p:nvSpPr>
          <p:spPr bwMode="auto">
            <a:xfrm>
              <a:off x="7393992" y="2010043"/>
              <a:ext cx="138050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Contextual Inquiry</a:t>
              </a:r>
            </a:p>
          </p:txBody>
        </p:sp>
        <p:sp>
          <p:nvSpPr>
            <p:cNvPr id="114" name="Freeform 113"/>
            <p:cNvSpPr/>
            <p:nvPr/>
          </p:nvSpPr>
          <p:spPr bwMode="auto">
            <a:xfrm rot="1386231">
              <a:off x="7049656" y="1443160"/>
              <a:ext cx="616713" cy="639136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638800" y="986673"/>
              <a:ext cx="2929523" cy="3905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7" name="TextBox 96"/>
            <p:cNvSpPr txBox="1"/>
            <p:nvPr/>
          </p:nvSpPr>
          <p:spPr bwMode="auto">
            <a:xfrm>
              <a:off x="5723494" y="1036077"/>
              <a:ext cx="28550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latin typeface="Rockwell" pitchFamily="18" charset="0"/>
                  <a:cs typeface="Narkisim" pitchFamily="34" charset="-79"/>
                </a:rPr>
                <a:t>User Audience Analysis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733800" y="762000"/>
              <a:ext cx="5105400" cy="3276600"/>
            </a:xfrm>
            <a:prstGeom prst="roundRect">
              <a:avLst>
                <a:gd name="adj" fmla="val 7589"/>
              </a:avLst>
            </a:prstGeom>
            <a:solidFill>
              <a:schemeClr val="bg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</p:grp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4166525" cy="83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ts val="5760"/>
              </a:lnSpc>
              <a:spcBef>
                <a:spcPts val="1200"/>
              </a:spcBef>
            </a:pPr>
            <a:r>
              <a:rPr lang="en-US" sz="4400" dirty="0" smtClean="0">
                <a:solidFill>
                  <a:schemeClr val="bg1"/>
                </a:solidFill>
                <a:latin typeface="Franklin Gothic Demi Cond" pitchFamily="34" charset="0"/>
              </a:rPr>
              <a:t>Listen to your User</a:t>
            </a: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Discovery Phase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udienc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775157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0"/>
            <a:ext cx="5105400" cy="5100810"/>
          </a:xfrm>
          <a:prstGeom prst="roundRect">
            <a:avLst>
              <a:gd name="adj" fmla="val 6510"/>
            </a:avLst>
          </a:prstGeom>
          <a:solidFill>
            <a:srgbClr val="0070C0">
              <a:alpha val="8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pSp>
        <p:nvGrpSpPr>
          <p:cNvPr id="2" name="Group 123"/>
          <p:cNvGrpSpPr/>
          <p:nvPr/>
        </p:nvGrpSpPr>
        <p:grpSpPr>
          <a:xfrm>
            <a:off x="3733800" y="533400"/>
            <a:ext cx="5105400" cy="3276600"/>
            <a:chOff x="3733800" y="762000"/>
            <a:chExt cx="5105400" cy="3276600"/>
          </a:xfrm>
        </p:grpSpPr>
        <p:sp>
          <p:nvSpPr>
            <p:cNvPr id="81" name="Freeform 80"/>
            <p:cNvSpPr/>
            <p:nvPr/>
          </p:nvSpPr>
          <p:spPr bwMode="auto">
            <a:xfrm rot="374604">
              <a:off x="5021218" y="2511807"/>
              <a:ext cx="1353982" cy="72965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4610794" y="1292614"/>
              <a:ext cx="14619" cy="612739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 rot="1055528">
              <a:off x="5117774" y="1984301"/>
              <a:ext cx="377155" cy="26852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3935016" y="762000"/>
              <a:ext cx="1453893" cy="57873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4081464" y="803169"/>
              <a:ext cx="103265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Vision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Design Goals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Objectives</a:t>
              </a:r>
            </a:p>
            <a:p>
              <a:pPr eaLnBrk="0" hangingPunct="0"/>
              <a:endParaRPr lang="en-US" sz="1400" dirty="0" err="1" smtClean="0">
                <a:latin typeface="Verdana" charset="0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448312" y="1591872"/>
              <a:ext cx="1122768" cy="6941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5594760" y="1661273"/>
              <a:ext cx="90281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Image 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Challenges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Constrains</a:t>
              </a: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278184" y="2380718"/>
              <a:ext cx="2332416" cy="44052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9" name="TextBox 78"/>
            <p:cNvSpPr txBox="1"/>
            <p:nvPr/>
          </p:nvSpPr>
          <p:spPr bwMode="auto">
            <a:xfrm>
              <a:off x="6375816" y="2478350"/>
              <a:ext cx="1488640" cy="19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Task / Purpose Analysis</a:t>
              </a: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5448312" y="2909904"/>
              <a:ext cx="2552688" cy="3905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5533006" y="2904224"/>
              <a:ext cx="25220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Rockwell" pitchFamily="18" charset="0"/>
                  <a:cs typeface="Narkisim" pitchFamily="34" charset="-79"/>
                </a:rPr>
                <a:t>Workflow Analysis</a:t>
              </a: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4963680" y="2491145"/>
              <a:ext cx="529330" cy="472868"/>
            </a:xfrm>
            <a:custGeom>
              <a:avLst/>
              <a:gdLst>
                <a:gd name="connsiteX0" fmla="*/ 0 w 826265"/>
                <a:gd name="connsiteY0" fmla="*/ 0 h 738130"/>
                <a:gd name="connsiteX1" fmla="*/ 66102 w 826265"/>
                <a:gd name="connsiteY1" fmla="*/ 22033 h 738130"/>
                <a:gd name="connsiteX2" fmla="*/ 99152 w 826265"/>
                <a:gd name="connsiteY2" fmla="*/ 55084 h 738130"/>
                <a:gd name="connsiteX3" fmla="*/ 132203 w 826265"/>
                <a:gd name="connsiteY3" fmla="*/ 77118 h 738130"/>
                <a:gd name="connsiteX4" fmla="*/ 165253 w 826265"/>
                <a:gd name="connsiteY4" fmla="*/ 121185 h 738130"/>
                <a:gd name="connsiteX5" fmla="*/ 242372 w 826265"/>
                <a:gd name="connsiteY5" fmla="*/ 198303 h 738130"/>
                <a:gd name="connsiteX6" fmla="*/ 297456 w 826265"/>
                <a:gd name="connsiteY6" fmla="*/ 264404 h 738130"/>
                <a:gd name="connsiteX7" fmla="*/ 319490 w 826265"/>
                <a:gd name="connsiteY7" fmla="*/ 297455 h 738130"/>
                <a:gd name="connsiteX8" fmla="*/ 352540 w 826265"/>
                <a:gd name="connsiteY8" fmla="*/ 319489 h 738130"/>
                <a:gd name="connsiteX9" fmla="*/ 385591 w 826265"/>
                <a:gd name="connsiteY9" fmla="*/ 352539 h 738130"/>
                <a:gd name="connsiteX10" fmla="*/ 396608 w 826265"/>
                <a:gd name="connsiteY10" fmla="*/ 385590 h 738130"/>
                <a:gd name="connsiteX11" fmla="*/ 484743 w 826265"/>
                <a:gd name="connsiteY11" fmla="*/ 451691 h 738130"/>
                <a:gd name="connsiteX12" fmla="*/ 539827 w 826265"/>
                <a:gd name="connsiteY12" fmla="*/ 495759 h 738130"/>
                <a:gd name="connsiteX13" fmla="*/ 561861 w 826265"/>
                <a:gd name="connsiteY13" fmla="*/ 528809 h 738130"/>
                <a:gd name="connsiteX14" fmla="*/ 594911 w 826265"/>
                <a:gd name="connsiteY14" fmla="*/ 550843 h 738130"/>
                <a:gd name="connsiteX15" fmla="*/ 705080 w 826265"/>
                <a:gd name="connsiteY15" fmla="*/ 649995 h 738130"/>
                <a:gd name="connsiteX16" fmla="*/ 760164 w 826265"/>
                <a:gd name="connsiteY16" fmla="*/ 694062 h 738130"/>
                <a:gd name="connsiteX17" fmla="*/ 826265 w 826265"/>
                <a:gd name="connsiteY17" fmla="*/ 73813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6265" h="738130">
                  <a:moveTo>
                    <a:pt x="0" y="0"/>
                  </a:moveTo>
                  <a:cubicBezTo>
                    <a:pt x="22034" y="7344"/>
                    <a:pt x="45799" y="10754"/>
                    <a:pt x="66102" y="22033"/>
                  </a:cubicBezTo>
                  <a:cubicBezTo>
                    <a:pt x="79722" y="29599"/>
                    <a:pt x="87183" y="45110"/>
                    <a:pt x="99152" y="55084"/>
                  </a:cubicBezTo>
                  <a:cubicBezTo>
                    <a:pt x="109324" y="63561"/>
                    <a:pt x="121186" y="69773"/>
                    <a:pt x="132203" y="77118"/>
                  </a:cubicBezTo>
                  <a:cubicBezTo>
                    <a:pt x="143220" y="91807"/>
                    <a:pt x="152902" y="107599"/>
                    <a:pt x="165253" y="121185"/>
                  </a:cubicBezTo>
                  <a:cubicBezTo>
                    <a:pt x="189707" y="148085"/>
                    <a:pt x="222207" y="168054"/>
                    <a:pt x="242372" y="198303"/>
                  </a:cubicBezTo>
                  <a:cubicBezTo>
                    <a:pt x="297071" y="280356"/>
                    <a:pt x="226773" y="179586"/>
                    <a:pt x="297456" y="264404"/>
                  </a:cubicBezTo>
                  <a:cubicBezTo>
                    <a:pt x="305933" y="274576"/>
                    <a:pt x="310127" y="288092"/>
                    <a:pt x="319490" y="297455"/>
                  </a:cubicBezTo>
                  <a:cubicBezTo>
                    <a:pt x="328852" y="306818"/>
                    <a:pt x="342368" y="311013"/>
                    <a:pt x="352540" y="319489"/>
                  </a:cubicBezTo>
                  <a:cubicBezTo>
                    <a:pt x="364509" y="329463"/>
                    <a:pt x="374574" y="341522"/>
                    <a:pt x="385591" y="352539"/>
                  </a:cubicBezTo>
                  <a:cubicBezTo>
                    <a:pt x="389263" y="363556"/>
                    <a:pt x="390166" y="375927"/>
                    <a:pt x="396608" y="385590"/>
                  </a:cubicBezTo>
                  <a:cubicBezTo>
                    <a:pt x="418026" y="417717"/>
                    <a:pt x="453096" y="432703"/>
                    <a:pt x="484743" y="451691"/>
                  </a:cubicBezTo>
                  <a:cubicBezTo>
                    <a:pt x="547882" y="546404"/>
                    <a:pt x="463812" y="434948"/>
                    <a:pt x="539827" y="495759"/>
                  </a:cubicBezTo>
                  <a:cubicBezTo>
                    <a:pt x="550166" y="504030"/>
                    <a:pt x="552499" y="519447"/>
                    <a:pt x="561861" y="528809"/>
                  </a:cubicBezTo>
                  <a:cubicBezTo>
                    <a:pt x="571223" y="538171"/>
                    <a:pt x="584137" y="543147"/>
                    <a:pt x="594911" y="550843"/>
                  </a:cubicBezTo>
                  <a:cubicBezTo>
                    <a:pt x="631117" y="576704"/>
                    <a:pt x="681642" y="614839"/>
                    <a:pt x="705080" y="649995"/>
                  </a:cubicBezTo>
                  <a:cubicBezTo>
                    <a:pt x="745793" y="711062"/>
                    <a:pt x="703820" y="662759"/>
                    <a:pt x="760164" y="694062"/>
                  </a:cubicBezTo>
                  <a:cubicBezTo>
                    <a:pt x="783313" y="706923"/>
                    <a:pt x="826265" y="738130"/>
                    <a:pt x="826265" y="73813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 flipH="1">
              <a:off x="4800598" y="2514600"/>
              <a:ext cx="45719" cy="990600"/>
            </a:xfrm>
            <a:custGeom>
              <a:avLst/>
              <a:gdLst>
                <a:gd name="connsiteX0" fmla="*/ 0 w 35858"/>
                <a:gd name="connsiteY0" fmla="*/ 0 h 1465243"/>
                <a:gd name="connsiteX1" fmla="*/ 11017 w 35858"/>
                <a:gd name="connsiteY1" fmla="*/ 649995 h 1465243"/>
                <a:gd name="connsiteX2" fmla="*/ 22033 w 35858"/>
                <a:gd name="connsiteY2" fmla="*/ 903383 h 1465243"/>
                <a:gd name="connsiteX3" fmla="*/ 33050 w 35858"/>
                <a:gd name="connsiteY3" fmla="*/ 1035585 h 1465243"/>
                <a:gd name="connsiteX4" fmla="*/ 33050 w 35858"/>
                <a:gd name="connsiteY4" fmla="*/ 1465243 h 146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8" h="1465243">
                  <a:moveTo>
                    <a:pt x="0" y="0"/>
                  </a:moveTo>
                  <a:cubicBezTo>
                    <a:pt x="3672" y="216665"/>
                    <a:pt x="5733" y="433363"/>
                    <a:pt x="11017" y="649995"/>
                  </a:cubicBezTo>
                  <a:cubicBezTo>
                    <a:pt x="13078" y="734512"/>
                    <a:pt x="17210" y="818978"/>
                    <a:pt x="22033" y="903383"/>
                  </a:cubicBezTo>
                  <a:cubicBezTo>
                    <a:pt x="24556" y="947531"/>
                    <a:pt x="32183" y="991373"/>
                    <a:pt x="33050" y="1035585"/>
                  </a:cubicBezTo>
                  <a:cubicBezTo>
                    <a:pt x="35858" y="1178777"/>
                    <a:pt x="33050" y="1322024"/>
                    <a:pt x="33050" y="1465243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4329026" y="3446880"/>
              <a:ext cx="1828800" cy="43932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4419600" y="3481580"/>
              <a:ext cx="17972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Information Architecture 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Analysis</a:t>
              </a: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7313906" y="3274554"/>
              <a:ext cx="289367" cy="176443"/>
            </a:xfrm>
            <a:custGeom>
              <a:avLst/>
              <a:gdLst>
                <a:gd name="connsiteX0" fmla="*/ 0 w 451692"/>
                <a:gd name="connsiteY0" fmla="*/ 0 h 275421"/>
                <a:gd name="connsiteX1" fmla="*/ 44068 w 451692"/>
                <a:gd name="connsiteY1" fmla="*/ 33050 h 275421"/>
                <a:gd name="connsiteX2" fmla="*/ 165253 w 451692"/>
                <a:gd name="connsiteY2" fmla="*/ 110168 h 275421"/>
                <a:gd name="connsiteX3" fmla="*/ 264405 w 451692"/>
                <a:gd name="connsiteY3" fmla="*/ 187286 h 275421"/>
                <a:gd name="connsiteX4" fmla="*/ 308473 w 451692"/>
                <a:gd name="connsiteY4" fmla="*/ 209320 h 275421"/>
                <a:gd name="connsiteX5" fmla="*/ 385591 w 451692"/>
                <a:gd name="connsiteY5" fmla="*/ 253388 h 275421"/>
                <a:gd name="connsiteX6" fmla="*/ 451692 w 451692"/>
                <a:gd name="connsiteY6" fmla="*/ 275421 h 2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692" h="275421">
                  <a:moveTo>
                    <a:pt x="0" y="0"/>
                  </a:moveTo>
                  <a:cubicBezTo>
                    <a:pt x="14689" y="11017"/>
                    <a:pt x="28790" y="22865"/>
                    <a:pt x="44068" y="33050"/>
                  </a:cubicBezTo>
                  <a:cubicBezTo>
                    <a:pt x="83907" y="59609"/>
                    <a:pt x="128470" y="79516"/>
                    <a:pt x="165253" y="110168"/>
                  </a:cubicBezTo>
                  <a:cubicBezTo>
                    <a:pt x="196696" y="136371"/>
                    <a:pt x="228185" y="166589"/>
                    <a:pt x="264405" y="187286"/>
                  </a:cubicBezTo>
                  <a:cubicBezTo>
                    <a:pt x="278664" y="195434"/>
                    <a:pt x="294214" y="201172"/>
                    <a:pt x="308473" y="209320"/>
                  </a:cubicBezTo>
                  <a:cubicBezTo>
                    <a:pt x="354848" y="235821"/>
                    <a:pt x="330101" y="231192"/>
                    <a:pt x="385591" y="253388"/>
                  </a:cubicBezTo>
                  <a:cubicBezTo>
                    <a:pt x="407155" y="262014"/>
                    <a:pt x="451692" y="275421"/>
                    <a:pt x="451692" y="27542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292733" y="3281611"/>
              <a:ext cx="289367" cy="437579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7547400" y="3251616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 bwMode="auto">
            <a:xfrm>
              <a:off x="7693848" y="3300432"/>
              <a:ext cx="8595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Workflows</a:t>
              </a: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7547400" y="3544512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2" name="TextBox 91"/>
            <p:cNvSpPr txBox="1"/>
            <p:nvPr/>
          </p:nvSpPr>
          <p:spPr bwMode="auto">
            <a:xfrm>
              <a:off x="7693848" y="3593328"/>
              <a:ext cx="7954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Scenarios</a:t>
              </a:r>
            </a:p>
          </p:txBody>
        </p:sp>
        <p:pic>
          <p:nvPicPr>
            <p:cNvPr id="65" name="Picture 64" descr="circle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35016" y="1884768"/>
              <a:ext cx="1245201" cy="734414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 bwMode="auto">
            <a:xfrm>
              <a:off x="4057329" y="2124293"/>
              <a:ext cx="1033987" cy="2819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4164918" y="2138450"/>
              <a:ext cx="1023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Analysis</a:t>
              </a: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794295" y="1252947"/>
              <a:ext cx="1310880" cy="680637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7222913" y="1370730"/>
              <a:ext cx="289367" cy="176443"/>
            </a:xfrm>
            <a:custGeom>
              <a:avLst/>
              <a:gdLst>
                <a:gd name="connsiteX0" fmla="*/ 0 w 451692"/>
                <a:gd name="connsiteY0" fmla="*/ 0 h 275421"/>
                <a:gd name="connsiteX1" fmla="*/ 44068 w 451692"/>
                <a:gd name="connsiteY1" fmla="*/ 33050 h 275421"/>
                <a:gd name="connsiteX2" fmla="*/ 165253 w 451692"/>
                <a:gd name="connsiteY2" fmla="*/ 110168 h 275421"/>
                <a:gd name="connsiteX3" fmla="*/ 264405 w 451692"/>
                <a:gd name="connsiteY3" fmla="*/ 187286 h 275421"/>
                <a:gd name="connsiteX4" fmla="*/ 308473 w 451692"/>
                <a:gd name="connsiteY4" fmla="*/ 209320 h 275421"/>
                <a:gd name="connsiteX5" fmla="*/ 385591 w 451692"/>
                <a:gd name="connsiteY5" fmla="*/ 253388 h 275421"/>
                <a:gd name="connsiteX6" fmla="*/ 451692 w 451692"/>
                <a:gd name="connsiteY6" fmla="*/ 275421 h 2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692" h="275421">
                  <a:moveTo>
                    <a:pt x="0" y="0"/>
                  </a:moveTo>
                  <a:cubicBezTo>
                    <a:pt x="14689" y="11017"/>
                    <a:pt x="28790" y="22865"/>
                    <a:pt x="44068" y="33050"/>
                  </a:cubicBezTo>
                  <a:cubicBezTo>
                    <a:pt x="83907" y="59609"/>
                    <a:pt x="128470" y="79516"/>
                    <a:pt x="165253" y="110168"/>
                  </a:cubicBezTo>
                  <a:cubicBezTo>
                    <a:pt x="196696" y="136371"/>
                    <a:pt x="228185" y="166589"/>
                    <a:pt x="264405" y="187286"/>
                  </a:cubicBezTo>
                  <a:cubicBezTo>
                    <a:pt x="278664" y="195434"/>
                    <a:pt x="294214" y="201172"/>
                    <a:pt x="308473" y="209320"/>
                  </a:cubicBezTo>
                  <a:cubicBezTo>
                    <a:pt x="354848" y="235821"/>
                    <a:pt x="330101" y="231192"/>
                    <a:pt x="385591" y="253388"/>
                  </a:cubicBezTo>
                  <a:cubicBezTo>
                    <a:pt x="407155" y="262014"/>
                    <a:pt x="451692" y="275421"/>
                    <a:pt x="451692" y="27542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7201740" y="1377788"/>
              <a:ext cx="289367" cy="437579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7456407" y="1347792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7602855" y="1396608"/>
              <a:ext cx="8066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Persona’s</a:t>
              </a: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7456407" y="1640688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5" name="TextBox 104"/>
            <p:cNvSpPr txBox="1"/>
            <p:nvPr/>
          </p:nvSpPr>
          <p:spPr bwMode="auto">
            <a:xfrm>
              <a:off x="7602855" y="1689504"/>
              <a:ext cx="89319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Field Study</a:t>
              </a: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379287" y="1961226"/>
              <a:ext cx="1382793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7" name="TextBox 106"/>
            <p:cNvSpPr txBox="1"/>
            <p:nvPr/>
          </p:nvSpPr>
          <p:spPr bwMode="auto">
            <a:xfrm>
              <a:off x="7393992" y="2010043"/>
              <a:ext cx="138050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Contextual Inquiry</a:t>
              </a:r>
            </a:p>
          </p:txBody>
        </p:sp>
        <p:sp>
          <p:nvSpPr>
            <p:cNvPr id="114" name="Freeform 113"/>
            <p:cNvSpPr/>
            <p:nvPr/>
          </p:nvSpPr>
          <p:spPr bwMode="auto">
            <a:xfrm rot="1386231">
              <a:off x="7049656" y="1443160"/>
              <a:ext cx="616713" cy="639136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638800" y="986673"/>
              <a:ext cx="2929523" cy="3905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7" name="TextBox 96"/>
            <p:cNvSpPr txBox="1"/>
            <p:nvPr/>
          </p:nvSpPr>
          <p:spPr bwMode="auto">
            <a:xfrm>
              <a:off x="5723494" y="1036077"/>
              <a:ext cx="28550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latin typeface="Rockwell" pitchFamily="18" charset="0"/>
                  <a:cs typeface="Narkisim" pitchFamily="34" charset="-79"/>
                </a:rPr>
                <a:t>User Audience Analysis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733800" y="762000"/>
              <a:ext cx="5105400" cy="3276600"/>
            </a:xfrm>
            <a:prstGeom prst="roundRect">
              <a:avLst>
                <a:gd name="adj" fmla="val 7589"/>
              </a:avLst>
            </a:prstGeom>
            <a:solidFill>
              <a:schemeClr val="bg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</p:grp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47574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sz="3600" b="0" dirty="0" smtClean="0">
                <a:solidFill>
                  <a:schemeClr val="bg1"/>
                </a:solidFill>
                <a:latin typeface="Franklin Gothic Demi Cond" pitchFamily="34" charset="0"/>
              </a:rPr>
              <a:t>When you have enough</a:t>
            </a:r>
          </a:p>
          <a:p>
            <a:pPr eaLnBrk="0" hangingPunct="0">
              <a:spcBef>
                <a:spcPts val="0"/>
              </a:spcBef>
            </a:pPr>
            <a:r>
              <a:rPr lang="en-US" sz="3600" b="0" dirty="0" smtClean="0">
                <a:solidFill>
                  <a:schemeClr val="bg1"/>
                </a:solidFill>
                <a:latin typeface="Franklin Gothic Demi Cond" pitchFamily="34" charset="0"/>
              </a:rPr>
              <a:t>Data look out for patterns</a:t>
            </a: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Discovery Phase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udienc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4114800" y="0"/>
            <a:ext cx="5029200" cy="5775157"/>
          </a:xfrm>
          <a:prstGeom prst="rect">
            <a:avLst/>
          </a:prstGeom>
        </p:spPr>
      </p:pic>
      <p:pic>
        <p:nvPicPr>
          <p:cNvPr id="47" name="Picture 46" descr="audience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5737011" cy="5775157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0"/>
            <a:ext cx="5105400" cy="5100810"/>
          </a:xfrm>
          <a:prstGeom prst="roundRect">
            <a:avLst>
              <a:gd name="adj" fmla="val 6510"/>
            </a:avLst>
          </a:prstGeom>
          <a:solidFill>
            <a:srgbClr val="53A333">
              <a:alpha val="8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pSp>
        <p:nvGrpSpPr>
          <p:cNvPr id="2" name="Group 123"/>
          <p:cNvGrpSpPr/>
          <p:nvPr/>
        </p:nvGrpSpPr>
        <p:grpSpPr>
          <a:xfrm>
            <a:off x="3733800" y="533400"/>
            <a:ext cx="5105400" cy="3276600"/>
            <a:chOff x="3733800" y="762000"/>
            <a:chExt cx="5105400" cy="3276600"/>
          </a:xfrm>
        </p:grpSpPr>
        <p:sp>
          <p:nvSpPr>
            <p:cNvPr id="81" name="Freeform 80"/>
            <p:cNvSpPr/>
            <p:nvPr/>
          </p:nvSpPr>
          <p:spPr bwMode="auto">
            <a:xfrm rot="374604">
              <a:off x="5021218" y="2511807"/>
              <a:ext cx="1353982" cy="72965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4610794" y="1292614"/>
              <a:ext cx="14619" cy="612739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 rot="1055528">
              <a:off x="5117774" y="1984301"/>
              <a:ext cx="377155" cy="26852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3935016" y="762000"/>
              <a:ext cx="1453893" cy="57873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4081464" y="803169"/>
              <a:ext cx="103265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Vision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Design Goals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Objectives</a:t>
              </a:r>
            </a:p>
            <a:p>
              <a:pPr eaLnBrk="0" hangingPunct="0"/>
              <a:endParaRPr lang="en-US" sz="1400" dirty="0" err="1" smtClean="0">
                <a:latin typeface="Verdana" charset="0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448312" y="1591872"/>
              <a:ext cx="1122768" cy="6941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5594760" y="1661273"/>
              <a:ext cx="90281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Image 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Challenges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Constrains</a:t>
              </a: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278184" y="2380718"/>
              <a:ext cx="2332416" cy="44052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9" name="TextBox 78"/>
            <p:cNvSpPr txBox="1"/>
            <p:nvPr/>
          </p:nvSpPr>
          <p:spPr bwMode="auto">
            <a:xfrm>
              <a:off x="6375816" y="2478350"/>
              <a:ext cx="1488640" cy="19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Task / Purpose Analysis</a:t>
              </a: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5448312" y="2909904"/>
              <a:ext cx="2552688" cy="3905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5533006" y="2904224"/>
              <a:ext cx="25220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Rockwell" pitchFamily="18" charset="0"/>
                  <a:cs typeface="Narkisim" pitchFamily="34" charset="-79"/>
                </a:rPr>
                <a:t>Workflow Analysis</a:t>
              </a: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4963680" y="2491145"/>
              <a:ext cx="529330" cy="472868"/>
            </a:xfrm>
            <a:custGeom>
              <a:avLst/>
              <a:gdLst>
                <a:gd name="connsiteX0" fmla="*/ 0 w 826265"/>
                <a:gd name="connsiteY0" fmla="*/ 0 h 738130"/>
                <a:gd name="connsiteX1" fmla="*/ 66102 w 826265"/>
                <a:gd name="connsiteY1" fmla="*/ 22033 h 738130"/>
                <a:gd name="connsiteX2" fmla="*/ 99152 w 826265"/>
                <a:gd name="connsiteY2" fmla="*/ 55084 h 738130"/>
                <a:gd name="connsiteX3" fmla="*/ 132203 w 826265"/>
                <a:gd name="connsiteY3" fmla="*/ 77118 h 738130"/>
                <a:gd name="connsiteX4" fmla="*/ 165253 w 826265"/>
                <a:gd name="connsiteY4" fmla="*/ 121185 h 738130"/>
                <a:gd name="connsiteX5" fmla="*/ 242372 w 826265"/>
                <a:gd name="connsiteY5" fmla="*/ 198303 h 738130"/>
                <a:gd name="connsiteX6" fmla="*/ 297456 w 826265"/>
                <a:gd name="connsiteY6" fmla="*/ 264404 h 738130"/>
                <a:gd name="connsiteX7" fmla="*/ 319490 w 826265"/>
                <a:gd name="connsiteY7" fmla="*/ 297455 h 738130"/>
                <a:gd name="connsiteX8" fmla="*/ 352540 w 826265"/>
                <a:gd name="connsiteY8" fmla="*/ 319489 h 738130"/>
                <a:gd name="connsiteX9" fmla="*/ 385591 w 826265"/>
                <a:gd name="connsiteY9" fmla="*/ 352539 h 738130"/>
                <a:gd name="connsiteX10" fmla="*/ 396608 w 826265"/>
                <a:gd name="connsiteY10" fmla="*/ 385590 h 738130"/>
                <a:gd name="connsiteX11" fmla="*/ 484743 w 826265"/>
                <a:gd name="connsiteY11" fmla="*/ 451691 h 738130"/>
                <a:gd name="connsiteX12" fmla="*/ 539827 w 826265"/>
                <a:gd name="connsiteY12" fmla="*/ 495759 h 738130"/>
                <a:gd name="connsiteX13" fmla="*/ 561861 w 826265"/>
                <a:gd name="connsiteY13" fmla="*/ 528809 h 738130"/>
                <a:gd name="connsiteX14" fmla="*/ 594911 w 826265"/>
                <a:gd name="connsiteY14" fmla="*/ 550843 h 738130"/>
                <a:gd name="connsiteX15" fmla="*/ 705080 w 826265"/>
                <a:gd name="connsiteY15" fmla="*/ 649995 h 738130"/>
                <a:gd name="connsiteX16" fmla="*/ 760164 w 826265"/>
                <a:gd name="connsiteY16" fmla="*/ 694062 h 738130"/>
                <a:gd name="connsiteX17" fmla="*/ 826265 w 826265"/>
                <a:gd name="connsiteY17" fmla="*/ 73813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6265" h="738130">
                  <a:moveTo>
                    <a:pt x="0" y="0"/>
                  </a:moveTo>
                  <a:cubicBezTo>
                    <a:pt x="22034" y="7344"/>
                    <a:pt x="45799" y="10754"/>
                    <a:pt x="66102" y="22033"/>
                  </a:cubicBezTo>
                  <a:cubicBezTo>
                    <a:pt x="79722" y="29599"/>
                    <a:pt x="87183" y="45110"/>
                    <a:pt x="99152" y="55084"/>
                  </a:cubicBezTo>
                  <a:cubicBezTo>
                    <a:pt x="109324" y="63561"/>
                    <a:pt x="121186" y="69773"/>
                    <a:pt x="132203" y="77118"/>
                  </a:cubicBezTo>
                  <a:cubicBezTo>
                    <a:pt x="143220" y="91807"/>
                    <a:pt x="152902" y="107599"/>
                    <a:pt x="165253" y="121185"/>
                  </a:cubicBezTo>
                  <a:cubicBezTo>
                    <a:pt x="189707" y="148085"/>
                    <a:pt x="222207" y="168054"/>
                    <a:pt x="242372" y="198303"/>
                  </a:cubicBezTo>
                  <a:cubicBezTo>
                    <a:pt x="297071" y="280356"/>
                    <a:pt x="226773" y="179586"/>
                    <a:pt x="297456" y="264404"/>
                  </a:cubicBezTo>
                  <a:cubicBezTo>
                    <a:pt x="305933" y="274576"/>
                    <a:pt x="310127" y="288092"/>
                    <a:pt x="319490" y="297455"/>
                  </a:cubicBezTo>
                  <a:cubicBezTo>
                    <a:pt x="328852" y="306818"/>
                    <a:pt x="342368" y="311013"/>
                    <a:pt x="352540" y="319489"/>
                  </a:cubicBezTo>
                  <a:cubicBezTo>
                    <a:pt x="364509" y="329463"/>
                    <a:pt x="374574" y="341522"/>
                    <a:pt x="385591" y="352539"/>
                  </a:cubicBezTo>
                  <a:cubicBezTo>
                    <a:pt x="389263" y="363556"/>
                    <a:pt x="390166" y="375927"/>
                    <a:pt x="396608" y="385590"/>
                  </a:cubicBezTo>
                  <a:cubicBezTo>
                    <a:pt x="418026" y="417717"/>
                    <a:pt x="453096" y="432703"/>
                    <a:pt x="484743" y="451691"/>
                  </a:cubicBezTo>
                  <a:cubicBezTo>
                    <a:pt x="547882" y="546404"/>
                    <a:pt x="463812" y="434948"/>
                    <a:pt x="539827" y="495759"/>
                  </a:cubicBezTo>
                  <a:cubicBezTo>
                    <a:pt x="550166" y="504030"/>
                    <a:pt x="552499" y="519447"/>
                    <a:pt x="561861" y="528809"/>
                  </a:cubicBezTo>
                  <a:cubicBezTo>
                    <a:pt x="571223" y="538171"/>
                    <a:pt x="584137" y="543147"/>
                    <a:pt x="594911" y="550843"/>
                  </a:cubicBezTo>
                  <a:cubicBezTo>
                    <a:pt x="631117" y="576704"/>
                    <a:pt x="681642" y="614839"/>
                    <a:pt x="705080" y="649995"/>
                  </a:cubicBezTo>
                  <a:cubicBezTo>
                    <a:pt x="745793" y="711062"/>
                    <a:pt x="703820" y="662759"/>
                    <a:pt x="760164" y="694062"/>
                  </a:cubicBezTo>
                  <a:cubicBezTo>
                    <a:pt x="783313" y="706923"/>
                    <a:pt x="826265" y="738130"/>
                    <a:pt x="826265" y="73813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 flipH="1">
              <a:off x="4800598" y="2514600"/>
              <a:ext cx="45719" cy="990600"/>
            </a:xfrm>
            <a:custGeom>
              <a:avLst/>
              <a:gdLst>
                <a:gd name="connsiteX0" fmla="*/ 0 w 35858"/>
                <a:gd name="connsiteY0" fmla="*/ 0 h 1465243"/>
                <a:gd name="connsiteX1" fmla="*/ 11017 w 35858"/>
                <a:gd name="connsiteY1" fmla="*/ 649995 h 1465243"/>
                <a:gd name="connsiteX2" fmla="*/ 22033 w 35858"/>
                <a:gd name="connsiteY2" fmla="*/ 903383 h 1465243"/>
                <a:gd name="connsiteX3" fmla="*/ 33050 w 35858"/>
                <a:gd name="connsiteY3" fmla="*/ 1035585 h 1465243"/>
                <a:gd name="connsiteX4" fmla="*/ 33050 w 35858"/>
                <a:gd name="connsiteY4" fmla="*/ 1465243 h 146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8" h="1465243">
                  <a:moveTo>
                    <a:pt x="0" y="0"/>
                  </a:moveTo>
                  <a:cubicBezTo>
                    <a:pt x="3672" y="216665"/>
                    <a:pt x="5733" y="433363"/>
                    <a:pt x="11017" y="649995"/>
                  </a:cubicBezTo>
                  <a:cubicBezTo>
                    <a:pt x="13078" y="734512"/>
                    <a:pt x="17210" y="818978"/>
                    <a:pt x="22033" y="903383"/>
                  </a:cubicBezTo>
                  <a:cubicBezTo>
                    <a:pt x="24556" y="947531"/>
                    <a:pt x="32183" y="991373"/>
                    <a:pt x="33050" y="1035585"/>
                  </a:cubicBezTo>
                  <a:cubicBezTo>
                    <a:pt x="35858" y="1178777"/>
                    <a:pt x="33050" y="1322024"/>
                    <a:pt x="33050" y="1465243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4329026" y="3446880"/>
              <a:ext cx="1828800" cy="43932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4419600" y="3481580"/>
              <a:ext cx="17972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Information Architecture 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Analysis</a:t>
              </a: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7313906" y="3274554"/>
              <a:ext cx="289367" cy="176443"/>
            </a:xfrm>
            <a:custGeom>
              <a:avLst/>
              <a:gdLst>
                <a:gd name="connsiteX0" fmla="*/ 0 w 451692"/>
                <a:gd name="connsiteY0" fmla="*/ 0 h 275421"/>
                <a:gd name="connsiteX1" fmla="*/ 44068 w 451692"/>
                <a:gd name="connsiteY1" fmla="*/ 33050 h 275421"/>
                <a:gd name="connsiteX2" fmla="*/ 165253 w 451692"/>
                <a:gd name="connsiteY2" fmla="*/ 110168 h 275421"/>
                <a:gd name="connsiteX3" fmla="*/ 264405 w 451692"/>
                <a:gd name="connsiteY3" fmla="*/ 187286 h 275421"/>
                <a:gd name="connsiteX4" fmla="*/ 308473 w 451692"/>
                <a:gd name="connsiteY4" fmla="*/ 209320 h 275421"/>
                <a:gd name="connsiteX5" fmla="*/ 385591 w 451692"/>
                <a:gd name="connsiteY5" fmla="*/ 253388 h 275421"/>
                <a:gd name="connsiteX6" fmla="*/ 451692 w 451692"/>
                <a:gd name="connsiteY6" fmla="*/ 275421 h 2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692" h="275421">
                  <a:moveTo>
                    <a:pt x="0" y="0"/>
                  </a:moveTo>
                  <a:cubicBezTo>
                    <a:pt x="14689" y="11017"/>
                    <a:pt x="28790" y="22865"/>
                    <a:pt x="44068" y="33050"/>
                  </a:cubicBezTo>
                  <a:cubicBezTo>
                    <a:pt x="83907" y="59609"/>
                    <a:pt x="128470" y="79516"/>
                    <a:pt x="165253" y="110168"/>
                  </a:cubicBezTo>
                  <a:cubicBezTo>
                    <a:pt x="196696" y="136371"/>
                    <a:pt x="228185" y="166589"/>
                    <a:pt x="264405" y="187286"/>
                  </a:cubicBezTo>
                  <a:cubicBezTo>
                    <a:pt x="278664" y="195434"/>
                    <a:pt x="294214" y="201172"/>
                    <a:pt x="308473" y="209320"/>
                  </a:cubicBezTo>
                  <a:cubicBezTo>
                    <a:pt x="354848" y="235821"/>
                    <a:pt x="330101" y="231192"/>
                    <a:pt x="385591" y="253388"/>
                  </a:cubicBezTo>
                  <a:cubicBezTo>
                    <a:pt x="407155" y="262014"/>
                    <a:pt x="451692" y="275421"/>
                    <a:pt x="451692" y="27542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292733" y="3281611"/>
              <a:ext cx="289367" cy="437579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7547400" y="3251616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 bwMode="auto">
            <a:xfrm>
              <a:off x="7693848" y="3300432"/>
              <a:ext cx="8595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Workflows</a:t>
              </a: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7547400" y="3544512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2" name="TextBox 91"/>
            <p:cNvSpPr txBox="1"/>
            <p:nvPr/>
          </p:nvSpPr>
          <p:spPr bwMode="auto">
            <a:xfrm>
              <a:off x="7693848" y="3593328"/>
              <a:ext cx="7954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Scenarios</a:t>
              </a:r>
            </a:p>
          </p:txBody>
        </p:sp>
        <p:pic>
          <p:nvPicPr>
            <p:cNvPr id="65" name="Picture 64" descr="circle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35016" y="1884768"/>
              <a:ext cx="1245201" cy="734414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 bwMode="auto">
            <a:xfrm>
              <a:off x="4057329" y="2124293"/>
              <a:ext cx="1033987" cy="2819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4164918" y="2138450"/>
              <a:ext cx="1023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Analysis</a:t>
              </a: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794295" y="1252947"/>
              <a:ext cx="1310880" cy="680637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7222913" y="1370730"/>
              <a:ext cx="289367" cy="176443"/>
            </a:xfrm>
            <a:custGeom>
              <a:avLst/>
              <a:gdLst>
                <a:gd name="connsiteX0" fmla="*/ 0 w 451692"/>
                <a:gd name="connsiteY0" fmla="*/ 0 h 275421"/>
                <a:gd name="connsiteX1" fmla="*/ 44068 w 451692"/>
                <a:gd name="connsiteY1" fmla="*/ 33050 h 275421"/>
                <a:gd name="connsiteX2" fmla="*/ 165253 w 451692"/>
                <a:gd name="connsiteY2" fmla="*/ 110168 h 275421"/>
                <a:gd name="connsiteX3" fmla="*/ 264405 w 451692"/>
                <a:gd name="connsiteY3" fmla="*/ 187286 h 275421"/>
                <a:gd name="connsiteX4" fmla="*/ 308473 w 451692"/>
                <a:gd name="connsiteY4" fmla="*/ 209320 h 275421"/>
                <a:gd name="connsiteX5" fmla="*/ 385591 w 451692"/>
                <a:gd name="connsiteY5" fmla="*/ 253388 h 275421"/>
                <a:gd name="connsiteX6" fmla="*/ 451692 w 451692"/>
                <a:gd name="connsiteY6" fmla="*/ 275421 h 2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692" h="275421">
                  <a:moveTo>
                    <a:pt x="0" y="0"/>
                  </a:moveTo>
                  <a:cubicBezTo>
                    <a:pt x="14689" y="11017"/>
                    <a:pt x="28790" y="22865"/>
                    <a:pt x="44068" y="33050"/>
                  </a:cubicBezTo>
                  <a:cubicBezTo>
                    <a:pt x="83907" y="59609"/>
                    <a:pt x="128470" y="79516"/>
                    <a:pt x="165253" y="110168"/>
                  </a:cubicBezTo>
                  <a:cubicBezTo>
                    <a:pt x="196696" y="136371"/>
                    <a:pt x="228185" y="166589"/>
                    <a:pt x="264405" y="187286"/>
                  </a:cubicBezTo>
                  <a:cubicBezTo>
                    <a:pt x="278664" y="195434"/>
                    <a:pt x="294214" y="201172"/>
                    <a:pt x="308473" y="209320"/>
                  </a:cubicBezTo>
                  <a:cubicBezTo>
                    <a:pt x="354848" y="235821"/>
                    <a:pt x="330101" y="231192"/>
                    <a:pt x="385591" y="253388"/>
                  </a:cubicBezTo>
                  <a:cubicBezTo>
                    <a:pt x="407155" y="262014"/>
                    <a:pt x="451692" y="275421"/>
                    <a:pt x="451692" y="27542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7201740" y="1377788"/>
              <a:ext cx="289367" cy="437579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7456407" y="1347792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7602855" y="1396608"/>
              <a:ext cx="8066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Persona’s</a:t>
              </a: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7456407" y="1640688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5" name="TextBox 104"/>
            <p:cNvSpPr txBox="1"/>
            <p:nvPr/>
          </p:nvSpPr>
          <p:spPr bwMode="auto">
            <a:xfrm>
              <a:off x="7602855" y="1689504"/>
              <a:ext cx="89319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Field Study</a:t>
              </a: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379287" y="1961226"/>
              <a:ext cx="1382793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7" name="TextBox 106"/>
            <p:cNvSpPr txBox="1"/>
            <p:nvPr/>
          </p:nvSpPr>
          <p:spPr bwMode="auto">
            <a:xfrm>
              <a:off x="7393992" y="2010043"/>
              <a:ext cx="138050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Contextual Inquiry</a:t>
              </a:r>
            </a:p>
          </p:txBody>
        </p:sp>
        <p:sp>
          <p:nvSpPr>
            <p:cNvPr id="114" name="Freeform 113"/>
            <p:cNvSpPr/>
            <p:nvPr/>
          </p:nvSpPr>
          <p:spPr bwMode="auto">
            <a:xfrm rot="1386231">
              <a:off x="7049656" y="1443160"/>
              <a:ext cx="616713" cy="639136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638800" y="986673"/>
              <a:ext cx="2929523" cy="3905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7" name="TextBox 96"/>
            <p:cNvSpPr txBox="1"/>
            <p:nvPr/>
          </p:nvSpPr>
          <p:spPr bwMode="auto">
            <a:xfrm>
              <a:off x="5723494" y="1036077"/>
              <a:ext cx="28550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latin typeface="Rockwell" pitchFamily="18" charset="0"/>
                  <a:cs typeface="Narkisim" pitchFamily="34" charset="-79"/>
                </a:rPr>
                <a:t>User Audience Analysis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733800" y="762000"/>
              <a:ext cx="5105400" cy="3276600"/>
            </a:xfrm>
            <a:prstGeom prst="roundRect">
              <a:avLst>
                <a:gd name="adj" fmla="val 7589"/>
              </a:avLst>
            </a:prstGeom>
            <a:solidFill>
              <a:schemeClr val="bg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</p:grp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47574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sz="3600" b="0" dirty="0" smtClean="0">
                <a:solidFill>
                  <a:schemeClr val="bg1"/>
                </a:solidFill>
                <a:latin typeface="Franklin Gothic Demi Cond" pitchFamily="34" charset="0"/>
              </a:rPr>
              <a:t>Represent these patterns with Persona’s</a:t>
            </a: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Discovery Phase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/>
          <p:cNvSpPr/>
          <p:nvPr/>
        </p:nvSpPr>
        <p:spPr bwMode="auto">
          <a:xfrm>
            <a:off x="2544896" y="3404212"/>
            <a:ext cx="1949986" cy="123630"/>
          </a:xfrm>
          <a:custGeom>
            <a:avLst/>
            <a:gdLst>
              <a:gd name="connsiteX0" fmla="*/ 0 w 1949986"/>
              <a:gd name="connsiteY0" fmla="*/ 0 h 123630"/>
              <a:gd name="connsiteX1" fmla="*/ 407624 w 1949986"/>
              <a:gd name="connsiteY1" fmla="*/ 11017 h 123630"/>
              <a:gd name="connsiteX2" fmla="*/ 462709 w 1949986"/>
              <a:gd name="connsiteY2" fmla="*/ 22034 h 123630"/>
              <a:gd name="connsiteX3" fmla="*/ 605928 w 1949986"/>
              <a:gd name="connsiteY3" fmla="*/ 33051 h 123630"/>
              <a:gd name="connsiteX4" fmla="*/ 661012 w 1949986"/>
              <a:gd name="connsiteY4" fmla="*/ 44068 h 123630"/>
              <a:gd name="connsiteX5" fmla="*/ 1002535 w 1949986"/>
              <a:gd name="connsiteY5" fmla="*/ 77118 h 123630"/>
              <a:gd name="connsiteX6" fmla="*/ 1355075 w 1949986"/>
              <a:gd name="connsiteY6" fmla="*/ 88135 h 123630"/>
              <a:gd name="connsiteX7" fmla="*/ 1652531 w 1949986"/>
              <a:gd name="connsiteY7" fmla="*/ 99152 h 123630"/>
              <a:gd name="connsiteX8" fmla="*/ 1751682 w 1949986"/>
              <a:gd name="connsiteY8" fmla="*/ 110169 h 123630"/>
              <a:gd name="connsiteX9" fmla="*/ 1817784 w 1949986"/>
              <a:gd name="connsiteY9" fmla="*/ 121186 h 123630"/>
              <a:gd name="connsiteX10" fmla="*/ 1949986 w 1949986"/>
              <a:gd name="connsiteY10" fmla="*/ 121186 h 12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9986" h="123630">
                <a:moveTo>
                  <a:pt x="0" y="0"/>
                </a:moveTo>
                <a:cubicBezTo>
                  <a:pt x="135875" y="3672"/>
                  <a:pt x="271854" y="4552"/>
                  <a:pt x="407624" y="11017"/>
                </a:cubicBezTo>
                <a:cubicBezTo>
                  <a:pt x="426328" y="11908"/>
                  <a:pt x="444098" y="19966"/>
                  <a:pt x="462709" y="22034"/>
                </a:cubicBezTo>
                <a:cubicBezTo>
                  <a:pt x="510297" y="27322"/>
                  <a:pt x="558188" y="29379"/>
                  <a:pt x="605928" y="33051"/>
                </a:cubicBezTo>
                <a:cubicBezTo>
                  <a:pt x="624289" y="36723"/>
                  <a:pt x="642459" y="41538"/>
                  <a:pt x="661012" y="44068"/>
                </a:cubicBezTo>
                <a:cubicBezTo>
                  <a:pt x="771815" y="59177"/>
                  <a:pt x="890288" y="72238"/>
                  <a:pt x="1002535" y="77118"/>
                </a:cubicBezTo>
                <a:cubicBezTo>
                  <a:pt x="1119995" y="82225"/>
                  <a:pt x="1237572" y="84152"/>
                  <a:pt x="1355075" y="88135"/>
                </a:cubicBezTo>
                <a:lnTo>
                  <a:pt x="1652531" y="99152"/>
                </a:lnTo>
                <a:cubicBezTo>
                  <a:pt x="1685581" y="102824"/>
                  <a:pt x="1718720" y="105774"/>
                  <a:pt x="1751682" y="110169"/>
                </a:cubicBezTo>
                <a:cubicBezTo>
                  <a:pt x="1773824" y="113121"/>
                  <a:pt x="1795480" y="119947"/>
                  <a:pt x="1817784" y="121186"/>
                </a:cubicBezTo>
                <a:cubicBezTo>
                  <a:pt x="1861783" y="123630"/>
                  <a:pt x="1905919" y="121186"/>
                  <a:pt x="1949986" y="121186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7-Point Star 66"/>
          <p:cNvSpPr/>
          <p:nvPr/>
        </p:nvSpPr>
        <p:spPr bwMode="auto">
          <a:xfrm>
            <a:off x="824576" y="2349675"/>
            <a:ext cx="513551" cy="513551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1740665" y="1742669"/>
            <a:ext cx="22819" cy="956464"/>
          </a:xfrm>
          <a:custGeom>
            <a:avLst/>
            <a:gdLst>
              <a:gd name="connsiteX0" fmla="*/ 22034 w 22819"/>
              <a:gd name="connsiteY0" fmla="*/ 956464 h 956464"/>
              <a:gd name="connsiteX1" fmla="*/ 11017 w 22819"/>
              <a:gd name="connsiteY1" fmla="*/ 570873 h 956464"/>
              <a:gd name="connsiteX2" fmla="*/ 0 w 22819"/>
              <a:gd name="connsiteY2" fmla="*/ 471721 h 956464"/>
              <a:gd name="connsiteX3" fmla="*/ 11017 w 22819"/>
              <a:gd name="connsiteY3" fmla="*/ 218333 h 956464"/>
              <a:gd name="connsiteX4" fmla="*/ 22034 w 22819"/>
              <a:gd name="connsiteY4" fmla="*/ 31047 h 95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9" h="956464">
                <a:moveTo>
                  <a:pt x="22034" y="956464"/>
                </a:moveTo>
                <a:cubicBezTo>
                  <a:pt x="18362" y="827934"/>
                  <a:pt x="16856" y="699323"/>
                  <a:pt x="11017" y="570873"/>
                </a:cubicBezTo>
                <a:cubicBezTo>
                  <a:pt x="9507" y="537653"/>
                  <a:pt x="0" y="504975"/>
                  <a:pt x="0" y="471721"/>
                </a:cubicBezTo>
                <a:cubicBezTo>
                  <a:pt x="0" y="387179"/>
                  <a:pt x="6454" y="302752"/>
                  <a:pt x="11017" y="218333"/>
                </a:cubicBezTo>
                <a:cubicBezTo>
                  <a:pt x="22819" y="0"/>
                  <a:pt x="22034" y="126991"/>
                  <a:pt x="22034" y="31047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7" name="Freeform 76"/>
          <p:cNvSpPr/>
          <p:nvPr/>
        </p:nvSpPr>
        <p:spPr bwMode="auto">
          <a:xfrm rot="1055528">
            <a:off x="2532043" y="2822367"/>
            <a:ext cx="588726" cy="419151"/>
          </a:xfrm>
          <a:custGeom>
            <a:avLst/>
            <a:gdLst>
              <a:gd name="connsiteX0" fmla="*/ 26865 w 588726"/>
              <a:gd name="connsiteY0" fmla="*/ 396607 h 419151"/>
              <a:gd name="connsiteX1" fmla="*/ 258220 w 588726"/>
              <a:gd name="connsiteY1" fmla="*/ 231354 h 419151"/>
              <a:gd name="connsiteX2" fmla="*/ 302287 w 588726"/>
              <a:gd name="connsiteY2" fmla="*/ 187287 h 419151"/>
              <a:gd name="connsiteX3" fmla="*/ 346354 w 588726"/>
              <a:gd name="connsiteY3" fmla="*/ 165253 h 419151"/>
              <a:gd name="connsiteX4" fmla="*/ 434489 w 588726"/>
              <a:gd name="connsiteY4" fmla="*/ 110169 h 419151"/>
              <a:gd name="connsiteX5" fmla="*/ 566692 w 588726"/>
              <a:gd name="connsiteY5" fmla="*/ 11017 h 419151"/>
              <a:gd name="connsiteX6" fmla="*/ 588726 w 588726"/>
              <a:gd name="connsiteY6" fmla="*/ 0 h 41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726" h="419151">
                <a:moveTo>
                  <a:pt x="26865" y="396607"/>
                </a:moveTo>
                <a:cubicBezTo>
                  <a:pt x="125300" y="298175"/>
                  <a:pt x="0" y="419151"/>
                  <a:pt x="258220" y="231354"/>
                </a:cubicBezTo>
                <a:cubicBezTo>
                  <a:pt x="275020" y="219136"/>
                  <a:pt x="285668" y="199751"/>
                  <a:pt x="302287" y="187287"/>
                </a:cubicBezTo>
                <a:cubicBezTo>
                  <a:pt x="315425" y="177433"/>
                  <a:pt x="332689" y="174363"/>
                  <a:pt x="346354" y="165253"/>
                </a:cubicBezTo>
                <a:cubicBezTo>
                  <a:pt x="436166" y="105378"/>
                  <a:pt x="366460" y="132846"/>
                  <a:pt x="434489" y="110169"/>
                </a:cubicBezTo>
                <a:cubicBezTo>
                  <a:pt x="463586" y="87538"/>
                  <a:pt x="524261" y="36475"/>
                  <a:pt x="566692" y="11017"/>
                </a:cubicBezTo>
                <a:cubicBezTo>
                  <a:pt x="573733" y="6792"/>
                  <a:pt x="581381" y="3672"/>
                  <a:pt x="588726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685800" y="914400"/>
            <a:ext cx="2269474" cy="903383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914400" y="978664"/>
            <a:ext cx="1537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Rockwell" pitchFamily="18" charset="0"/>
                <a:cs typeface="Narkisim" pitchFamily="34" charset="-79"/>
              </a:rPr>
              <a:t>Vision</a:t>
            </a:r>
          </a:p>
          <a:p>
            <a:pPr eaLnBrk="0" hangingPunct="0"/>
            <a:r>
              <a:rPr lang="en-US" sz="1600" dirty="0" smtClean="0">
                <a:latin typeface="Rockwell" pitchFamily="18" charset="0"/>
                <a:cs typeface="Narkisim" pitchFamily="34" charset="-79"/>
              </a:rPr>
              <a:t>Design Goals</a:t>
            </a:r>
          </a:p>
          <a:p>
            <a:pPr eaLnBrk="0" hangingPunct="0"/>
            <a:r>
              <a:rPr lang="en-US" sz="1600" dirty="0" smtClean="0">
                <a:latin typeface="Rockwell" pitchFamily="18" charset="0"/>
                <a:cs typeface="Narkisim" pitchFamily="34" charset="-79"/>
              </a:rPr>
              <a:t>Objectives</a:t>
            </a:r>
          </a:p>
          <a:p>
            <a:pPr eaLnBrk="0" hangingPunct="0"/>
            <a:endParaRPr lang="en-US" sz="1400" dirty="0" err="1" smtClean="0">
              <a:latin typeface="Verdana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3048000" y="2209800"/>
            <a:ext cx="1752600" cy="903383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3276600" y="2318132"/>
            <a:ext cx="11861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Image </a:t>
            </a:r>
          </a:p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Challenges</a:t>
            </a:r>
          </a:p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Constrains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4343400" y="3200400"/>
            <a:ext cx="2514600" cy="53340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4495800" y="3352800"/>
            <a:ext cx="2323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Task / Purpose Analysis</a:t>
            </a:r>
          </a:p>
        </p:txBody>
      </p:sp>
      <p:sp>
        <p:nvSpPr>
          <p:cNvPr id="83" name="Freeform 82"/>
          <p:cNvSpPr/>
          <p:nvPr/>
        </p:nvSpPr>
        <p:spPr bwMode="auto">
          <a:xfrm>
            <a:off x="3048000" y="4267200"/>
            <a:ext cx="3352800" cy="60960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3180204" y="4344319"/>
            <a:ext cx="2985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Rockwell" pitchFamily="18" charset="0"/>
                <a:cs typeface="Narkisim" pitchFamily="34" charset="-79"/>
              </a:rPr>
              <a:t>Workflow Analysis</a:t>
            </a:r>
          </a:p>
        </p:txBody>
      </p:sp>
      <p:sp>
        <p:nvSpPr>
          <p:cNvPr id="86" name="Freeform 85"/>
          <p:cNvSpPr/>
          <p:nvPr/>
        </p:nvSpPr>
        <p:spPr bwMode="auto">
          <a:xfrm>
            <a:off x="2291508" y="3613533"/>
            <a:ext cx="826265" cy="738130"/>
          </a:xfrm>
          <a:custGeom>
            <a:avLst/>
            <a:gdLst>
              <a:gd name="connsiteX0" fmla="*/ 0 w 826265"/>
              <a:gd name="connsiteY0" fmla="*/ 0 h 738130"/>
              <a:gd name="connsiteX1" fmla="*/ 66102 w 826265"/>
              <a:gd name="connsiteY1" fmla="*/ 22033 h 738130"/>
              <a:gd name="connsiteX2" fmla="*/ 99152 w 826265"/>
              <a:gd name="connsiteY2" fmla="*/ 55084 h 738130"/>
              <a:gd name="connsiteX3" fmla="*/ 132203 w 826265"/>
              <a:gd name="connsiteY3" fmla="*/ 77118 h 738130"/>
              <a:gd name="connsiteX4" fmla="*/ 165253 w 826265"/>
              <a:gd name="connsiteY4" fmla="*/ 121185 h 738130"/>
              <a:gd name="connsiteX5" fmla="*/ 242372 w 826265"/>
              <a:gd name="connsiteY5" fmla="*/ 198303 h 738130"/>
              <a:gd name="connsiteX6" fmla="*/ 297456 w 826265"/>
              <a:gd name="connsiteY6" fmla="*/ 264404 h 738130"/>
              <a:gd name="connsiteX7" fmla="*/ 319490 w 826265"/>
              <a:gd name="connsiteY7" fmla="*/ 297455 h 738130"/>
              <a:gd name="connsiteX8" fmla="*/ 352540 w 826265"/>
              <a:gd name="connsiteY8" fmla="*/ 319489 h 738130"/>
              <a:gd name="connsiteX9" fmla="*/ 385591 w 826265"/>
              <a:gd name="connsiteY9" fmla="*/ 352539 h 738130"/>
              <a:gd name="connsiteX10" fmla="*/ 396608 w 826265"/>
              <a:gd name="connsiteY10" fmla="*/ 385590 h 738130"/>
              <a:gd name="connsiteX11" fmla="*/ 484743 w 826265"/>
              <a:gd name="connsiteY11" fmla="*/ 451691 h 738130"/>
              <a:gd name="connsiteX12" fmla="*/ 539827 w 826265"/>
              <a:gd name="connsiteY12" fmla="*/ 495759 h 738130"/>
              <a:gd name="connsiteX13" fmla="*/ 561861 w 826265"/>
              <a:gd name="connsiteY13" fmla="*/ 528809 h 738130"/>
              <a:gd name="connsiteX14" fmla="*/ 594911 w 826265"/>
              <a:gd name="connsiteY14" fmla="*/ 550843 h 738130"/>
              <a:gd name="connsiteX15" fmla="*/ 705080 w 826265"/>
              <a:gd name="connsiteY15" fmla="*/ 649995 h 738130"/>
              <a:gd name="connsiteX16" fmla="*/ 760164 w 826265"/>
              <a:gd name="connsiteY16" fmla="*/ 694062 h 738130"/>
              <a:gd name="connsiteX17" fmla="*/ 826265 w 826265"/>
              <a:gd name="connsiteY17" fmla="*/ 738130 h 73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26265" h="738130">
                <a:moveTo>
                  <a:pt x="0" y="0"/>
                </a:moveTo>
                <a:cubicBezTo>
                  <a:pt x="22034" y="7344"/>
                  <a:pt x="45799" y="10754"/>
                  <a:pt x="66102" y="22033"/>
                </a:cubicBezTo>
                <a:cubicBezTo>
                  <a:pt x="79722" y="29599"/>
                  <a:pt x="87183" y="45110"/>
                  <a:pt x="99152" y="55084"/>
                </a:cubicBezTo>
                <a:cubicBezTo>
                  <a:pt x="109324" y="63561"/>
                  <a:pt x="121186" y="69773"/>
                  <a:pt x="132203" y="77118"/>
                </a:cubicBezTo>
                <a:cubicBezTo>
                  <a:pt x="143220" y="91807"/>
                  <a:pt x="152902" y="107599"/>
                  <a:pt x="165253" y="121185"/>
                </a:cubicBezTo>
                <a:cubicBezTo>
                  <a:pt x="189707" y="148085"/>
                  <a:pt x="222207" y="168054"/>
                  <a:pt x="242372" y="198303"/>
                </a:cubicBezTo>
                <a:cubicBezTo>
                  <a:pt x="297071" y="280356"/>
                  <a:pt x="226773" y="179586"/>
                  <a:pt x="297456" y="264404"/>
                </a:cubicBezTo>
                <a:cubicBezTo>
                  <a:pt x="305933" y="274576"/>
                  <a:pt x="310127" y="288092"/>
                  <a:pt x="319490" y="297455"/>
                </a:cubicBezTo>
                <a:cubicBezTo>
                  <a:pt x="328852" y="306818"/>
                  <a:pt x="342368" y="311013"/>
                  <a:pt x="352540" y="319489"/>
                </a:cubicBezTo>
                <a:cubicBezTo>
                  <a:pt x="364509" y="329463"/>
                  <a:pt x="374574" y="341522"/>
                  <a:pt x="385591" y="352539"/>
                </a:cubicBezTo>
                <a:cubicBezTo>
                  <a:pt x="389263" y="363556"/>
                  <a:pt x="390166" y="375927"/>
                  <a:pt x="396608" y="385590"/>
                </a:cubicBezTo>
                <a:cubicBezTo>
                  <a:pt x="418026" y="417717"/>
                  <a:pt x="453096" y="432703"/>
                  <a:pt x="484743" y="451691"/>
                </a:cubicBezTo>
                <a:cubicBezTo>
                  <a:pt x="547882" y="546404"/>
                  <a:pt x="463812" y="434948"/>
                  <a:pt x="539827" y="495759"/>
                </a:cubicBezTo>
                <a:cubicBezTo>
                  <a:pt x="550166" y="504030"/>
                  <a:pt x="552499" y="519447"/>
                  <a:pt x="561861" y="528809"/>
                </a:cubicBezTo>
                <a:cubicBezTo>
                  <a:pt x="571223" y="538171"/>
                  <a:pt x="584137" y="543147"/>
                  <a:pt x="594911" y="550843"/>
                </a:cubicBezTo>
                <a:cubicBezTo>
                  <a:pt x="631117" y="576704"/>
                  <a:pt x="681642" y="614839"/>
                  <a:pt x="705080" y="649995"/>
                </a:cubicBezTo>
                <a:cubicBezTo>
                  <a:pt x="745793" y="711062"/>
                  <a:pt x="703820" y="662759"/>
                  <a:pt x="760164" y="694062"/>
                </a:cubicBezTo>
                <a:cubicBezTo>
                  <a:pt x="783313" y="706923"/>
                  <a:pt x="826265" y="738130"/>
                  <a:pt x="826265" y="73813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1520328" y="3756752"/>
            <a:ext cx="35858" cy="1465243"/>
          </a:xfrm>
          <a:custGeom>
            <a:avLst/>
            <a:gdLst>
              <a:gd name="connsiteX0" fmla="*/ 0 w 35858"/>
              <a:gd name="connsiteY0" fmla="*/ 0 h 1465243"/>
              <a:gd name="connsiteX1" fmla="*/ 11017 w 35858"/>
              <a:gd name="connsiteY1" fmla="*/ 649995 h 1465243"/>
              <a:gd name="connsiteX2" fmla="*/ 22033 w 35858"/>
              <a:gd name="connsiteY2" fmla="*/ 903383 h 1465243"/>
              <a:gd name="connsiteX3" fmla="*/ 33050 w 35858"/>
              <a:gd name="connsiteY3" fmla="*/ 1035585 h 1465243"/>
              <a:gd name="connsiteX4" fmla="*/ 33050 w 35858"/>
              <a:gd name="connsiteY4" fmla="*/ 1465243 h 146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58" h="1465243">
                <a:moveTo>
                  <a:pt x="0" y="0"/>
                </a:moveTo>
                <a:cubicBezTo>
                  <a:pt x="3672" y="216665"/>
                  <a:pt x="5733" y="433363"/>
                  <a:pt x="11017" y="649995"/>
                </a:cubicBezTo>
                <a:cubicBezTo>
                  <a:pt x="13078" y="734512"/>
                  <a:pt x="17210" y="818978"/>
                  <a:pt x="22033" y="903383"/>
                </a:cubicBezTo>
                <a:cubicBezTo>
                  <a:pt x="24556" y="947531"/>
                  <a:pt x="32183" y="991373"/>
                  <a:pt x="33050" y="1035585"/>
                </a:cubicBezTo>
                <a:cubicBezTo>
                  <a:pt x="35858" y="1178777"/>
                  <a:pt x="33050" y="1322024"/>
                  <a:pt x="33050" y="1465243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609600" y="5105400"/>
            <a:ext cx="2514600" cy="60960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750983" y="5159566"/>
            <a:ext cx="24986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Information Architecture </a:t>
            </a:r>
          </a:p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Analysis</a:t>
            </a:r>
          </a:p>
        </p:txBody>
      </p:sp>
      <p:sp>
        <p:nvSpPr>
          <p:cNvPr id="94" name="Freeform 93"/>
          <p:cNvSpPr/>
          <p:nvPr/>
        </p:nvSpPr>
        <p:spPr bwMode="auto">
          <a:xfrm>
            <a:off x="5960125" y="4836405"/>
            <a:ext cx="451692" cy="275421"/>
          </a:xfrm>
          <a:custGeom>
            <a:avLst/>
            <a:gdLst>
              <a:gd name="connsiteX0" fmla="*/ 0 w 451692"/>
              <a:gd name="connsiteY0" fmla="*/ 0 h 275421"/>
              <a:gd name="connsiteX1" fmla="*/ 44068 w 451692"/>
              <a:gd name="connsiteY1" fmla="*/ 33050 h 275421"/>
              <a:gd name="connsiteX2" fmla="*/ 165253 w 451692"/>
              <a:gd name="connsiteY2" fmla="*/ 110168 h 275421"/>
              <a:gd name="connsiteX3" fmla="*/ 264405 w 451692"/>
              <a:gd name="connsiteY3" fmla="*/ 187286 h 275421"/>
              <a:gd name="connsiteX4" fmla="*/ 308473 w 451692"/>
              <a:gd name="connsiteY4" fmla="*/ 209320 h 275421"/>
              <a:gd name="connsiteX5" fmla="*/ 385591 w 451692"/>
              <a:gd name="connsiteY5" fmla="*/ 253388 h 275421"/>
              <a:gd name="connsiteX6" fmla="*/ 451692 w 451692"/>
              <a:gd name="connsiteY6" fmla="*/ 275421 h 2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692" h="275421">
                <a:moveTo>
                  <a:pt x="0" y="0"/>
                </a:moveTo>
                <a:cubicBezTo>
                  <a:pt x="14689" y="11017"/>
                  <a:pt x="28790" y="22865"/>
                  <a:pt x="44068" y="33050"/>
                </a:cubicBezTo>
                <a:cubicBezTo>
                  <a:pt x="83907" y="59609"/>
                  <a:pt x="128470" y="79516"/>
                  <a:pt x="165253" y="110168"/>
                </a:cubicBezTo>
                <a:cubicBezTo>
                  <a:pt x="196696" y="136371"/>
                  <a:pt x="228185" y="166589"/>
                  <a:pt x="264405" y="187286"/>
                </a:cubicBezTo>
                <a:cubicBezTo>
                  <a:pt x="278664" y="195434"/>
                  <a:pt x="294214" y="201172"/>
                  <a:pt x="308473" y="209320"/>
                </a:cubicBezTo>
                <a:cubicBezTo>
                  <a:pt x="354848" y="235821"/>
                  <a:pt x="330101" y="231192"/>
                  <a:pt x="385591" y="253388"/>
                </a:cubicBezTo>
                <a:cubicBezTo>
                  <a:pt x="407155" y="262014"/>
                  <a:pt x="451692" y="275421"/>
                  <a:pt x="451692" y="275421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5" name="Freeform 94"/>
          <p:cNvSpPr/>
          <p:nvPr/>
        </p:nvSpPr>
        <p:spPr bwMode="auto">
          <a:xfrm>
            <a:off x="5927075" y="4847422"/>
            <a:ext cx="451691" cy="683045"/>
          </a:xfrm>
          <a:custGeom>
            <a:avLst/>
            <a:gdLst>
              <a:gd name="connsiteX0" fmla="*/ 0 w 451691"/>
              <a:gd name="connsiteY0" fmla="*/ 0 h 683045"/>
              <a:gd name="connsiteX1" fmla="*/ 77118 w 451691"/>
              <a:gd name="connsiteY1" fmla="*/ 154236 h 683045"/>
              <a:gd name="connsiteX2" fmla="*/ 154236 w 451691"/>
              <a:gd name="connsiteY2" fmla="*/ 253388 h 683045"/>
              <a:gd name="connsiteX3" fmla="*/ 176270 w 451691"/>
              <a:gd name="connsiteY3" fmla="*/ 319489 h 683045"/>
              <a:gd name="connsiteX4" fmla="*/ 220337 w 451691"/>
              <a:gd name="connsiteY4" fmla="*/ 385590 h 683045"/>
              <a:gd name="connsiteX5" fmla="*/ 308472 w 451691"/>
              <a:gd name="connsiteY5" fmla="*/ 484742 h 683045"/>
              <a:gd name="connsiteX6" fmla="*/ 407624 w 451691"/>
              <a:gd name="connsiteY6" fmla="*/ 605927 h 683045"/>
              <a:gd name="connsiteX7" fmla="*/ 418641 w 451691"/>
              <a:gd name="connsiteY7" fmla="*/ 638978 h 683045"/>
              <a:gd name="connsiteX8" fmla="*/ 451691 w 451691"/>
              <a:gd name="connsiteY8" fmla="*/ 683045 h 68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691" h="683045">
                <a:moveTo>
                  <a:pt x="0" y="0"/>
                </a:moveTo>
                <a:cubicBezTo>
                  <a:pt x="25706" y="51412"/>
                  <a:pt x="40320" y="110078"/>
                  <a:pt x="77118" y="154236"/>
                </a:cubicBezTo>
                <a:cubicBezTo>
                  <a:pt x="81971" y="160060"/>
                  <a:pt x="143395" y="228996"/>
                  <a:pt x="154236" y="253388"/>
                </a:cubicBezTo>
                <a:cubicBezTo>
                  <a:pt x="163669" y="274612"/>
                  <a:pt x="163387" y="300164"/>
                  <a:pt x="176270" y="319489"/>
                </a:cubicBezTo>
                <a:cubicBezTo>
                  <a:pt x="190959" y="341523"/>
                  <a:pt x="201612" y="366865"/>
                  <a:pt x="220337" y="385590"/>
                </a:cubicBezTo>
                <a:cubicBezTo>
                  <a:pt x="264245" y="429498"/>
                  <a:pt x="260762" y="424021"/>
                  <a:pt x="308472" y="484742"/>
                </a:cubicBezTo>
                <a:cubicBezTo>
                  <a:pt x="400686" y="602105"/>
                  <a:pt x="341493" y="539798"/>
                  <a:pt x="407624" y="605927"/>
                </a:cubicBezTo>
                <a:cubicBezTo>
                  <a:pt x="411296" y="616944"/>
                  <a:pt x="413448" y="628591"/>
                  <a:pt x="418641" y="638978"/>
                </a:cubicBezTo>
                <a:cubicBezTo>
                  <a:pt x="431100" y="663896"/>
                  <a:pt x="436196" y="667551"/>
                  <a:pt x="451691" y="683045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6324600" y="4800600"/>
            <a:ext cx="1600200" cy="45720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6553200" y="4876800"/>
            <a:ext cx="1108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Workflows</a:t>
            </a:r>
          </a:p>
        </p:txBody>
      </p:sp>
      <p:sp>
        <p:nvSpPr>
          <p:cNvPr id="93" name="Freeform 92"/>
          <p:cNvSpPr/>
          <p:nvPr/>
        </p:nvSpPr>
        <p:spPr bwMode="auto">
          <a:xfrm>
            <a:off x="6324600" y="5257800"/>
            <a:ext cx="1600200" cy="45720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6553200" y="5334000"/>
            <a:ext cx="1041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Scenarios</a:t>
            </a:r>
          </a:p>
        </p:txBody>
      </p:sp>
      <p:pic>
        <p:nvPicPr>
          <p:cNvPr id="65" name="Picture 64" descr="circl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800" y="2667000"/>
            <a:ext cx="1943714" cy="1146394"/>
          </a:xfrm>
          <a:prstGeom prst="rect">
            <a:avLst/>
          </a:prstGeom>
        </p:spPr>
      </p:pic>
      <p:sp>
        <p:nvSpPr>
          <p:cNvPr id="66" name="Oval 65"/>
          <p:cNvSpPr/>
          <p:nvPr/>
        </p:nvSpPr>
        <p:spPr bwMode="auto">
          <a:xfrm>
            <a:off x="876726" y="3040890"/>
            <a:ext cx="1614016" cy="4401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908548" y="2433646"/>
            <a:ext cx="335215" cy="3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1044669" y="3062989"/>
            <a:ext cx="102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Define</a:t>
            </a:r>
          </a:p>
        </p:txBody>
      </p:sp>
      <p:sp>
        <p:nvSpPr>
          <p:cNvPr id="99" name="Freeform 98"/>
          <p:cNvSpPr/>
          <p:nvPr/>
        </p:nvSpPr>
        <p:spPr bwMode="auto">
          <a:xfrm>
            <a:off x="2027104" y="1680750"/>
            <a:ext cx="2046236" cy="1062450"/>
          </a:xfrm>
          <a:custGeom>
            <a:avLst/>
            <a:gdLst>
              <a:gd name="connsiteX0" fmla="*/ 0 w 2046236"/>
              <a:gd name="connsiteY0" fmla="*/ 1062450 h 1062450"/>
              <a:gd name="connsiteX1" fmla="*/ 143219 w 2046236"/>
              <a:gd name="connsiteY1" fmla="*/ 985332 h 1062450"/>
              <a:gd name="connsiteX2" fmla="*/ 176269 w 2046236"/>
              <a:gd name="connsiteY2" fmla="*/ 963298 h 1062450"/>
              <a:gd name="connsiteX3" fmla="*/ 264404 w 2046236"/>
              <a:gd name="connsiteY3" fmla="*/ 919231 h 1062450"/>
              <a:gd name="connsiteX4" fmla="*/ 330506 w 2046236"/>
              <a:gd name="connsiteY4" fmla="*/ 875163 h 1062450"/>
              <a:gd name="connsiteX5" fmla="*/ 407624 w 2046236"/>
              <a:gd name="connsiteY5" fmla="*/ 820079 h 1062450"/>
              <a:gd name="connsiteX6" fmla="*/ 451691 w 2046236"/>
              <a:gd name="connsiteY6" fmla="*/ 798045 h 1062450"/>
              <a:gd name="connsiteX7" fmla="*/ 506776 w 2046236"/>
              <a:gd name="connsiteY7" fmla="*/ 764995 h 1062450"/>
              <a:gd name="connsiteX8" fmla="*/ 550843 w 2046236"/>
              <a:gd name="connsiteY8" fmla="*/ 742961 h 1062450"/>
              <a:gd name="connsiteX9" fmla="*/ 583894 w 2046236"/>
              <a:gd name="connsiteY9" fmla="*/ 720927 h 1062450"/>
              <a:gd name="connsiteX10" fmla="*/ 638978 w 2046236"/>
              <a:gd name="connsiteY10" fmla="*/ 698893 h 1062450"/>
              <a:gd name="connsiteX11" fmla="*/ 782197 w 2046236"/>
              <a:gd name="connsiteY11" fmla="*/ 621775 h 1062450"/>
              <a:gd name="connsiteX12" fmla="*/ 815248 w 2046236"/>
              <a:gd name="connsiteY12" fmla="*/ 588725 h 1062450"/>
              <a:gd name="connsiteX13" fmla="*/ 892366 w 2046236"/>
              <a:gd name="connsiteY13" fmla="*/ 555674 h 1062450"/>
              <a:gd name="connsiteX14" fmla="*/ 958467 w 2046236"/>
              <a:gd name="connsiteY14" fmla="*/ 522623 h 1062450"/>
              <a:gd name="connsiteX15" fmla="*/ 991518 w 2046236"/>
              <a:gd name="connsiteY15" fmla="*/ 500590 h 1062450"/>
              <a:gd name="connsiteX16" fmla="*/ 1057619 w 2046236"/>
              <a:gd name="connsiteY16" fmla="*/ 478556 h 1062450"/>
              <a:gd name="connsiteX17" fmla="*/ 1090669 w 2046236"/>
              <a:gd name="connsiteY17" fmla="*/ 467539 h 1062450"/>
              <a:gd name="connsiteX18" fmla="*/ 1156771 w 2046236"/>
              <a:gd name="connsiteY18" fmla="*/ 434489 h 1062450"/>
              <a:gd name="connsiteX19" fmla="*/ 1200838 w 2046236"/>
              <a:gd name="connsiteY19" fmla="*/ 412455 h 1062450"/>
              <a:gd name="connsiteX20" fmla="*/ 1255923 w 2046236"/>
              <a:gd name="connsiteY20" fmla="*/ 390421 h 1062450"/>
              <a:gd name="connsiteX21" fmla="*/ 1299990 w 2046236"/>
              <a:gd name="connsiteY21" fmla="*/ 368387 h 1062450"/>
              <a:gd name="connsiteX22" fmla="*/ 1333041 w 2046236"/>
              <a:gd name="connsiteY22" fmla="*/ 346354 h 1062450"/>
              <a:gd name="connsiteX23" fmla="*/ 1432192 w 2046236"/>
              <a:gd name="connsiteY23" fmla="*/ 302286 h 1062450"/>
              <a:gd name="connsiteX24" fmla="*/ 1531344 w 2046236"/>
              <a:gd name="connsiteY24" fmla="*/ 258219 h 1062450"/>
              <a:gd name="connsiteX25" fmla="*/ 1597445 w 2046236"/>
              <a:gd name="connsiteY25" fmla="*/ 225168 h 1062450"/>
              <a:gd name="connsiteX26" fmla="*/ 1641513 w 2046236"/>
              <a:gd name="connsiteY26" fmla="*/ 192117 h 1062450"/>
              <a:gd name="connsiteX27" fmla="*/ 1685580 w 2046236"/>
              <a:gd name="connsiteY27" fmla="*/ 181101 h 1062450"/>
              <a:gd name="connsiteX28" fmla="*/ 1729648 w 2046236"/>
              <a:gd name="connsiteY28" fmla="*/ 159067 h 1062450"/>
              <a:gd name="connsiteX29" fmla="*/ 1795749 w 2046236"/>
              <a:gd name="connsiteY29" fmla="*/ 114999 h 1062450"/>
              <a:gd name="connsiteX30" fmla="*/ 1861850 w 2046236"/>
              <a:gd name="connsiteY30" fmla="*/ 92966 h 1062450"/>
              <a:gd name="connsiteX31" fmla="*/ 1894901 w 2046236"/>
              <a:gd name="connsiteY31" fmla="*/ 70932 h 1062450"/>
              <a:gd name="connsiteX32" fmla="*/ 1927951 w 2046236"/>
              <a:gd name="connsiteY32" fmla="*/ 59915 h 1062450"/>
              <a:gd name="connsiteX33" fmla="*/ 1961002 w 2046236"/>
              <a:gd name="connsiteY33" fmla="*/ 37881 h 1062450"/>
              <a:gd name="connsiteX34" fmla="*/ 2038120 w 2046236"/>
              <a:gd name="connsiteY34" fmla="*/ 4831 h 10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46236" h="1062450">
                <a:moveTo>
                  <a:pt x="0" y="1062450"/>
                </a:moveTo>
                <a:cubicBezTo>
                  <a:pt x="71901" y="1038482"/>
                  <a:pt x="29647" y="1055223"/>
                  <a:pt x="143219" y="985332"/>
                </a:cubicBezTo>
                <a:cubicBezTo>
                  <a:pt x="154495" y="978393"/>
                  <a:pt x="164426" y="969219"/>
                  <a:pt x="176269" y="963298"/>
                </a:cubicBezTo>
                <a:cubicBezTo>
                  <a:pt x="285457" y="908703"/>
                  <a:pt x="96431" y="1026122"/>
                  <a:pt x="264404" y="919231"/>
                </a:cubicBezTo>
                <a:cubicBezTo>
                  <a:pt x="286746" y="905014"/>
                  <a:pt x="308811" y="890349"/>
                  <a:pt x="330506" y="875163"/>
                </a:cubicBezTo>
                <a:cubicBezTo>
                  <a:pt x="356780" y="856771"/>
                  <a:pt x="379765" y="835998"/>
                  <a:pt x="407624" y="820079"/>
                </a:cubicBezTo>
                <a:cubicBezTo>
                  <a:pt x="421883" y="811931"/>
                  <a:pt x="437335" y="806021"/>
                  <a:pt x="451691" y="798045"/>
                </a:cubicBezTo>
                <a:cubicBezTo>
                  <a:pt x="470409" y="787646"/>
                  <a:pt x="488058" y="775394"/>
                  <a:pt x="506776" y="764995"/>
                </a:cubicBezTo>
                <a:cubicBezTo>
                  <a:pt x="521132" y="757019"/>
                  <a:pt x="536584" y="751109"/>
                  <a:pt x="550843" y="742961"/>
                </a:cubicBezTo>
                <a:cubicBezTo>
                  <a:pt x="562339" y="736392"/>
                  <a:pt x="572051" y="726849"/>
                  <a:pt x="583894" y="720927"/>
                </a:cubicBezTo>
                <a:cubicBezTo>
                  <a:pt x="601582" y="712083"/>
                  <a:pt x="621529" y="708199"/>
                  <a:pt x="638978" y="698893"/>
                </a:cubicBezTo>
                <a:cubicBezTo>
                  <a:pt x="799147" y="613470"/>
                  <a:pt x="697661" y="649954"/>
                  <a:pt x="782197" y="621775"/>
                </a:cubicBezTo>
                <a:cubicBezTo>
                  <a:pt x="793214" y="610758"/>
                  <a:pt x="802570" y="597781"/>
                  <a:pt x="815248" y="588725"/>
                </a:cubicBezTo>
                <a:cubicBezTo>
                  <a:pt x="839073" y="571707"/>
                  <a:pt x="865393" y="564665"/>
                  <a:pt x="892366" y="555674"/>
                </a:cubicBezTo>
                <a:cubicBezTo>
                  <a:pt x="987067" y="492538"/>
                  <a:pt x="867257" y="568227"/>
                  <a:pt x="958467" y="522623"/>
                </a:cubicBezTo>
                <a:cubicBezTo>
                  <a:pt x="970310" y="516702"/>
                  <a:pt x="979419" y="505967"/>
                  <a:pt x="991518" y="500590"/>
                </a:cubicBezTo>
                <a:cubicBezTo>
                  <a:pt x="1012742" y="491157"/>
                  <a:pt x="1035585" y="485901"/>
                  <a:pt x="1057619" y="478556"/>
                </a:cubicBezTo>
                <a:cubicBezTo>
                  <a:pt x="1068636" y="474884"/>
                  <a:pt x="1081007" y="473981"/>
                  <a:pt x="1090669" y="467539"/>
                </a:cubicBezTo>
                <a:cubicBezTo>
                  <a:pt x="1154189" y="425192"/>
                  <a:pt x="1092910" y="461858"/>
                  <a:pt x="1156771" y="434489"/>
                </a:cubicBezTo>
                <a:cubicBezTo>
                  <a:pt x="1171866" y="428020"/>
                  <a:pt x="1185831" y="419125"/>
                  <a:pt x="1200838" y="412455"/>
                </a:cubicBezTo>
                <a:cubicBezTo>
                  <a:pt x="1218910" y="404423"/>
                  <a:pt x="1237851" y="398453"/>
                  <a:pt x="1255923" y="390421"/>
                </a:cubicBezTo>
                <a:cubicBezTo>
                  <a:pt x="1270930" y="383751"/>
                  <a:pt x="1285731" y="376535"/>
                  <a:pt x="1299990" y="368387"/>
                </a:cubicBezTo>
                <a:cubicBezTo>
                  <a:pt x="1311486" y="361818"/>
                  <a:pt x="1321198" y="352275"/>
                  <a:pt x="1333041" y="346354"/>
                </a:cubicBezTo>
                <a:cubicBezTo>
                  <a:pt x="1385278" y="320236"/>
                  <a:pt x="1385464" y="331491"/>
                  <a:pt x="1432192" y="302286"/>
                </a:cubicBezTo>
                <a:cubicBezTo>
                  <a:pt x="1508605" y="254528"/>
                  <a:pt x="1440546" y="276379"/>
                  <a:pt x="1531344" y="258219"/>
                </a:cubicBezTo>
                <a:cubicBezTo>
                  <a:pt x="1553378" y="247202"/>
                  <a:pt x="1576321" y="237842"/>
                  <a:pt x="1597445" y="225168"/>
                </a:cubicBezTo>
                <a:cubicBezTo>
                  <a:pt x="1613190" y="215721"/>
                  <a:pt x="1625090" y="200329"/>
                  <a:pt x="1641513" y="192117"/>
                </a:cubicBezTo>
                <a:cubicBezTo>
                  <a:pt x="1655056" y="185346"/>
                  <a:pt x="1670891" y="184773"/>
                  <a:pt x="1685580" y="181101"/>
                </a:cubicBezTo>
                <a:cubicBezTo>
                  <a:pt x="1700269" y="173756"/>
                  <a:pt x="1715565" y="167517"/>
                  <a:pt x="1729648" y="159067"/>
                </a:cubicBezTo>
                <a:cubicBezTo>
                  <a:pt x="1752355" y="145442"/>
                  <a:pt x="1770627" y="123373"/>
                  <a:pt x="1795749" y="114999"/>
                </a:cubicBezTo>
                <a:cubicBezTo>
                  <a:pt x="1817783" y="107655"/>
                  <a:pt x="1842525" y="105849"/>
                  <a:pt x="1861850" y="92966"/>
                </a:cubicBezTo>
                <a:cubicBezTo>
                  <a:pt x="1872867" y="85621"/>
                  <a:pt x="1883058" y="76854"/>
                  <a:pt x="1894901" y="70932"/>
                </a:cubicBezTo>
                <a:cubicBezTo>
                  <a:pt x="1905288" y="65739"/>
                  <a:pt x="1917564" y="65108"/>
                  <a:pt x="1927951" y="59915"/>
                </a:cubicBezTo>
                <a:cubicBezTo>
                  <a:pt x="1939794" y="53993"/>
                  <a:pt x="1948902" y="43259"/>
                  <a:pt x="1961002" y="37881"/>
                </a:cubicBezTo>
                <a:cubicBezTo>
                  <a:pt x="2046236" y="0"/>
                  <a:pt x="2007504" y="35447"/>
                  <a:pt x="2038120" y="4831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0" name="Freeform 99"/>
          <p:cNvSpPr/>
          <p:nvPr/>
        </p:nvSpPr>
        <p:spPr bwMode="auto">
          <a:xfrm>
            <a:off x="6798325" y="1864605"/>
            <a:ext cx="451692" cy="275421"/>
          </a:xfrm>
          <a:custGeom>
            <a:avLst/>
            <a:gdLst>
              <a:gd name="connsiteX0" fmla="*/ 0 w 451692"/>
              <a:gd name="connsiteY0" fmla="*/ 0 h 275421"/>
              <a:gd name="connsiteX1" fmla="*/ 44068 w 451692"/>
              <a:gd name="connsiteY1" fmla="*/ 33050 h 275421"/>
              <a:gd name="connsiteX2" fmla="*/ 165253 w 451692"/>
              <a:gd name="connsiteY2" fmla="*/ 110168 h 275421"/>
              <a:gd name="connsiteX3" fmla="*/ 264405 w 451692"/>
              <a:gd name="connsiteY3" fmla="*/ 187286 h 275421"/>
              <a:gd name="connsiteX4" fmla="*/ 308473 w 451692"/>
              <a:gd name="connsiteY4" fmla="*/ 209320 h 275421"/>
              <a:gd name="connsiteX5" fmla="*/ 385591 w 451692"/>
              <a:gd name="connsiteY5" fmla="*/ 253388 h 275421"/>
              <a:gd name="connsiteX6" fmla="*/ 451692 w 451692"/>
              <a:gd name="connsiteY6" fmla="*/ 275421 h 2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692" h="275421">
                <a:moveTo>
                  <a:pt x="0" y="0"/>
                </a:moveTo>
                <a:cubicBezTo>
                  <a:pt x="14689" y="11017"/>
                  <a:pt x="28790" y="22865"/>
                  <a:pt x="44068" y="33050"/>
                </a:cubicBezTo>
                <a:cubicBezTo>
                  <a:pt x="83907" y="59609"/>
                  <a:pt x="128470" y="79516"/>
                  <a:pt x="165253" y="110168"/>
                </a:cubicBezTo>
                <a:cubicBezTo>
                  <a:pt x="196696" y="136371"/>
                  <a:pt x="228185" y="166589"/>
                  <a:pt x="264405" y="187286"/>
                </a:cubicBezTo>
                <a:cubicBezTo>
                  <a:pt x="278664" y="195434"/>
                  <a:pt x="294214" y="201172"/>
                  <a:pt x="308473" y="209320"/>
                </a:cubicBezTo>
                <a:cubicBezTo>
                  <a:pt x="354848" y="235821"/>
                  <a:pt x="330101" y="231192"/>
                  <a:pt x="385591" y="253388"/>
                </a:cubicBezTo>
                <a:cubicBezTo>
                  <a:pt x="407155" y="262014"/>
                  <a:pt x="451692" y="275421"/>
                  <a:pt x="451692" y="275421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6765275" y="1875622"/>
            <a:ext cx="451691" cy="683045"/>
          </a:xfrm>
          <a:custGeom>
            <a:avLst/>
            <a:gdLst>
              <a:gd name="connsiteX0" fmla="*/ 0 w 451691"/>
              <a:gd name="connsiteY0" fmla="*/ 0 h 683045"/>
              <a:gd name="connsiteX1" fmla="*/ 77118 w 451691"/>
              <a:gd name="connsiteY1" fmla="*/ 154236 h 683045"/>
              <a:gd name="connsiteX2" fmla="*/ 154236 w 451691"/>
              <a:gd name="connsiteY2" fmla="*/ 253388 h 683045"/>
              <a:gd name="connsiteX3" fmla="*/ 176270 w 451691"/>
              <a:gd name="connsiteY3" fmla="*/ 319489 h 683045"/>
              <a:gd name="connsiteX4" fmla="*/ 220337 w 451691"/>
              <a:gd name="connsiteY4" fmla="*/ 385590 h 683045"/>
              <a:gd name="connsiteX5" fmla="*/ 308472 w 451691"/>
              <a:gd name="connsiteY5" fmla="*/ 484742 h 683045"/>
              <a:gd name="connsiteX6" fmla="*/ 407624 w 451691"/>
              <a:gd name="connsiteY6" fmla="*/ 605927 h 683045"/>
              <a:gd name="connsiteX7" fmla="*/ 418641 w 451691"/>
              <a:gd name="connsiteY7" fmla="*/ 638978 h 683045"/>
              <a:gd name="connsiteX8" fmla="*/ 451691 w 451691"/>
              <a:gd name="connsiteY8" fmla="*/ 683045 h 68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691" h="683045">
                <a:moveTo>
                  <a:pt x="0" y="0"/>
                </a:moveTo>
                <a:cubicBezTo>
                  <a:pt x="25706" y="51412"/>
                  <a:pt x="40320" y="110078"/>
                  <a:pt x="77118" y="154236"/>
                </a:cubicBezTo>
                <a:cubicBezTo>
                  <a:pt x="81971" y="160060"/>
                  <a:pt x="143395" y="228996"/>
                  <a:pt x="154236" y="253388"/>
                </a:cubicBezTo>
                <a:cubicBezTo>
                  <a:pt x="163669" y="274612"/>
                  <a:pt x="163387" y="300164"/>
                  <a:pt x="176270" y="319489"/>
                </a:cubicBezTo>
                <a:cubicBezTo>
                  <a:pt x="190959" y="341523"/>
                  <a:pt x="201612" y="366865"/>
                  <a:pt x="220337" y="385590"/>
                </a:cubicBezTo>
                <a:cubicBezTo>
                  <a:pt x="264245" y="429498"/>
                  <a:pt x="260762" y="424021"/>
                  <a:pt x="308472" y="484742"/>
                </a:cubicBezTo>
                <a:cubicBezTo>
                  <a:pt x="400686" y="602105"/>
                  <a:pt x="341493" y="539798"/>
                  <a:pt x="407624" y="605927"/>
                </a:cubicBezTo>
                <a:cubicBezTo>
                  <a:pt x="411296" y="616944"/>
                  <a:pt x="413448" y="628591"/>
                  <a:pt x="418641" y="638978"/>
                </a:cubicBezTo>
                <a:cubicBezTo>
                  <a:pt x="431100" y="663896"/>
                  <a:pt x="436196" y="667551"/>
                  <a:pt x="451691" y="683045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2" name="Freeform 101"/>
          <p:cNvSpPr/>
          <p:nvPr/>
        </p:nvSpPr>
        <p:spPr bwMode="auto">
          <a:xfrm>
            <a:off x="7162800" y="1828800"/>
            <a:ext cx="1600200" cy="45720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7391400" y="1905000"/>
            <a:ext cx="10346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Persona’s</a:t>
            </a:r>
          </a:p>
        </p:txBody>
      </p:sp>
      <p:sp>
        <p:nvSpPr>
          <p:cNvPr id="104" name="Freeform 103"/>
          <p:cNvSpPr/>
          <p:nvPr/>
        </p:nvSpPr>
        <p:spPr bwMode="auto">
          <a:xfrm>
            <a:off x="7162800" y="2286000"/>
            <a:ext cx="1600200" cy="45720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7391400" y="2362200"/>
            <a:ext cx="11733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Field Study</a:t>
            </a:r>
          </a:p>
        </p:txBody>
      </p:sp>
      <p:sp>
        <p:nvSpPr>
          <p:cNvPr id="106" name="Freeform 105"/>
          <p:cNvSpPr/>
          <p:nvPr/>
        </p:nvSpPr>
        <p:spPr bwMode="auto">
          <a:xfrm>
            <a:off x="7162800" y="2786349"/>
            <a:ext cx="1828800" cy="45720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7185753" y="2862549"/>
            <a:ext cx="1868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Contextual Inquiry</a:t>
            </a:r>
          </a:p>
        </p:txBody>
      </p:sp>
      <p:sp>
        <p:nvSpPr>
          <p:cNvPr id="114" name="Freeform 113"/>
          <p:cNvSpPr/>
          <p:nvPr/>
        </p:nvSpPr>
        <p:spPr bwMode="auto">
          <a:xfrm rot="1386231">
            <a:off x="6510680" y="1977666"/>
            <a:ext cx="962667" cy="997668"/>
          </a:xfrm>
          <a:custGeom>
            <a:avLst/>
            <a:gdLst>
              <a:gd name="connsiteX0" fmla="*/ 0 w 451691"/>
              <a:gd name="connsiteY0" fmla="*/ 0 h 683045"/>
              <a:gd name="connsiteX1" fmla="*/ 77118 w 451691"/>
              <a:gd name="connsiteY1" fmla="*/ 154236 h 683045"/>
              <a:gd name="connsiteX2" fmla="*/ 154236 w 451691"/>
              <a:gd name="connsiteY2" fmla="*/ 253388 h 683045"/>
              <a:gd name="connsiteX3" fmla="*/ 176270 w 451691"/>
              <a:gd name="connsiteY3" fmla="*/ 319489 h 683045"/>
              <a:gd name="connsiteX4" fmla="*/ 220337 w 451691"/>
              <a:gd name="connsiteY4" fmla="*/ 385590 h 683045"/>
              <a:gd name="connsiteX5" fmla="*/ 308472 w 451691"/>
              <a:gd name="connsiteY5" fmla="*/ 484742 h 683045"/>
              <a:gd name="connsiteX6" fmla="*/ 407624 w 451691"/>
              <a:gd name="connsiteY6" fmla="*/ 605927 h 683045"/>
              <a:gd name="connsiteX7" fmla="*/ 418641 w 451691"/>
              <a:gd name="connsiteY7" fmla="*/ 638978 h 683045"/>
              <a:gd name="connsiteX8" fmla="*/ 451691 w 451691"/>
              <a:gd name="connsiteY8" fmla="*/ 683045 h 68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691" h="683045">
                <a:moveTo>
                  <a:pt x="0" y="0"/>
                </a:moveTo>
                <a:cubicBezTo>
                  <a:pt x="25706" y="51412"/>
                  <a:pt x="40320" y="110078"/>
                  <a:pt x="77118" y="154236"/>
                </a:cubicBezTo>
                <a:cubicBezTo>
                  <a:pt x="81971" y="160060"/>
                  <a:pt x="143395" y="228996"/>
                  <a:pt x="154236" y="253388"/>
                </a:cubicBezTo>
                <a:cubicBezTo>
                  <a:pt x="163669" y="274612"/>
                  <a:pt x="163387" y="300164"/>
                  <a:pt x="176270" y="319489"/>
                </a:cubicBezTo>
                <a:cubicBezTo>
                  <a:pt x="190959" y="341523"/>
                  <a:pt x="201612" y="366865"/>
                  <a:pt x="220337" y="385590"/>
                </a:cubicBezTo>
                <a:cubicBezTo>
                  <a:pt x="264245" y="429498"/>
                  <a:pt x="260762" y="424021"/>
                  <a:pt x="308472" y="484742"/>
                </a:cubicBezTo>
                <a:cubicBezTo>
                  <a:pt x="400686" y="602105"/>
                  <a:pt x="341493" y="539798"/>
                  <a:pt x="407624" y="605927"/>
                </a:cubicBezTo>
                <a:cubicBezTo>
                  <a:pt x="411296" y="616944"/>
                  <a:pt x="413448" y="628591"/>
                  <a:pt x="418641" y="638978"/>
                </a:cubicBezTo>
                <a:cubicBezTo>
                  <a:pt x="431100" y="663896"/>
                  <a:pt x="436196" y="667551"/>
                  <a:pt x="451691" y="683045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3887119" y="1265106"/>
            <a:ext cx="3886200" cy="60960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4019323" y="1342225"/>
            <a:ext cx="3741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Rockwell" pitchFamily="18" charset="0"/>
                <a:cs typeface="Narkisim" pitchFamily="34" charset="-79"/>
              </a:rPr>
              <a:t>User Audience Analysis</a:t>
            </a:r>
          </a:p>
        </p:txBody>
      </p:sp>
      <p:sp>
        <p:nvSpPr>
          <p:cNvPr id="42" name="Title 3"/>
          <p:cNvSpPr txBox="1">
            <a:spLocks/>
          </p:cNvSpPr>
          <p:nvPr/>
        </p:nvSpPr>
        <p:spPr bwMode="auto">
          <a:xfrm>
            <a:off x="152400" y="68946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D97BB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Define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D97BB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udienc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6827"/>
          <a:stretch>
            <a:fillRect/>
          </a:stretch>
        </p:blipFill>
        <p:spPr>
          <a:xfrm>
            <a:off x="0" y="0"/>
            <a:ext cx="9143999" cy="5200053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-1"/>
            <a:ext cx="5105400" cy="5199961"/>
          </a:xfrm>
          <a:prstGeom prst="roundRect">
            <a:avLst>
              <a:gd name="adj" fmla="val 6510"/>
            </a:avLst>
          </a:prstGeom>
          <a:solidFill>
            <a:schemeClr val="tx2">
              <a:lumMod val="7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pSp>
        <p:nvGrpSpPr>
          <p:cNvPr id="2" name="Group 123"/>
          <p:cNvGrpSpPr/>
          <p:nvPr/>
        </p:nvGrpSpPr>
        <p:grpSpPr>
          <a:xfrm>
            <a:off x="3733800" y="533400"/>
            <a:ext cx="5105400" cy="3276600"/>
            <a:chOff x="3733800" y="762000"/>
            <a:chExt cx="5105400" cy="3276600"/>
          </a:xfrm>
        </p:grpSpPr>
        <p:sp>
          <p:nvSpPr>
            <p:cNvPr id="81" name="Freeform 80"/>
            <p:cNvSpPr/>
            <p:nvPr/>
          </p:nvSpPr>
          <p:spPr bwMode="auto">
            <a:xfrm rot="374604">
              <a:off x="5021218" y="2511807"/>
              <a:ext cx="1353982" cy="72965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4610794" y="1292614"/>
              <a:ext cx="14619" cy="612739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 rot="1055528">
              <a:off x="5117774" y="1984301"/>
              <a:ext cx="377155" cy="26852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3935016" y="762000"/>
              <a:ext cx="1453893" cy="57873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4081464" y="803169"/>
              <a:ext cx="103265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Vision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Design Goals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Objectives</a:t>
              </a:r>
            </a:p>
            <a:p>
              <a:pPr eaLnBrk="0" hangingPunct="0"/>
              <a:endParaRPr lang="en-US" sz="1400" dirty="0" err="1" smtClean="0">
                <a:latin typeface="Verdana" charset="0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448312" y="1591872"/>
              <a:ext cx="1122768" cy="6941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5594760" y="1661273"/>
              <a:ext cx="90281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Image 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Challenges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Constrains</a:t>
              </a: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278184" y="2380718"/>
              <a:ext cx="2332416" cy="44052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9" name="TextBox 78"/>
            <p:cNvSpPr txBox="1"/>
            <p:nvPr/>
          </p:nvSpPr>
          <p:spPr bwMode="auto">
            <a:xfrm>
              <a:off x="6375816" y="2478350"/>
              <a:ext cx="1488640" cy="19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Task / Purpose Analysis</a:t>
              </a: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5448312" y="2909904"/>
              <a:ext cx="2552688" cy="3905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5533006" y="2904224"/>
              <a:ext cx="25220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Rockwell" pitchFamily="18" charset="0"/>
                  <a:cs typeface="Narkisim" pitchFamily="34" charset="-79"/>
                </a:rPr>
                <a:t>Workflow Analysis</a:t>
              </a: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4963680" y="2491145"/>
              <a:ext cx="529330" cy="472868"/>
            </a:xfrm>
            <a:custGeom>
              <a:avLst/>
              <a:gdLst>
                <a:gd name="connsiteX0" fmla="*/ 0 w 826265"/>
                <a:gd name="connsiteY0" fmla="*/ 0 h 738130"/>
                <a:gd name="connsiteX1" fmla="*/ 66102 w 826265"/>
                <a:gd name="connsiteY1" fmla="*/ 22033 h 738130"/>
                <a:gd name="connsiteX2" fmla="*/ 99152 w 826265"/>
                <a:gd name="connsiteY2" fmla="*/ 55084 h 738130"/>
                <a:gd name="connsiteX3" fmla="*/ 132203 w 826265"/>
                <a:gd name="connsiteY3" fmla="*/ 77118 h 738130"/>
                <a:gd name="connsiteX4" fmla="*/ 165253 w 826265"/>
                <a:gd name="connsiteY4" fmla="*/ 121185 h 738130"/>
                <a:gd name="connsiteX5" fmla="*/ 242372 w 826265"/>
                <a:gd name="connsiteY5" fmla="*/ 198303 h 738130"/>
                <a:gd name="connsiteX6" fmla="*/ 297456 w 826265"/>
                <a:gd name="connsiteY6" fmla="*/ 264404 h 738130"/>
                <a:gd name="connsiteX7" fmla="*/ 319490 w 826265"/>
                <a:gd name="connsiteY7" fmla="*/ 297455 h 738130"/>
                <a:gd name="connsiteX8" fmla="*/ 352540 w 826265"/>
                <a:gd name="connsiteY8" fmla="*/ 319489 h 738130"/>
                <a:gd name="connsiteX9" fmla="*/ 385591 w 826265"/>
                <a:gd name="connsiteY9" fmla="*/ 352539 h 738130"/>
                <a:gd name="connsiteX10" fmla="*/ 396608 w 826265"/>
                <a:gd name="connsiteY10" fmla="*/ 385590 h 738130"/>
                <a:gd name="connsiteX11" fmla="*/ 484743 w 826265"/>
                <a:gd name="connsiteY11" fmla="*/ 451691 h 738130"/>
                <a:gd name="connsiteX12" fmla="*/ 539827 w 826265"/>
                <a:gd name="connsiteY12" fmla="*/ 495759 h 738130"/>
                <a:gd name="connsiteX13" fmla="*/ 561861 w 826265"/>
                <a:gd name="connsiteY13" fmla="*/ 528809 h 738130"/>
                <a:gd name="connsiteX14" fmla="*/ 594911 w 826265"/>
                <a:gd name="connsiteY14" fmla="*/ 550843 h 738130"/>
                <a:gd name="connsiteX15" fmla="*/ 705080 w 826265"/>
                <a:gd name="connsiteY15" fmla="*/ 649995 h 738130"/>
                <a:gd name="connsiteX16" fmla="*/ 760164 w 826265"/>
                <a:gd name="connsiteY16" fmla="*/ 694062 h 738130"/>
                <a:gd name="connsiteX17" fmla="*/ 826265 w 826265"/>
                <a:gd name="connsiteY17" fmla="*/ 73813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6265" h="738130">
                  <a:moveTo>
                    <a:pt x="0" y="0"/>
                  </a:moveTo>
                  <a:cubicBezTo>
                    <a:pt x="22034" y="7344"/>
                    <a:pt x="45799" y="10754"/>
                    <a:pt x="66102" y="22033"/>
                  </a:cubicBezTo>
                  <a:cubicBezTo>
                    <a:pt x="79722" y="29599"/>
                    <a:pt x="87183" y="45110"/>
                    <a:pt x="99152" y="55084"/>
                  </a:cubicBezTo>
                  <a:cubicBezTo>
                    <a:pt x="109324" y="63561"/>
                    <a:pt x="121186" y="69773"/>
                    <a:pt x="132203" y="77118"/>
                  </a:cubicBezTo>
                  <a:cubicBezTo>
                    <a:pt x="143220" y="91807"/>
                    <a:pt x="152902" y="107599"/>
                    <a:pt x="165253" y="121185"/>
                  </a:cubicBezTo>
                  <a:cubicBezTo>
                    <a:pt x="189707" y="148085"/>
                    <a:pt x="222207" y="168054"/>
                    <a:pt x="242372" y="198303"/>
                  </a:cubicBezTo>
                  <a:cubicBezTo>
                    <a:pt x="297071" y="280356"/>
                    <a:pt x="226773" y="179586"/>
                    <a:pt x="297456" y="264404"/>
                  </a:cubicBezTo>
                  <a:cubicBezTo>
                    <a:pt x="305933" y="274576"/>
                    <a:pt x="310127" y="288092"/>
                    <a:pt x="319490" y="297455"/>
                  </a:cubicBezTo>
                  <a:cubicBezTo>
                    <a:pt x="328852" y="306818"/>
                    <a:pt x="342368" y="311013"/>
                    <a:pt x="352540" y="319489"/>
                  </a:cubicBezTo>
                  <a:cubicBezTo>
                    <a:pt x="364509" y="329463"/>
                    <a:pt x="374574" y="341522"/>
                    <a:pt x="385591" y="352539"/>
                  </a:cubicBezTo>
                  <a:cubicBezTo>
                    <a:pt x="389263" y="363556"/>
                    <a:pt x="390166" y="375927"/>
                    <a:pt x="396608" y="385590"/>
                  </a:cubicBezTo>
                  <a:cubicBezTo>
                    <a:pt x="418026" y="417717"/>
                    <a:pt x="453096" y="432703"/>
                    <a:pt x="484743" y="451691"/>
                  </a:cubicBezTo>
                  <a:cubicBezTo>
                    <a:pt x="547882" y="546404"/>
                    <a:pt x="463812" y="434948"/>
                    <a:pt x="539827" y="495759"/>
                  </a:cubicBezTo>
                  <a:cubicBezTo>
                    <a:pt x="550166" y="504030"/>
                    <a:pt x="552499" y="519447"/>
                    <a:pt x="561861" y="528809"/>
                  </a:cubicBezTo>
                  <a:cubicBezTo>
                    <a:pt x="571223" y="538171"/>
                    <a:pt x="584137" y="543147"/>
                    <a:pt x="594911" y="550843"/>
                  </a:cubicBezTo>
                  <a:cubicBezTo>
                    <a:pt x="631117" y="576704"/>
                    <a:pt x="681642" y="614839"/>
                    <a:pt x="705080" y="649995"/>
                  </a:cubicBezTo>
                  <a:cubicBezTo>
                    <a:pt x="745793" y="711062"/>
                    <a:pt x="703820" y="662759"/>
                    <a:pt x="760164" y="694062"/>
                  </a:cubicBezTo>
                  <a:cubicBezTo>
                    <a:pt x="783313" y="706923"/>
                    <a:pt x="826265" y="738130"/>
                    <a:pt x="826265" y="73813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 flipH="1">
              <a:off x="4800598" y="2514600"/>
              <a:ext cx="45719" cy="990600"/>
            </a:xfrm>
            <a:custGeom>
              <a:avLst/>
              <a:gdLst>
                <a:gd name="connsiteX0" fmla="*/ 0 w 35858"/>
                <a:gd name="connsiteY0" fmla="*/ 0 h 1465243"/>
                <a:gd name="connsiteX1" fmla="*/ 11017 w 35858"/>
                <a:gd name="connsiteY1" fmla="*/ 649995 h 1465243"/>
                <a:gd name="connsiteX2" fmla="*/ 22033 w 35858"/>
                <a:gd name="connsiteY2" fmla="*/ 903383 h 1465243"/>
                <a:gd name="connsiteX3" fmla="*/ 33050 w 35858"/>
                <a:gd name="connsiteY3" fmla="*/ 1035585 h 1465243"/>
                <a:gd name="connsiteX4" fmla="*/ 33050 w 35858"/>
                <a:gd name="connsiteY4" fmla="*/ 1465243 h 146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8" h="1465243">
                  <a:moveTo>
                    <a:pt x="0" y="0"/>
                  </a:moveTo>
                  <a:cubicBezTo>
                    <a:pt x="3672" y="216665"/>
                    <a:pt x="5733" y="433363"/>
                    <a:pt x="11017" y="649995"/>
                  </a:cubicBezTo>
                  <a:cubicBezTo>
                    <a:pt x="13078" y="734512"/>
                    <a:pt x="17210" y="818978"/>
                    <a:pt x="22033" y="903383"/>
                  </a:cubicBezTo>
                  <a:cubicBezTo>
                    <a:pt x="24556" y="947531"/>
                    <a:pt x="32183" y="991373"/>
                    <a:pt x="33050" y="1035585"/>
                  </a:cubicBezTo>
                  <a:cubicBezTo>
                    <a:pt x="35858" y="1178777"/>
                    <a:pt x="33050" y="1322024"/>
                    <a:pt x="33050" y="1465243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4329026" y="3446880"/>
              <a:ext cx="1828800" cy="43932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4419600" y="3481580"/>
              <a:ext cx="17972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Information Architecture </a:t>
              </a:r>
            </a:p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Analysis</a:t>
              </a: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7313906" y="3274554"/>
              <a:ext cx="289367" cy="176443"/>
            </a:xfrm>
            <a:custGeom>
              <a:avLst/>
              <a:gdLst>
                <a:gd name="connsiteX0" fmla="*/ 0 w 451692"/>
                <a:gd name="connsiteY0" fmla="*/ 0 h 275421"/>
                <a:gd name="connsiteX1" fmla="*/ 44068 w 451692"/>
                <a:gd name="connsiteY1" fmla="*/ 33050 h 275421"/>
                <a:gd name="connsiteX2" fmla="*/ 165253 w 451692"/>
                <a:gd name="connsiteY2" fmla="*/ 110168 h 275421"/>
                <a:gd name="connsiteX3" fmla="*/ 264405 w 451692"/>
                <a:gd name="connsiteY3" fmla="*/ 187286 h 275421"/>
                <a:gd name="connsiteX4" fmla="*/ 308473 w 451692"/>
                <a:gd name="connsiteY4" fmla="*/ 209320 h 275421"/>
                <a:gd name="connsiteX5" fmla="*/ 385591 w 451692"/>
                <a:gd name="connsiteY5" fmla="*/ 253388 h 275421"/>
                <a:gd name="connsiteX6" fmla="*/ 451692 w 451692"/>
                <a:gd name="connsiteY6" fmla="*/ 275421 h 2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692" h="275421">
                  <a:moveTo>
                    <a:pt x="0" y="0"/>
                  </a:moveTo>
                  <a:cubicBezTo>
                    <a:pt x="14689" y="11017"/>
                    <a:pt x="28790" y="22865"/>
                    <a:pt x="44068" y="33050"/>
                  </a:cubicBezTo>
                  <a:cubicBezTo>
                    <a:pt x="83907" y="59609"/>
                    <a:pt x="128470" y="79516"/>
                    <a:pt x="165253" y="110168"/>
                  </a:cubicBezTo>
                  <a:cubicBezTo>
                    <a:pt x="196696" y="136371"/>
                    <a:pt x="228185" y="166589"/>
                    <a:pt x="264405" y="187286"/>
                  </a:cubicBezTo>
                  <a:cubicBezTo>
                    <a:pt x="278664" y="195434"/>
                    <a:pt x="294214" y="201172"/>
                    <a:pt x="308473" y="209320"/>
                  </a:cubicBezTo>
                  <a:cubicBezTo>
                    <a:pt x="354848" y="235821"/>
                    <a:pt x="330101" y="231192"/>
                    <a:pt x="385591" y="253388"/>
                  </a:cubicBezTo>
                  <a:cubicBezTo>
                    <a:pt x="407155" y="262014"/>
                    <a:pt x="451692" y="275421"/>
                    <a:pt x="451692" y="27542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292733" y="3281611"/>
              <a:ext cx="289367" cy="437579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7547400" y="3251616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 bwMode="auto">
            <a:xfrm>
              <a:off x="7693848" y="3300432"/>
              <a:ext cx="8595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Workflows</a:t>
              </a: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7547400" y="3544512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2" name="TextBox 91"/>
            <p:cNvSpPr txBox="1"/>
            <p:nvPr/>
          </p:nvSpPr>
          <p:spPr bwMode="auto">
            <a:xfrm>
              <a:off x="7693848" y="3593328"/>
              <a:ext cx="7954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Scenarios</a:t>
              </a:r>
            </a:p>
          </p:txBody>
        </p:sp>
        <p:pic>
          <p:nvPicPr>
            <p:cNvPr id="65" name="Picture 64" descr="circle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35016" y="1884768"/>
              <a:ext cx="1245201" cy="734414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 bwMode="auto">
            <a:xfrm>
              <a:off x="4057329" y="2124293"/>
              <a:ext cx="1033987" cy="2819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4164918" y="2138450"/>
              <a:ext cx="1023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Analysis</a:t>
              </a: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794295" y="1252947"/>
              <a:ext cx="1310880" cy="680637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7222913" y="1370730"/>
              <a:ext cx="289367" cy="176443"/>
            </a:xfrm>
            <a:custGeom>
              <a:avLst/>
              <a:gdLst>
                <a:gd name="connsiteX0" fmla="*/ 0 w 451692"/>
                <a:gd name="connsiteY0" fmla="*/ 0 h 275421"/>
                <a:gd name="connsiteX1" fmla="*/ 44068 w 451692"/>
                <a:gd name="connsiteY1" fmla="*/ 33050 h 275421"/>
                <a:gd name="connsiteX2" fmla="*/ 165253 w 451692"/>
                <a:gd name="connsiteY2" fmla="*/ 110168 h 275421"/>
                <a:gd name="connsiteX3" fmla="*/ 264405 w 451692"/>
                <a:gd name="connsiteY3" fmla="*/ 187286 h 275421"/>
                <a:gd name="connsiteX4" fmla="*/ 308473 w 451692"/>
                <a:gd name="connsiteY4" fmla="*/ 209320 h 275421"/>
                <a:gd name="connsiteX5" fmla="*/ 385591 w 451692"/>
                <a:gd name="connsiteY5" fmla="*/ 253388 h 275421"/>
                <a:gd name="connsiteX6" fmla="*/ 451692 w 451692"/>
                <a:gd name="connsiteY6" fmla="*/ 275421 h 2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692" h="275421">
                  <a:moveTo>
                    <a:pt x="0" y="0"/>
                  </a:moveTo>
                  <a:cubicBezTo>
                    <a:pt x="14689" y="11017"/>
                    <a:pt x="28790" y="22865"/>
                    <a:pt x="44068" y="33050"/>
                  </a:cubicBezTo>
                  <a:cubicBezTo>
                    <a:pt x="83907" y="59609"/>
                    <a:pt x="128470" y="79516"/>
                    <a:pt x="165253" y="110168"/>
                  </a:cubicBezTo>
                  <a:cubicBezTo>
                    <a:pt x="196696" y="136371"/>
                    <a:pt x="228185" y="166589"/>
                    <a:pt x="264405" y="187286"/>
                  </a:cubicBezTo>
                  <a:cubicBezTo>
                    <a:pt x="278664" y="195434"/>
                    <a:pt x="294214" y="201172"/>
                    <a:pt x="308473" y="209320"/>
                  </a:cubicBezTo>
                  <a:cubicBezTo>
                    <a:pt x="354848" y="235821"/>
                    <a:pt x="330101" y="231192"/>
                    <a:pt x="385591" y="253388"/>
                  </a:cubicBezTo>
                  <a:cubicBezTo>
                    <a:pt x="407155" y="262014"/>
                    <a:pt x="451692" y="275421"/>
                    <a:pt x="451692" y="27542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7201740" y="1377788"/>
              <a:ext cx="289367" cy="437579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7456407" y="1347792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7602855" y="1396608"/>
              <a:ext cx="8066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Persona’s</a:t>
              </a: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7456407" y="1640688"/>
              <a:ext cx="1025136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5" name="TextBox 104"/>
            <p:cNvSpPr txBox="1"/>
            <p:nvPr/>
          </p:nvSpPr>
          <p:spPr bwMode="auto">
            <a:xfrm>
              <a:off x="7602855" y="1689504"/>
              <a:ext cx="89319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Field Study</a:t>
              </a: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379287" y="1961226"/>
              <a:ext cx="1382793" cy="29289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7" name="TextBox 106"/>
            <p:cNvSpPr txBox="1"/>
            <p:nvPr/>
          </p:nvSpPr>
          <p:spPr bwMode="auto">
            <a:xfrm>
              <a:off x="7393992" y="2010043"/>
              <a:ext cx="138050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000" dirty="0" smtClean="0">
                  <a:latin typeface="Rockwell" pitchFamily="18" charset="0"/>
                  <a:cs typeface="Narkisim" pitchFamily="34" charset="-79"/>
                </a:rPr>
                <a:t>Contextual Inquiry</a:t>
              </a:r>
            </a:p>
          </p:txBody>
        </p:sp>
        <p:sp>
          <p:nvSpPr>
            <p:cNvPr id="114" name="Freeform 113"/>
            <p:cNvSpPr/>
            <p:nvPr/>
          </p:nvSpPr>
          <p:spPr bwMode="auto">
            <a:xfrm rot="1386231">
              <a:off x="7049656" y="1443160"/>
              <a:ext cx="616713" cy="639136"/>
            </a:xfrm>
            <a:custGeom>
              <a:avLst/>
              <a:gdLst>
                <a:gd name="connsiteX0" fmla="*/ 0 w 451691"/>
                <a:gd name="connsiteY0" fmla="*/ 0 h 683045"/>
                <a:gd name="connsiteX1" fmla="*/ 77118 w 451691"/>
                <a:gd name="connsiteY1" fmla="*/ 154236 h 683045"/>
                <a:gd name="connsiteX2" fmla="*/ 154236 w 451691"/>
                <a:gd name="connsiteY2" fmla="*/ 253388 h 683045"/>
                <a:gd name="connsiteX3" fmla="*/ 176270 w 451691"/>
                <a:gd name="connsiteY3" fmla="*/ 319489 h 683045"/>
                <a:gd name="connsiteX4" fmla="*/ 220337 w 451691"/>
                <a:gd name="connsiteY4" fmla="*/ 385590 h 683045"/>
                <a:gd name="connsiteX5" fmla="*/ 308472 w 451691"/>
                <a:gd name="connsiteY5" fmla="*/ 484742 h 683045"/>
                <a:gd name="connsiteX6" fmla="*/ 407624 w 451691"/>
                <a:gd name="connsiteY6" fmla="*/ 605927 h 683045"/>
                <a:gd name="connsiteX7" fmla="*/ 418641 w 451691"/>
                <a:gd name="connsiteY7" fmla="*/ 638978 h 683045"/>
                <a:gd name="connsiteX8" fmla="*/ 451691 w 451691"/>
                <a:gd name="connsiteY8" fmla="*/ 683045 h 68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691" h="683045">
                  <a:moveTo>
                    <a:pt x="0" y="0"/>
                  </a:moveTo>
                  <a:cubicBezTo>
                    <a:pt x="25706" y="51412"/>
                    <a:pt x="40320" y="110078"/>
                    <a:pt x="77118" y="154236"/>
                  </a:cubicBezTo>
                  <a:cubicBezTo>
                    <a:pt x="81971" y="160060"/>
                    <a:pt x="143395" y="228996"/>
                    <a:pt x="154236" y="253388"/>
                  </a:cubicBezTo>
                  <a:cubicBezTo>
                    <a:pt x="163669" y="274612"/>
                    <a:pt x="163387" y="300164"/>
                    <a:pt x="176270" y="319489"/>
                  </a:cubicBezTo>
                  <a:cubicBezTo>
                    <a:pt x="190959" y="341523"/>
                    <a:pt x="201612" y="366865"/>
                    <a:pt x="220337" y="385590"/>
                  </a:cubicBezTo>
                  <a:cubicBezTo>
                    <a:pt x="264245" y="429498"/>
                    <a:pt x="260762" y="424021"/>
                    <a:pt x="308472" y="484742"/>
                  </a:cubicBezTo>
                  <a:cubicBezTo>
                    <a:pt x="400686" y="602105"/>
                    <a:pt x="341493" y="539798"/>
                    <a:pt x="407624" y="605927"/>
                  </a:cubicBezTo>
                  <a:cubicBezTo>
                    <a:pt x="411296" y="616944"/>
                    <a:pt x="413448" y="628591"/>
                    <a:pt x="418641" y="638978"/>
                  </a:cubicBezTo>
                  <a:cubicBezTo>
                    <a:pt x="431100" y="663896"/>
                    <a:pt x="436196" y="667551"/>
                    <a:pt x="451691" y="683045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638800" y="986673"/>
              <a:ext cx="2929523" cy="39052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7" name="TextBox 96"/>
            <p:cNvSpPr txBox="1"/>
            <p:nvPr/>
          </p:nvSpPr>
          <p:spPr bwMode="auto">
            <a:xfrm>
              <a:off x="5723494" y="1036077"/>
              <a:ext cx="28550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latin typeface="Rockwell" pitchFamily="18" charset="0"/>
                  <a:cs typeface="Narkisim" pitchFamily="34" charset="-79"/>
                </a:rPr>
                <a:t>User Audience Analysis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733800" y="762000"/>
              <a:ext cx="5105400" cy="3276600"/>
            </a:xfrm>
            <a:prstGeom prst="roundRect">
              <a:avLst>
                <a:gd name="adj" fmla="val 7589"/>
              </a:avLst>
            </a:prstGeom>
            <a:solidFill>
              <a:schemeClr val="bg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</p:grp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475745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sz="2800" b="0" dirty="0" smtClean="0">
                <a:solidFill>
                  <a:schemeClr val="bg1"/>
                </a:solidFill>
                <a:latin typeface="Franklin Gothic Demi Cond" pitchFamily="34" charset="0"/>
              </a:rPr>
              <a:t>Every decision you take should directly benefit with one of your Persona’s</a:t>
            </a: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Definition </a:t>
            </a: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Phase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1D33F-BAD7-4C06-B0FE-24D130CA537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35583" y="353339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3"/>
          <p:cNvSpPr txBox="1">
            <a:spLocks/>
          </p:cNvSpPr>
          <p:nvPr/>
        </p:nvSpPr>
        <p:spPr>
          <a:xfrm>
            <a:off x="152400" y="68946"/>
            <a:ext cx="8534400" cy="4172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 smtClean="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Agenda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D97BB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D97BB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D97BB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81428" y="1066800"/>
            <a:ext cx="8242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81428" y="1600200"/>
            <a:ext cx="8242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81428" y="2133600"/>
            <a:ext cx="8242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81428" y="2667000"/>
            <a:ext cx="8242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14086" y="838200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14086" y="1357086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14086" y="1843314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14086" y="2409372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584202" y="115355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UCD </a:t>
            </a: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Definition</a:t>
            </a:r>
            <a:endParaRPr lang="en-US" sz="2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4202" y="166880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Key Objectives</a:t>
            </a:r>
            <a:endParaRPr lang="en-US" sz="2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202" y="215866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The UCD Process</a:t>
            </a:r>
            <a:endParaRPr lang="en-US" sz="2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202" y="270657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Discovery</a:t>
            </a:r>
            <a:endParaRPr lang="en-US" sz="2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14086" y="2942772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84202" y="323997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Define</a:t>
            </a:r>
            <a:endParaRPr lang="en-US" sz="2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181428" y="3200400"/>
            <a:ext cx="8242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81428" y="3646716"/>
            <a:ext cx="8242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81428" y="4180116"/>
            <a:ext cx="8242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81428" y="4713516"/>
            <a:ext cx="82423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14086" y="3889830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14086" y="4455888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584202" y="371532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Design</a:t>
            </a:r>
            <a:endParaRPr lang="en-US" sz="2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202" y="420518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Development</a:t>
            </a:r>
            <a:endParaRPr lang="en-US" sz="2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4202" y="475309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Testing</a:t>
            </a:r>
            <a:endParaRPr lang="en-US" sz="2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214086" y="3429000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214086" y="5004528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84202" y="63814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Interactive Design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85800" y="914400"/>
            <a:ext cx="6477000" cy="3962400"/>
            <a:chOff x="685800" y="914400"/>
            <a:chExt cx="6477000" cy="3962400"/>
          </a:xfrm>
        </p:grpSpPr>
        <p:sp>
          <p:nvSpPr>
            <p:cNvPr id="81" name="Freeform 80"/>
            <p:cNvSpPr/>
            <p:nvPr/>
          </p:nvSpPr>
          <p:spPr bwMode="auto">
            <a:xfrm>
              <a:off x="2544896" y="3404212"/>
              <a:ext cx="1949986" cy="123630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7" name="7-Point Star 66"/>
            <p:cNvSpPr/>
            <p:nvPr/>
          </p:nvSpPr>
          <p:spPr bwMode="auto">
            <a:xfrm>
              <a:off x="824576" y="2349675"/>
              <a:ext cx="513551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740665" y="1742669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 rot="1055528">
              <a:off x="2532043" y="2822367"/>
              <a:ext cx="588726" cy="41915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85800" y="914400"/>
              <a:ext cx="3124200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838200" y="978664"/>
              <a:ext cx="296497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Conceptual / Mental Model</a:t>
              </a:r>
            </a:p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Metaphors / Analogy</a:t>
              </a:r>
            </a:p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Design Concepts</a:t>
              </a: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3048000" y="2209800"/>
              <a:ext cx="1752600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3276600" y="2318132"/>
              <a:ext cx="1304781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Storyboards</a:t>
              </a:r>
            </a:p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Wireframes</a:t>
              </a:r>
            </a:p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Screen maps</a:t>
              </a: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3048000" y="4267200"/>
              <a:ext cx="2971800" cy="60960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3180204" y="4344319"/>
              <a:ext cx="26308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smtClean="0">
                  <a:latin typeface="Rockwell" pitchFamily="18" charset="0"/>
                  <a:cs typeface="Narkisim" pitchFamily="34" charset="-79"/>
                </a:rPr>
                <a:t>Detailed Design</a:t>
              </a: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2291508" y="3613533"/>
              <a:ext cx="826265" cy="738130"/>
            </a:xfrm>
            <a:custGeom>
              <a:avLst/>
              <a:gdLst>
                <a:gd name="connsiteX0" fmla="*/ 0 w 826265"/>
                <a:gd name="connsiteY0" fmla="*/ 0 h 738130"/>
                <a:gd name="connsiteX1" fmla="*/ 66102 w 826265"/>
                <a:gd name="connsiteY1" fmla="*/ 22033 h 738130"/>
                <a:gd name="connsiteX2" fmla="*/ 99152 w 826265"/>
                <a:gd name="connsiteY2" fmla="*/ 55084 h 738130"/>
                <a:gd name="connsiteX3" fmla="*/ 132203 w 826265"/>
                <a:gd name="connsiteY3" fmla="*/ 77118 h 738130"/>
                <a:gd name="connsiteX4" fmla="*/ 165253 w 826265"/>
                <a:gd name="connsiteY4" fmla="*/ 121185 h 738130"/>
                <a:gd name="connsiteX5" fmla="*/ 242372 w 826265"/>
                <a:gd name="connsiteY5" fmla="*/ 198303 h 738130"/>
                <a:gd name="connsiteX6" fmla="*/ 297456 w 826265"/>
                <a:gd name="connsiteY6" fmla="*/ 264404 h 738130"/>
                <a:gd name="connsiteX7" fmla="*/ 319490 w 826265"/>
                <a:gd name="connsiteY7" fmla="*/ 297455 h 738130"/>
                <a:gd name="connsiteX8" fmla="*/ 352540 w 826265"/>
                <a:gd name="connsiteY8" fmla="*/ 319489 h 738130"/>
                <a:gd name="connsiteX9" fmla="*/ 385591 w 826265"/>
                <a:gd name="connsiteY9" fmla="*/ 352539 h 738130"/>
                <a:gd name="connsiteX10" fmla="*/ 396608 w 826265"/>
                <a:gd name="connsiteY10" fmla="*/ 385590 h 738130"/>
                <a:gd name="connsiteX11" fmla="*/ 484743 w 826265"/>
                <a:gd name="connsiteY11" fmla="*/ 451691 h 738130"/>
                <a:gd name="connsiteX12" fmla="*/ 539827 w 826265"/>
                <a:gd name="connsiteY12" fmla="*/ 495759 h 738130"/>
                <a:gd name="connsiteX13" fmla="*/ 561861 w 826265"/>
                <a:gd name="connsiteY13" fmla="*/ 528809 h 738130"/>
                <a:gd name="connsiteX14" fmla="*/ 594911 w 826265"/>
                <a:gd name="connsiteY14" fmla="*/ 550843 h 738130"/>
                <a:gd name="connsiteX15" fmla="*/ 705080 w 826265"/>
                <a:gd name="connsiteY15" fmla="*/ 649995 h 738130"/>
                <a:gd name="connsiteX16" fmla="*/ 760164 w 826265"/>
                <a:gd name="connsiteY16" fmla="*/ 694062 h 738130"/>
                <a:gd name="connsiteX17" fmla="*/ 826265 w 826265"/>
                <a:gd name="connsiteY17" fmla="*/ 73813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6265" h="738130">
                  <a:moveTo>
                    <a:pt x="0" y="0"/>
                  </a:moveTo>
                  <a:cubicBezTo>
                    <a:pt x="22034" y="7344"/>
                    <a:pt x="45799" y="10754"/>
                    <a:pt x="66102" y="22033"/>
                  </a:cubicBezTo>
                  <a:cubicBezTo>
                    <a:pt x="79722" y="29599"/>
                    <a:pt x="87183" y="45110"/>
                    <a:pt x="99152" y="55084"/>
                  </a:cubicBezTo>
                  <a:cubicBezTo>
                    <a:pt x="109324" y="63561"/>
                    <a:pt x="121186" y="69773"/>
                    <a:pt x="132203" y="77118"/>
                  </a:cubicBezTo>
                  <a:cubicBezTo>
                    <a:pt x="143220" y="91807"/>
                    <a:pt x="152902" y="107599"/>
                    <a:pt x="165253" y="121185"/>
                  </a:cubicBezTo>
                  <a:cubicBezTo>
                    <a:pt x="189707" y="148085"/>
                    <a:pt x="222207" y="168054"/>
                    <a:pt x="242372" y="198303"/>
                  </a:cubicBezTo>
                  <a:cubicBezTo>
                    <a:pt x="297071" y="280356"/>
                    <a:pt x="226773" y="179586"/>
                    <a:pt x="297456" y="264404"/>
                  </a:cubicBezTo>
                  <a:cubicBezTo>
                    <a:pt x="305933" y="274576"/>
                    <a:pt x="310127" y="288092"/>
                    <a:pt x="319490" y="297455"/>
                  </a:cubicBezTo>
                  <a:cubicBezTo>
                    <a:pt x="328852" y="306818"/>
                    <a:pt x="342368" y="311013"/>
                    <a:pt x="352540" y="319489"/>
                  </a:cubicBezTo>
                  <a:cubicBezTo>
                    <a:pt x="364509" y="329463"/>
                    <a:pt x="374574" y="341522"/>
                    <a:pt x="385591" y="352539"/>
                  </a:cubicBezTo>
                  <a:cubicBezTo>
                    <a:pt x="389263" y="363556"/>
                    <a:pt x="390166" y="375927"/>
                    <a:pt x="396608" y="385590"/>
                  </a:cubicBezTo>
                  <a:cubicBezTo>
                    <a:pt x="418026" y="417717"/>
                    <a:pt x="453096" y="432703"/>
                    <a:pt x="484743" y="451691"/>
                  </a:cubicBezTo>
                  <a:cubicBezTo>
                    <a:pt x="547882" y="546404"/>
                    <a:pt x="463812" y="434948"/>
                    <a:pt x="539827" y="495759"/>
                  </a:cubicBezTo>
                  <a:cubicBezTo>
                    <a:pt x="550166" y="504030"/>
                    <a:pt x="552499" y="519447"/>
                    <a:pt x="561861" y="528809"/>
                  </a:cubicBezTo>
                  <a:cubicBezTo>
                    <a:pt x="571223" y="538171"/>
                    <a:pt x="584137" y="543147"/>
                    <a:pt x="594911" y="550843"/>
                  </a:cubicBezTo>
                  <a:cubicBezTo>
                    <a:pt x="631117" y="576704"/>
                    <a:pt x="681642" y="614839"/>
                    <a:pt x="705080" y="649995"/>
                  </a:cubicBezTo>
                  <a:cubicBezTo>
                    <a:pt x="745793" y="711062"/>
                    <a:pt x="703820" y="662759"/>
                    <a:pt x="760164" y="694062"/>
                  </a:cubicBezTo>
                  <a:cubicBezTo>
                    <a:pt x="783313" y="706923"/>
                    <a:pt x="826265" y="738130"/>
                    <a:pt x="826265" y="73813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pic>
          <p:nvPicPr>
            <p:cNvPr id="65" name="Picture 64" descr="circle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5800" y="2667000"/>
              <a:ext cx="1943714" cy="1146394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 bwMode="auto">
            <a:xfrm>
              <a:off x="876726" y="3040890"/>
              <a:ext cx="1614016" cy="440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908548" y="2433646"/>
              <a:ext cx="3481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1044669" y="3062989"/>
              <a:ext cx="1072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Design</a:t>
              </a: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2027104" y="1680750"/>
              <a:ext cx="2046236" cy="1062450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3887119" y="1265106"/>
              <a:ext cx="3275681" cy="5636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7" name="TextBox 96"/>
            <p:cNvSpPr txBox="1"/>
            <p:nvPr/>
          </p:nvSpPr>
          <p:spPr bwMode="auto">
            <a:xfrm>
              <a:off x="4019323" y="1342225"/>
              <a:ext cx="30388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Navigation Design Structure</a:t>
              </a: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4451732" y="3200400"/>
              <a:ext cx="2558668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4680332" y="3308732"/>
              <a:ext cx="2186817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Paper Prototypes</a:t>
              </a:r>
            </a:p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Online Mockups</a:t>
              </a:r>
            </a:p>
            <a:p>
              <a:pPr eaLnBrk="0" hangingPunct="0"/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Functional Prototypes</a:t>
              </a:r>
            </a:p>
          </p:txBody>
        </p:sp>
      </p:grpSp>
      <p:sp>
        <p:nvSpPr>
          <p:cNvPr id="25" name="Title 3"/>
          <p:cNvSpPr txBox="1">
            <a:spLocks/>
          </p:cNvSpPr>
          <p:nvPr/>
        </p:nvSpPr>
        <p:spPr bwMode="auto">
          <a:xfrm>
            <a:off x="152400" y="68946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D97BB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Design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D97BB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udience.jpg"/>
          <p:cNvPicPr>
            <a:picLocks noChangeAspect="1"/>
          </p:cNvPicPr>
          <p:nvPr/>
        </p:nvPicPr>
        <p:blipFill>
          <a:blip r:embed="rId2" cstate="print"/>
          <a:srcRect t="17523"/>
          <a:stretch>
            <a:fillRect/>
          </a:stretch>
        </p:blipFill>
        <p:spPr>
          <a:xfrm>
            <a:off x="0" y="-22034"/>
            <a:ext cx="9144000" cy="609365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0"/>
            <a:ext cx="5105400" cy="5100810"/>
          </a:xfrm>
          <a:prstGeom prst="roundRect">
            <a:avLst>
              <a:gd name="adj" fmla="val 6510"/>
            </a:avLst>
          </a:prstGeom>
          <a:solidFill>
            <a:srgbClr val="7030A0">
              <a:alpha val="33725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51384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Design with the end users' actual needs.</a:t>
            </a:r>
            <a:endParaRPr lang="en-US" sz="3600" dirty="0" smtClean="0">
              <a:solidFill>
                <a:schemeClr val="bg1"/>
              </a:solidFill>
              <a:latin typeface="Franklin Gothic Demi Cond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Design Phase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3810000" y="609600"/>
            <a:ext cx="4982308" cy="2971800"/>
            <a:chOff x="685800" y="914400"/>
            <a:chExt cx="6477000" cy="3863340"/>
          </a:xfrm>
        </p:grpSpPr>
        <p:sp>
          <p:nvSpPr>
            <p:cNvPr id="49" name="Freeform 48"/>
            <p:cNvSpPr/>
            <p:nvPr/>
          </p:nvSpPr>
          <p:spPr bwMode="auto">
            <a:xfrm>
              <a:off x="2544896" y="3404212"/>
              <a:ext cx="1949986" cy="123630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0" name="7-Point Star 49"/>
            <p:cNvSpPr/>
            <p:nvPr/>
          </p:nvSpPr>
          <p:spPr bwMode="auto">
            <a:xfrm>
              <a:off x="824576" y="2349675"/>
              <a:ext cx="513551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740665" y="1742669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 rot="1055528">
              <a:off x="2532043" y="2822367"/>
              <a:ext cx="588726" cy="41915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685800" y="914400"/>
              <a:ext cx="3124200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838200" y="978664"/>
              <a:ext cx="2728246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Conceptual / Mental Model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Metaphors / Analogy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Design Concepts</a:t>
              </a: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3048000" y="2209800"/>
              <a:ext cx="1752600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3276600" y="2318132"/>
              <a:ext cx="1388297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Storyboards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Wireframes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Screen maps</a:t>
              </a:r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3048000" y="4267200"/>
              <a:ext cx="2392680" cy="51054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3180203" y="4344319"/>
              <a:ext cx="1830085" cy="36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Detailed Design</a:t>
              </a: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2291508" y="3613533"/>
              <a:ext cx="826265" cy="738130"/>
            </a:xfrm>
            <a:custGeom>
              <a:avLst/>
              <a:gdLst>
                <a:gd name="connsiteX0" fmla="*/ 0 w 826265"/>
                <a:gd name="connsiteY0" fmla="*/ 0 h 738130"/>
                <a:gd name="connsiteX1" fmla="*/ 66102 w 826265"/>
                <a:gd name="connsiteY1" fmla="*/ 22033 h 738130"/>
                <a:gd name="connsiteX2" fmla="*/ 99152 w 826265"/>
                <a:gd name="connsiteY2" fmla="*/ 55084 h 738130"/>
                <a:gd name="connsiteX3" fmla="*/ 132203 w 826265"/>
                <a:gd name="connsiteY3" fmla="*/ 77118 h 738130"/>
                <a:gd name="connsiteX4" fmla="*/ 165253 w 826265"/>
                <a:gd name="connsiteY4" fmla="*/ 121185 h 738130"/>
                <a:gd name="connsiteX5" fmla="*/ 242372 w 826265"/>
                <a:gd name="connsiteY5" fmla="*/ 198303 h 738130"/>
                <a:gd name="connsiteX6" fmla="*/ 297456 w 826265"/>
                <a:gd name="connsiteY6" fmla="*/ 264404 h 738130"/>
                <a:gd name="connsiteX7" fmla="*/ 319490 w 826265"/>
                <a:gd name="connsiteY7" fmla="*/ 297455 h 738130"/>
                <a:gd name="connsiteX8" fmla="*/ 352540 w 826265"/>
                <a:gd name="connsiteY8" fmla="*/ 319489 h 738130"/>
                <a:gd name="connsiteX9" fmla="*/ 385591 w 826265"/>
                <a:gd name="connsiteY9" fmla="*/ 352539 h 738130"/>
                <a:gd name="connsiteX10" fmla="*/ 396608 w 826265"/>
                <a:gd name="connsiteY10" fmla="*/ 385590 h 738130"/>
                <a:gd name="connsiteX11" fmla="*/ 484743 w 826265"/>
                <a:gd name="connsiteY11" fmla="*/ 451691 h 738130"/>
                <a:gd name="connsiteX12" fmla="*/ 539827 w 826265"/>
                <a:gd name="connsiteY12" fmla="*/ 495759 h 738130"/>
                <a:gd name="connsiteX13" fmla="*/ 561861 w 826265"/>
                <a:gd name="connsiteY13" fmla="*/ 528809 h 738130"/>
                <a:gd name="connsiteX14" fmla="*/ 594911 w 826265"/>
                <a:gd name="connsiteY14" fmla="*/ 550843 h 738130"/>
                <a:gd name="connsiteX15" fmla="*/ 705080 w 826265"/>
                <a:gd name="connsiteY15" fmla="*/ 649995 h 738130"/>
                <a:gd name="connsiteX16" fmla="*/ 760164 w 826265"/>
                <a:gd name="connsiteY16" fmla="*/ 694062 h 738130"/>
                <a:gd name="connsiteX17" fmla="*/ 826265 w 826265"/>
                <a:gd name="connsiteY17" fmla="*/ 73813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6265" h="738130">
                  <a:moveTo>
                    <a:pt x="0" y="0"/>
                  </a:moveTo>
                  <a:cubicBezTo>
                    <a:pt x="22034" y="7344"/>
                    <a:pt x="45799" y="10754"/>
                    <a:pt x="66102" y="22033"/>
                  </a:cubicBezTo>
                  <a:cubicBezTo>
                    <a:pt x="79722" y="29599"/>
                    <a:pt x="87183" y="45110"/>
                    <a:pt x="99152" y="55084"/>
                  </a:cubicBezTo>
                  <a:cubicBezTo>
                    <a:pt x="109324" y="63561"/>
                    <a:pt x="121186" y="69773"/>
                    <a:pt x="132203" y="77118"/>
                  </a:cubicBezTo>
                  <a:cubicBezTo>
                    <a:pt x="143220" y="91807"/>
                    <a:pt x="152902" y="107599"/>
                    <a:pt x="165253" y="121185"/>
                  </a:cubicBezTo>
                  <a:cubicBezTo>
                    <a:pt x="189707" y="148085"/>
                    <a:pt x="222207" y="168054"/>
                    <a:pt x="242372" y="198303"/>
                  </a:cubicBezTo>
                  <a:cubicBezTo>
                    <a:pt x="297071" y="280356"/>
                    <a:pt x="226773" y="179586"/>
                    <a:pt x="297456" y="264404"/>
                  </a:cubicBezTo>
                  <a:cubicBezTo>
                    <a:pt x="305933" y="274576"/>
                    <a:pt x="310127" y="288092"/>
                    <a:pt x="319490" y="297455"/>
                  </a:cubicBezTo>
                  <a:cubicBezTo>
                    <a:pt x="328852" y="306818"/>
                    <a:pt x="342368" y="311013"/>
                    <a:pt x="352540" y="319489"/>
                  </a:cubicBezTo>
                  <a:cubicBezTo>
                    <a:pt x="364509" y="329463"/>
                    <a:pt x="374574" y="341522"/>
                    <a:pt x="385591" y="352539"/>
                  </a:cubicBezTo>
                  <a:cubicBezTo>
                    <a:pt x="389263" y="363556"/>
                    <a:pt x="390166" y="375927"/>
                    <a:pt x="396608" y="385590"/>
                  </a:cubicBezTo>
                  <a:cubicBezTo>
                    <a:pt x="418026" y="417717"/>
                    <a:pt x="453096" y="432703"/>
                    <a:pt x="484743" y="451691"/>
                  </a:cubicBezTo>
                  <a:cubicBezTo>
                    <a:pt x="547882" y="546404"/>
                    <a:pt x="463812" y="434948"/>
                    <a:pt x="539827" y="495759"/>
                  </a:cubicBezTo>
                  <a:cubicBezTo>
                    <a:pt x="550166" y="504030"/>
                    <a:pt x="552499" y="519447"/>
                    <a:pt x="561861" y="528809"/>
                  </a:cubicBezTo>
                  <a:cubicBezTo>
                    <a:pt x="571223" y="538171"/>
                    <a:pt x="584137" y="543147"/>
                    <a:pt x="594911" y="550843"/>
                  </a:cubicBezTo>
                  <a:cubicBezTo>
                    <a:pt x="631117" y="576704"/>
                    <a:pt x="681642" y="614839"/>
                    <a:pt x="705080" y="649995"/>
                  </a:cubicBezTo>
                  <a:cubicBezTo>
                    <a:pt x="745793" y="711062"/>
                    <a:pt x="703820" y="662759"/>
                    <a:pt x="760164" y="694062"/>
                  </a:cubicBezTo>
                  <a:cubicBezTo>
                    <a:pt x="783313" y="706923"/>
                    <a:pt x="826265" y="738130"/>
                    <a:pt x="826265" y="73813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pic>
          <p:nvPicPr>
            <p:cNvPr id="60" name="Picture 59" descr="circle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5800" y="2667000"/>
              <a:ext cx="1943714" cy="1146394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876726" y="3040890"/>
              <a:ext cx="1614016" cy="440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908548" y="2433646"/>
              <a:ext cx="3481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1044669" y="3062989"/>
              <a:ext cx="1072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Design</a:t>
              </a: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2027104" y="1680750"/>
              <a:ext cx="2046236" cy="1062450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3887119" y="1265106"/>
              <a:ext cx="3275681" cy="5636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4019323" y="1342225"/>
              <a:ext cx="3026995" cy="36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Navigation Design Structure</a:t>
              </a: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4451732" y="3200400"/>
              <a:ext cx="2558668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4680332" y="3308732"/>
              <a:ext cx="2213523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Paper Prototypes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Online Mockups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Functional Prototypes</a:t>
              </a:r>
            </a:p>
          </p:txBody>
        </p:sp>
      </p:grpSp>
      <p:sp>
        <p:nvSpPr>
          <p:cNvPr id="44" name="Rounded Rectangle 43"/>
          <p:cNvSpPr/>
          <p:nvPr/>
        </p:nvSpPr>
        <p:spPr bwMode="auto">
          <a:xfrm>
            <a:off x="3733800" y="533400"/>
            <a:ext cx="5105400" cy="3276600"/>
          </a:xfrm>
          <a:prstGeom prst="roundRect">
            <a:avLst>
              <a:gd name="adj" fmla="val 7589"/>
            </a:avLst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udience.jp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9456"/>
          <a:stretch>
            <a:fillRect/>
          </a:stretch>
        </p:blipFill>
        <p:spPr>
          <a:xfrm>
            <a:off x="6075141" y="0"/>
            <a:ext cx="3068859" cy="6071616"/>
          </a:xfrm>
          <a:prstGeom prst="rect">
            <a:avLst/>
          </a:prstGeom>
        </p:spPr>
      </p:pic>
      <p:pic>
        <p:nvPicPr>
          <p:cNvPr id="47" name="Picture 46" descr="audi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1616" cy="6071616"/>
          </a:xfrm>
          <a:prstGeom prst="rect">
            <a:avLst/>
          </a:prstGeom>
        </p:spPr>
      </p:pic>
      <p:pic>
        <p:nvPicPr>
          <p:cNvPr id="29" name="Picture 28" descr="postit-on-design.jpg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rot="325468">
            <a:off x="996212" y="3043849"/>
            <a:ext cx="4250167" cy="2781287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0"/>
            <a:ext cx="5105400" cy="5100810"/>
          </a:xfrm>
          <a:prstGeom prst="roundRect">
            <a:avLst>
              <a:gd name="adj" fmla="val 6510"/>
            </a:avLst>
          </a:prstGeom>
          <a:solidFill>
            <a:srgbClr val="663300">
              <a:alpha val="4078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51384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Franklin Gothic Demi Cond" pitchFamily="34" charset="0"/>
              </a:rPr>
              <a:t>Find out the key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Franklin Gothic Demi Cond" pitchFamily="34" charset="0"/>
              </a:rPr>
              <a:t>information</a:t>
            </a: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Design Phase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3810000" y="609600"/>
            <a:ext cx="4982308" cy="2971800"/>
            <a:chOff x="685800" y="914400"/>
            <a:chExt cx="6477000" cy="3863340"/>
          </a:xfrm>
        </p:grpSpPr>
        <p:sp>
          <p:nvSpPr>
            <p:cNvPr id="49" name="Freeform 48"/>
            <p:cNvSpPr/>
            <p:nvPr/>
          </p:nvSpPr>
          <p:spPr bwMode="auto">
            <a:xfrm>
              <a:off x="2544896" y="3404212"/>
              <a:ext cx="1949986" cy="123630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0" name="7-Point Star 49"/>
            <p:cNvSpPr/>
            <p:nvPr/>
          </p:nvSpPr>
          <p:spPr bwMode="auto">
            <a:xfrm>
              <a:off x="824576" y="2349675"/>
              <a:ext cx="513551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740665" y="1742669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 rot="1055528">
              <a:off x="2532043" y="2822367"/>
              <a:ext cx="588726" cy="41915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685800" y="914400"/>
              <a:ext cx="3124200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838200" y="978664"/>
              <a:ext cx="2728246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Conceptual / Mental Model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Metaphors / Analogy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Design Concepts</a:t>
              </a: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3048000" y="2209800"/>
              <a:ext cx="1752600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3276600" y="2318132"/>
              <a:ext cx="1388297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Storyboards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Wireframes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Screen maps</a:t>
              </a:r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3048000" y="4267200"/>
              <a:ext cx="2392680" cy="51054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3180203" y="4344319"/>
              <a:ext cx="1830085" cy="36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Detailed Design</a:t>
              </a: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2291508" y="3613533"/>
              <a:ext cx="826265" cy="738130"/>
            </a:xfrm>
            <a:custGeom>
              <a:avLst/>
              <a:gdLst>
                <a:gd name="connsiteX0" fmla="*/ 0 w 826265"/>
                <a:gd name="connsiteY0" fmla="*/ 0 h 738130"/>
                <a:gd name="connsiteX1" fmla="*/ 66102 w 826265"/>
                <a:gd name="connsiteY1" fmla="*/ 22033 h 738130"/>
                <a:gd name="connsiteX2" fmla="*/ 99152 w 826265"/>
                <a:gd name="connsiteY2" fmla="*/ 55084 h 738130"/>
                <a:gd name="connsiteX3" fmla="*/ 132203 w 826265"/>
                <a:gd name="connsiteY3" fmla="*/ 77118 h 738130"/>
                <a:gd name="connsiteX4" fmla="*/ 165253 w 826265"/>
                <a:gd name="connsiteY4" fmla="*/ 121185 h 738130"/>
                <a:gd name="connsiteX5" fmla="*/ 242372 w 826265"/>
                <a:gd name="connsiteY5" fmla="*/ 198303 h 738130"/>
                <a:gd name="connsiteX6" fmla="*/ 297456 w 826265"/>
                <a:gd name="connsiteY6" fmla="*/ 264404 h 738130"/>
                <a:gd name="connsiteX7" fmla="*/ 319490 w 826265"/>
                <a:gd name="connsiteY7" fmla="*/ 297455 h 738130"/>
                <a:gd name="connsiteX8" fmla="*/ 352540 w 826265"/>
                <a:gd name="connsiteY8" fmla="*/ 319489 h 738130"/>
                <a:gd name="connsiteX9" fmla="*/ 385591 w 826265"/>
                <a:gd name="connsiteY9" fmla="*/ 352539 h 738130"/>
                <a:gd name="connsiteX10" fmla="*/ 396608 w 826265"/>
                <a:gd name="connsiteY10" fmla="*/ 385590 h 738130"/>
                <a:gd name="connsiteX11" fmla="*/ 484743 w 826265"/>
                <a:gd name="connsiteY11" fmla="*/ 451691 h 738130"/>
                <a:gd name="connsiteX12" fmla="*/ 539827 w 826265"/>
                <a:gd name="connsiteY12" fmla="*/ 495759 h 738130"/>
                <a:gd name="connsiteX13" fmla="*/ 561861 w 826265"/>
                <a:gd name="connsiteY13" fmla="*/ 528809 h 738130"/>
                <a:gd name="connsiteX14" fmla="*/ 594911 w 826265"/>
                <a:gd name="connsiteY14" fmla="*/ 550843 h 738130"/>
                <a:gd name="connsiteX15" fmla="*/ 705080 w 826265"/>
                <a:gd name="connsiteY15" fmla="*/ 649995 h 738130"/>
                <a:gd name="connsiteX16" fmla="*/ 760164 w 826265"/>
                <a:gd name="connsiteY16" fmla="*/ 694062 h 738130"/>
                <a:gd name="connsiteX17" fmla="*/ 826265 w 826265"/>
                <a:gd name="connsiteY17" fmla="*/ 73813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6265" h="738130">
                  <a:moveTo>
                    <a:pt x="0" y="0"/>
                  </a:moveTo>
                  <a:cubicBezTo>
                    <a:pt x="22034" y="7344"/>
                    <a:pt x="45799" y="10754"/>
                    <a:pt x="66102" y="22033"/>
                  </a:cubicBezTo>
                  <a:cubicBezTo>
                    <a:pt x="79722" y="29599"/>
                    <a:pt x="87183" y="45110"/>
                    <a:pt x="99152" y="55084"/>
                  </a:cubicBezTo>
                  <a:cubicBezTo>
                    <a:pt x="109324" y="63561"/>
                    <a:pt x="121186" y="69773"/>
                    <a:pt x="132203" y="77118"/>
                  </a:cubicBezTo>
                  <a:cubicBezTo>
                    <a:pt x="143220" y="91807"/>
                    <a:pt x="152902" y="107599"/>
                    <a:pt x="165253" y="121185"/>
                  </a:cubicBezTo>
                  <a:cubicBezTo>
                    <a:pt x="189707" y="148085"/>
                    <a:pt x="222207" y="168054"/>
                    <a:pt x="242372" y="198303"/>
                  </a:cubicBezTo>
                  <a:cubicBezTo>
                    <a:pt x="297071" y="280356"/>
                    <a:pt x="226773" y="179586"/>
                    <a:pt x="297456" y="264404"/>
                  </a:cubicBezTo>
                  <a:cubicBezTo>
                    <a:pt x="305933" y="274576"/>
                    <a:pt x="310127" y="288092"/>
                    <a:pt x="319490" y="297455"/>
                  </a:cubicBezTo>
                  <a:cubicBezTo>
                    <a:pt x="328852" y="306818"/>
                    <a:pt x="342368" y="311013"/>
                    <a:pt x="352540" y="319489"/>
                  </a:cubicBezTo>
                  <a:cubicBezTo>
                    <a:pt x="364509" y="329463"/>
                    <a:pt x="374574" y="341522"/>
                    <a:pt x="385591" y="352539"/>
                  </a:cubicBezTo>
                  <a:cubicBezTo>
                    <a:pt x="389263" y="363556"/>
                    <a:pt x="390166" y="375927"/>
                    <a:pt x="396608" y="385590"/>
                  </a:cubicBezTo>
                  <a:cubicBezTo>
                    <a:pt x="418026" y="417717"/>
                    <a:pt x="453096" y="432703"/>
                    <a:pt x="484743" y="451691"/>
                  </a:cubicBezTo>
                  <a:cubicBezTo>
                    <a:pt x="547882" y="546404"/>
                    <a:pt x="463812" y="434948"/>
                    <a:pt x="539827" y="495759"/>
                  </a:cubicBezTo>
                  <a:cubicBezTo>
                    <a:pt x="550166" y="504030"/>
                    <a:pt x="552499" y="519447"/>
                    <a:pt x="561861" y="528809"/>
                  </a:cubicBezTo>
                  <a:cubicBezTo>
                    <a:pt x="571223" y="538171"/>
                    <a:pt x="584137" y="543147"/>
                    <a:pt x="594911" y="550843"/>
                  </a:cubicBezTo>
                  <a:cubicBezTo>
                    <a:pt x="631117" y="576704"/>
                    <a:pt x="681642" y="614839"/>
                    <a:pt x="705080" y="649995"/>
                  </a:cubicBezTo>
                  <a:cubicBezTo>
                    <a:pt x="745793" y="711062"/>
                    <a:pt x="703820" y="662759"/>
                    <a:pt x="760164" y="694062"/>
                  </a:cubicBezTo>
                  <a:cubicBezTo>
                    <a:pt x="783313" y="706923"/>
                    <a:pt x="826265" y="738130"/>
                    <a:pt x="826265" y="73813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pic>
          <p:nvPicPr>
            <p:cNvPr id="60" name="Picture 59" descr="circle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5800" y="2667000"/>
              <a:ext cx="1943714" cy="1146394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876726" y="3040890"/>
              <a:ext cx="1614016" cy="440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879904" y="2433646"/>
              <a:ext cx="4067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1044669" y="3062989"/>
              <a:ext cx="1072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Design</a:t>
              </a: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2027104" y="1680750"/>
              <a:ext cx="2046236" cy="1062450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3887119" y="1265106"/>
              <a:ext cx="3275681" cy="5636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4019323" y="1342225"/>
              <a:ext cx="3026995" cy="36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Navigation Design Structure</a:t>
              </a: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4451732" y="3200400"/>
              <a:ext cx="2558668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4680332" y="3308732"/>
              <a:ext cx="2213523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Paper Prototypes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Online Mockups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Functional Prototypes</a:t>
              </a:r>
            </a:p>
          </p:txBody>
        </p:sp>
      </p:grpSp>
      <p:sp>
        <p:nvSpPr>
          <p:cNvPr id="44" name="Rounded Rectangle 43"/>
          <p:cNvSpPr/>
          <p:nvPr/>
        </p:nvSpPr>
        <p:spPr bwMode="auto">
          <a:xfrm>
            <a:off x="3733800" y="533400"/>
            <a:ext cx="5105400" cy="3276600"/>
          </a:xfrm>
          <a:prstGeom prst="roundRect">
            <a:avLst>
              <a:gd name="adj" fmla="val 7589"/>
            </a:avLst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udience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467"/>
          <a:stretch>
            <a:fillRect/>
          </a:stretch>
        </p:blipFill>
        <p:spPr>
          <a:xfrm>
            <a:off x="0" y="0"/>
            <a:ext cx="9144000" cy="6071616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0"/>
            <a:ext cx="5105400" cy="5100810"/>
          </a:xfrm>
          <a:prstGeom prst="roundRect">
            <a:avLst>
              <a:gd name="adj" fmla="val 6510"/>
            </a:avLst>
          </a:prstGeom>
          <a:solidFill>
            <a:srgbClr val="00002A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5138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Franklin Gothic Demi Cond" pitchFamily="34" charset="0"/>
              </a:rPr>
              <a:t>Sketch Ideas </a:t>
            </a: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Design Phase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3810000" y="609600"/>
            <a:ext cx="4982308" cy="2971800"/>
            <a:chOff x="685800" y="914400"/>
            <a:chExt cx="6477000" cy="3863340"/>
          </a:xfrm>
        </p:grpSpPr>
        <p:sp>
          <p:nvSpPr>
            <p:cNvPr id="49" name="Freeform 48"/>
            <p:cNvSpPr/>
            <p:nvPr/>
          </p:nvSpPr>
          <p:spPr bwMode="auto">
            <a:xfrm>
              <a:off x="2544896" y="3404212"/>
              <a:ext cx="1949986" cy="123630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0" name="7-Point Star 49"/>
            <p:cNvSpPr/>
            <p:nvPr/>
          </p:nvSpPr>
          <p:spPr bwMode="auto">
            <a:xfrm>
              <a:off x="824576" y="2349675"/>
              <a:ext cx="513551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740665" y="1742669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 rot="1055528">
              <a:off x="2532043" y="2822367"/>
              <a:ext cx="588726" cy="41915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685800" y="914400"/>
              <a:ext cx="3124200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838200" y="978664"/>
              <a:ext cx="2728246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Conceptual / Mental Model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Metaphors / Analogy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Design Concepts</a:t>
              </a: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3048000" y="2209800"/>
              <a:ext cx="1752600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3276600" y="2318132"/>
              <a:ext cx="1388297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Storyboards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Wireframes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Screen maps</a:t>
              </a:r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3048000" y="4267200"/>
              <a:ext cx="2392680" cy="51054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3180203" y="4344319"/>
              <a:ext cx="1830085" cy="36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Detailed Design</a:t>
              </a: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2291508" y="3613533"/>
              <a:ext cx="826265" cy="738130"/>
            </a:xfrm>
            <a:custGeom>
              <a:avLst/>
              <a:gdLst>
                <a:gd name="connsiteX0" fmla="*/ 0 w 826265"/>
                <a:gd name="connsiteY0" fmla="*/ 0 h 738130"/>
                <a:gd name="connsiteX1" fmla="*/ 66102 w 826265"/>
                <a:gd name="connsiteY1" fmla="*/ 22033 h 738130"/>
                <a:gd name="connsiteX2" fmla="*/ 99152 w 826265"/>
                <a:gd name="connsiteY2" fmla="*/ 55084 h 738130"/>
                <a:gd name="connsiteX3" fmla="*/ 132203 w 826265"/>
                <a:gd name="connsiteY3" fmla="*/ 77118 h 738130"/>
                <a:gd name="connsiteX4" fmla="*/ 165253 w 826265"/>
                <a:gd name="connsiteY4" fmla="*/ 121185 h 738130"/>
                <a:gd name="connsiteX5" fmla="*/ 242372 w 826265"/>
                <a:gd name="connsiteY5" fmla="*/ 198303 h 738130"/>
                <a:gd name="connsiteX6" fmla="*/ 297456 w 826265"/>
                <a:gd name="connsiteY6" fmla="*/ 264404 h 738130"/>
                <a:gd name="connsiteX7" fmla="*/ 319490 w 826265"/>
                <a:gd name="connsiteY7" fmla="*/ 297455 h 738130"/>
                <a:gd name="connsiteX8" fmla="*/ 352540 w 826265"/>
                <a:gd name="connsiteY8" fmla="*/ 319489 h 738130"/>
                <a:gd name="connsiteX9" fmla="*/ 385591 w 826265"/>
                <a:gd name="connsiteY9" fmla="*/ 352539 h 738130"/>
                <a:gd name="connsiteX10" fmla="*/ 396608 w 826265"/>
                <a:gd name="connsiteY10" fmla="*/ 385590 h 738130"/>
                <a:gd name="connsiteX11" fmla="*/ 484743 w 826265"/>
                <a:gd name="connsiteY11" fmla="*/ 451691 h 738130"/>
                <a:gd name="connsiteX12" fmla="*/ 539827 w 826265"/>
                <a:gd name="connsiteY12" fmla="*/ 495759 h 738130"/>
                <a:gd name="connsiteX13" fmla="*/ 561861 w 826265"/>
                <a:gd name="connsiteY13" fmla="*/ 528809 h 738130"/>
                <a:gd name="connsiteX14" fmla="*/ 594911 w 826265"/>
                <a:gd name="connsiteY14" fmla="*/ 550843 h 738130"/>
                <a:gd name="connsiteX15" fmla="*/ 705080 w 826265"/>
                <a:gd name="connsiteY15" fmla="*/ 649995 h 738130"/>
                <a:gd name="connsiteX16" fmla="*/ 760164 w 826265"/>
                <a:gd name="connsiteY16" fmla="*/ 694062 h 738130"/>
                <a:gd name="connsiteX17" fmla="*/ 826265 w 826265"/>
                <a:gd name="connsiteY17" fmla="*/ 73813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6265" h="738130">
                  <a:moveTo>
                    <a:pt x="0" y="0"/>
                  </a:moveTo>
                  <a:cubicBezTo>
                    <a:pt x="22034" y="7344"/>
                    <a:pt x="45799" y="10754"/>
                    <a:pt x="66102" y="22033"/>
                  </a:cubicBezTo>
                  <a:cubicBezTo>
                    <a:pt x="79722" y="29599"/>
                    <a:pt x="87183" y="45110"/>
                    <a:pt x="99152" y="55084"/>
                  </a:cubicBezTo>
                  <a:cubicBezTo>
                    <a:pt x="109324" y="63561"/>
                    <a:pt x="121186" y="69773"/>
                    <a:pt x="132203" y="77118"/>
                  </a:cubicBezTo>
                  <a:cubicBezTo>
                    <a:pt x="143220" y="91807"/>
                    <a:pt x="152902" y="107599"/>
                    <a:pt x="165253" y="121185"/>
                  </a:cubicBezTo>
                  <a:cubicBezTo>
                    <a:pt x="189707" y="148085"/>
                    <a:pt x="222207" y="168054"/>
                    <a:pt x="242372" y="198303"/>
                  </a:cubicBezTo>
                  <a:cubicBezTo>
                    <a:pt x="297071" y="280356"/>
                    <a:pt x="226773" y="179586"/>
                    <a:pt x="297456" y="264404"/>
                  </a:cubicBezTo>
                  <a:cubicBezTo>
                    <a:pt x="305933" y="274576"/>
                    <a:pt x="310127" y="288092"/>
                    <a:pt x="319490" y="297455"/>
                  </a:cubicBezTo>
                  <a:cubicBezTo>
                    <a:pt x="328852" y="306818"/>
                    <a:pt x="342368" y="311013"/>
                    <a:pt x="352540" y="319489"/>
                  </a:cubicBezTo>
                  <a:cubicBezTo>
                    <a:pt x="364509" y="329463"/>
                    <a:pt x="374574" y="341522"/>
                    <a:pt x="385591" y="352539"/>
                  </a:cubicBezTo>
                  <a:cubicBezTo>
                    <a:pt x="389263" y="363556"/>
                    <a:pt x="390166" y="375927"/>
                    <a:pt x="396608" y="385590"/>
                  </a:cubicBezTo>
                  <a:cubicBezTo>
                    <a:pt x="418026" y="417717"/>
                    <a:pt x="453096" y="432703"/>
                    <a:pt x="484743" y="451691"/>
                  </a:cubicBezTo>
                  <a:cubicBezTo>
                    <a:pt x="547882" y="546404"/>
                    <a:pt x="463812" y="434948"/>
                    <a:pt x="539827" y="495759"/>
                  </a:cubicBezTo>
                  <a:cubicBezTo>
                    <a:pt x="550166" y="504030"/>
                    <a:pt x="552499" y="519447"/>
                    <a:pt x="561861" y="528809"/>
                  </a:cubicBezTo>
                  <a:cubicBezTo>
                    <a:pt x="571223" y="538171"/>
                    <a:pt x="584137" y="543147"/>
                    <a:pt x="594911" y="550843"/>
                  </a:cubicBezTo>
                  <a:cubicBezTo>
                    <a:pt x="631117" y="576704"/>
                    <a:pt x="681642" y="614839"/>
                    <a:pt x="705080" y="649995"/>
                  </a:cubicBezTo>
                  <a:cubicBezTo>
                    <a:pt x="745793" y="711062"/>
                    <a:pt x="703820" y="662759"/>
                    <a:pt x="760164" y="694062"/>
                  </a:cubicBezTo>
                  <a:cubicBezTo>
                    <a:pt x="783313" y="706923"/>
                    <a:pt x="826265" y="738130"/>
                    <a:pt x="826265" y="73813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pic>
          <p:nvPicPr>
            <p:cNvPr id="60" name="Picture 59" descr="circle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5800" y="2667000"/>
              <a:ext cx="1943714" cy="1146394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876726" y="3040890"/>
              <a:ext cx="1614016" cy="440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879904" y="2433646"/>
              <a:ext cx="4067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1044669" y="3062989"/>
              <a:ext cx="1072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Design</a:t>
              </a: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2027104" y="1680750"/>
              <a:ext cx="2046236" cy="1062450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3887119" y="1265106"/>
              <a:ext cx="3275681" cy="5636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4019323" y="1342225"/>
              <a:ext cx="3026995" cy="36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Navigation Design Structure</a:t>
              </a: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4451732" y="3200400"/>
              <a:ext cx="2558668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4680332" y="3308732"/>
              <a:ext cx="2213523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Paper Prototypes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Online Mockups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Functional Prototypes</a:t>
              </a:r>
            </a:p>
          </p:txBody>
        </p:sp>
      </p:grpSp>
      <p:sp>
        <p:nvSpPr>
          <p:cNvPr id="44" name="Rounded Rectangle 43"/>
          <p:cNvSpPr/>
          <p:nvPr/>
        </p:nvSpPr>
        <p:spPr bwMode="auto">
          <a:xfrm>
            <a:off x="3733800" y="533400"/>
            <a:ext cx="5105400" cy="3276600"/>
          </a:xfrm>
          <a:prstGeom prst="roundRect">
            <a:avLst>
              <a:gd name="adj" fmla="val 7589"/>
            </a:avLst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udience.jpg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114800" y="0"/>
            <a:ext cx="5029200" cy="5775157"/>
          </a:xfrm>
          <a:prstGeom prst="rect">
            <a:avLst/>
          </a:prstGeom>
        </p:spPr>
      </p:pic>
      <p:pic>
        <p:nvPicPr>
          <p:cNvPr id="47" name="Picture 46" descr="audience.jpg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5737011" cy="5775157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0"/>
            <a:ext cx="5105400" cy="5100810"/>
          </a:xfrm>
          <a:prstGeom prst="roundRect">
            <a:avLst>
              <a:gd name="adj" fmla="val 6510"/>
            </a:avLst>
          </a:prstGeom>
          <a:solidFill>
            <a:srgbClr val="53A333">
              <a:alpha val="8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47574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sz="3600" b="0" dirty="0" smtClean="0">
                <a:solidFill>
                  <a:schemeClr val="bg1"/>
                </a:solidFill>
                <a:latin typeface="Franklin Gothic Demi Cond" pitchFamily="34" charset="0"/>
              </a:rPr>
              <a:t>Continue keeping in mind the Persona’s</a:t>
            </a: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Design Phase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810000" y="609600"/>
            <a:ext cx="4982308" cy="2971800"/>
            <a:chOff x="685800" y="914400"/>
            <a:chExt cx="6477000" cy="3863340"/>
          </a:xfrm>
        </p:grpSpPr>
        <p:sp>
          <p:nvSpPr>
            <p:cNvPr id="49" name="Freeform 48"/>
            <p:cNvSpPr/>
            <p:nvPr/>
          </p:nvSpPr>
          <p:spPr bwMode="auto">
            <a:xfrm>
              <a:off x="2544896" y="3404212"/>
              <a:ext cx="1949986" cy="123630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0" name="7-Point Star 49"/>
            <p:cNvSpPr/>
            <p:nvPr/>
          </p:nvSpPr>
          <p:spPr bwMode="auto">
            <a:xfrm>
              <a:off x="824576" y="2349675"/>
              <a:ext cx="513551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740665" y="1742669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 rot="1055528">
              <a:off x="2532043" y="2822367"/>
              <a:ext cx="588726" cy="41915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685800" y="914400"/>
              <a:ext cx="3124200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838200" y="978664"/>
              <a:ext cx="2728246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Conceptual / Mental Model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Metaphors / Analogy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Design Concepts</a:t>
              </a: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3048000" y="2209800"/>
              <a:ext cx="1752600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3276600" y="2318132"/>
              <a:ext cx="1388297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Storyboards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Wireframes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Screen maps</a:t>
              </a:r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3048000" y="4267200"/>
              <a:ext cx="2392680" cy="51054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3180203" y="4344319"/>
              <a:ext cx="1830085" cy="36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Detailed Design</a:t>
              </a: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2291508" y="3613533"/>
              <a:ext cx="826265" cy="738130"/>
            </a:xfrm>
            <a:custGeom>
              <a:avLst/>
              <a:gdLst>
                <a:gd name="connsiteX0" fmla="*/ 0 w 826265"/>
                <a:gd name="connsiteY0" fmla="*/ 0 h 738130"/>
                <a:gd name="connsiteX1" fmla="*/ 66102 w 826265"/>
                <a:gd name="connsiteY1" fmla="*/ 22033 h 738130"/>
                <a:gd name="connsiteX2" fmla="*/ 99152 w 826265"/>
                <a:gd name="connsiteY2" fmla="*/ 55084 h 738130"/>
                <a:gd name="connsiteX3" fmla="*/ 132203 w 826265"/>
                <a:gd name="connsiteY3" fmla="*/ 77118 h 738130"/>
                <a:gd name="connsiteX4" fmla="*/ 165253 w 826265"/>
                <a:gd name="connsiteY4" fmla="*/ 121185 h 738130"/>
                <a:gd name="connsiteX5" fmla="*/ 242372 w 826265"/>
                <a:gd name="connsiteY5" fmla="*/ 198303 h 738130"/>
                <a:gd name="connsiteX6" fmla="*/ 297456 w 826265"/>
                <a:gd name="connsiteY6" fmla="*/ 264404 h 738130"/>
                <a:gd name="connsiteX7" fmla="*/ 319490 w 826265"/>
                <a:gd name="connsiteY7" fmla="*/ 297455 h 738130"/>
                <a:gd name="connsiteX8" fmla="*/ 352540 w 826265"/>
                <a:gd name="connsiteY8" fmla="*/ 319489 h 738130"/>
                <a:gd name="connsiteX9" fmla="*/ 385591 w 826265"/>
                <a:gd name="connsiteY9" fmla="*/ 352539 h 738130"/>
                <a:gd name="connsiteX10" fmla="*/ 396608 w 826265"/>
                <a:gd name="connsiteY10" fmla="*/ 385590 h 738130"/>
                <a:gd name="connsiteX11" fmla="*/ 484743 w 826265"/>
                <a:gd name="connsiteY11" fmla="*/ 451691 h 738130"/>
                <a:gd name="connsiteX12" fmla="*/ 539827 w 826265"/>
                <a:gd name="connsiteY12" fmla="*/ 495759 h 738130"/>
                <a:gd name="connsiteX13" fmla="*/ 561861 w 826265"/>
                <a:gd name="connsiteY13" fmla="*/ 528809 h 738130"/>
                <a:gd name="connsiteX14" fmla="*/ 594911 w 826265"/>
                <a:gd name="connsiteY14" fmla="*/ 550843 h 738130"/>
                <a:gd name="connsiteX15" fmla="*/ 705080 w 826265"/>
                <a:gd name="connsiteY15" fmla="*/ 649995 h 738130"/>
                <a:gd name="connsiteX16" fmla="*/ 760164 w 826265"/>
                <a:gd name="connsiteY16" fmla="*/ 694062 h 738130"/>
                <a:gd name="connsiteX17" fmla="*/ 826265 w 826265"/>
                <a:gd name="connsiteY17" fmla="*/ 73813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6265" h="738130">
                  <a:moveTo>
                    <a:pt x="0" y="0"/>
                  </a:moveTo>
                  <a:cubicBezTo>
                    <a:pt x="22034" y="7344"/>
                    <a:pt x="45799" y="10754"/>
                    <a:pt x="66102" y="22033"/>
                  </a:cubicBezTo>
                  <a:cubicBezTo>
                    <a:pt x="79722" y="29599"/>
                    <a:pt x="87183" y="45110"/>
                    <a:pt x="99152" y="55084"/>
                  </a:cubicBezTo>
                  <a:cubicBezTo>
                    <a:pt x="109324" y="63561"/>
                    <a:pt x="121186" y="69773"/>
                    <a:pt x="132203" y="77118"/>
                  </a:cubicBezTo>
                  <a:cubicBezTo>
                    <a:pt x="143220" y="91807"/>
                    <a:pt x="152902" y="107599"/>
                    <a:pt x="165253" y="121185"/>
                  </a:cubicBezTo>
                  <a:cubicBezTo>
                    <a:pt x="189707" y="148085"/>
                    <a:pt x="222207" y="168054"/>
                    <a:pt x="242372" y="198303"/>
                  </a:cubicBezTo>
                  <a:cubicBezTo>
                    <a:pt x="297071" y="280356"/>
                    <a:pt x="226773" y="179586"/>
                    <a:pt x="297456" y="264404"/>
                  </a:cubicBezTo>
                  <a:cubicBezTo>
                    <a:pt x="305933" y="274576"/>
                    <a:pt x="310127" y="288092"/>
                    <a:pt x="319490" y="297455"/>
                  </a:cubicBezTo>
                  <a:cubicBezTo>
                    <a:pt x="328852" y="306818"/>
                    <a:pt x="342368" y="311013"/>
                    <a:pt x="352540" y="319489"/>
                  </a:cubicBezTo>
                  <a:cubicBezTo>
                    <a:pt x="364509" y="329463"/>
                    <a:pt x="374574" y="341522"/>
                    <a:pt x="385591" y="352539"/>
                  </a:cubicBezTo>
                  <a:cubicBezTo>
                    <a:pt x="389263" y="363556"/>
                    <a:pt x="390166" y="375927"/>
                    <a:pt x="396608" y="385590"/>
                  </a:cubicBezTo>
                  <a:cubicBezTo>
                    <a:pt x="418026" y="417717"/>
                    <a:pt x="453096" y="432703"/>
                    <a:pt x="484743" y="451691"/>
                  </a:cubicBezTo>
                  <a:cubicBezTo>
                    <a:pt x="547882" y="546404"/>
                    <a:pt x="463812" y="434948"/>
                    <a:pt x="539827" y="495759"/>
                  </a:cubicBezTo>
                  <a:cubicBezTo>
                    <a:pt x="550166" y="504030"/>
                    <a:pt x="552499" y="519447"/>
                    <a:pt x="561861" y="528809"/>
                  </a:cubicBezTo>
                  <a:cubicBezTo>
                    <a:pt x="571223" y="538171"/>
                    <a:pt x="584137" y="543147"/>
                    <a:pt x="594911" y="550843"/>
                  </a:cubicBezTo>
                  <a:cubicBezTo>
                    <a:pt x="631117" y="576704"/>
                    <a:pt x="681642" y="614839"/>
                    <a:pt x="705080" y="649995"/>
                  </a:cubicBezTo>
                  <a:cubicBezTo>
                    <a:pt x="745793" y="711062"/>
                    <a:pt x="703820" y="662759"/>
                    <a:pt x="760164" y="694062"/>
                  </a:cubicBezTo>
                  <a:cubicBezTo>
                    <a:pt x="783313" y="706923"/>
                    <a:pt x="826265" y="738130"/>
                    <a:pt x="826265" y="73813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pic>
          <p:nvPicPr>
            <p:cNvPr id="60" name="Picture 59" descr="circle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5800" y="2667000"/>
              <a:ext cx="1943714" cy="1146394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876726" y="3040890"/>
              <a:ext cx="1614016" cy="440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879904" y="2433646"/>
              <a:ext cx="4067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1044669" y="3062989"/>
              <a:ext cx="1072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Design</a:t>
              </a: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2027104" y="1680750"/>
              <a:ext cx="2046236" cy="1062450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3887119" y="1265106"/>
              <a:ext cx="3275681" cy="5636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4019323" y="1342225"/>
              <a:ext cx="3026995" cy="36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Navigation Design Structure</a:t>
              </a: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4451732" y="3200400"/>
              <a:ext cx="2558668" cy="903383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4680332" y="3308732"/>
              <a:ext cx="2213523" cy="78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Paper Prototypes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Online Mockups</a:t>
              </a:r>
            </a:p>
            <a:p>
              <a:pPr eaLnBrk="0" hangingPunct="0"/>
              <a:r>
                <a:rPr lang="en-US" sz="1100" dirty="0" smtClean="0">
                  <a:latin typeface="Rockwell" pitchFamily="18" charset="0"/>
                  <a:cs typeface="Narkisim" pitchFamily="34" charset="-79"/>
                </a:rPr>
                <a:t>Functional Prototypes</a:t>
              </a:r>
            </a:p>
          </p:txBody>
        </p:sp>
      </p:grpSp>
      <p:sp>
        <p:nvSpPr>
          <p:cNvPr id="80" name="Rounded Rectangle 79"/>
          <p:cNvSpPr/>
          <p:nvPr/>
        </p:nvSpPr>
        <p:spPr bwMode="auto">
          <a:xfrm>
            <a:off x="3733800" y="533400"/>
            <a:ext cx="5105400" cy="3276600"/>
          </a:xfrm>
          <a:prstGeom prst="roundRect">
            <a:avLst>
              <a:gd name="adj" fmla="val 7589"/>
            </a:avLst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68946"/>
            <a:ext cx="8610600" cy="685800"/>
          </a:xfrm>
        </p:spPr>
        <p:txBody>
          <a:bodyPr/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85800" y="1066800"/>
            <a:ext cx="5891431" cy="3975795"/>
            <a:chOff x="685800" y="1066800"/>
            <a:chExt cx="5891431" cy="3975795"/>
          </a:xfrm>
        </p:grpSpPr>
        <p:sp>
          <p:nvSpPr>
            <p:cNvPr id="81" name="Freeform 80"/>
            <p:cNvSpPr/>
            <p:nvPr/>
          </p:nvSpPr>
          <p:spPr bwMode="auto">
            <a:xfrm>
              <a:off x="2544896" y="3404212"/>
              <a:ext cx="1949986" cy="123630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7" name="7-Point Star 66"/>
            <p:cNvSpPr/>
            <p:nvPr/>
          </p:nvSpPr>
          <p:spPr bwMode="auto">
            <a:xfrm>
              <a:off x="824576" y="2349675"/>
              <a:ext cx="513551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740665" y="1742669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 rot="1055528">
              <a:off x="2532043" y="2822367"/>
              <a:ext cx="588726" cy="41915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85800" y="1066800"/>
              <a:ext cx="2667000" cy="83820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838200" y="1219200"/>
              <a:ext cx="24979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Evaluation</a:t>
              </a:r>
            </a:p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(iterate back to design)</a:t>
              </a: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3048000" y="2438400"/>
              <a:ext cx="2667000" cy="60960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3341783" y="2547651"/>
              <a:ext cx="22465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Heuristic Evaluation</a:t>
              </a: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4343400" y="3156332"/>
              <a:ext cx="2209800" cy="1753519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4495800" y="3352800"/>
              <a:ext cx="14159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User Testing</a:t>
              </a:r>
            </a:p>
          </p:txBody>
        </p:sp>
        <p:pic>
          <p:nvPicPr>
            <p:cNvPr id="65" name="Picture 64" descr="circle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5800" y="2667000"/>
              <a:ext cx="1943714" cy="1146394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 bwMode="auto">
            <a:xfrm>
              <a:off x="876726" y="3040890"/>
              <a:ext cx="1614016" cy="440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908548" y="2433646"/>
              <a:ext cx="3481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912465" y="3062989"/>
              <a:ext cx="15520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Evaluation</a:t>
              </a: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2027104" y="1680750"/>
              <a:ext cx="2046236" cy="1062450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3887119" y="1265106"/>
              <a:ext cx="2666081" cy="8684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7" name="TextBox 96"/>
            <p:cNvSpPr txBox="1"/>
            <p:nvPr/>
          </p:nvSpPr>
          <p:spPr bwMode="auto">
            <a:xfrm>
              <a:off x="4191000" y="1371600"/>
              <a:ext cx="238623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Design Walkthroughs </a:t>
              </a:r>
            </a:p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(Cognitive Analysis)</a:t>
              </a: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4495800" y="3657600"/>
              <a:ext cx="1749325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>
                <a:buFont typeface="Arial" pitchFamily="34" charset="0"/>
                <a:buChar char="•"/>
              </a:pPr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Paper Prototypes</a:t>
              </a:r>
            </a:p>
            <a:p>
              <a:pPr eaLnBrk="0" hangingPunct="0">
                <a:buFont typeface="Arial" pitchFamily="34" charset="0"/>
                <a:buChar char="•"/>
              </a:pPr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Low fidelity</a:t>
              </a:r>
            </a:p>
            <a:p>
              <a:pPr eaLnBrk="0" hangingPunct="0">
                <a:buFont typeface="Arial" pitchFamily="34" charset="0"/>
                <a:buChar char="•"/>
              </a:pPr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High fidelity</a:t>
              </a:r>
            </a:p>
            <a:p>
              <a:pPr eaLnBrk="0" hangingPunct="0">
                <a:buFont typeface="Arial" pitchFamily="34" charset="0"/>
                <a:buChar char="•"/>
              </a:pPr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Informal </a:t>
              </a:r>
            </a:p>
            <a:p>
              <a:pPr eaLnBrk="0" hangingPunct="0">
                <a:buFont typeface="Arial" pitchFamily="34" charset="0"/>
                <a:buChar char="•"/>
              </a:pPr>
              <a:r>
                <a:rPr lang="en-US" sz="1400" dirty="0" smtClean="0">
                  <a:latin typeface="Rockwell" pitchFamily="18" charset="0"/>
                  <a:cs typeface="Narkisim" pitchFamily="34" charset="-79"/>
                </a:rPr>
                <a:t>Formal</a:t>
              </a:r>
            </a:p>
            <a:p>
              <a:pPr eaLnBrk="0" hangingPunct="0"/>
              <a:endParaRPr lang="en-US" sz="1400" dirty="0" smtClean="0">
                <a:latin typeface="Rockwell" pitchFamily="18" charset="0"/>
                <a:cs typeface="Narkisim" pitchFamily="34" charset="-79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magesCA45LJS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71949"/>
            <a:ext cx="2895600" cy="2218911"/>
          </a:xfrm>
          <a:prstGeom prst="rect">
            <a:avLst/>
          </a:prstGeom>
        </p:spPr>
      </p:pic>
      <p:pic>
        <p:nvPicPr>
          <p:cNvPr id="45" name="Picture 44" descr="imagesCAW6P9R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70383"/>
            <a:ext cx="2552700" cy="1790700"/>
          </a:xfrm>
          <a:prstGeom prst="rect">
            <a:avLst/>
          </a:prstGeom>
        </p:spPr>
      </p:pic>
      <p:pic>
        <p:nvPicPr>
          <p:cNvPr id="28" name="Picture 27" descr="Notes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819400" cy="1869384"/>
          </a:xfrm>
          <a:prstGeom prst="rect">
            <a:avLst/>
          </a:prstGeom>
        </p:spPr>
      </p:pic>
      <p:pic>
        <p:nvPicPr>
          <p:cNvPr id="49" name="Picture 48" descr="0013729e4a9d0c868e6c20.jpg"/>
          <p:cNvPicPr>
            <a:picLocks noChangeAspect="1"/>
          </p:cNvPicPr>
          <p:nvPr/>
        </p:nvPicPr>
        <p:blipFill>
          <a:blip r:embed="rId5" cstate="print"/>
          <a:srcRect t="9691"/>
          <a:stretch>
            <a:fillRect/>
          </a:stretch>
        </p:blipFill>
        <p:spPr>
          <a:xfrm flipH="1">
            <a:off x="2514600" y="0"/>
            <a:ext cx="6629400" cy="5361656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0"/>
            <a:ext cx="5105400" cy="5365214"/>
          </a:xfrm>
          <a:prstGeom prst="roundRect">
            <a:avLst>
              <a:gd name="adj" fmla="val 6510"/>
            </a:avLst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Evaluation Phase</a:t>
            </a:r>
          </a:p>
        </p:txBody>
      </p:sp>
      <p:grpSp>
        <p:nvGrpSpPr>
          <p:cNvPr id="2" name="Group 29"/>
          <p:cNvGrpSpPr/>
          <p:nvPr/>
        </p:nvGrpSpPr>
        <p:grpSpPr>
          <a:xfrm>
            <a:off x="3962400" y="609600"/>
            <a:ext cx="4557225" cy="3241677"/>
            <a:chOff x="685800" y="1066800"/>
            <a:chExt cx="5872391" cy="4177190"/>
          </a:xfrm>
        </p:grpSpPr>
        <p:sp>
          <p:nvSpPr>
            <p:cNvPr id="31" name="Freeform 30"/>
            <p:cNvSpPr/>
            <p:nvPr/>
          </p:nvSpPr>
          <p:spPr bwMode="auto">
            <a:xfrm>
              <a:off x="2544896" y="3404212"/>
              <a:ext cx="1949986" cy="123630"/>
            </a:xfrm>
            <a:custGeom>
              <a:avLst/>
              <a:gdLst>
                <a:gd name="connsiteX0" fmla="*/ 0 w 1949986"/>
                <a:gd name="connsiteY0" fmla="*/ 0 h 123630"/>
                <a:gd name="connsiteX1" fmla="*/ 407624 w 1949986"/>
                <a:gd name="connsiteY1" fmla="*/ 11017 h 123630"/>
                <a:gd name="connsiteX2" fmla="*/ 462709 w 1949986"/>
                <a:gd name="connsiteY2" fmla="*/ 22034 h 123630"/>
                <a:gd name="connsiteX3" fmla="*/ 605928 w 1949986"/>
                <a:gd name="connsiteY3" fmla="*/ 33051 h 123630"/>
                <a:gd name="connsiteX4" fmla="*/ 661012 w 1949986"/>
                <a:gd name="connsiteY4" fmla="*/ 44068 h 123630"/>
                <a:gd name="connsiteX5" fmla="*/ 1002535 w 1949986"/>
                <a:gd name="connsiteY5" fmla="*/ 77118 h 123630"/>
                <a:gd name="connsiteX6" fmla="*/ 1355075 w 1949986"/>
                <a:gd name="connsiteY6" fmla="*/ 88135 h 123630"/>
                <a:gd name="connsiteX7" fmla="*/ 1652531 w 1949986"/>
                <a:gd name="connsiteY7" fmla="*/ 99152 h 123630"/>
                <a:gd name="connsiteX8" fmla="*/ 1751682 w 1949986"/>
                <a:gd name="connsiteY8" fmla="*/ 110169 h 123630"/>
                <a:gd name="connsiteX9" fmla="*/ 1817784 w 1949986"/>
                <a:gd name="connsiteY9" fmla="*/ 121186 h 123630"/>
                <a:gd name="connsiteX10" fmla="*/ 1949986 w 1949986"/>
                <a:gd name="connsiteY10" fmla="*/ 121186 h 1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986" h="123630">
                  <a:moveTo>
                    <a:pt x="0" y="0"/>
                  </a:moveTo>
                  <a:cubicBezTo>
                    <a:pt x="135875" y="3672"/>
                    <a:pt x="271854" y="4552"/>
                    <a:pt x="407624" y="11017"/>
                  </a:cubicBezTo>
                  <a:cubicBezTo>
                    <a:pt x="426328" y="11908"/>
                    <a:pt x="444098" y="19966"/>
                    <a:pt x="462709" y="22034"/>
                  </a:cubicBezTo>
                  <a:cubicBezTo>
                    <a:pt x="510297" y="27322"/>
                    <a:pt x="558188" y="29379"/>
                    <a:pt x="605928" y="33051"/>
                  </a:cubicBezTo>
                  <a:cubicBezTo>
                    <a:pt x="624289" y="36723"/>
                    <a:pt x="642459" y="41538"/>
                    <a:pt x="661012" y="44068"/>
                  </a:cubicBezTo>
                  <a:cubicBezTo>
                    <a:pt x="771815" y="59177"/>
                    <a:pt x="890288" y="72238"/>
                    <a:pt x="1002535" y="77118"/>
                  </a:cubicBezTo>
                  <a:cubicBezTo>
                    <a:pt x="1119995" y="82225"/>
                    <a:pt x="1237572" y="84152"/>
                    <a:pt x="1355075" y="88135"/>
                  </a:cubicBezTo>
                  <a:lnTo>
                    <a:pt x="1652531" y="99152"/>
                  </a:lnTo>
                  <a:cubicBezTo>
                    <a:pt x="1685581" y="102824"/>
                    <a:pt x="1718720" y="105774"/>
                    <a:pt x="1751682" y="110169"/>
                  </a:cubicBezTo>
                  <a:cubicBezTo>
                    <a:pt x="1773824" y="113121"/>
                    <a:pt x="1795480" y="119947"/>
                    <a:pt x="1817784" y="121186"/>
                  </a:cubicBezTo>
                  <a:cubicBezTo>
                    <a:pt x="1861783" y="123630"/>
                    <a:pt x="1905919" y="121186"/>
                    <a:pt x="1949986" y="121186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2" name="7-Point Star 31"/>
            <p:cNvSpPr/>
            <p:nvPr/>
          </p:nvSpPr>
          <p:spPr bwMode="auto">
            <a:xfrm>
              <a:off x="824576" y="2349675"/>
              <a:ext cx="513551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740665" y="1742669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 rot="1055528">
              <a:off x="2532043" y="2822367"/>
              <a:ext cx="588726" cy="419151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685800" y="1066800"/>
              <a:ext cx="2667000" cy="83820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838200" y="1219200"/>
              <a:ext cx="2476174" cy="594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Evaluation</a:t>
              </a:r>
            </a:p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(iterate back to design)</a:t>
              </a: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048000" y="2438400"/>
              <a:ext cx="2667000" cy="60960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3341782" y="2547651"/>
              <a:ext cx="2235323" cy="356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Heuristic Evaluation</a:t>
              </a: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343400" y="3156332"/>
              <a:ext cx="2209799" cy="1936278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4495799" y="3395389"/>
              <a:ext cx="1430065" cy="356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User Testing</a:t>
              </a:r>
            </a:p>
          </p:txBody>
        </p:sp>
        <p:pic>
          <p:nvPicPr>
            <p:cNvPr id="41" name="Picture 40" descr="circle.pn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5800" y="2667000"/>
              <a:ext cx="1943714" cy="1146394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 bwMode="auto">
            <a:xfrm>
              <a:off x="876726" y="3040890"/>
              <a:ext cx="1614016" cy="4401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880155" y="2419450"/>
              <a:ext cx="425930" cy="43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3</a:t>
              </a: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813091" y="3062990"/>
              <a:ext cx="1803692" cy="43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Evaluation</a:t>
              </a: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2027104" y="1680750"/>
              <a:ext cx="2046236" cy="1062450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3887119" y="1265106"/>
              <a:ext cx="2666081" cy="8684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4191000" y="1371600"/>
              <a:ext cx="2367191" cy="594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Design Walkthroughs </a:t>
              </a:r>
            </a:p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(Cognitive Analysis)</a:t>
              </a: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4495799" y="3657600"/>
              <a:ext cx="1966132" cy="1586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>
                <a:buFont typeface="Arial" pitchFamily="34" charset="0"/>
                <a:buChar char="•"/>
              </a:pPr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Paper Prototypes</a:t>
              </a:r>
            </a:p>
            <a:p>
              <a:pPr eaLnBrk="0" hangingPunct="0">
                <a:buFont typeface="Arial" pitchFamily="34" charset="0"/>
                <a:buChar char="•"/>
              </a:pPr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Low fidelity</a:t>
              </a:r>
            </a:p>
            <a:p>
              <a:pPr eaLnBrk="0" hangingPunct="0">
                <a:buFont typeface="Arial" pitchFamily="34" charset="0"/>
                <a:buChar char="•"/>
              </a:pPr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High fidelity</a:t>
              </a:r>
            </a:p>
            <a:p>
              <a:pPr eaLnBrk="0" hangingPunct="0">
                <a:buFont typeface="Arial" pitchFamily="34" charset="0"/>
                <a:buChar char="•"/>
              </a:pPr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Informal </a:t>
              </a:r>
            </a:p>
            <a:p>
              <a:pPr eaLnBrk="0" hangingPunct="0">
                <a:buFont typeface="Arial" pitchFamily="34" charset="0"/>
                <a:buChar char="•"/>
              </a:pPr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Formal</a:t>
              </a:r>
            </a:p>
            <a:p>
              <a:pPr eaLnBrk="0" hangingPunct="0"/>
              <a:endParaRPr lang="en-US" sz="1400" dirty="0" smtClean="0">
                <a:latin typeface="Rockwell" pitchFamily="18" charset="0"/>
                <a:cs typeface="Narkisim" pitchFamily="34" charset="-79"/>
              </a:endParaRPr>
            </a:p>
          </p:txBody>
        </p:sp>
      </p:grpSp>
      <p:sp>
        <p:nvSpPr>
          <p:cNvPr id="80" name="Rounded Rectangle 79"/>
          <p:cNvSpPr/>
          <p:nvPr/>
        </p:nvSpPr>
        <p:spPr bwMode="auto">
          <a:xfrm>
            <a:off x="3733800" y="533400"/>
            <a:ext cx="5105400" cy="3276600"/>
          </a:xfrm>
          <a:prstGeom prst="roundRect">
            <a:avLst>
              <a:gd name="adj" fmla="val 7589"/>
            </a:avLst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62400" y="387610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sz="2800" b="0" dirty="0" smtClean="0">
                <a:solidFill>
                  <a:schemeClr val="bg1"/>
                </a:solidFill>
                <a:latin typeface="Franklin Gothic Demi Cond" pitchFamily="34" charset="0"/>
              </a:rPr>
              <a:t>Real Users </a:t>
            </a:r>
            <a:r>
              <a:rPr lang="en-US" sz="2800" b="0" dirty="0" smtClean="0">
                <a:solidFill>
                  <a:schemeClr val="bg1"/>
                </a:solidFill>
                <a:latin typeface="Eras Demi ITC" pitchFamily="34" charset="0"/>
              </a:rPr>
              <a:t>!</a:t>
            </a:r>
          </a:p>
          <a:p>
            <a:pPr eaLnBrk="0" hangingPunct="0">
              <a:spcBef>
                <a:spcPts val="0"/>
              </a:spcBef>
            </a:pPr>
            <a:r>
              <a:rPr lang="en-US" sz="2800" b="0" dirty="0" smtClean="0">
                <a:solidFill>
                  <a:schemeClr val="bg1"/>
                </a:solidFill>
                <a:latin typeface="Franklin Gothic Demi Cond" pitchFamily="34" charset="0"/>
              </a:rPr>
              <a:t>          Real Testing </a:t>
            </a:r>
            <a:r>
              <a:rPr lang="en-US" sz="2800" b="0" dirty="0" smtClean="0">
                <a:solidFill>
                  <a:schemeClr val="bg1"/>
                </a:solidFill>
                <a:latin typeface="Eras Demi ITC" pitchFamily="34" charset="0"/>
              </a:rPr>
              <a:t>!</a:t>
            </a:r>
          </a:p>
          <a:p>
            <a:pPr eaLnBrk="0" hangingPunct="0">
              <a:spcBef>
                <a:spcPts val="0"/>
              </a:spcBef>
            </a:pPr>
            <a:r>
              <a:rPr lang="en-US" sz="2800" b="0" dirty="0" smtClean="0">
                <a:solidFill>
                  <a:schemeClr val="bg1"/>
                </a:solidFill>
                <a:latin typeface="Franklin Gothic Demi Cond" pitchFamily="34" charset="0"/>
              </a:rPr>
              <a:t>                     Real Insights </a:t>
            </a:r>
            <a:r>
              <a:rPr lang="en-US" sz="2800" b="0" dirty="0" smtClean="0">
                <a:solidFill>
                  <a:schemeClr val="bg1"/>
                </a:solidFill>
                <a:latin typeface="Eras Demi ITC" pitchFamily="34" charset="0"/>
              </a:rPr>
              <a:t>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68946"/>
            <a:ext cx="8610600" cy="685800"/>
          </a:xfrm>
        </p:spPr>
        <p:txBody>
          <a:bodyPr/>
          <a:lstStyle/>
          <a:p>
            <a:r>
              <a:rPr lang="en-US" sz="2000" dirty="0" smtClean="0"/>
              <a:t>Development</a:t>
            </a:r>
            <a:endParaRPr lang="en-US" sz="200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546722" y="1764703"/>
            <a:ext cx="22819" cy="956464"/>
          </a:xfrm>
          <a:custGeom>
            <a:avLst/>
            <a:gdLst>
              <a:gd name="connsiteX0" fmla="*/ 22034 w 22819"/>
              <a:gd name="connsiteY0" fmla="*/ 956464 h 956464"/>
              <a:gd name="connsiteX1" fmla="*/ 11017 w 22819"/>
              <a:gd name="connsiteY1" fmla="*/ 570873 h 956464"/>
              <a:gd name="connsiteX2" fmla="*/ 0 w 22819"/>
              <a:gd name="connsiteY2" fmla="*/ 471721 h 956464"/>
              <a:gd name="connsiteX3" fmla="*/ 11017 w 22819"/>
              <a:gd name="connsiteY3" fmla="*/ 218333 h 956464"/>
              <a:gd name="connsiteX4" fmla="*/ 22034 w 22819"/>
              <a:gd name="connsiteY4" fmla="*/ 31047 h 95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9" h="956464">
                <a:moveTo>
                  <a:pt x="22034" y="956464"/>
                </a:moveTo>
                <a:cubicBezTo>
                  <a:pt x="18362" y="827934"/>
                  <a:pt x="16856" y="699323"/>
                  <a:pt x="11017" y="570873"/>
                </a:cubicBezTo>
                <a:cubicBezTo>
                  <a:pt x="9507" y="537653"/>
                  <a:pt x="0" y="504975"/>
                  <a:pt x="0" y="471721"/>
                </a:cubicBezTo>
                <a:cubicBezTo>
                  <a:pt x="0" y="387179"/>
                  <a:pt x="6454" y="302752"/>
                  <a:pt x="11017" y="218333"/>
                </a:cubicBezTo>
                <a:cubicBezTo>
                  <a:pt x="22819" y="0"/>
                  <a:pt x="22034" y="126991"/>
                  <a:pt x="22034" y="31047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7" name="Freeform 76"/>
          <p:cNvSpPr/>
          <p:nvPr/>
        </p:nvSpPr>
        <p:spPr bwMode="auto">
          <a:xfrm rot="4219296">
            <a:off x="3393198" y="3263472"/>
            <a:ext cx="1121724" cy="1037800"/>
          </a:xfrm>
          <a:custGeom>
            <a:avLst/>
            <a:gdLst>
              <a:gd name="connsiteX0" fmla="*/ 26865 w 588726"/>
              <a:gd name="connsiteY0" fmla="*/ 396607 h 419151"/>
              <a:gd name="connsiteX1" fmla="*/ 258220 w 588726"/>
              <a:gd name="connsiteY1" fmla="*/ 231354 h 419151"/>
              <a:gd name="connsiteX2" fmla="*/ 302287 w 588726"/>
              <a:gd name="connsiteY2" fmla="*/ 187287 h 419151"/>
              <a:gd name="connsiteX3" fmla="*/ 346354 w 588726"/>
              <a:gd name="connsiteY3" fmla="*/ 165253 h 419151"/>
              <a:gd name="connsiteX4" fmla="*/ 434489 w 588726"/>
              <a:gd name="connsiteY4" fmla="*/ 110169 h 419151"/>
              <a:gd name="connsiteX5" fmla="*/ 566692 w 588726"/>
              <a:gd name="connsiteY5" fmla="*/ 11017 h 419151"/>
              <a:gd name="connsiteX6" fmla="*/ 588726 w 588726"/>
              <a:gd name="connsiteY6" fmla="*/ 0 h 41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726" h="419151">
                <a:moveTo>
                  <a:pt x="26865" y="396607"/>
                </a:moveTo>
                <a:cubicBezTo>
                  <a:pt x="125300" y="298175"/>
                  <a:pt x="0" y="419151"/>
                  <a:pt x="258220" y="231354"/>
                </a:cubicBezTo>
                <a:cubicBezTo>
                  <a:pt x="275020" y="219136"/>
                  <a:pt x="285668" y="199751"/>
                  <a:pt x="302287" y="187287"/>
                </a:cubicBezTo>
                <a:cubicBezTo>
                  <a:pt x="315425" y="177433"/>
                  <a:pt x="332689" y="174363"/>
                  <a:pt x="346354" y="165253"/>
                </a:cubicBezTo>
                <a:cubicBezTo>
                  <a:pt x="436166" y="105378"/>
                  <a:pt x="366460" y="132846"/>
                  <a:pt x="434489" y="110169"/>
                </a:cubicBezTo>
                <a:cubicBezTo>
                  <a:pt x="463586" y="87538"/>
                  <a:pt x="524261" y="36475"/>
                  <a:pt x="566692" y="11017"/>
                </a:cubicBezTo>
                <a:cubicBezTo>
                  <a:pt x="573733" y="6792"/>
                  <a:pt x="581381" y="3672"/>
                  <a:pt x="588726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1295400" y="936434"/>
            <a:ext cx="5257799" cy="1425766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1578155" y="1154936"/>
            <a:ext cx="47195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Rockwell" pitchFamily="18" charset="0"/>
                <a:cs typeface="Narkisim" pitchFamily="34" charset="-79"/>
              </a:rPr>
              <a:t>Style Guide</a:t>
            </a:r>
          </a:p>
          <a:p>
            <a:pPr eaLnBrk="0" hangingPunct="0"/>
            <a:endParaRPr lang="en-US" sz="600" dirty="0" smtClean="0">
              <a:latin typeface="Rockwell" pitchFamily="18" charset="0"/>
              <a:cs typeface="Narkisim" pitchFamily="34" charset="-79"/>
            </a:endParaRPr>
          </a:p>
          <a:p>
            <a:r>
              <a:rPr lang="en-US" sz="1000" b="0" dirty="0" smtClean="0"/>
              <a:t>(Set of rules that provide a reference for creating the look and feel of a design by</a:t>
            </a:r>
          </a:p>
          <a:p>
            <a:r>
              <a:rPr lang="en-US" sz="1000" b="0" dirty="0" smtClean="0"/>
              <a:t>clearly defining the conventions of each instance in the design. For an interface,</a:t>
            </a:r>
          </a:p>
          <a:p>
            <a:r>
              <a:rPr lang="en-US" sz="1000" b="0" dirty="0" smtClean="0"/>
              <a:t>style guides may contain rules for graphic layout grids, exact size and spacing of</a:t>
            </a:r>
          </a:p>
          <a:p>
            <a:r>
              <a:rPr lang="en-US" sz="1000" b="0" dirty="0" smtClean="0"/>
              <a:t>elements, fonts, colors, interactive behavior, text messages, and  labels.)</a:t>
            </a:r>
            <a:endParaRPr lang="en-US" sz="1000" b="0" dirty="0" smtClean="0">
              <a:latin typeface="Rockwell" pitchFamily="18" charset="0"/>
              <a:cs typeface="Narkisim" pitchFamily="34" charset="-79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3886200" y="3962400"/>
            <a:ext cx="1752600" cy="903383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4135007" y="4267200"/>
            <a:ext cx="1255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Rockwell" pitchFamily="18" charset="0"/>
                <a:cs typeface="Narkisim" pitchFamily="34" charset="-79"/>
              </a:rPr>
              <a:t>CSS / HTML</a:t>
            </a:r>
          </a:p>
        </p:txBody>
      </p:sp>
      <p:sp>
        <p:nvSpPr>
          <p:cNvPr id="99" name="Freeform 98"/>
          <p:cNvSpPr/>
          <p:nvPr/>
        </p:nvSpPr>
        <p:spPr bwMode="auto">
          <a:xfrm rot="1297482">
            <a:off x="3551269" y="3035376"/>
            <a:ext cx="1392057" cy="515882"/>
          </a:xfrm>
          <a:custGeom>
            <a:avLst/>
            <a:gdLst>
              <a:gd name="connsiteX0" fmla="*/ 0 w 2046236"/>
              <a:gd name="connsiteY0" fmla="*/ 1062450 h 1062450"/>
              <a:gd name="connsiteX1" fmla="*/ 143219 w 2046236"/>
              <a:gd name="connsiteY1" fmla="*/ 985332 h 1062450"/>
              <a:gd name="connsiteX2" fmla="*/ 176269 w 2046236"/>
              <a:gd name="connsiteY2" fmla="*/ 963298 h 1062450"/>
              <a:gd name="connsiteX3" fmla="*/ 264404 w 2046236"/>
              <a:gd name="connsiteY3" fmla="*/ 919231 h 1062450"/>
              <a:gd name="connsiteX4" fmla="*/ 330506 w 2046236"/>
              <a:gd name="connsiteY4" fmla="*/ 875163 h 1062450"/>
              <a:gd name="connsiteX5" fmla="*/ 407624 w 2046236"/>
              <a:gd name="connsiteY5" fmla="*/ 820079 h 1062450"/>
              <a:gd name="connsiteX6" fmla="*/ 451691 w 2046236"/>
              <a:gd name="connsiteY6" fmla="*/ 798045 h 1062450"/>
              <a:gd name="connsiteX7" fmla="*/ 506776 w 2046236"/>
              <a:gd name="connsiteY7" fmla="*/ 764995 h 1062450"/>
              <a:gd name="connsiteX8" fmla="*/ 550843 w 2046236"/>
              <a:gd name="connsiteY8" fmla="*/ 742961 h 1062450"/>
              <a:gd name="connsiteX9" fmla="*/ 583894 w 2046236"/>
              <a:gd name="connsiteY9" fmla="*/ 720927 h 1062450"/>
              <a:gd name="connsiteX10" fmla="*/ 638978 w 2046236"/>
              <a:gd name="connsiteY10" fmla="*/ 698893 h 1062450"/>
              <a:gd name="connsiteX11" fmla="*/ 782197 w 2046236"/>
              <a:gd name="connsiteY11" fmla="*/ 621775 h 1062450"/>
              <a:gd name="connsiteX12" fmla="*/ 815248 w 2046236"/>
              <a:gd name="connsiteY12" fmla="*/ 588725 h 1062450"/>
              <a:gd name="connsiteX13" fmla="*/ 892366 w 2046236"/>
              <a:gd name="connsiteY13" fmla="*/ 555674 h 1062450"/>
              <a:gd name="connsiteX14" fmla="*/ 958467 w 2046236"/>
              <a:gd name="connsiteY14" fmla="*/ 522623 h 1062450"/>
              <a:gd name="connsiteX15" fmla="*/ 991518 w 2046236"/>
              <a:gd name="connsiteY15" fmla="*/ 500590 h 1062450"/>
              <a:gd name="connsiteX16" fmla="*/ 1057619 w 2046236"/>
              <a:gd name="connsiteY16" fmla="*/ 478556 h 1062450"/>
              <a:gd name="connsiteX17" fmla="*/ 1090669 w 2046236"/>
              <a:gd name="connsiteY17" fmla="*/ 467539 h 1062450"/>
              <a:gd name="connsiteX18" fmla="*/ 1156771 w 2046236"/>
              <a:gd name="connsiteY18" fmla="*/ 434489 h 1062450"/>
              <a:gd name="connsiteX19" fmla="*/ 1200838 w 2046236"/>
              <a:gd name="connsiteY19" fmla="*/ 412455 h 1062450"/>
              <a:gd name="connsiteX20" fmla="*/ 1255923 w 2046236"/>
              <a:gd name="connsiteY20" fmla="*/ 390421 h 1062450"/>
              <a:gd name="connsiteX21" fmla="*/ 1299990 w 2046236"/>
              <a:gd name="connsiteY21" fmla="*/ 368387 h 1062450"/>
              <a:gd name="connsiteX22" fmla="*/ 1333041 w 2046236"/>
              <a:gd name="connsiteY22" fmla="*/ 346354 h 1062450"/>
              <a:gd name="connsiteX23" fmla="*/ 1432192 w 2046236"/>
              <a:gd name="connsiteY23" fmla="*/ 302286 h 1062450"/>
              <a:gd name="connsiteX24" fmla="*/ 1531344 w 2046236"/>
              <a:gd name="connsiteY24" fmla="*/ 258219 h 1062450"/>
              <a:gd name="connsiteX25" fmla="*/ 1597445 w 2046236"/>
              <a:gd name="connsiteY25" fmla="*/ 225168 h 1062450"/>
              <a:gd name="connsiteX26" fmla="*/ 1641513 w 2046236"/>
              <a:gd name="connsiteY26" fmla="*/ 192117 h 1062450"/>
              <a:gd name="connsiteX27" fmla="*/ 1685580 w 2046236"/>
              <a:gd name="connsiteY27" fmla="*/ 181101 h 1062450"/>
              <a:gd name="connsiteX28" fmla="*/ 1729648 w 2046236"/>
              <a:gd name="connsiteY28" fmla="*/ 159067 h 1062450"/>
              <a:gd name="connsiteX29" fmla="*/ 1795749 w 2046236"/>
              <a:gd name="connsiteY29" fmla="*/ 114999 h 1062450"/>
              <a:gd name="connsiteX30" fmla="*/ 1861850 w 2046236"/>
              <a:gd name="connsiteY30" fmla="*/ 92966 h 1062450"/>
              <a:gd name="connsiteX31" fmla="*/ 1894901 w 2046236"/>
              <a:gd name="connsiteY31" fmla="*/ 70932 h 1062450"/>
              <a:gd name="connsiteX32" fmla="*/ 1927951 w 2046236"/>
              <a:gd name="connsiteY32" fmla="*/ 59915 h 1062450"/>
              <a:gd name="connsiteX33" fmla="*/ 1961002 w 2046236"/>
              <a:gd name="connsiteY33" fmla="*/ 37881 h 1062450"/>
              <a:gd name="connsiteX34" fmla="*/ 2038120 w 2046236"/>
              <a:gd name="connsiteY34" fmla="*/ 4831 h 10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46236" h="1062450">
                <a:moveTo>
                  <a:pt x="0" y="1062450"/>
                </a:moveTo>
                <a:cubicBezTo>
                  <a:pt x="71901" y="1038482"/>
                  <a:pt x="29647" y="1055223"/>
                  <a:pt x="143219" y="985332"/>
                </a:cubicBezTo>
                <a:cubicBezTo>
                  <a:pt x="154495" y="978393"/>
                  <a:pt x="164426" y="969219"/>
                  <a:pt x="176269" y="963298"/>
                </a:cubicBezTo>
                <a:cubicBezTo>
                  <a:pt x="285457" y="908703"/>
                  <a:pt x="96431" y="1026122"/>
                  <a:pt x="264404" y="919231"/>
                </a:cubicBezTo>
                <a:cubicBezTo>
                  <a:pt x="286746" y="905014"/>
                  <a:pt x="308811" y="890349"/>
                  <a:pt x="330506" y="875163"/>
                </a:cubicBezTo>
                <a:cubicBezTo>
                  <a:pt x="356780" y="856771"/>
                  <a:pt x="379765" y="835998"/>
                  <a:pt x="407624" y="820079"/>
                </a:cubicBezTo>
                <a:cubicBezTo>
                  <a:pt x="421883" y="811931"/>
                  <a:pt x="437335" y="806021"/>
                  <a:pt x="451691" y="798045"/>
                </a:cubicBezTo>
                <a:cubicBezTo>
                  <a:pt x="470409" y="787646"/>
                  <a:pt x="488058" y="775394"/>
                  <a:pt x="506776" y="764995"/>
                </a:cubicBezTo>
                <a:cubicBezTo>
                  <a:pt x="521132" y="757019"/>
                  <a:pt x="536584" y="751109"/>
                  <a:pt x="550843" y="742961"/>
                </a:cubicBezTo>
                <a:cubicBezTo>
                  <a:pt x="562339" y="736392"/>
                  <a:pt x="572051" y="726849"/>
                  <a:pt x="583894" y="720927"/>
                </a:cubicBezTo>
                <a:cubicBezTo>
                  <a:pt x="601582" y="712083"/>
                  <a:pt x="621529" y="708199"/>
                  <a:pt x="638978" y="698893"/>
                </a:cubicBezTo>
                <a:cubicBezTo>
                  <a:pt x="799147" y="613470"/>
                  <a:pt x="697661" y="649954"/>
                  <a:pt x="782197" y="621775"/>
                </a:cubicBezTo>
                <a:cubicBezTo>
                  <a:pt x="793214" y="610758"/>
                  <a:pt x="802570" y="597781"/>
                  <a:pt x="815248" y="588725"/>
                </a:cubicBezTo>
                <a:cubicBezTo>
                  <a:pt x="839073" y="571707"/>
                  <a:pt x="865393" y="564665"/>
                  <a:pt x="892366" y="555674"/>
                </a:cubicBezTo>
                <a:cubicBezTo>
                  <a:pt x="987067" y="492538"/>
                  <a:pt x="867257" y="568227"/>
                  <a:pt x="958467" y="522623"/>
                </a:cubicBezTo>
                <a:cubicBezTo>
                  <a:pt x="970310" y="516702"/>
                  <a:pt x="979419" y="505967"/>
                  <a:pt x="991518" y="500590"/>
                </a:cubicBezTo>
                <a:cubicBezTo>
                  <a:pt x="1012742" y="491157"/>
                  <a:pt x="1035585" y="485901"/>
                  <a:pt x="1057619" y="478556"/>
                </a:cubicBezTo>
                <a:cubicBezTo>
                  <a:pt x="1068636" y="474884"/>
                  <a:pt x="1081007" y="473981"/>
                  <a:pt x="1090669" y="467539"/>
                </a:cubicBezTo>
                <a:cubicBezTo>
                  <a:pt x="1154189" y="425192"/>
                  <a:pt x="1092910" y="461858"/>
                  <a:pt x="1156771" y="434489"/>
                </a:cubicBezTo>
                <a:cubicBezTo>
                  <a:pt x="1171866" y="428020"/>
                  <a:pt x="1185831" y="419125"/>
                  <a:pt x="1200838" y="412455"/>
                </a:cubicBezTo>
                <a:cubicBezTo>
                  <a:pt x="1218910" y="404423"/>
                  <a:pt x="1237851" y="398453"/>
                  <a:pt x="1255923" y="390421"/>
                </a:cubicBezTo>
                <a:cubicBezTo>
                  <a:pt x="1270930" y="383751"/>
                  <a:pt x="1285731" y="376535"/>
                  <a:pt x="1299990" y="368387"/>
                </a:cubicBezTo>
                <a:cubicBezTo>
                  <a:pt x="1311486" y="361818"/>
                  <a:pt x="1321198" y="352275"/>
                  <a:pt x="1333041" y="346354"/>
                </a:cubicBezTo>
                <a:cubicBezTo>
                  <a:pt x="1385278" y="320236"/>
                  <a:pt x="1385464" y="331491"/>
                  <a:pt x="1432192" y="302286"/>
                </a:cubicBezTo>
                <a:cubicBezTo>
                  <a:pt x="1508605" y="254528"/>
                  <a:pt x="1440546" y="276379"/>
                  <a:pt x="1531344" y="258219"/>
                </a:cubicBezTo>
                <a:cubicBezTo>
                  <a:pt x="1553378" y="247202"/>
                  <a:pt x="1576321" y="237842"/>
                  <a:pt x="1597445" y="225168"/>
                </a:cubicBezTo>
                <a:cubicBezTo>
                  <a:pt x="1613190" y="215721"/>
                  <a:pt x="1625090" y="200329"/>
                  <a:pt x="1641513" y="192117"/>
                </a:cubicBezTo>
                <a:cubicBezTo>
                  <a:pt x="1655056" y="185346"/>
                  <a:pt x="1670891" y="184773"/>
                  <a:pt x="1685580" y="181101"/>
                </a:cubicBezTo>
                <a:cubicBezTo>
                  <a:pt x="1700269" y="173756"/>
                  <a:pt x="1715565" y="167517"/>
                  <a:pt x="1729648" y="159067"/>
                </a:cubicBezTo>
                <a:cubicBezTo>
                  <a:pt x="1752355" y="145442"/>
                  <a:pt x="1770627" y="123373"/>
                  <a:pt x="1795749" y="114999"/>
                </a:cubicBezTo>
                <a:cubicBezTo>
                  <a:pt x="1817783" y="107655"/>
                  <a:pt x="1842525" y="105849"/>
                  <a:pt x="1861850" y="92966"/>
                </a:cubicBezTo>
                <a:cubicBezTo>
                  <a:pt x="1872867" y="85621"/>
                  <a:pt x="1883058" y="76854"/>
                  <a:pt x="1894901" y="70932"/>
                </a:cubicBezTo>
                <a:cubicBezTo>
                  <a:pt x="1905288" y="65739"/>
                  <a:pt x="1917564" y="65108"/>
                  <a:pt x="1927951" y="59915"/>
                </a:cubicBezTo>
                <a:cubicBezTo>
                  <a:pt x="1939794" y="53993"/>
                  <a:pt x="1948902" y="43259"/>
                  <a:pt x="1961002" y="37881"/>
                </a:cubicBezTo>
                <a:cubicBezTo>
                  <a:pt x="2046236" y="0"/>
                  <a:pt x="2007504" y="35447"/>
                  <a:pt x="2038120" y="4831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4744596" y="2970881"/>
            <a:ext cx="2687207" cy="563694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4876800" y="3048000"/>
            <a:ext cx="22075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Rockwell" pitchFamily="18" charset="0"/>
                <a:cs typeface="Narkisim" pitchFamily="34" charset="-79"/>
              </a:rPr>
              <a:t>Reusable Templates</a:t>
            </a:r>
          </a:p>
        </p:txBody>
      </p:sp>
      <p:pic>
        <p:nvPicPr>
          <p:cNvPr id="65" name="Picture 64" descr="circl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0715" y="2667000"/>
            <a:ext cx="2971800" cy="1146394"/>
          </a:xfrm>
          <a:prstGeom prst="rect">
            <a:avLst/>
          </a:prstGeom>
        </p:spPr>
      </p:pic>
      <p:sp>
        <p:nvSpPr>
          <p:cNvPr id="66" name="Oval 65"/>
          <p:cNvSpPr/>
          <p:nvPr/>
        </p:nvSpPr>
        <p:spPr bwMode="auto">
          <a:xfrm>
            <a:off x="990600" y="2971800"/>
            <a:ext cx="2438400" cy="5925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1219200" y="3062989"/>
            <a:ext cx="1903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Development</a:t>
            </a:r>
          </a:p>
        </p:txBody>
      </p:sp>
      <p:sp>
        <p:nvSpPr>
          <p:cNvPr id="67" name="7-Point Star 66"/>
          <p:cNvSpPr/>
          <p:nvPr/>
        </p:nvSpPr>
        <p:spPr bwMode="auto">
          <a:xfrm>
            <a:off x="990600" y="2514600"/>
            <a:ext cx="513551" cy="513551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1074572" y="25985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magesCA45LJS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12987"/>
            <a:ext cx="2895600" cy="2160562"/>
          </a:xfrm>
          <a:prstGeom prst="rect">
            <a:avLst/>
          </a:prstGeom>
        </p:spPr>
      </p:pic>
      <p:pic>
        <p:nvPicPr>
          <p:cNvPr id="45" name="Picture 44" descr="imagesCAW6P9R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10" y="3570383"/>
            <a:ext cx="2514880" cy="1790700"/>
          </a:xfrm>
          <a:prstGeom prst="rect">
            <a:avLst/>
          </a:prstGeom>
        </p:spPr>
      </p:pic>
      <p:pic>
        <p:nvPicPr>
          <p:cNvPr id="28" name="Picture 27" descr="Notes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155"/>
            <a:ext cx="2819400" cy="1829073"/>
          </a:xfrm>
          <a:prstGeom prst="rect">
            <a:avLst/>
          </a:prstGeom>
        </p:spPr>
      </p:pic>
      <p:pic>
        <p:nvPicPr>
          <p:cNvPr id="49" name="Picture 48" descr="0013729e4a9d0c868e6c20.jpg"/>
          <p:cNvPicPr>
            <a:picLocks noChangeAspect="1"/>
          </p:cNvPicPr>
          <p:nvPr/>
        </p:nvPicPr>
        <p:blipFill>
          <a:blip r:embed="rId5" cstate="print"/>
          <a:srcRect l="17306"/>
          <a:stretch>
            <a:fillRect/>
          </a:stretch>
        </p:blipFill>
        <p:spPr>
          <a:xfrm flipH="1">
            <a:off x="2514599" y="0"/>
            <a:ext cx="6618384" cy="5325963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-1"/>
            <a:ext cx="5105400" cy="5299113"/>
          </a:xfrm>
          <a:prstGeom prst="roundRect">
            <a:avLst>
              <a:gd name="adj" fmla="val 6510"/>
            </a:avLst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475745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sz="3200" b="0" dirty="0" smtClean="0">
                <a:solidFill>
                  <a:schemeClr val="bg1"/>
                </a:solidFill>
                <a:latin typeface="Franklin Gothic Demi Cond" pitchFamily="34" charset="0"/>
              </a:rPr>
              <a:t>Style Guide (Specs)</a:t>
            </a:r>
          </a:p>
          <a:p>
            <a:pPr eaLnBrk="0" hangingPunct="0">
              <a:spcBef>
                <a:spcPts val="0"/>
              </a:spcBef>
            </a:pPr>
            <a:r>
              <a:rPr lang="en-US" sz="3200" b="0" dirty="0" smtClean="0">
                <a:solidFill>
                  <a:schemeClr val="bg1"/>
                </a:solidFill>
                <a:latin typeface="Franklin Gothic Demi Cond" pitchFamily="34" charset="0"/>
              </a:rPr>
              <a:t>Reusable Templates</a:t>
            </a:r>
          </a:p>
          <a:p>
            <a:pPr eaLnBrk="0" hangingPunct="0">
              <a:spcBef>
                <a:spcPts val="0"/>
              </a:spcBef>
            </a:pPr>
            <a:r>
              <a:rPr lang="en-US" sz="3200" b="0" dirty="0" err="1" smtClean="0">
                <a:solidFill>
                  <a:schemeClr val="bg1"/>
                </a:solidFill>
                <a:latin typeface="Franklin Gothic Demi Cond" pitchFamily="34" charset="0"/>
              </a:rPr>
              <a:t>Css</a:t>
            </a:r>
            <a:r>
              <a:rPr lang="en-US" sz="3200" b="0" dirty="0" smtClean="0">
                <a:solidFill>
                  <a:schemeClr val="bg1"/>
                </a:solidFill>
                <a:latin typeface="Franklin Gothic Demi Cond" pitchFamily="34" charset="0"/>
              </a:rPr>
              <a:t> / Html</a:t>
            </a:r>
          </a:p>
          <a:p>
            <a:pPr eaLnBrk="0" hangingPunct="0">
              <a:spcBef>
                <a:spcPts val="0"/>
              </a:spcBef>
            </a:pPr>
            <a:endParaRPr lang="en-US" sz="3200" b="0" dirty="0" smtClean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Development Phase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792371" y="728030"/>
            <a:ext cx="4976594" cy="2700971"/>
            <a:chOff x="630715" y="936434"/>
            <a:chExt cx="6915261" cy="3753153"/>
          </a:xfrm>
        </p:grpSpPr>
        <p:sp>
          <p:nvSpPr>
            <p:cNvPr id="30" name="Freeform 29"/>
            <p:cNvSpPr/>
            <p:nvPr/>
          </p:nvSpPr>
          <p:spPr bwMode="auto">
            <a:xfrm>
              <a:off x="2546722" y="1764703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 rot="4219296">
              <a:off x="3393198" y="3263472"/>
              <a:ext cx="1121724" cy="1037800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295400" y="936434"/>
              <a:ext cx="6242287" cy="142576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1578155" y="1154936"/>
              <a:ext cx="5967821" cy="1090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900" dirty="0" smtClean="0">
                  <a:latin typeface="Rockwell" pitchFamily="18" charset="0"/>
                  <a:cs typeface="Narkisim" pitchFamily="34" charset="-79"/>
                </a:rPr>
                <a:t>Style Guide</a:t>
              </a:r>
            </a:p>
            <a:p>
              <a:r>
                <a:rPr lang="en-US" sz="900" b="0" dirty="0" smtClean="0"/>
                <a:t>(Set of rules that provide a reference for creating the look and feel of a design by</a:t>
              </a:r>
            </a:p>
            <a:p>
              <a:r>
                <a:rPr lang="en-US" sz="900" b="0" dirty="0" smtClean="0"/>
                <a:t>clearly defining the conventions of each instance in the design. For an interface,</a:t>
              </a:r>
            </a:p>
            <a:p>
              <a:r>
                <a:rPr lang="en-US" sz="900" b="0" dirty="0" smtClean="0"/>
                <a:t>style guides may contain rules for graphic layout grids, exact size and spacing of</a:t>
              </a:r>
            </a:p>
            <a:p>
              <a:r>
                <a:rPr lang="en-US" sz="900" b="0" dirty="0" smtClean="0"/>
                <a:t>elements, fonts, colors, interactive behavior, text messages, and  labels.)</a:t>
              </a:r>
              <a:endParaRPr lang="en-US" sz="900" b="0" dirty="0" smtClean="0">
                <a:latin typeface="Rockwell" pitchFamily="18" charset="0"/>
                <a:cs typeface="Narkisim" pitchFamily="34" charset="-79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043507" y="3962401"/>
              <a:ext cx="1595292" cy="72718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4135007" y="4129420"/>
              <a:ext cx="1535169" cy="384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CSS / HTML</a:t>
              </a:r>
            </a:p>
          </p:txBody>
        </p:sp>
        <p:sp>
          <p:nvSpPr>
            <p:cNvPr id="54" name="Freeform 53"/>
            <p:cNvSpPr/>
            <p:nvPr/>
          </p:nvSpPr>
          <p:spPr bwMode="auto">
            <a:xfrm rot="1297482">
              <a:off x="3551269" y="3035376"/>
              <a:ext cx="1392057" cy="515882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4744596" y="2970881"/>
              <a:ext cx="2687207" cy="5636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876800" y="3048001"/>
              <a:ext cx="2367616" cy="384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 smtClean="0">
                  <a:latin typeface="Rockwell" pitchFamily="18" charset="0"/>
                  <a:cs typeface="Narkisim" pitchFamily="34" charset="-79"/>
                </a:rPr>
                <a:t>Reusable Templates</a:t>
              </a:r>
            </a:p>
          </p:txBody>
        </p:sp>
        <p:pic>
          <p:nvPicPr>
            <p:cNvPr id="57" name="Picture 56" descr="circle.pn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0715" y="2667000"/>
              <a:ext cx="2971800" cy="1146394"/>
            </a:xfrm>
            <a:prstGeom prst="rect">
              <a:avLst/>
            </a:prstGeom>
          </p:spPr>
        </p:pic>
        <p:sp>
          <p:nvSpPr>
            <p:cNvPr id="58" name="Oval 57"/>
            <p:cNvSpPr/>
            <p:nvPr/>
          </p:nvSpPr>
          <p:spPr bwMode="auto">
            <a:xfrm>
              <a:off x="990600" y="2971800"/>
              <a:ext cx="2438400" cy="5925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821172" y="3047680"/>
              <a:ext cx="19030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Development</a:t>
              </a:r>
            </a:p>
          </p:txBody>
        </p:sp>
        <p:sp>
          <p:nvSpPr>
            <p:cNvPr id="60" name="7-Point Star 59"/>
            <p:cNvSpPr/>
            <p:nvPr/>
          </p:nvSpPr>
          <p:spPr bwMode="auto">
            <a:xfrm>
              <a:off x="990600" y="2514600"/>
              <a:ext cx="513551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998028" y="2567953"/>
              <a:ext cx="434801" cy="427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4</a:t>
              </a:r>
            </a:p>
          </p:txBody>
        </p:sp>
      </p:grpSp>
      <p:sp>
        <p:nvSpPr>
          <p:cNvPr id="80" name="Rounded Rectangle 79"/>
          <p:cNvSpPr/>
          <p:nvPr/>
        </p:nvSpPr>
        <p:spPr bwMode="auto">
          <a:xfrm>
            <a:off x="3734719" y="533400"/>
            <a:ext cx="5105400" cy="3276600"/>
          </a:xfrm>
          <a:prstGeom prst="roundRect">
            <a:avLst>
              <a:gd name="adj" fmla="val 7589"/>
            </a:avLst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68946"/>
            <a:ext cx="8610600" cy="685800"/>
          </a:xfrm>
        </p:spPr>
        <p:txBody>
          <a:bodyPr/>
          <a:lstStyle/>
          <a:p>
            <a:r>
              <a:rPr lang="en-US" sz="2000" dirty="0" smtClean="0"/>
              <a:t>Testing</a:t>
            </a:r>
            <a:endParaRPr lang="en-US" sz="200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546722" y="1764703"/>
            <a:ext cx="22819" cy="956464"/>
          </a:xfrm>
          <a:custGeom>
            <a:avLst/>
            <a:gdLst>
              <a:gd name="connsiteX0" fmla="*/ 22034 w 22819"/>
              <a:gd name="connsiteY0" fmla="*/ 956464 h 956464"/>
              <a:gd name="connsiteX1" fmla="*/ 11017 w 22819"/>
              <a:gd name="connsiteY1" fmla="*/ 570873 h 956464"/>
              <a:gd name="connsiteX2" fmla="*/ 0 w 22819"/>
              <a:gd name="connsiteY2" fmla="*/ 471721 h 956464"/>
              <a:gd name="connsiteX3" fmla="*/ 11017 w 22819"/>
              <a:gd name="connsiteY3" fmla="*/ 218333 h 956464"/>
              <a:gd name="connsiteX4" fmla="*/ 22034 w 22819"/>
              <a:gd name="connsiteY4" fmla="*/ 31047 h 95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9" h="956464">
                <a:moveTo>
                  <a:pt x="22034" y="956464"/>
                </a:moveTo>
                <a:cubicBezTo>
                  <a:pt x="18362" y="827934"/>
                  <a:pt x="16856" y="699323"/>
                  <a:pt x="11017" y="570873"/>
                </a:cubicBezTo>
                <a:cubicBezTo>
                  <a:pt x="9507" y="537653"/>
                  <a:pt x="0" y="504975"/>
                  <a:pt x="0" y="471721"/>
                </a:cubicBezTo>
                <a:cubicBezTo>
                  <a:pt x="0" y="387179"/>
                  <a:pt x="6454" y="302752"/>
                  <a:pt x="11017" y="218333"/>
                </a:cubicBezTo>
                <a:cubicBezTo>
                  <a:pt x="22819" y="0"/>
                  <a:pt x="22034" y="126991"/>
                  <a:pt x="22034" y="31047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7" name="Freeform 76"/>
          <p:cNvSpPr/>
          <p:nvPr/>
        </p:nvSpPr>
        <p:spPr bwMode="auto">
          <a:xfrm rot="4219296" flipV="1">
            <a:off x="3913337" y="2867838"/>
            <a:ext cx="1711946" cy="545775"/>
          </a:xfrm>
          <a:custGeom>
            <a:avLst/>
            <a:gdLst>
              <a:gd name="connsiteX0" fmla="*/ 26865 w 588726"/>
              <a:gd name="connsiteY0" fmla="*/ 396607 h 419151"/>
              <a:gd name="connsiteX1" fmla="*/ 258220 w 588726"/>
              <a:gd name="connsiteY1" fmla="*/ 231354 h 419151"/>
              <a:gd name="connsiteX2" fmla="*/ 302287 w 588726"/>
              <a:gd name="connsiteY2" fmla="*/ 187287 h 419151"/>
              <a:gd name="connsiteX3" fmla="*/ 346354 w 588726"/>
              <a:gd name="connsiteY3" fmla="*/ 165253 h 419151"/>
              <a:gd name="connsiteX4" fmla="*/ 434489 w 588726"/>
              <a:gd name="connsiteY4" fmla="*/ 110169 h 419151"/>
              <a:gd name="connsiteX5" fmla="*/ 566692 w 588726"/>
              <a:gd name="connsiteY5" fmla="*/ 11017 h 419151"/>
              <a:gd name="connsiteX6" fmla="*/ 588726 w 588726"/>
              <a:gd name="connsiteY6" fmla="*/ 0 h 41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726" h="419151">
                <a:moveTo>
                  <a:pt x="26865" y="396607"/>
                </a:moveTo>
                <a:cubicBezTo>
                  <a:pt x="125300" y="298175"/>
                  <a:pt x="0" y="419151"/>
                  <a:pt x="258220" y="231354"/>
                </a:cubicBezTo>
                <a:cubicBezTo>
                  <a:pt x="275020" y="219136"/>
                  <a:pt x="285668" y="199751"/>
                  <a:pt x="302287" y="187287"/>
                </a:cubicBezTo>
                <a:cubicBezTo>
                  <a:pt x="315425" y="177433"/>
                  <a:pt x="332689" y="174363"/>
                  <a:pt x="346354" y="165253"/>
                </a:cubicBezTo>
                <a:cubicBezTo>
                  <a:pt x="436166" y="105378"/>
                  <a:pt x="366460" y="132846"/>
                  <a:pt x="434489" y="110169"/>
                </a:cubicBezTo>
                <a:cubicBezTo>
                  <a:pt x="463586" y="87538"/>
                  <a:pt x="524261" y="36475"/>
                  <a:pt x="566692" y="11017"/>
                </a:cubicBezTo>
                <a:cubicBezTo>
                  <a:pt x="573733" y="6792"/>
                  <a:pt x="581381" y="3672"/>
                  <a:pt x="588726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1295400" y="936434"/>
            <a:ext cx="5257799" cy="1425766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1578155" y="1154936"/>
            <a:ext cx="470834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Rockwell" pitchFamily="18" charset="0"/>
                <a:cs typeface="Narkisim" pitchFamily="34" charset="-79"/>
              </a:rPr>
              <a:t>Summative Testing</a:t>
            </a:r>
          </a:p>
          <a:p>
            <a:pPr eaLnBrk="0" hangingPunct="0"/>
            <a:endParaRPr lang="en-US" sz="600" dirty="0" smtClean="0">
              <a:latin typeface="Rockwell" pitchFamily="18" charset="0"/>
              <a:cs typeface="Narkisim" pitchFamily="34" charset="-79"/>
            </a:endParaRPr>
          </a:p>
          <a:p>
            <a:r>
              <a:rPr lang="en-US" sz="1000" b="0" dirty="0" smtClean="0"/>
              <a:t>(Summative testing is done to test subtle issues (typically after formative testing </a:t>
            </a:r>
          </a:p>
          <a:p>
            <a:r>
              <a:rPr lang="en-US" sz="1000" b="0" dirty="0" smtClean="0"/>
              <a:t>has been done and changes have been made) and generally involves a larger </a:t>
            </a:r>
          </a:p>
          <a:p>
            <a:r>
              <a:rPr lang="en-US" sz="1000" b="0" dirty="0" smtClean="0"/>
              <a:t>number of participants)</a:t>
            </a:r>
          </a:p>
          <a:p>
            <a:endParaRPr lang="en-US" sz="1000" b="0" dirty="0" smtClean="0">
              <a:latin typeface="Rockwell" pitchFamily="18" charset="0"/>
              <a:cs typeface="Narkisim" pitchFamily="34" charset="-79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3886200" y="3929350"/>
            <a:ext cx="2590800" cy="762000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4267200" y="4157949"/>
            <a:ext cx="18648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Rockwell" pitchFamily="18" charset="0"/>
                <a:cs typeface="Narkisim" pitchFamily="34" charset="-79"/>
              </a:rPr>
              <a:t>Usability Testing</a:t>
            </a:r>
          </a:p>
        </p:txBody>
      </p:sp>
      <p:sp>
        <p:nvSpPr>
          <p:cNvPr id="99" name="Freeform 98"/>
          <p:cNvSpPr/>
          <p:nvPr/>
        </p:nvSpPr>
        <p:spPr bwMode="auto">
          <a:xfrm rot="3493930">
            <a:off x="5528513" y="2471929"/>
            <a:ext cx="1392057" cy="515882"/>
          </a:xfrm>
          <a:custGeom>
            <a:avLst/>
            <a:gdLst>
              <a:gd name="connsiteX0" fmla="*/ 0 w 2046236"/>
              <a:gd name="connsiteY0" fmla="*/ 1062450 h 1062450"/>
              <a:gd name="connsiteX1" fmla="*/ 143219 w 2046236"/>
              <a:gd name="connsiteY1" fmla="*/ 985332 h 1062450"/>
              <a:gd name="connsiteX2" fmla="*/ 176269 w 2046236"/>
              <a:gd name="connsiteY2" fmla="*/ 963298 h 1062450"/>
              <a:gd name="connsiteX3" fmla="*/ 264404 w 2046236"/>
              <a:gd name="connsiteY3" fmla="*/ 919231 h 1062450"/>
              <a:gd name="connsiteX4" fmla="*/ 330506 w 2046236"/>
              <a:gd name="connsiteY4" fmla="*/ 875163 h 1062450"/>
              <a:gd name="connsiteX5" fmla="*/ 407624 w 2046236"/>
              <a:gd name="connsiteY5" fmla="*/ 820079 h 1062450"/>
              <a:gd name="connsiteX6" fmla="*/ 451691 w 2046236"/>
              <a:gd name="connsiteY6" fmla="*/ 798045 h 1062450"/>
              <a:gd name="connsiteX7" fmla="*/ 506776 w 2046236"/>
              <a:gd name="connsiteY7" fmla="*/ 764995 h 1062450"/>
              <a:gd name="connsiteX8" fmla="*/ 550843 w 2046236"/>
              <a:gd name="connsiteY8" fmla="*/ 742961 h 1062450"/>
              <a:gd name="connsiteX9" fmla="*/ 583894 w 2046236"/>
              <a:gd name="connsiteY9" fmla="*/ 720927 h 1062450"/>
              <a:gd name="connsiteX10" fmla="*/ 638978 w 2046236"/>
              <a:gd name="connsiteY10" fmla="*/ 698893 h 1062450"/>
              <a:gd name="connsiteX11" fmla="*/ 782197 w 2046236"/>
              <a:gd name="connsiteY11" fmla="*/ 621775 h 1062450"/>
              <a:gd name="connsiteX12" fmla="*/ 815248 w 2046236"/>
              <a:gd name="connsiteY12" fmla="*/ 588725 h 1062450"/>
              <a:gd name="connsiteX13" fmla="*/ 892366 w 2046236"/>
              <a:gd name="connsiteY13" fmla="*/ 555674 h 1062450"/>
              <a:gd name="connsiteX14" fmla="*/ 958467 w 2046236"/>
              <a:gd name="connsiteY14" fmla="*/ 522623 h 1062450"/>
              <a:gd name="connsiteX15" fmla="*/ 991518 w 2046236"/>
              <a:gd name="connsiteY15" fmla="*/ 500590 h 1062450"/>
              <a:gd name="connsiteX16" fmla="*/ 1057619 w 2046236"/>
              <a:gd name="connsiteY16" fmla="*/ 478556 h 1062450"/>
              <a:gd name="connsiteX17" fmla="*/ 1090669 w 2046236"/>
              <a:gd name="connsiteY17" fmla="*/ 467539 h 1062450"/>
              <a:gd name="connsiteX18" fmla="*/ 1156771 w 2046236"/>
              <a:gd name="connsiteY18" fmla="*/ 434489 h 1062450"/>
              <a:gd name="connsiteX19" fmla="*/ 1200838 w 2046236"/>
              <a:gd name="connsiteY19" fmla="*/ 412455 h 1062450"/>
              <a:gd name="connsiteX20" fmla="*/ 1255923 w 2046236"/>
              <a:gd name="connsiteY20" fmla="*/ 390421 h 1062450"/>
              <a:gd name="connsiteX21" fmla="*/ 1299990 w 2046236"/>
              <a:gd name="connsiteY21" fmla="*/ 368387 h 1062450"/>
              <a:gd name="connsiteX22" fmla="*/ 1333041 w 2046236"/>
              <a:gd name="connsiteY22" fmla="*/ 346354 h 1062450"/>
              <a:gd name="connsiteX23" fmla="*/ 1432192 w 2046236"/>
              <a:gd name="connsiteY23" fmla="*/ 302286 h 1062450"/>
              <a:gd name="connsiteX24" fmla="*/ 1531344 w 2046236"/>
              <a:gd name="connsiteY24" fmla="*/ 258219 h 1062450"/>
              <a:gd name="connsiteX25" fmla="*/ 1597445 w 2046236"/>
              <a:gd name="connsiteY25" fmla="*/ 225168 h 1062450"/>
              <a:gd name="connsiteX26" fmla="*/ 1641513 w 2046236"/>
              <a:gd name="connsiteY26" fmla="*/ 192117 h 1062450"/>
              <a:gd name="connsiteX27" fmla="*/ 1685580 w 2046236"/>
              <a:gd name="connsiteY27" fmla="*/ 181101 h 1062450"/>
              <a:gd name="connsiteX28" fmla="*/ 1729648 w 2046236"/>
              <a:gd name="connsiteY28" fmla="*/ 159067 h 1062450"/>
              <a:gd name="connsiteX29" fmla="*/ 1795749 w 2046236"/>
              <a:gd name="connsiteY29" fmla="*/ 114999 h 1062450"/>
              <a:gd name="connsiteX30" fmla="*/ 1861850 w 2046236"/>
              <a:gd name="connsiteY30" fmla="*/ 92966 h 1062450"/>
              <a:gd name="connsiteX31" fmla="*/ 1894901 w 2046236"/>
              <a:gd name="connsiteY31" fmla="*/ 70932 h 1062450"/>
              <a:gd name="connsiteX32" fmla="*/ 1927951 w 2046236"/>
              <a:gd name="connsiteY32" fmla="*/ 59915 h 1062450"/>
              <a:gd name="connsiteX33" fmla="*/ 1961002 w 2046236"/>
              <a:gd name="connsiteY33" fmla="*/ 37881 h 1062450"/>
              <a:gd name="connsiteX34" fmla="*/ 2038120 w 2046236"/>
              <a:gd name="connsiteY34" fmla="*/ 4831 h 10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46236" h="1062450">
                <a:moveTo>
                  <a:pt x="0" y="1062450"/>
                </a:moveTo>
                <a:cubicBezTo>
                  <a:pt x="71901" y="1038482"/>
                  <a:pt x="29647" y="1055223"/>
                  <a:pt x="143219" y="985332"/>
                </a:cubicBezTo>
                <a:cubicBezTo>
                  <a:pt x="154495" y="978393"/>
                  <a:pt x="164426" y="969219"/>
                  <a:pt x="176269" y="963298"/>
                </a:cubicBezTo>
                <a:cubicBezTo>
                  <a:pt x="285457" y="908703"/>
                  <a:pt x="96431" y="1026122"/>
                  <a:pt x="264404" y="919231"/>
                </a:cubicBezTo>
                <a:cubicBezTo>
                  <a:pt x="286746" y="905014"/>
                  <a:pt x="308811" y="890349"/>
                  <a:pt x="330506" y="875163"/>
                </a:cubicBezTo>
                <a:cubicBezTo>
                  <a:pt x="356780" y="856771"/>
                  <a:pt x="379765" y="835998"/>
                  <a:pt x="407624" y="820079"/>
                </a:cubicBezTo>
                <a:cubicBezTo>
                  <a:pt x="421883" y="811931"/>
                  <a:pt x="437335" y="806021"/>
                  <a:pt x="451691" y="798045"/>
                </a:cubicBezTo>
                <a:cubicBezTo>
                  <a:pt x="470409" y="787646"/>
                  <a:pt x="488058" y="775394"/>
                  <a:pt x="506776" y="764995"/>
                </a:cubicBezTo>
                <a:cubicBezTo>
                  <a:pt x="521132" y="757019"/>
                  <a:pt x="536584" y="751109"/>
                  <a:pt x="550843" y="742961"/>
                </a:cubicBezTo>
                <a:cubicBezTo>
                  <a:pt x="562339" y="736392"/>
                  <a:pt x="572051" y="726849"/>
                  <a:pt x="583894" y="720927"/>
                </a:cubicBezTo>
                <a:cubicBezTo>
                  <a:pt x="601582" y="712083"/>
                  <a:pt x="621529" y="708199"/>
                  <a:pt x="638978" y="698893"/>
                </a:cubicBezTo>
                <a:cubicBezTo>
                  <a:pt x="799147" y="613470"/>
                  <a:pt x="697661" y="649954"/>
                  <a:pt x="782197" y="621775"/>
                </a:cubicBezTo>
                <a:cubicBezTo>
                  <a:pt x="793214" y="610758"/>
                  <a:pt x="802570" y="597781"/>
                  <a:pt x="815248" y="588725"/>
                </a:cubicBezTo>
                <a:cubicBezTo>
                  <a:pt x="839073" y="571707"/>
                  <a:pt x="865393" y="564665"/>
                  <a:pt x="892366" y="555674"/>
                </a:cubicBezTo>
                <a:cubicBezTo>
                  <a:pt x="987067" y="492538"/>
                  <a:pt x="867257" y="568227"/>
                  <a:pt x="958467" y="522623"/>
                </a:cubicBezTo>
                <a:cubicBezTo>
                  <a:pt x="970310" y="516702"/>
                  <a:pt x="979419" y="505967"/>
                  <a:pt x="991518" y="500590"/>
                </a:cubicBezTo>
                <a:cubicBezTo>
                  <a:pt x="1012742" y="491157"/>
                  <a:pt x="1035585" y="485901"/>
                  <a:pt x="1057619" y="478556"/>
                </a:cubicBezTo>
                <a:cubicBezTo>
                  <a:pt x="1068636" y="474884"/>
                  <a:pt x="1081007" y="473981"/>
                  <a:pt x="1090669" y="467539"/>
                </a:cubicBezTo>
                <a:cubicBezTo>
                  <a:pt x="1154189" y="425192"/>
                  <a:pt x="1092910" y="461858"/>
                  <a:pt x="1156771" y="434489"/>
                </a:cubicBezTo>
                <a:cubicBezTo>
                  <a:pt x="1171866" y="428020"/>
                  <a:pt x="1185831" y="419125"/>
                  <a:pt x="1200838" y="412455"/>
                </a:cubicBezTo>
                <a:cubicBezTo>
                  <a:pt x="1218910" y="404423"/>
                  <a:pt x="1237851" y="398453"/>
                  <a:pt x="1255923" y="390421"/>
                </a:cubicBezTo>
                <a:cubicBezTo>
                  <a:pt x="1270930" y="383751"/>
                  <a:pt x="1285731" y="376535"/>
                  <a:pt x="1299990" y="368387"/>
                </a:cubicBezTo>
                <a:cubicBezTo>
                  <a:pt x="1311486" y="361818"/>
                  <a:pt x="1321198" y="352275"/>
                  <a:pt x="1333041" y="346354"/>
                </a:cubicBezTo>
                <a:cubicBezTo>
                  <a:pt x="1385278" y="320236"/>
                  <a:pt x="1385464" y="331491"/>
                  <a:pt x="1432192" y="302286"/>
                </a:cubicBezTo>
                <a:cubicBezTo>
                  <a:pt x="1508605" y="254528"/>
                  <a:pt x="1440546" y="276379"/>
                  <a:pt x="1531344" y="258219"/>
                </a:cubicBezTo>
                <a:cubicBezTo>
                  <a:pt x="1553378" y="247202"/>
                  <a:pt x="1576321" y="237842"/>
                  <a:pt x="1597445" y="225168"/>
                </a:cubicBezTo>
                <a:cubicBezTo>
                  <a:pt x="1613190" y="215721"/>
                  <a:pt x="1625090" y="200329"/>
                  <a:pt x="1641513" y="192117"/>
                </a:cubicBezTo>
                <a:cubicBezTo>
                  <a:pt x="1655056" y="185346"/>
                  <a:pt x="1670891" y="184773"/>
                  <a:pt x="1685580" y="181101"/>
                </a:cubicBezTo>
                <a:cubicBezTo>
                  <a:pt x="1700269" y="173756"/>
                  <a:pt x="1715565" y="167517"/>
                  <a:pt x="1729648" y="159067"/>
                </a:cubicBezTo>
                <a:cubicBezTo>
                  <a:pt x="1752355" y="145442"/>
                  <a:pt x="1770627" y="123373"/>
                  <a:pt x="1795749" y="114999"/>
                </a:cubicBezTo>
                <a:cubicBezTo>
                  <a:pt x="1817783" y="107655"/>
                  <a:pt x="1842525" y="105849"/>
                  <a:pt x="1861850" y="92966"/>
                </a:cubicBezTo>
                <a:cubicBezTo>
                  <a:pt x="1872867" y="85621"/>
                  <a:pt x="1883058" y="76854"/>
                  <a:pt x="1894901" y="70932"/>
                </a:cubicBezTo>
                <a:cubicBezTo>
                  <a:pt x="1905288" y="65739"/>
                  <a:pt x="1917564" y="65108"/>
                  <a:pt x="1927951" y="59915"/>
                </a:cubicBezTo>
                <a:cubicBezTo>
                  <a:pt x="1939794" y="53993"/>
                  <a:pt x="1948902" y="43259"/>
                  <a:pt x="1961002" y="37881"/>
                </a:cubicBezTo>
                <a:cubicBezTo>
                  <a:pt x="2046236" y="0"/>
                  <a:pt x="2007504" y="35447"/>
                  <a:pt x="2038120" y="4831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5430397" y="2970881"/>
            <a:ext cx="1808604" cy="563694"/>
          </a:xfrm>
          <a:custGeom>
            <a:avLst/>
            <a:gdLst>
              <a:gd name="connsiteX0" fmla="*/ 33050 w 2269474"/>
              <a:gd name="connsiteY0" fmla="*/ 132202 h 903383"/>
              <a:gd name="connsiteX1" fmla="*/ 55084 w 2269474"/>
              <a:gd name="connsiteY1" fmla="*/ 275422 h 903383"/>
              <a:gd name="connsiteX2" fmla="*/ 66100 w 2269474"/>
              <a:gd name="connsiteY2" fmla="*/ 451692 h 903383"/>
              <a:gd name="connsiteX3" fmla="*/ 77117 w 2269474"/>
              <a:gd name="connsiteY3" fmla="*/ 517793 h 903383"/>
              <a:gd name="connsiteX4" fmla="*/ 110168 w 2269474"/>
              <a:gd name="connsiteY4" fmla="*/ 716096 h 903383"/>
              <a:gd name="connsiteX5" fmla="*/ 121185 w 2269474"/>
              <a:gd name="connsiteY5" fmla="*/ 749147 h 903383"/>
              <a:gd name="connsiteX6" fmla="*/ 154235 w 2269474"/>
              <a:gd name="connsiteY6" fmla="*/ 892366 h 903383"/>
              <a:gd name="connsiteX7" fmla="*/ 187286 w 2269474"/>
              <a:gd name="connsiteY7" fmla="*/ 903383 h 903383"/>
              <a:gd name="connsiteX8" fmla="*/ 495758 w 2269474"/>
              <a:gd name="connsiteY8" fmla="*/ 881349 h 903383"/>
              <a:gd name="connsiteX9" fmla="*/ 616944 w 2269474"/>
              <a:gd name="connsiteY9" fmla="*/ 870333 h 903383"/>
              <a:gd name="connsiteX10" fmla="*/ 672028 w 2269474"/>
              <a:gd name="connsiteY10" fmla="*/ 859316 h 903383"/>
              <a:gd name="connsiteX11" fmla="*/ 738129 w 2269474"/>
              <a:gd name="connsiteY11" fmla="*/ 848299 h 903383"/>
              <a:gd name="connsiteX12" fmla="*/ 1355074 w 2269474"/>
              <a:gd name="connsiteY12" fmla="*/ 859316 h 903383"/>
              <a:gd name="connsiteX13" fmla="*/ 1509310 w 2269474"/>
              <a:gd name="connsiteY13" fmla="*/ 881349 h 903383"/>
              <a:gd name="connsiteX14" fmla="*/ 1817782 w 2269474"/>
              <a:gd name="connsiteY14" fmla="*/ 870333 h 903383"/>
              <a:gd name="connsiteX15" fmla="*/ 1894900 w 2269474"/>
              <a:gd name="connsiteY15" fmla="*/ 848299 h 903383"/>
              <a:gd name="connsiteX16" fmla="*/ 1938968 w 2269474"/>
              <a:gd name="connsiteY16" fmla="*/ 837282 h 903383"/>
              <a:gd name="connsiteX17" fmla="*/ 1994052 w 2269474"/>
              <a:gd name="connsiteY17" fmla="*/ 815248 h 903383"/>
              <a:gd name="connsiteX18" fmla="*/ 2027103 w 2269474"/>
              <a:gd name="connsiteY18" fmla="*/ 804231 h 903383"/>
              <a:gd name="connsiteX19" fmla="*/ 2082187 w 2269474"/>
              <a:gd name="connsiteY19" fmla="*/ 782198 h 903383"/>
              <a:gd name="connsiteX20" fmla="*/ 2126255 w 2269474"/>
              <a:gd name="connsiteY20" fmla="*/ 771181 h 903383"/>
              <a:gd name="connsiteX21" fmla="*/ 2203373 w 2269474"/>
              <a:gd name="connsiteY21" fmla="*/ 716096 h 903383"/>
              <a:gd name="connsiteX22" fmla="*/ 2236423 w 2269474"/>
              <a:gd name="connsiteY22" fmla="*/ 683046 h 903383"/>
              <a:gd name="connsiteX23" fmla="*/ 2247440 w 2269474"/>
              <a:gd name="connsiteY23" fmla="*/ 638978 h 903383"/>
              <a:gd name="connsiteX24" fmla="*/ 2258457 w 2269474"/>
              <a:gd name="connsiteY24" fmla="*/ 605928 h 903383"/>
              <a:gd name="connsiteX25" fmla="*/ 2269474 w 2269474"/>
              <a:gd name="connsiteY25" fmla="*/ 528810 h 903383"/>
              <a:gd name="connsiteX26" fmla="*/ 2236423 w 2269474"/>
              <a:gd name="connsiteY26" fmla="*/ 286439 h 903383"/>
              <a:gd name="connsiteX27" fmla="*/ 2214390 w 2269474"/>
              <a:gd name="connsiteY27" fmla="*/ 242371 h 903383"/>
              <a:gd name="connsiteX28" fmla="*/ 2192356 w 2269474"/>
              <a:gd name="connsiteY28" fmla="*/ 143219 h 903383"/>
              <a:gd name="connsiteX29" fmla="*/ 2170322 w 2269474"/>
              <a:gd name="connsiteY29" fmla="*/ 77118 h 903383"/>
              <a:gd name="connsiteX30" fmla="*/ 2148288 w 2269474"/>
              <a:gd name="connsiteY30" fmla="*/ 0 h 903383"/>
              <a:gd name="connsiteX31" fmla="*/ 1784732 w 2269474"/>
              <a:gd name="connsiteY31" fmla="*/ 11017 h 903383"/>
              <a:gd name="connsiteX32" fmla="*/ 1718631 w 2269474"/>
              <a:gd name="connsiteY32" fmla="*/ 22034 h 903383"/>
              <a:gd name="connsiteX33" fmla="*/ 1509310 w 2269474"/>
              <a:gd name="connsiteY33" fmla="*/ 44068 h 903383"/>
              <a:gd name="connsiteX34" fmla="*/ 1432192 w 2269474"/>
              <a:gd name="connsiteY34" fmla="*/ 66101 h 903383"/>
              <a:gd name="connsiteX35" fmla="*/ 1255922 w 2269474"/>
              <a:gd name="connsiteY35" fmla="*/ 88135 h 903383"/>
              <a:gd name="connsiteX36" fmla="*/ 1167787 w 2269474"/>
              <a:gd name="connsiteY36" fmla="*/ 99152 h 903383"/>
              <a:gd name="connsiteX37" fmla="*/ 1112703 w 2269474"/>
              <a:gd name="connsiteY37" fmla="*/ 110169 h 903383"/>
              <a:gd name="connsiteX38" fmla="*/ 892366 w 2269474"/>
              <a:gd name="connsiteY38" fmla="*/ 121186 h 903383"/>
              <a:gd name="connsiteX39" fmla="*/ 550843 w 2269474"/>
              <a:gd name="connsiteY39" fmla="*/ 110169 h 903383"/>
              <a:gd name="connsiteX40" fmla="*/ 253387 w 2269474"/>
              <a:gd name="connsiteY40" fmla="*/ 99152 h 903383"/>
              <a:gd name="connsiteX41" fmla="*/ 33050 w 2269474"/>
              <a:gd name="connsiteY41" fmla="*/ 132202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69474" h="903383">
                <a:moveTo>
                  <a:pt x="33050" y="132202"/>
                </a:moveTo>
                <a:cubicBezTo>
                  <a:pt x="0" y="161580"/>
                  <a:pt x="50114" y="227377"/>
                  <a:pt x="55084" y="275422"/>
                </a:cubicBezTo>
                <a:cubicBezTo>
                  <a:pt x="61142" y="333981"/>
                  <a:pt x="60770" y="393062"/>
                  <a:pt x="66100" y="451692"/>
                </a:cubicBezTo>
                <a:cubicBezTo>
                  <a:pt x="68122" y="473938"/>
                  <a:pt x="73803" y="495703"/>
                  <a:pt x="77117" y="517793"/>
                </a:cubicBezTo>
                <a:cubicBezTo>
                  <a:pt x="91050" y="610677"/>
                  <a:pt x="89541" y="643903"/>
                  <a:pt x="110168" y="716096"/>
                </a:cubicBezTo>
                <a:cubicBezTo>
                  <a:pt x="113358" y="727262"/>
                  <a:pt x="117513" y="738130"/>
                  <a:pt x="121185" y="749147"/>
                </a:cubicBezTo>
                <a:cubicBezTo>
                  <a:pt x="121960" y="754574"/>
                  <a:pt x="136089" y="886317"/>
                  <a:pt x="154235" y="892366"/>
                </a:cubicBezTo>
                <a:lnTo>
                  <a:pt x="187286" y="903383"/>
                </a:lnTo>
                <a:lnTo>
                  <a:pt x="495758" y="881349"/>
                </a:lnTo>
                <a:cubicBezTo>
                  <a:pt x="536200" y="878238"/>
                  <a:pt x="576695" y="875364"/>
                  <a:pt x="616944" y="870333"/>
                </a:cubicBezTo>
                <a:cubicBezTo>
                  <a:pt x="635524" y="868011"/>
                  <a:pt x="653605" y="862666"/>
                  <a:pt x="672028" y="859316"/>
                </a:cubicBezTo>
                <a:cubicBezTo>
                  <a:pt x="694005" y="855320"/>
                  <a:pt x="716095" y="851971"/>
                  <a:pt x="738129" y="848299"/>
                </a:cubicBezTo>
                <a:lnTo>
                  <a:pt x="1355074" y="859316"/>
                </a:lnTo>
                <a:cubicBezTo>
                  <a:pt x="1461113" y="862481"/>
                  <a:pt x="1445426" y="860056"/>
                  <a:pt x="1509310" y="881349"/>
                </a:cubicBezTo>
                <a:cubicBezTo>
                  <a:pt x="1612134" y="877677"/>
                  <a:pt x="1715093" y="876751"/>
                  <a:pt x="1817782" y="870333"/>
                </a:cubicBezTo>
                <a:cubicBezTo>
                  <a:pt x="1839826" y="868955"/>
                  <a:pt x="1873017" y="854551"/>
                  <a:pt x="1894900" y="848299"/>
                </a:cubicBezTo>
                <a:cubicBezTo>
                  <a:pt x="1909459" y="844139"/>
                  <a:pt x="1924604" y="842070"/>
                  <a:pt x="1938968" y="837282"/>
                </a:cubicBezTo>
                <a:cubicBezTo>
                  <a:pt x="1957729" y="831028"/>
                  <a:pt x="1975535" y="822192"/>
                  <a:pt x="1994052" y="815248"/>
                </a:cubicBezTo>
                <a:cubicBezTo>
                  <a:pt x="2004926" y="811170"/>
                  <a:pt x="2016229" y="808309"/>
                  <a:pt x="2027103" y="804231"/>
                </a:cubicBezTo>
                <a:cubicBezTo>
                  <a:pt x="2045620" y="797287"/>
                  <a:pt x="2063426" y="788452"/>
                  <a:pt x="2082187" y="782198"/>
                </a:cubicBezTo>
                <a:cubicBezTo>
                  <a:pt x="2096551" y="777410"/>
                  <a:pt x="2111566" y="774853"/>
                  <a:pt x="2126255" y="771181"/>
                </a:cubicBezTo>
                <a:cubicBezTo>
                  <a:pt x="2152409" y="753744"/>
                  <a:pt x="2179462" y="736591"/>
                  <a:pt x="2203373" y="716096"/>
                </a:cubicBezTo>
                <a:cubicBezTo>
                  <a:pt x="2215202" y="705957"/>
                  <a:pt x="2225406" y="694063"/>
                  <a:pt x="2236423" y="683046"/>
                </a:cubicBezTo>
                <a:cubicBezTo>
                  <a:pt x="2240095" y="668357"/>
                  <a:pt x="2243280" y="653537"/>
                  <a:pt x="2247440" y="638978"/>
                </a:cubicBezTo>
                <a:cubicBezTo>
                  <a:pt x="2250630" y="627812"/>
                  <a:pt x="2256180" y="617315"/>
                  <a:pt x="2258457" y="605928"/>
                </a:cubicBezTo>
                <a:cubicBezTo>
                  <a:pt x="2263550" y="580465"/>
                  <a:pt x="2265802" y="554516"/>
                  <a:pt x="2269474" y="528810"/>
                </a:cubicBezTo>
                <a:cubicBezTo>
                  <a:pt x="2264882" y="485186"/>
                  <a:pt x="2266539" y="356710"/>
                  <a:pt x="2236423" y="286439"/>
                </a:cubicBezTo>
                <a:cubicBezTo>
                  <a:pt x="2229954" y="271344"/>
                  <a:pt x="2221734" y="257060"/>
                  <a:pt x="2214390" y="242371"/>
                </a:cubicBezTo>
                <a:cubicBezTo>
                  <a:pt x="2208100" y="210924"/>
                  <a:pt x="2201691" y="174334"/>
                  <a:pt x="2192356" y="143219"/>
                </a:cubicBezTo>
                <a:cubicBezTo>
                  <a:pt x="2185682" y="120973"/>
                  <a:pt x="2175955" y="99650"/>
                  <a:pt x="2170322" y="77118"/>
                </a:cubicBezTo>
                <a:cubicBezTo>
                  <a:pt x="2156488" y="21785"/>
                  <a:pt x="2164093" y="47415"/>
                  <a:pt x="2148288" y="0"/>
                </a:cubicBezTo>
                <a:cubicBezTo>
                  <a:pt x="2027103" y="3672"/>
                  <a:pt x="1905814" y="4808"/>
                  <a:pt x="1784732" y="11017"/>
                </a:cubicBezTo>
                <a:cubicBezTo>
                  <a:pt x="1762424" y="12161"/>
                  <a:pt x="1740809" y="19373"/>
                  <a:pt x="1718631" y="22034"/>
                </a:cubicBezTo>
                <a:cubicBezTo>
                  <a:pt x="1648972" y="30393"/>
                  <a:pt x="1579084" y="36723"/>
                  <a:pt x="1509310" y="44068"/>
                </a:cubicBezTo>
                <a:cubicBezTo>
                  <a:pt x="1483604" y="51412"/>
                  <a:pt x="1458242" y="60090"/>
                  <a:pt x="1432192" y="66101"/>
                </a:cubicBezTo>
                <a:cubicBezTo>
                  <a:pt x="1377156" y="78801"/>
                  <a:pt x="1309890" y="82139"/>
                  <a:pt x="1255922" y="88135"/>
                </a:cubicBezTo>
                <a:cubicBezTo>
                  <a:pt x="1226496" y="91405"/>
                  <a:pt x="1197050" y="94650"/>
                  <a:pt x="1167787" y="99152"/>
                </a:cubicBezTo>
                <a:cubicBezTo>
                  <a:pt x="1149280" y="101999"/>
                  <a:pt x="1131368" y="108676"/>
                  <a:pt x="1112703" y="110169"/>
                </a:cubicBezTo>
                <a:cubicBezTo>
                  <a:pt x="1039400" y="116033"/>
                  <a:pt x="965812" y="117514"/>
                  <a:pt x="892366" y="121186"/>
                </a:cubicBezTo>
                <a:lnTo>
                  <a:pt x="550843" y="110169"/>
                </a:lnTo>
                <a:cubicBezTo>
                  <a:pt x="451682" y="106750"/>
                  <a:pt x="352607" y="99152"/>
                  <a:pt x="253387" y="99152"/>
                </a:cubicBezTo>
                <a:cubicBezTo>
                  <a:pt x="22047" y="99152"/>
                  <a:pt x="66100" y="102824"/>
                  <a:pt x="33050" y="13220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5562600" y="3048000"/>
            <a:ext cx="1512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Rockwell" pitchFamily="18" charset="0"/>
                <a:cs typeface="Narkisim" pitchFamily="34" charset="-79"/>
              </a:rPr>
              <a:t>Eye Tracking</a:t>
            </a:r>
          </a:p>
        </p:txBody>
      </p:sp>
      <p:pic>
        <p:nvPicPr>
          <p:cNvPr id="65" name="Picture 64" descr="circl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0715" y="2667000"/>
            <a:ext cx="2600325" cy="1146394"/>
          </a:xfrm>
          <a:prstGeom prst="rect">
            <a:avLst/>
          </a:prstGeom>
        </p:spPr>
      </p:pic>
      <p:sp>
        <p:nvSpPr>
          <p:cNvPr id="66" name="Oval 65"/>
          <p:cNvSpPr/>
          <p:nvPr/>
        </p:nvSpPr>
        <p:spPr bwMode="auto">
          <a:xfrm>
            <a:off x="1143000" y="2971800"/>
            <a:ext cx="1752600" cy="5925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1371600" y="3062989"/>
            <a:ext cx="1143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Testing</a:t>
            </a:r>
          </a:p>
        </p:txBody>
      </p:sp>
      <p:sp>
        <p:nvSpPr>
          <p:cNvPr id="67" name="7-Point Star 66"/>
          <p:cNvSpPr/>
          <p:nvPr/>
        </p:nvSpPr>
        <p:spPr bwMode="auto">
          <a:xfrm>
            <a:off x="990600" y="2514600"/>
            <a:ext cx="513551" cy="513551"/>
          </a:xfrm>
          <a:prstGeom prst="star7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1074572" y="25985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charset="0"/>
              </a:rPr>
              <a:t>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6200" y="6324600"/>
            <a:ext cx="457200" cy="457200"/>
          </a:xfrm>
        </p:spPr>
        <p:txBody>
          <a:bodyPr/>
          <a:lstStyle/>
          <a:p>
            <a:pPr>
              <a:defRPr/>
            </a:pPr>
            <a:fld id="{A441D33F-BAD7-4C06-B0FE-24D130CA53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200" y="2590800"/>
            <a:ext cx="6324600" cy="1600200"/>
          </a:xfrm>
        </p:spPr>
        <p:txBody>
          <a:bodyPr/>
          <a:lstStyle/>
          <a:p>
            <a:r>
              <a:rPr lang="en-US" sz="2600" b="1" kern="1200" dirty="0">
                <a:solidFill>
                  <a:schemeClr val="bg1"/>
                </a:solidFill>
              </a:rPr>
              <a:t>Interactive Design Capabilities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>
            <a:off x="4495800" y="-11017"/>
            <a:ext cx="4648200" cy="5105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47" name="Picture 46" descr="audience.jpg"/>
          <p:cNvPicPr>
            <a:picLocks noChangeAspect="1"/>
          </p:cNvPicPr>
          <p:nvPr/>
        </p:nvPicPr>
        <p:blipFill>
          <a:blip r:embed="rId2" cstate="print"/>
          <a:srcRect t="857"/>
          <a:stretch>
            <a:fillRect/>
          </a:stretch>
        </p:blipFill>
        <p:spPr>
          <a:xfrm>
            <a:off x="1" y="-11017"/>
            <a:ext cx="4495799" cy="5093989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-11017"/>
            <a:ext cx="5105400" cy="5100810"/>
          </a:xfrm>
          <a:prstGeom prst="roundRect">
            <a:avLst>
              <a:gd name="adj" fmla="val 6510"/>
            </a:avLst>
          </a:prstGeom>
          <a:solidFill>
            <a:srgbClr val="1937B7">
              <a:alpha val="7254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810000"/>
            <a:ext cx="51384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Test design as per users' actual needs.</a:t>
            </a:r>
            <a:endParaRPr lang="en-US" sz="3600" dirty="0" smtClean="0">
              <a:solidFill>
                <a:schemeClr val="bg1"/>
              </a:solidFill>
              <a:latin typeface="Franklin Gothic Demi Cond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Testing Phase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885756" y="672027"/>
            <a:ext cx="4800901" cy="3024477"/>
            <a:chOff x="1295400" y="936434"/>
            <a:chExt cx="5426646" cy="3418685"/>
          </a:xfrm>
        </p:grpSpPr>
        <p:sp>
          <p:nvSpPr>
            <p:cNvPr id="29" name="Freeform 28"/>
            <p:cNvSpPr/>
            <p:nvPr/>
          </p:nvSpPr>
          <p:spPr bwMode="auto">
            <a:xfrm>
              <a:off x="2546722" y="1764703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 rot="4219296" flipV="1">
              <a:off x="3655208" y="2867836"/>
              <a:ext cx="1711946" cy="545775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1295400" y="936434"/>
              <a:ext cx="5257799" cy="142576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1578155" y="1154935"/>
              <a:ext cx="4858166" cy="1182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Summative Testing</a:t>
              </a:r>
            </a:p>
            <a:p>
              <a:pPr eaLnBrk="0" hangingPunct="0"/>
              <a:endParaRPr lang="en-US" sz="600" dirty="0" smtClean="0">
                <a:latin typeface="Rockwell" pitchFamily="18" charset="0"/>
                <a:cs typeface="Narkisim" pitchFamily="34" charset="-79"/>
              </a:endParaRPr>
            </a:p>
            <a:p>
              <a:r>
                <a:rPr lang="en-US" sz="1000" b="0" dirty="0" smtClean="0"/>
                <a:t>(Summative testing is done to test subtle issues (typically after formative </a:t>
              </a:r>
            </a:p>
            <a:p>
              <a:r>
                <a:rPr lang="en-US" sz="1000" b="0" dirty="0" smtClean="0"/>
                <a:t>testing has been done and changes have been made) and generally </a:t>
              </a:r>
            </a:p>
            <a:p>
              <a:r>
                <a:rPr lang="en-US" sz="1000" b="0" dirty="0" smtClean="0"/>
                <a:t>involves a larger number of participants)</a:t>
              </a:r>
            </a:p>
            <a:p>
              <a:endParaRPr lang="en-US" sz="1000" b="0" dirty="0" smtClean="0">
                <a:latin typeface="Rockwell" pitchFamily="18" charset="0"/>
                <a:cs typeface="Narkisim" pitchFamily="34" charset="-79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363066" y="3593119"/>
              <a:ext cx="2590799" cy="76200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793726" y="3821719"/>
              <a:ext cx="18648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Usability Testing</a:t>
              </a:r>
            </a:p>
          </p:txBody>
        </p:sp>
        <p:sp>
          <p:nvSpPr>
            <p:cNvPr id="35" name="Freeform 34"/>
            <p:cNvSpPr/>
            <p:nvPr/>
          </p:nvSpPr>
          <p:spPr bwMode="auto">
            <a:xfrm rot="3493930">
              <a:off x="5061549" y="2509288"/>
              <a:ext cx="1392057" cy="515882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4913441" y="2970881"/>
              <a:ext cx="1808605" cy="5636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5085704" y="3048000"/>
              <a:ext cx="1512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Eye Tracking</a:t>
              </a:r>
            </a:p>
          </p:txBody>
        </p:sp>
        <p:pic>
          <p:nvPicPr>
            <p:cNvPr id="38" name="Picture 37" descr="circle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95902" y="2667000"/>
              <a:ext cx="2600325" cy="1146394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 bwMode="auto">
            <a:xfrm>
              <a:off x="1726561" y="2971800"/>
              <a:ext cx="1752601" cy="5925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1984956" y="3062989"/>
              <a:ext cx="11432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Testing</a:t>
              </a:r>
            </a:p>
          </p:txBody>
        </p:sp>
        <p:sp>
          <p:nvSpPr>
            <p:cNvPr id="41" name="7-Point Star 40"/>
            <p:cNvSpPr/>
            <p:nvPr/>
          </p:nvSpPr>
          <p:spPr bwMode="auto">
            <a:xfrm>
              <a:off x="1650607" y="2514600"/>
              <a:ext cx="513550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1734579" y="2598571"/>
              <a:ext cx="353690" cy="34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5</a:t>
              </a:r>
            </a:p>
          </p:txBody>
        </p:sp>
      </p:grpSp>
      <p:sp>
        <p:nvSpPr>
          <p:cNvPr id="44" name="Rounded Rectangle 43"/>
          <p:cNvSpPr/>
          <p:nvPr/>
        </p:nvSpPr>
        <p:spPr bwMode="auto">
          <a:xfrm>
            <a:off x="3734719" y="533400"/>
            <a:ext cx="5105400" cy="3276600"/>
          </a:xfrm>
          <a:prstGeom prst="roundRect">
            <a:avLst>
              <a:gd name="adj" fmla="val 7589"/>
            </a:avLst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imagesCALU8GEW.jpg"/>
          <p:cNvPicPr>
            <a:picLocks noChangeAspect="1"/>
          </p:cNvPicPr>
          <p:nvPr/>
        </p:nvPicPr>
        <p:blipFill>
          <a:blip r:embed="rId2" cstate="print"/>
          <a:srcRect b="26564"/>
          <a:stretch>
            <a:fillRect/>
          </a:stretch>
        </p:blipFill>
        <p:spPr>
          <a:xfrm>
            <a:off x="4038600" y="3276599"/>
            <a:ext cx="5105401" cy="2364037"/>
          </a:xfrm>
          <a:prstGeom prst="rect">
            <a:avLst/>
          </a:prstGeom>
        </p:spPr>
      </p:pic>
      <p:pic>
        <p:nvPicPr>
          <p:cNvPr id="64" name="Picture 63" descr="imagesCAAJURK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66999"/>
            <a:ext cx="4038600" cy="2959585"/>
          </a:xfrm>
          <a:prstGeom prst="rect">
            <a:avLst/>
          </a:prstGeom>
        </p:spPr>
      </p:pic>
      <p:pic>
        <p:nvPicPr>
          <p:cNvPr id="67" name="Picture 66" descr="imagesCABWADO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038600" cy="2677767"/>
          </a:xfrm>
          <a:prstGeom prst="rect">
            <a:avLst/>
          </a:prstGeom>
        </p:spPr>
      </p:pic>
      <p:pic>
        <p:nvPicPr>
          <p:cNvPr id="63" name="Picture 62" descr="imagesCA0449IK.jpg"/>
          <p:cNvPicPr>
            <a:picLocks noChangeAspect="1"/>
          </p:cNvPicPr>
          <p:nvPr/>
        </p:nvPicPr>
        <p:blipFill>
          <a:blip r:embed="rId5" cstate="print"/>
          <a:srcRect l="1559" t="2224" r="1276" b="2128"/>
          <a:stretch>
            <a:fillRect/>
          </a:stretch>
        </p:blipFill>
        <p:spPr>
          <a:xfrm>
            <a:off x="4043190" y="-1"/>
            <a:ext cx="5100810" cy="3359614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0"/>
            <a:ext cx="5105400" cy="5100810"/>
          </a:xfrm>
          <a:prstGeom prst="roundRect">
            <a:avLst>
              <a:gd name="adj" fmla="val 6510"/>
            </a:avLst>
          </a:prstGeom>
          <a:solidFill>
            <a:srgbClr val="000066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4005549" y="3962400"/>
            <a:ext cx="48336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Measure the point of gaze or the motion of an eye.</a:t>
            </a: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Testing Phase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885756" y="672027"/>
            <a:ext cx="4800901" cy="3024477"/>
            <a:chOff x="1295400" y="936434"/>
            <a:chExt cx="5426646" cy="3418685"/>
          </a:xfrm>
        </p:grpSpPr>
        <p:sp>
          <p:nvSpPr>
            <p:cNvPr id="48" name="Freeform 47"/>
            <p:cNvSpPr/>
            <p:nvPr/>
          </p:nvSpPr>
          <p:spPr bwMode="auto">
            <a:xfrm>
              <a:off x="2546722" y="1764703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 rot="4219296" flipV="1">
              <a:off x="3655208" y="2867836"/>
              <a:ext cx="1711946" cy="545775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295400" y="936434"/>
              <a:ext cx="5257799" cy="142576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1578155" y="1154935"/>
              <a:ext cx="4858166" cy="1182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Summative Testing</a:t>
              </a:r>
            </a:p>
            <a:p>
              <a:pPr eaLnBrk="0" hangingPunct="0"/>
              <a:endParaRPr lang="en-US" sz="600" dirty="0" smtClean="0">
                <a:latin typeface="Rockwell" pitchFamily="18" charset="0"/>
                <a:cs typeface="Narkisim" pitchFamily="34" charset="-79"/>
              </a:endParaRPr>
            </a:p>
            <a:p>
              <a:r>
                <a:rPr lang="en-US" sz="1000" b="0" dirty="0" smtClean="0"/>
                <a:t>(Summative testing is done to test subtle issues (typically after formative </a:t>
              </a:r>
            </a:p>
            <a:p>
              <a:r>
                <a:rPr lang="en-US" sz="1000" b="0" dirty="0" smtClean="0"/>
                <a:t>testing has been done and changes have been made) and generally </a:t>
              </a:r>
            </a:p>
            <a:p>
              <a:r>
                <a:rPr lang="en-US" sz="1000" b="0" dirty="0" smtClean="0"/>
                <a:t>involves a larger number of participants)</a:t>
              </a:r>
            </a:p>
            <a:p>
              <a:endParaRPr lang="en-US" sz="1000" b="0" dirty="0" smtClean="0">
                <a:latin typeface="Rockwell" pitchFamily="18" charset="0"/>
                <a:cs typeface="Narkisim" pitchFamily="34" charset="-79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363066" y="3593119"/>
              <a:ext cx="2590799" cy="76200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3793726" y="3821719"/>
              <a:ext cx="18648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Usability Testing</a:t>
              </a:r>
            </a:p>
          </p:txBody>
        </p:sp>
        <p:sp>
          <p:nvSpPr>
            <p:cNvPr id="54" name="Freeform 53"/>
            <p:cNvSpPr/>
            <p:nvPr/>
          </p:nvSpPr>
          <p:spPr bwMode="auto">
            <a:xfrm rot="3493930">
              <a:off x="5061549" y="2509288"/>
              <a:ext cx="1392057" cy="515882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4913441" y="2970881"/>
              <a:ext cx="1808605" cy="5636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5085704" y="3048000"/>
              <a:ext cx="1512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Eye Tracking</a:t>
              </a:r>
            </a:p>
          </p:txBody>
        </p:sp>
        <p:pic>
          <p:nvPicPr>
            <p:cNvPr id="57" name="Picture 56" descr="circle.pn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95902" y="2667000"/>
              <a:ext cx="2600325" cy="1146394"/>
            </a:xfrm>
            <a:prstGeom prst="rect">
              <a:avLst/>
            </a:prstGeom>
          </p:spPr>
        </p:pic>
        <p:sp>
          <p:nvSpPr>
            <p:cNvPr id="58" name="Oval 57"/>
            <p:cNvSpPr/>
            <p:nvPr/>
          </p:nvSpPr>
          <p:spPr bwMode="auto">
            <a:xfrm>
              <a:off x="1726561" y="2971800"/>
              <a:ext cx="1752601" cy="5925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1984956" y="3062989"/>
              <a:ext cx="11432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Testing</a:t>
              </a:r>
            </a:p>
          </p:txBody>
        </p:sp>
        <p:sp>
          <p:nvSpPr>
            <p:cNvPr id="60" name="7-Point Star 59"/>
            <p:cNvSpPr/>
            <p:nvPr/>
          </p:nvSpPr>
          <p:spPr bwMode="auto">
            <a:xfrm>
              <a:off x="1650607" y="2514600"/>
              <a:ext cx="513550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1734579" y="2598571"/>
              <a:ext cx="353690" cy="34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5</a:t>
              </a:r>
            </a:p>
          </p:txBody>
        </p:sp>
      </p:grpSp>
      <p:sp>
        <p:nvSpPr>
          <p:cNvPr id="62" name="Rounded Rectangle 61"/>
          <p:cNvSpPr/>
          <p:nvPr/>
        </p:nvSpPr>
        <p:spPr bwMode="auto">
          <a:xfrm>
            <a:off x="3734719" y="533400"/>
            <a:ext cx="5105400" cy="3276600"/>
          </a:xfrm>
          <a:prstGeom prst="roundRect">
            <a:avLst>
              <a:gd name="adj" fmla="val 7589"/>
            </a:avLst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imagesCA8DDY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639854"/>
            <a:ext cx="2057400" cy="2456021"/>
          </a:xfrm>
          <a:prstGeom prst="rect">
            <a:avLst/>
          </a:prstGeom>
        </p:spPr>
      </p:pic>
      <p:pic>
        <p:nvPicPr>
          <p:cNvPr id="68" name="Picture 67" descr="imagesCAJ7RBPU.jpg"/>
          <p:cNvPicPr>
            <a:picLocks noChangeAspect="1"/>
          </p:cNvPicPr>
          <p:nvPr/>
        </p:nvPicPr>
        <p:blipFill>
          <a:blip r:embed="rId3" cstate="print"/>
          <a:srcRect r="21501"/>
          <a:stretch>
            <a:fillRect/>
          </a:stretch>
        </p:blipFill>
        <p:spPr>
          <a:xfrm>
            <a:off x="3962400" y="2650924"/>
            <a:ext cx="3110429" cy="2435426"/>
          </a:xfrm>
          <a:prstGeom prst="rect">
            <a:avLst/>
          </a:prstGeom>
        </p:spPr>
      </p:pic>
      <p:pic>
        <p:nvPicPr>
          <p:cNvPr id="70" name="Picture 69" descr="imagesCAK3E1UF.jpg"/>
          <p:cNvPicPr>
            <a:picLocks noChangeAspect="1"/>
          </p:cNvPicPr>
          <p:nvPr/>
        </p:nvPicPr>
        <p:blipFill>
          <a:blip r:embed="rId4" cstate="print"/>
          <a:srcRect t="9333" b="23413"/>
          <a:stretch>
            <a:fillRect/>
          </a:stretch>
        </p:blipFill>
        <p:spPr>
          <a:xfrm>
            <a:off x="4038600" y="-11017"/>
            <a:ext cx="5105400" cy="2666082"/>
          </a:xfrm>
          <a:prstGeom prst="rect">
            <a:avLst/>
          </a:prstGeom>
        </p:spPr>
      </p:pic>
      <p:pic>
        <p:nvPicPr>
          <p:cNvPr id="80" name="Picture 79" descr="UT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4038600" cy="2712052"/>
          </a:xfrm>
          <a:prstGeom prst="rect">
            <a:avLst/>
          </a:prstGeom>
        </p:spPr>
      </p:pic>
      <p:pic>
        <p:nvPicPr>
          <p:cNvPr id="71" name="Picture 70" descr="imagesCAXF8JI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2080353"/>
            <a:ext cx="4038600" cy="3025051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 bwMode="auto">
          <a:xfrm>
            <a:off x="3733800" y="-11017"/>
            <a:ext cx="5105400" cy="5100810"/>
          </a:xfrm>
          <a:prstGeom prst="roundRect">
            <a:avLst>
              <a:gd name="adj" fmla="val 6510"/>
            </a:avLst>
          </a:prstGeom>
          <a:solidFill>
            <a:srgbClr val="53A33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4060634" y="10098"/>
            <a:ext cx="4166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</a:rPr>
              <a:t>Testing Phase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885756" y="672027"/>
            <a:ext cx="4800901" cy="3024477"/>
            <a:chOff x="1295400" y="936434"/>
            <a:chExt cx="5426646" cy="3418685"/>
          </a:xfrm>
        </p:grpSpPr>
        <p:sp>
          <p:nvSpPr>
            <p:cNvPr id="49" name="Freeform 48"/>
            <p:cNvSpPr/>
            <p:nvPr/>
          </p:nvSpPr>
          <p:spPr bwMode="auto">
            <a:xfrm>
              <a:off x="2546722" y="1764703"/>
              <a:ext cx="22819" cy="956464"/>
            </a:xfrm>
            <a:custGeom>
              <a:avLst/>
              <a:gdLst>
                <a:gd name="connsiteX0" fmla="*/ 22034 w 22819"/>
                <a:gd name="connsiteY0" fmla="*/ 956464 h 956464"/>
                <a:gd name="connsiteX1" fmla="*/ 11017 w 22819"/>
                <a:gd name="connsiteY1" fmla="*/ 570873 h 956464"/>
                <a:gd name="connsiteX2" fmla="*/ 0 w 22819"/>
                <a:gd name="connsiteY2" fmla="*/ 471721 h 956464"/>
                <a:gd name="connsiteX3" fmla="*/ 11017 w 22819"/>
                <a:gd name="connsiteY3" fmla="*/ 218333 h 956464"/>
                <a:gd name="connsiteX4" fmla="*/ 22034 w 22819"/>
                <a:gd name="connsiteY4" fmla="*/ 31047 h 9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19" h="956464">
                  <a:moveTo>
                    <a:pt x="22034" y="956464"/>
                  </a:moveTo>
                  <a:cubicBezTo>
                    <a:pt x="18362" y="827934"/>
                    <a:pt x="16856" y="699323"/>
                    <a:pt x="11017" y="570873"/>
                  </a:cubicBezTo>
                  <a:cubicBezTo>
                    <a:pt x="9507" y="537653"/>
                    <a:pt x="0" y="504975"/>
                    <a:pt x="0" y="471721"/>
                  </a:cubicBezTo>
                  <a:cubicBezTo>
                    <a:pt x="0" y="387179"/>
                    <a:pt x="6454" y="302752"/>
                    <a:pt x="11017" y="218333"/>
                  </a:cubicBezTo>
                  <a:cubicBezTo>
                    <a:pt x="22819" y="0"/>
                    <a:pt x="22034" y="126991"/>
                    <a:pt x="22034" y="31047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 rot="4219296" flipV="1">
              <a:off x="3655208" y="2867836"/>
              <a:ext cx="1711946" cy="545775"/>
            </a:xfrm>
            <a:custGeom>
              <a:avLst/>
              <a:gdLst>
                <a:gd name="connsiteX0" fmla="*/ 26865 w 588726"/>
                <a:gd name="connsiteY0" fmla="*/ 396607 h 419151"/>
                <a:gd name="connsiteX1" fmla="*/ 258220 w 588726"/>
                <a:gd name="connsiteY1" fmla="*/ 231354 h 419151"/>
                <a:gd name="connsiteX2" fmla="*/ 302287 w 588726"/>
                <a:gd name="connsiteY2" fmla="*/ 187287 h 419151"/>
                <a:gd name="connsiteX3" fmla="*/ 346354 w 588726"/>
                <a:gd name="connsiteY3" fmla="*/ 165253 h 419151"/>
                <a:gd name="connsiteX4" fmla="*/ 434489 w 588726"/>
                <a:gd name="connsiteY4" fmla="*/ 110169 h 419151"/>
                <a:gd name="connsiteX5" fmla="*/ 566692 w 588726"/>
                <a:gd name="connsiteY5" fmla="*/ 11017 h 419151"/>
                <a:gd name="connsiteX6" fmla="*/ 588726 w 588726"/>
                <a:gd name="connsiteY6" fmla="*/ 0 h 41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726" h="419151">
                  <a:moveTo>
                    <a:pt x="26865" y="396607"/>
                  </a:moveTo>
                  <a:cubicBezTo>
                    <a:pt x="125300" y="298175"/>
                    <a:pt x="0" y="419151"/>
                    <a:pt x="258220" y="231354"/>
                  </a:cubicBezTo>
                  <a:cubicBezTo>
                    <a:pt x="275020" y="219136"/>
                    <a:pt x="285668" y="199751"/>
                    <a:pt x="302287" y="187287"/>
                  </a:cubicBezTo>
                  <a:cubicBezTo>
                    <a:pt x="315425" y="177433"/>
                    <a:pt x="332689" y="174363"/>
                    <a:pt x="346354" y="165253"/>
                  </a:cubicBezTo>
                  <a:cubicBezTo>
                    <a:pt x="436166" y="105378"/>
                    <a:pt x="366460" y="132846"/>
                    <a:pt x="434489" y="110169"/>
                  </a:cubicBezTo>
                  <a:cubicBezTo>
                    <a:pt x="463586" y="87538"/>
                    <a:pt x="524261" y="36475"/>
                    <a:pt x="566692" y="11017"/>
                  </a:cubicBezTo>
                  <a:cubicBezTo>
                    <a:pt x="573733" y="6792"/>
                    <a:pt x="581381" y="3672"/>
                    <a:pt x="588726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95400" y="936434"/>
              <a:ext cx="5257799" cy="1425766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1578155" y="1154935"/>
              <a:ext cx="4858166" cy="1182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Summative Testing</a:t>
              </a:r>
            </a:p>
            <a:p>
              <a:pPr eaLnBrk="0" hangingPunct="0"/>
              <a:endParaRPr lang="en-US" sz="600" dirty="0" smtClean="0">
                <a:latin typeface="Rockwell" pitchFamily="18" charset="0"/>
                <a:cs typeface="Narkisim" pitchFamily="34" charset="-79"/>
              </a:endParaRPr>
            </a:p>
            <a:p>
              <a:r>
                <a:rPr lang="en-US" sz="1000" b="0" dirty="0" smtClean="0"/>
                <a:t>(Summative testing is done to test subtle issues (typically after formative </a:t>
              </a:r>
            </a:p>
            <a:p>
              <a:r>
                <a:rPr lang="en-US" sz="1000" b="0" dirty="0" smtClean="0"/>
                <a:t>testing has been done and changes have been made) and generally </a:t>
              </a:r>
            </a:p>
            <a:p>
              <a:r>
                <a:rPr lang="en-US" sz="1000" b="0" dirty="0" smtClean="0"/>
                <a:t>involves a larger number of participants)</a:t>
              </a:r>
            </a:p>
            <a:p>
              <a:endParaRPr lang="en-US" sz="1000" b="0" dirty="0" smtClean="0">
                <a:latin typeface="Rockwell" pitchFamily="18" charset="0"/>
                <a:cs typeface="Narkisim" pitchFamily="34" charset="-79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3363066" y="3593119"/>
              <a:ext cx="2590799" cy="762000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3793726" y="3821719"/>
              <a:ext cx="18648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Usability Testing</a:t>
              </a:r>
            </a:p>
          </p:txBody>
        </p:sp>
        <p:sp>
          <p:nvSpPr>
            <p:cNvPr id="55" name="Freeform 54"/>
            <p:cNvSpPr/>
            <p:nvPr/>
          </p:nvSpPr>
          <p:spPr bwMode="auto">
            <a:xfrm rot="3493930">
              <a:off x="5061549" y="2509288"/>
              <a:ext cx="1392057" cy="515882"/>
            </a:xfrm>
            <a:custGeom>
              <a:avLst/>
              <a:gdLst>
                <a:gd name="connsiteX0" fmla="*/ 0 w 2046236"/>
                <a:gd name="connsiteY0" fmla="*/ 1062450 h 1062450"/>
                <a:gd name="connsiteX1" fmla="*/ 143219 w 2046236"/>
                <a:gd name="connsiteY1" fmla="*/ 985332 h 1062450"/>
                <a:gd name="connsiteX2" fmla="*/ 176269 w 2046236"/>
                <a:gd name="connsiteY2" fmla="*/ 963298 h 1062450"/>
                <a:gd name="connsiteX3" fmla="*/ 264404 w 2046236"/>
                <a:gd name="connsiteY3" fmla="*/ 919231 h 1062450"/>
                <a:gd name="connsiteX4" fmla="*/ 330506 w 2046236"/>
                <a:gd name="connsiteY4" fmla="*/ 875163 h 1062450"/>
                <a:gd name="connsiteX5" fmla="*/ 407624 w 2046236"/>
                <a:gd name="connsiteY5" fmla="*/ 820079 h 1062450"/>
                <a:gd name="connsiteX6" fmla="*/ 451691 w 2046236"/>
                <a:gd name="connsiteY6" fmla="*/ 798045 h 1062450"/>
                <a:gd name="connsiteX7" fmla="*/ 506776 w 2046236"/>
                <a:gd name="connsiteY7" fmla="*/ 764995 h 1062450"/>
                <a:gd name="connsiteX8" fmla="*/ 550843 w 2046236"/>
                <a:gd name="connsiteY8" fmla="*/ 742961 h 1062450"/>
                <a:gd name="connsiteX9" fmla="*/ 583894 w 2046236"/>
                <a:gd name="connsiteY9" fmla="*/ 720927 h 1062450"/>
                <a:gd name="connsiteX10" fmla="*/ 638978 w 2046236"/>
                <a:gd name="connsiteY10" fmla="*/ 698893 h 1062450"/>
                <a:gd name="connsiteX11" fmla="*/ 782197 w 2046236"/>
                <a:gd name="connsiteY11" fmla="*/ 621775 h 1062450"/>
                <a:gd name="connsiteX12" fmla="*/ 815248 w 2046236"/>
                <a:gd name="connsiteY12" fmla="*/ 588725 h 1062450"/>
                <a:gd name="connsiteX13" fmla="*/ 892366 w 2046236"/>
                <a:gd name="connsiteY13" fmla="*/ 555674 h 1062450"/>
                <a:gd name="connsiteX14" fmla="*/ 958467 w 2046236"/>
                <a:gd name="connsiteY14" fmla="*/ 522623 h 1062450"/>
                <a:gd name="connsiteX15" fmla="*/ 991518 w 2046236"/>
                <a:gd name="connsiteY15" fmla="*/ 500590 h 1062450"/>
                <a:gd name="connsiteX16" fmla="*/ 1057619 w 2046236"/>
                <a:gd name="connsiteY16" fmla="*/ 478556 h 1062450"/>
                <a:gd name="connsiteX17" fmla="*/ 1090669 w 2046236"/>
                <a:gd name="connsiteY17" fmla="*/ 467539 h 1062450"/>
                <a:gd name="connsiteX18" fmla="*/ 1156771 w 2046236"/>
                <a:gd name="connsiteY18" fmla="*/ 434489 h 1062450"/>
                <a:gd name="connsiteX19" fmla="*/ 1200838 w 2046236"/>
                <a:gd name="connsiteY19" fmla="*/ 412455 h 1062450"/>
                <a:gd name="connsiteX20" fmla="*/ 1255923 w 2046236"/>
                <a:gd name="connsiteY20" fmla="*/ 390421 h 1062450"/>
                <a:gd name="connsiteX21" fmla="*/ 1299990 w 2046236"/>
                <a:gd name="connsiteY21" fmla="*/ 368387 h 1062450"/>
                <a:gd name="connsiteX22" fmla="*/ 1333041 w 2046236"/>
                <a:gd name="connsiteY22" fmla="*/ 346354 h 1062450"/>
                <a:gd name="connsiteX23" fmla="*/ 1432192 w 2046236"/>
                <a:gd name="connsiteY23" fmla="*/ 302286 h 1062450"/>
                <a:gd name="connsiteX24" fmla="*/ 1531344 w 2046236"/>
                <a:gd name="connsiteY24" fmla="*/ 258219 h 1062450"/>
                <a:gd name="connsiteX25" fmla="*/ 1597445 w 2046236"/>
                <a:gd name="connsiteY25" fmla="*/ 225168 h 1062450"/>
                <a:gd name="connsiteX26" fmla="*/ 1641513 w 2046236"/>
                <a:gd name="connsiteY26" fmla="*/ 192117 h 1062450"/>
                <a:gd name="connsiteX27" fmla="*/ 1685580 w 2046236"/>
                <a:gd name="connsiteY27" fmla="*/ 181101 h 1062450"/>
                <a:gd name="connsiteX28" fmla="*/ 1729648 w 2046236"/>
                <a:gd name="connsiteY28" fmla="*/ 159067 h 1062450"/>
                <a:gd name="connsiteX29" fmla="*/ 1795749 w 2046236"/>
                <a:gd name="connsiteY29" fmla="*/ 114999 h 1062450"/>
                <a:gd name="connsiteX30" fmla="*/ 1861850 w 2046236"/>
                <a:gd name="connsiteY30" fmla="*/ 92966 h 1062450"/>
                <a:gd name="connsiteX31" fmla="*/ 1894901 w 2046236"/>
                <a:gd name="connsiteY31" fmla="*/ 70932 h 1062450"/>
                <a:gd name="connsiteX32" fmla="*/ 1927951 w 2046236"/>
                <a:gd name="connsiteY32" fmla="*/ 59915 h 1062450"/>
                <a:gd name="connsiteX33" fmla="*/ 1961002 w 2046236"/>
                <a:gd name="connsiteY33" fmla="*/ 37881 h 1062450"/>
                <a:gd name="connsiteX34" fmla="*/ 2038120 w 2046236"/>
                <a:gd name="connsiteY34" fmla="*/ 4831 h 10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46236" h="1062450">
                  <a:moveTo>
                    <a:pt x="0" y="1062450"/>
                  </a:moveTo>
                  <a:cubicBezTo>
                    <a:pt x="71901" y="1038482"/>
                    <a:pt x="29647" y="1055223"/>
                    <a:pt x="143219" y="985332"/>
                  </a:cubicBezTo>
                  <a:cubicBezTo>
                    <a:pt x="154495" y="978393"/>
                    <a:pt x="164426" y="969219"/>
                    <a:pt x="176269" y="963298"/>
                  </a:cubicBezTo>
                  <a:cubicBezTo>
                    <a:pt x="285457" y="908703"/>
                    <a:pt x="96431" y="1026122"/>
                    <a:pt x="264404" y="919231"/>
                  </a:cubicBezTo>
                  <a:cubicBezTo>
                    <a:pt x="286746" y="905014"/>
                    <a:pt x="308811" y="890349"/>
                    <a:pt x="330506" y="875163"/>
                  </a:cubicBezTo>
                  <a:cubicBezTo>
                    <a:pt x="356780" y="856771"/>
                    <a:pt x="379765" y="835998"/>
                    <a:pt x="407624" y="820079"/>
                  </a:cubicBezTo>
                  <a:cubicBezTo>
                    <a:pt x="421883" y="811931"/>
                    <a:pt x="437335" y="806021"/>
                    <a:pt x="451691" y="798045"/>
                  </a:cubicBezTo>
                  <a:cubicBezTo>
                    <a:pt x="470409" y="787646"/>
                    <a:pt x="488058" y="775394"/>
                    <a:pt x="506776" y="764995"/>
                  </a:cubicBezTo>
                  <a:cubicBezTo>
                    <a:pt x="521132" y="757019"/>
                    <a:pt x="536584" y="751109"/>
                    <a:pt x="550843" y="742961"/>
                  </a:cubicBezTo>
                  <a:cubicBezTo>
                    <a:pt x="562339" y="736392"/>
                    <a:pt x="572051" y="726849"/>
                    <a:pt x="583894" y="720927"/>
                  </a:cubicBezTo>
                  <a:cubicBezTo>
                    <a:pt x="601582" y="712083"/>
                    <a:pt x="621529" y="708199"/>
                    <a:pt x="638978" y="698893"/>
                  </a:cubicBezTo>
                  <a:cubicBezTo>
                    <a:pt x="799147" y="613470"/>
                    <a:pt x="697661" y="649954"/>
                    <a:pt x="782197" y="621775"/>
                  </a:cubicBezTo>
                  <a:cubicBezTo>
                    <a:pt x="793214" y="610758"/>
                    <a:pt x="802570" y="597781"/>
                    <a:pt x="815248" y="588725"/>
                  </a:cubicBezTo>
                  <a:cubicBezTo>
                    <a:pt x="839073" y="571707"/>
                    <a:pt x="865393" y="564665"/>
                    <a:pt x="892366" y="555674"/>
                  </a:cubicBezTo>
                  <a:cubicBezTo>
                    <a:pt x="987067" y="492538"/>
                    <a:pt x="867257" y="568227"/>
                    <a:pt x="958467" y="522623"/>
                  </a:cubicBezTo>
                  <a:cubicBezTo>
                    <a:pt x="970310" y="516702"/>
                    <a:pt x="979419" y="505967"/>
                    <a:pt x="991518" y="500590"/>
                  </a:cubicBezTo>
                  <a:cubicBezTo>
                    <a:pt x="1012742" y="491157"/>
                    <a:pt x="1035585" y="485901"/>
                    <a:pt x="1057619" y="478556"/>
                  </a:cubicBezTo>
                  <a:cubicBezTo>
                    <a:pt x="1068636" y="474884"/>
                    <a:pt x="1081007" y="473981"/>
                    <a:pt x="1090669" y="467539"/>
                  </a:cubicBezTo>
                  <a:cubicBezTo>
                    <a:pt x="1154189" y="425192"/>
                    <a:pt x="1092910" y="461858"/>
                    <a:pt x="1156771" y="434489"/>
                  </a:cubicBezTo>
                  <a:cubicBezTo>
                    <a:pt x="1171866" y="428020"/>
                    <a:pt x="1185831" y="419125"/>
                    <a:pt x="1200838" y="412455"/>
                  </a:cubicBezTo>
                  <a:cubicBezTo>
                    <a:pt x="1218910" y="404423"/>
                    <a:pt x="1237851" y="398453"/>
                    <a:pt x="1255923" y="390421"/>
                  </a:cubicBezTo>
                  <a:cubicBezTo>
                    <a:pt x="1270930" y="383751"/>
                    <a:pt x="1285731" y="376535"/>
                    <a:pt x="1299990" y="368387"/>
                  </a:cubicBezTo>
                  <a:cubicBezTo>
                    <a:pt x="1311486" y="361818"/>
                    <a:pt x="1321198" y="352275"/>
                    <a:pt x="1333041" y="346354"/>
                  </a:cubicBezTo>
                  <a:cubicBezTo>
                    <a:pt x="1385278" y="320236"/>
                    <a:pt x="1385464" y="331491"/>
                    <a:pt x="1432192" y="302286"/>
                  </a:cubicBezTo>
                  <a:cubicBezTo>
                    <a:pt x="1508605" y="254528"/>
                    <a:pt x="1440546" y="276379"/>
                    <a:pt x="1531344" y="258219"/>
                  </a:cubicBezTo>
                  <a:cubicBezTo>
                    <a:pt x="1553378" y="247202"/>
                    <a:pt x="1576321" y="237842"/>
                    <a:pt x="1597445" y="225168"/>
                  </a:cubicBezTo>
                  <a:cubicBezTo>
                    <a:pt x="1613190" y="215721"/>
                    <a:pt x="1625090" y="200329"/>
                    <a:pt x="1641513" y="192117"/>
                  </a:cubicBezTo>
                  <a:cubicBezTo>
                    <a:pt x="1655056" y="185346"/>
                    <a:pt x="1670891" y="184773"/>
                    <a:pt x="1685580" y="181101"/>
                  </a:cubicBezTo>
                  <a:cubicBezTo>
                    <a:pt x="1700269" y="173756"/>
                    <a:pt x="1715565" y="167517"/>
                    <a:pt x="1729648" y="159067"/>
                  </a:cubicBezTo>
                  <a:cubicBezTo>
                    <a:pt x="1752355" y="145442"/>
                    <a:pt x="1770627" y="123373"/>
                    <a:pt x="1795749" y="114999"/>
                  </a:cubicBezTo>
                  <a:cubicBezTo>
                    <a:pt x="1817783" y="107655"/>
                    <a:pt x="1842525" y="105849"/>
                    <a:pt x="1861850" y="92966"/>
                  </a:cubicBezTo>
                  <a:cubicBezTo>
                    <a:pt x="1872867" y="85621"/>
                    <a:pt x="1883058" y="76854"/>
                    <a:pt x="1894901" y="70932"/>
                  </a:cubicBezTo>
                  <a:cubicBezTo>
                    <a:pt x="1905288" y="65739"/>
                    <a:pt x="1917564" y="65108"/>
                    <a:pt x="1927951" y="59915"/>
                  </a:cubicBezTo>
                  <a:cubicBezTo>
                    <a:pt x="1939794" y="53993"/>
                    <a:pt x="1948902" y="43259"/>
                    <a:pt x="1961002" y="37881"/>
                  </a:cubicBezTo>
                  <a:cubicBezTo>
                    <a:pt x="2046236" y="0"/>
                    <a:pt x="2007504" y="35447"/>
                    <a:pt x="2038120" y="4831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4913441" y="2970881"/>
              <a:ext cx="1808605" cy="563694"/>
            </a:xfrm>
            <a:custGeom>
              <a:avLst/>
              <a:gdLst>
                <a:gd name="connsiteX0" fmla="*/ 33050 w 2269474"/>
                <a:gd name="connsiteY0" fmla="*/ 132202 h 903383"/>
                <a:gd name="connsiteX1" fmla="*/ 55084 w 2269474"/>
                <a:gd name="connsiteY1" fmla="*/ 275422 h 903383"/>
                <a:gd name="connsiteX2" fmla="*/ 66100 w 2269474"/>
                <a:gd name="connsiteY2" fmla="*/ 451692 h 903383"/>
                <a:gd name="connsiteX3" fmla="*/ 77117 w 2269474"/>
                <a:gd name="connsiteY3" fmla="*/ 517793 h 903383"/>
                <a:gd name="connsiteX4" fmla="*/ 110168 w 2269474"/>
                <a:gd name="connsiteY4" fmla="*/ 716096 h 903383"/>
                <a:gd name="connsiteX5" fmla="*/ 121185 w 2269474"/>
                <a:gd name="connsiteY5" fmla="*/ 749147 h 903383"/>
                <a:gd name="connsiteX6" fmla="*/ 154235 w 2269474"/>
                <a:gd name="connsiteY6" fmla="*/ 892366 h 903383"/>
                <a:gd name="connsiteX7" fmla="*/ 187286 w 2269474"/>
                <a:gd name="connsiteY7" fmla="*/ 903383 h 903383"/>
                <a:gd name="connsiteX8" fmla="*/ 495758 w 2269474"/>
                <a:gd name="connsiteY8" fmla="*/ 881349 h 903383"/>
                <a:gd name="connsiteX9" fmla="*/ 616944 w 2269474"/>
                <a:gd name="connsiteY9" fmla="*/ 870333 h 903383"/>
                <a:gd name="connsiteX10" fmla="*/ 672028 w 2269474"/>
                <a:gd name="connsiteY10" fmla="*/ 859316 h 903383"/>
                <a:gd name="connsiteX11" fmla="*/ 738129 w 2269474"/>
                <a:gd name="connsiteY11" fmla="*/ 848299 h 903383"/>
                <a:gd name="connsiteX12" fmla="*/ 1355074 w 2269474"/>
                <a:gd name="connsiteY12" fmla="*/ 859316 h 903383"/>
                <a:gd name="connsiteX13" fmla="*/ 1509310 w 2269474"/>
                <a:gd name="connsiteY13" fmla="*/ 881349 h 903383"/>
                <a:gd name="connsiteX14" fmla="*/ 1817782 w 2269474"/>
                <a:gd name="connsiteY14" fmla="*/ 870333 h 903383"/>
                <a:gd name="connsiteX15" fmla="*/ 1894900 w 2269474"/>
                <a:gd name="connsiteY15" fmla="*/ 848299 h 903383"/>
                <a:gd name="connsiteX16" fmla="*/ 1938968 w 2269474"/>
                <a:gd name="connsiteY16" fmla="*/ 837282 h 903383"/>
                <a:gd name="connsiteX17" fmla="*/ 1994052 w 2269474"/>
                <a:gd name="connsiteY17" fmla="*/ 815248 h 903383"/>
                <a:gd name="connsiteX18" fmla="*/ 2027103 w 2269474"/>
                <a:gd name="connsiteY18" fmla="*/ 804231 h 903383"/>
                <a:gd name="connsiteX19" fmla="*/ 2082187 w 2269474"/>
                <a:gd name="connsiteY19" fmla="*/ 782198 h 903383"/>
                <a:gd name="connsiteX20" fmla="*/ 2126255 w 2269474"/>
                <a:gd name="connsiteY20" fmla="*/ 771181 h 903383"/>
                <a:gd name="connsiteX21" fmla="*/ 2203373 w 2269474"/>
                <a:gd name="connsiteY21" fmla="*/ 716096 h 903383"/>
                <a:gd name="connsiteX22" fmla="*/ 2236423 w 2269474"/>
                <a:gd name="connsiteY22" fmla="*/ 683046 h 903383"/>
                <a:gd name="connsiteX23" fmla="*/ 2247440 w 2269474"/>
                <a:gd name="connsiteY23" fmla="*/ 638978 h 903383"/>
                <a:gd name="connsiteX24" fmla="*/ 2258457 w 2269474"/>
                <a:gd name="connsiteY24" fmla="*/ 605928 h 903383"/>
                <a:gd name="connsiteX25" fmla="*/ 2269474 w 2269474"/>
                <a:gd name="connsiteY25" fmla="*/ 528810 h 903383"/>
                <a:gd name="connsiteX26" fmla="*/ 2236423 w 2269474"/>
                <a:gd name="connsiteY26" fmla="*/ 286439 h 903383"/>
                <a:gd name="connsiteX27" fmla="*/ 2214390 w 2269474"/>
                <a:gd name="connsiteY27" fmla="*/ 242371 h 903383"/>
                <a:gd name="connsiteX28" fmla="*/ 2192356 w 2269474"/>
                <a:gd name="connsiteY28" fmla="*/ 143219 h 903383"/>
                <a:gd name="connsiteX29" fmla="*/ 2170322 w 2269474"/>
                <a:gd name="connsiteY29" fmla="*/ 77118 h 903383"/>
                <a:gd name="connsiteX30" fmla="*/ 2148288 w 2269474"/>
                <a:gd name="connsiteY30" fmla="*/ 0 h 903383"/>
                <a:gd name="connsiteX31" fmla="*/ 1784732 w 2269474"/>
                <a:gd name="connsiteY31" fmla="*/ 11017 h 903383"/>
                <a:gd name="connsiteX32" fmla="*/ 1718631 w 2269474"/>
                <a:gd name="connsiteY32" fmla="*/ 22034 h 903383"/>
                <a:gd name="connsiteX33" fmla="*/ 1509310 w 2269474"/>
                <a:gd name="connsiteY33" fmla="*/ 44068 h 903383"/>
                <a:gd name="connsiteX34" fmla="*/ 1432192 w 2269474"/>
                <a:gd name="connsiteY34" fmla="*/ 66101 h 903383"/>
                <a:gd name="connsiteX35" fmla="*/ 1255922 w 2269474"/>
                <a:gd name="connsiteY35" fmla="*/ 88135 h 903383"/>
                <a:gd name="connsiteX36" fmla="*/ 1167787 w 2269474"/>
                <a:gd name="connsiteY36" fmla="*/ 99152 h 903383"/>
                <a:gd name="connsiteX37" fmla="*/ 1112703 w 2269474"/>
                <a:gd name="connsiteY37" fmla="*/ 110169 h 903383"/>
                <a:gd name="connsiteX38" fmla="*/ 892366 w 2269474"/>
                <a:gd name="connsiteY38" fmla="*/ 121186 h 903383"/>
                <a:gd name="connsiteX39" fmla="*/ 550843 w 2269474"/>
                <a:gd name="connsiteY39" fmla="*/ 110169 h 903383"/>
                <a:gd name="connsiteX40" fmla="*/ 253387 w 2269474"/>
                <a:gd name="connsiteY40" fmla="*/ 99152 h 903383"/>
                <a:gd name="connsiteX41" fmla="*/ 33050 w 2269474"/>
                <a:gd name="connsiteY41" fmla="*/ 132202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69474" h="903383">
                  <a:moveTo>
                    <a:pt x="33050" y="132202"/>
                  </a:moveTo>
                  <a:cubicBezTo>
                    <a:pt x="0" y="161580"/>
                    <a:pt x="50114" y="227377"/>
                    <a:pt x="55084" y="275422"/>
                  </a:cubicBezTo>
                  <a:cubicBezTo>
                    <a:pt x="61142" y="333981"/>
                    <a:pt x="60770" y="393062"/>
                    <a:pt x="66100" y="451692"/>
                  </a:cubicBezTo>
                  <a:cubicBezTo>
                    <a:pt x="68122" y="473938"/>
                    <a:pt x="73803" y="495703"/>
                    <a:pt x="77117" y="517793"/>
                  </a:cubicBezTo>
                  <a:cubicBezTo>
                    <a:pt x="91050" y="610677"/>
                    <a:pt x="89541" y="643903"/>
                    <a:pt x="110168" y="716096"/>
                  </a:cubicBezTo>
                  <a:cubicBezTo>
                    <a:pt x="113358" y="727262"/>
                    <a:pt x="117513" y="738130"/>
                    <a:pt x="121185" y="749147"/>
                  </a:cubicBezTo>
                  <a:cubicBezTo>
                    <a:pt x="121960" y="754574"/>
                    <a:pt x="136089" y="886317"/>
                    <a:pt x="154235" y="892366"/>
                  </a:cubicBezTo>
                  <a:lnTo>
                    <a:pt x="187286" y="903383"/>
                  </a:lnTo>
                  <a:lnTo>
                    <a:pt x="495758" y="881349"/>
                  </a:lnTo>
                  <a:cubicBezTo>
                    <a:pt x="536200" y="878238"/>
                    <a:pt x="576695" y="875364"/>
                    <a:pt x="616944" y="870333"/>
                  </a:cubicBezTo>
                  <a:cubicBezTo>
                    <a:pt x="635524" y="868011"/>
                    <a:pt x="653605" y="862666"/>
                    <a:pt x="672028" y="859316"/>
                  </a:cubicBezTo>
                  <a:cubicBezTo>
                    <a:pt x="694005" y="855320"/>
                    <a:pt x="716095" y="851971"/>
                    <a:pt x="738129" y="848299"/>
                  </a:cubicBezTo>
                  <a:lnTo>
                    <a:pt x="1355074" y="859316"/>
                  </a:lnTo>
                  <a:cubicBezTo>
                    <a:pt x="1461113" y="862481"/>
                    <a:pt x="1445426" y="860056"/>
                    <a:pt x="1509310" y="881349"/>
                  </a:cubicBezTo>
                  <a:cubicBezTo>
                    <a:pt x="1612134" y="877677"/>
                    <a:pt x="1715093" y="876751"/>
                    <a:pt x="1817782" y="870333"/>
                  </a:cubicBezTo>
                  <a:cubicBezTo>
                    <a:pt x="1839826" y="868955"/>
                    <a:pt x="1873017" y="854551"/>
                    <a:pt x="1894900" y="848299"/>
                  </a:cubicBezTo>
                  <a:cubicBezTo>
                    <a:pt x="1909459" y="844139"/>
                    <a:pt x="1924604" y="842070"/>
                    <a:pt x="1938968" y="837282"/>
                  </a:cubicBezTo>
                  <a:cubicBezTo>
                    <a:pt x="1957729" y="831028"/>
                    <a:pt x="1975535" y="822192"/>
                    <a:pt x="1994052" y="815248"/>
                  </a:cubicBezTo>
                  <a:cubicBezTo>
                    <a:pt x="2004926" y="811170"/>
                    <a:pt x="2016229" y="808309"/>
                    <a:pt x="2027103" y="804231"/>
                  </a:cubicBezTo>
                  <a:cubicBezTo>
                    <a:pt x="2045620" y="797287"/>
                    <a:pt x="2063426" y="788452"/>
                    <a:pt x="2082187" y="782198"/>
                  </a:cubicBezTo>
                  <a:cubicBezTo>
                    <a:pt x="2096551" y="777410"/>
                    <a:pt x="2111566" y="774853"/>
                    <a:pt x="2126255" y="771181"/>
                  </a:cubicBezTo>
                  <a:cubicBezTo>
                    <a:pt x="2152409" y="753744"/>
                    <a:pt x="2179462" y="736591"/>
                    <a:pt x="2203373" y="716096"/>
                  </a:cubicBezTo>
                  <a:cubicBezTo>
                    <a:pt x="2215202" y="705957"/>
                    <a:pt x="2225406" y="694063"/>
                    <a:pt x="2236423" y="683046"/>
                  </a:cubicBezTo>
                  <a:cubicBezTo>
                    <a:pt x="2240095" y="668357"/>
                    <a:pt x="2243280" y="653537"/>
                    <a:pt x="2247440" y="638978"/>
                  </a:cubicBezTo>
                  <a:cubicBezTo>
                    <a:pt x="2250630" y="627812"/>
                    <a:pt x="2256180" y="617315"/>
                    <a:pt x="2258457" y="605928"/>
                  </a:cubicBezTo>
                  <a:cubicBezTo>
                    <a:pt x="2263550" y="580465"/>
                    <a:pt x="2265802" y="554516"/>
                    <a:pt x="2269474" y="528810"/>
                  </a:cubicBezTo>
                  <a:cubicBezTo>
                    <a:pt x="2264882" y="485186"/>
                    <a:pt x="2266539" y="356710"/>
                    <a:pt x="2236423" y="286439"/>
                  </a:cubicBezTo>
                  <a:cubicBezTo>
                    <a:pt x="2229954" y="271344"/>
                    <a:pt x="2221734" y="257060"/>
                    <a:pt x="2214390" y="242371"/>
                  </a:cubicBezTo>
                  <a:cubicBezTo>
                    <a:pt x="2208100" y="210924"/>
                    <a:pt x="2201691" y="174334"/>
                    <a:pt x="2192356" y="143219"/>
                  </a:cubicBezTo>
                  <a:cubicBezTo>
                    <a:pt x="2185682" y="120973"/>
                    <a:pt x="2175955" y="99650"/>
                    <a:pt x="2170322" y="77118"/>
                  </a:cubicBezTo>
                  <a:cubicBezTo>
                    <a:pt x="2156488" y="21785"/>
                    <a:pt x="2164093" y="47415"/>
                    <a:pt x="2148288" y="0"/>
                  </a:cubicBezTo>
                  <a:cubicBezTo>
                    <a:pt x="2027103" y="3672"/>
                    <a:pt x="1905814" y="4808"/>
                    <a:pt x="1784732" y="11017"/>
                  </a:cubicBezTo>
                  <a:cubicBezTo>
                    <a:pt x="1762424" y="12161"/>
                    <a:pt x="1740809" y="19373"/>
                    <a:pt x="1718631" y="22034"/>
                  </a:cubicBezTo>
                  <a:cubicBezTo>
                    <a:pt x="1648972" y="30393"/>
                    <a:pt x="1579084" y="36723"/>
                    <a:pt x="1509310" y="44068"/>
                  </a:cubicBezTo>
                  <a:cubicBezTo>
                    <a:pt x="1483604" y="51412"/>
                    <a:pt x="1458242" y="60090"/>
                    <a:pt x="1432192" y="66101"/>
                  </a:cubicBezTo>
                  <a:cubicBezTo>
                    <a:pt x="1377156" y="78801"/>
                    <a:pt x="1309890" y="82139"/>
                    <a:pt x="1255922" y="88135"/>
                  </a:cubicBezTo>
                  <a:cubicBezTo>
                    <a:pt x="1226496" y="91405"/>
                    <a:pt x="1197050" y="94650"/>
                    <a:pt x="1167787" y="99152"/>
                  </a:cubicBezTo>
                  <a:cubicBezTo>
                    <a:pt x="1149280" y="101999"/>
                    <a:pt x="1131368" y="108676"/>
                    <a:pt x="1112703" y="110169"/>
                  </a:cubicBezTo>
                  <a:cubicBezTo>
                    <a:pt x="1039400" y="116033"/>
                    <a:pt x="965812" y="117514"/>
                    <a:pt x="892366" y="121186"/>
                  </a:cubicBezTo>
                  <a:lnTo>
                    <a:pt x="550843" y="110169"/>
                  </a:lnTo>
                  <a:cubicBezTo>
                    <a:pt x="451682" y="106750"/>
                    <a:pt x="352607" y="99152"/>
                    <a:pt x="253387" y="99152"/>
                  </a:cubicBezTo>
                  <a:cubicBezTo>
                    <a:pt x="22047" y="99152"/>
                    <a:pt x="66100" y="102824"/>
                    <a:pt x="33050" y="13220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5085704" y="3048000"/>
              <a:ext cx="1512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Rockwell" pitchFamily="18" charset="0"/>
                  <a:cs typeface="Narkisim" pitchFamily="34" charset="-79"/>
                </a:rPr>
                <a:t>Eye Tracking</a:t>
              </a:r>
            </a:p>
          </p:txBody>
        </p:sp>
        <p:pic>
          <p:nvPicPr>
            <p:cNvPr id="58" name="Picture 57" descr="circle.png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95902" y="2667000"/>
              <a:ext cx="2600325" cy="1146394"/>
            </a:xfrm>
            <a:prstGeom prst="rect">
              <a:avLst/>
            </a:prstGeom>
          </p:spPr>
        </p:pic>
        <p:sp>
          <p:nvSpPr>
            <p:cNvPr id="59" name="Oval 58"/>
            <p:cNvSpPr/>
            <p:nvPr/>
          </p:nvSpPr>
          <p:spPr bwMode="auto">
            <a:xfrm>
              <a:off x="1726561" y="2971800"/>
              <a:ext cx="1752601" cy="5925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1984956" y="3062989"/>
              <a:ext cx="11432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Testing</a:t>
              </a:r>
            </a:p>
          </p:txBody>
        </p:sp>
        <p:sp>
          <p:nvSpPr>
            <p:cNvPr id="61" name="7-Point Star 60"/>
            <p:cNvSpPr/>
            <p:nvPr/>
          </p:nvSpPr>
          <p:spPr bwMode="auto">
            <a:xfrm>
              <a:off x="1650607" y="2514600"/>
              <a:ext cx="513550" cy="513551"/>
            </a:xfrm>
            <a:prstGeom prst="star7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1734579" y="2598571"/>
              <a:ext cx="353690" cy="34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Verdana" charset="0"/>
                </a:rPr>
                <a:t>5</a:t>
              </a:r>
            </a:p>
          </p:txBody>
        </p:sp>
      </p:grpSp>
      <p:sp>
        <p:nvSpPr>
          <p:cNvPr id="63" name="Rounded Rectangle 62"/>
          <p:cNvSpPr/>
          <p:nvPr/>
        </p:nvSpPr>
        <p:spPr bwMode="auto">
          <a:xfrm>
            <a:off x="3734719" y="533400"/>
            <a:ext cx="5105400" cy="3276600"/>
          </a:xfrm>
          <a:prstGeom prst="roundRect">
            <a:avLst>
              <a:gd name="adj" fmla="val 7589"/>
            </a:avLst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4005549" y="3962400"/>
            <a:ext cx="48336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</a:rPr>
              <a:t>Evaluate a product by testing it on users.</a:t>
            </a: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2438400"/>
            <a:ext cx="2971800" cy="1100137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ＭＳ Ｐゴシック" pitchFamily="34" charset="-128"/>
              </a:rPr>
              <a:t>Thank you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3372" y="76206"/>
            <a:ext cx="8610600" cy="685800"/>
          </a:xfrm>
        </p:spPr>
        <p:txBody>
          <a:bodyPr anchor="t">
            <a:normAutofit/>
          </a:bodyPr>
          <a:lstStyle/>
          <a:p>
            <a:r>
              <a:rPr lang="en-US" sz="2000" kern="1200" dirty="0" smtClean="0"/>
              <a:t>Interactive Design Capabilities</a:t>
            </a:r>
            <a:endParaRPr lang="en-US" sz="2000" kern="1200" dirty="0"/>
          </a:p>
        </p:txBody>
      </p:sp>
      <p:sp>
        <p:nvSpPr>
          <p:cNvPr id="3" name="Text Placeholder 62"/>
          <p:cNvSpPr txBox="1">
            <a:spLocks/>
          </p:cNvSpPr>
          <p:nvPr/>
        </p:nvSpPr>
        <p:spPr>
          <a:xfrm>
            <a:off x="5685972" y="674916"/>
            <a:ext cx="2600734" cy="50673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/>
              <a:buChar char="§"/>
              <a:tabLst>
                <a:tab pos="1022350" algn="l"/>
              </a:tabLs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Consultants (</a:t>
            </a:r>
            <a:r>
              <a:rPr 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ＭＳ Ｐゴシック"/>
                <a:cs typeface="Calibri"/>
              </a:rPr>
              <a:t>15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0+)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Digital Strategists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UX Analysts (Domain/Technology)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Information Architects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Digital Analytics &amp; Marketing Experts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</a:br>
            <a:r>
              <a:rPr lang="en-US" sz="12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ＭＳ Ｐゴシック"/>
                <a:cs typeface="Calibri"/>
              </a:rPr>
              <a:t>Creative Directors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/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Social Media Experts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/>
              <a:buChar char="§"/>
              <a:tabLst>
                <a:tab pos="1022350" algn="l"/>
              </a:tabLs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Designers (300+)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/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Interaction Designers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Mobile Designers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Visual Designers 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Flash Designers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Production </a:t>
            </a:r>
            <a:r>
              <a:rPr lang="en-US" sz="12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A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rtists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/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Print design specialists</a:t>
            </a:r>
          </a:p>
          <a:p>
            <a:pPr marL="225425" marR="0" lvl="0" indent="-225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" pitchFamily="2" charset="2"/>
              <a:buChar char="§"/>
              <a:tabLst>
                <a:tab pos="1022350" algn="l"/>
              </a:tabLs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UI Developers (850+)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Web Developers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Flex Programmers 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Flash/Scripting Programmers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RIA Technology architects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Accessibility experts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  <a:p>
            <a:pPr marL="225425" marR="0" lvl="0" indent="-2254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" pitchFamily="2" charset="2"/>
              <a:buChar char="§"/>
              <a:tabLst>
                <a:tab pos="1022350" algn="l"/>
              </a:tabLs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Analytics  &amp; Marketing (100+)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Analytics Tools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 Experts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/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lang="en-US" sz="12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Reporting &amp; Insights Experts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/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SEO/SEM Experts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654" y="3098907"/>
            <a:ext cx="5458327" cy="27238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Key Differentiators</a:t>
            </a:r>
          </a:p>
          <a:p>
            <a: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One-stop-shop for integrated UX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Design</a:t>
            </a: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, 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Development</a:t>
            </a: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Measurement</a:t>
            </a: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services </a:t>
            </a:r>
          </a:p>
          <a:p>
            <a: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Experience across front-end technologies</a:t>
            </a:r>
          </a:p>
          <a:p>
            <a: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Leverage design experience and best practices from different domains</a:t>
            </a:r>
          </a:p>
          <a:p>
            <a: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SMEs with over 10 years hands on industry experience </a:t>
            </a:r>
          </a:p>
          <a:p>
            <a: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Experienced in seamlessly collaborating in a multi-disciplinary and multi-vendor environment</a:t>
            </a:r>
          </a:p>
          <a:p>
            <a: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Industry known “Two-in-the-box” model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654" y="820745"/>
            <a:ext cx="5486400" cy="206210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1500+ </a:t>
            </a: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member strong global talent pool designing world class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User Experience </a:t>
            </a: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solutions across technology platforms. </a:t>
            </a:r>
          </a:p>
          <a:p>
            <a:endParaRPr 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We are one of the largest Design Services groups in the industry, </a:t>
            </a:r>
            <a:r>
              <a:rPr lang="en-US" sz="1600" dirty="0" smtClean="0">
                <a:solidFill>
                  <a:srgbClr val="69AA3C"/>
                </a:solidFill>
                <a:latin typeface="Calibri" pitchFamily="34" charset="0"/>
                <a:cs typeface="Calibri" pitchFamily="34" charset="0"/>
              </a:rPr>
              <a:t>helping our clients create end-to-end value throughout the customer lifecycle and to deliver a Data-driven Multi-screen Digital Experience.</a:t>
            </a:r>
            <a:endParaRPr lang="en-US" sz="2000" dirty="0" smtClean="0">
              <a:solidFill>
                <a:srgbClr val="69AA3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9654" y="755430"/>
            <a:ext cx="5509714" cy="2256291"/>
          </a:xfrm>
          <a:prstGeom prst="rect">
            <a:avLst/>
          </a:prstGeom>
          <a:noFill/>
          <a:ln w="12700">
            <a:solidFill>
              <a:srgbClr val="50822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57200" cy="457200"/>
          </a:xfrm>
        </p:spPr>
        <p:txBody>
          <a:bodyPr/>
          <a:lstStyle/>
          <a:p>
            <a:pPr>
              <a:defRPr/>
            </a:pPr>
            <a:fld id="{A441D33F-BAD7-4C06-B0FE-24D130CA53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838200" y="2590800"/>
            <a:ext cx="6324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b="1" kern="1200" dirty="0" smtClean="0">
                <a:solidFill>
                  <a:schemeClr val="bg1"/>
                </a:solidFill>
              </a:rPr>
              <a:t>UCD Process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68946"/>
            <a:ext cx="8534400" cy="417288"/>
          </a:xfrm>
        </p:spPr>
        <p:txBody>
          <a:bodyPr/>
          <a:lstStyle/>
          <a:p>
            <a:r>
              <a:rPr lang="en-US" sz="2000" dirty="0" smtClean="0"/>
              <a:t>UCD - Definition</a:t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400" y="838200"/>
            <a:ext cx="8610600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000" b="0" dirty="0" smtClean="0"/>
              <a:t>  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In broad terms, user-centered design (UCD) is a design philosophy and a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  process in which the needs, wants, and limitations of end users of an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  interface or document are given extensive attention at each stage of the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  design process.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User-centered design can be characterized as a multi-stage problem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  solving process that not only requires designers to analyze and foresee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  how users are likely to use an interface, but also to test the validity of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  their assumptions with regards to user behavior in real world tests with 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  actual users.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68946"/>
            <a:ext cx="8610600" cy="685800"/>
          </a:xfrm>
        </p:spPr>
        <p:txBody>
          <a:bodyPr/>
          <a:lstStyle/>
          <a:p>
            <a:r>
              <a:rPr lang="en-US" sz="2000" dirty="0" smtClean="0"/>
              <a:t>UCD Objectives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400" y="838200"/>
            <a:ext cx="86106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Usefulness - 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product enables user to achieve their goals - the tasks that it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was designed to carry out and/or wants needs of user.</a:t>
            </a:r>
          </a:p>
          <a:p>
            <a:endParaRPr lang="en-US" sz="2000" dirty="0" smtClean="0"/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Effectiveness (ease of use) - 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quantitatively measured by speed of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performance or error rate and is tied to a percentage of users.</a:t>
            </a:r>
          </a:p>
          <a:p>
            <a:endParaRPr lang="en-US" sz="2000" dirty="0" smtClean="0"/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Learnability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user's ability to operate the system to some defined level of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competence after some predetermined period of training. Also, refers to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ability for infrequent users to relearn the system.</a:t>
            </a:r>
          </a:p>
          <a:p>
            <a:endParaRPr lang="en-US" sz="2000" dirty="0" smtClean="0"/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Attitude (likeability) - 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user's perceptions, feelings and opinions of the</a:t>
            </a:r>
          </a:p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product, usually captured through both written and oral communication.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52400" y="5715000"/>
            <a:ext cx="414728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i="1" dirty="0" smtClean="0"/>
              <a:t>Source: From Jeffrey Rubin, Handbook of Usability Testing</a:t>
            </a:r>
            <a:endParaRPr lang="en-US" sz="1100" b="0" i="1" dirty="0" smtClean="0">
              <a:latin typeface="Verdana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311078" cy="46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noFill/>
        </p:spPr>
        <p:txBody>
          <a:bodyPr/>
          <a:lstStyle/>
          <a:p>
            <a:fld id="{CBC6D8DF-E239-4125-B95F-3BAF93093FB8}" type="slidenum">
              <a:rPr lang="en-US"/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311078" cy="46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68946"/>
            <a:ext cx="8610600" cy="685800"/>
          </a:xfrm>
        </p:spPr>
        <p:txBody>
          <a:bodyPr/>
          <a:lstStyle/>
          <a:p>
            <a:r>
              <a:rPr lang="en-US" sz="2000" dirty="0" smtClean="0"/>
              <a:t>UCD – The Process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066800" y="1828800"/>
            <a:ext cx="5928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53A333"/>
                </a:solidFill>
              </a:rPr>
              <a:t>Uncertainty | Patterns | Insights 	            Clarity | Focus</a:t>
            </a:r>
            <a:endParaRPr lang="en-US" sz="1600" b="0" dirty="0" smtClean="0">
              <a:solidFill>
                <a:srgbClr val="53A333"/>
              </a:solidFill>
              <a:latin typeface="Verdana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14472" y="5016345"/>
            <a:ext cx="11063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53A333"/>
                </a:solidFill>
              </a:rPr>
              <a:t>Research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004851" y="4592196"/>
            <a:ext cx="2133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53A333"/>
                </a:solidFill>
              </a:rPr>
              <a:t>Concept   Prototype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619302" y="4724400"/>
            <a:ext cx="8675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53A333"/>
                </a:solidFill>
              </a:rPr>
              <a:t>Design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1143000" y="2170323"/>
            <a:ext cx="3462051" cy="6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5029200" y="2176749"/>
            <a:ext cx="24732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orate_Template Final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E0D43A6-0383-4466-8487-B567885E72D8}"/>
</file>

<file path=customXml/itemProps2.xml><?xml version="1.0" encoding="utf-8"?>
<ds:datastoreItem xmlns:ds="http://schemas.openxmlformats.org/officeDocument/2006/customXml" ds:itemID="{B9CFA350-C99A-4742-AFB2-3916005A5A4C}"/>
</file>

<file path=customXml/itemProps3.xml><?xml version="1.0" encoding="utf-8"?>
<ds:datastoreItem xmlns:ds="http://schemas.openxmlformats.org/officeDocument/2006/customXml" ds:itemID="{E5AE1ABD-73DF-4082-9CEA-F404055590F6}"/>
</file>

<file path=docProps/app.xml><?xml version="1.0" encoding="utf-8"?>
<Properties xmlns="http://schemas.openxmlformats.org/officeDocument/2006/extended-properties" xmlns:vt="http://schemas.openxmlformats.org/officeDocument/2006/docPropsVTypes">
  <Template>Cognizant_Corporate_Template Final</Template>
  <TotalTime>2654</TotalTime>
  <Words>1299</Words>
  <Application>Microsoft Office PowerPoint</Application>
  <PresentationFormat>On-screen Show (4:3)</PresentationFormat>
  <Paragraphs>437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Cognizant_Corporate_Template Final</vt:lpstr>
      <vt:lpstr>Introduction to UX CI Practice </vt:lpstr>
      <vt:lpstr>PowerPoint Presentation</vt:lpstr>
      <vt:lpstr>PowerPoint Presentation</vt:lpstr>
      <vt:lpstr>Interactive Design Capabilities</vt:lpstr>
      <vt:lpstr>PowerPoint Presentation</vt:lpstr>
      <vt:lpstr>UCD - Definition  </vt:lpstr>
      <vt:lpstr>UCD Objectives </vt:lpstr>
      <vt:lpstr>PowerPoint Presentation</vt:lpstr>
      <vt:lpstr>UCD – 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PowerPoint Presentation</vt:lpstr>
      <vt:lpstr>Development</vt:lpstr>
      <vt:lpstr>PowerPoint Presentation</vt:lpstr>
      <vt:lpstr>Testing</vt:lpstr>
      <vt:lpstr>PowerPoint Presentation</vt:lpstr>
      <vt:lpstr>PowerPoint Presentation</vt:lpstr>
      <vt:lpstr>PowerPoint Presentation</vt:lpstr>
      <vt:lpstr>Thank you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&amp; Design Services</dc:title>
  <dc:creator>Abhijit Thosar</dc:creator>
  <cp:lastModifiedBy>283450</cp:lastModifiedBy>
  <cp:revision>550</cp:revision>
  <cp:lastPrinted>2010-08-26T20:44:14Z</cp:lastPrinted>
  <dcterms:created xsi:type="dcterms:W3CDTF">2011-06-28T04:22:46Z</dcterms:created>
  <dcterms:modified xsi:type="dcterms:W3CDTF">2012-09-03T04:58:38Z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