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7"/>
  </p:notesMasterIdLst>
  <p:sldIdLst>
    <p:sldId id="315" r:id="rId5"/>
    <p:sldId id="314" r:id="rId6"/>
    <p:sldId id="258" r:id="rId7"/>
    <p:sldId id="259" r:id="rId8"/>
    <p:sldId id="318" r:id="rId9"/>
    <p:sldId id="319" r:id="rId10"/>
    <p:sldId id="336" r:id="rId11"/>
    <p:sldId id="321" r:id="rId12"/>
    <p:sldId id="322" r:id="rId13"/>
    <p:sldId id="267" r:id="rId14"/>
    <p:sldId id="324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37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9" autoAdjust="0"/>
    <p:restoredTop sz="94671" autoAdjust="0"/>
  </p:normalViewPr>
  <p:slideViewPr>
    <p:cSldViewPr>
      <p:cViewPr>
        <p:scale>
          <a:sx n="82" d="100"/>
          <a:sy n="82" d="100"/>
        </p:scale>
        <p:origin x="-1260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3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AD81C8-59D1-4C48-A0E7-82F2644140A5}" type="datetimeFigureOut">
              <a:rPr lang="en-IN" smtClean="0"/>
              <a:pPr/>
              <a:t>23-01-2015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E11A20-E19E-42F5-9B42-52FCF00E777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256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27176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0611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0611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0611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0611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0611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0611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0611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0611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0611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061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061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061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061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061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061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061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061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061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5715000"/>
            <a:ext cx="9144000" cy="1143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>
                  <a:alpha val="50000"/>
                </a:schemeClr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33"/>
          <p:cNvSpPr>
            <a:spLocks noChangeArrowheads="1"/>
          </p:cNvSpPr>
          <p:nvPr/>
        </p:nvSpPr>
        <p:spPr bwMode="auto">
          <a:xfrm>
            <a:off x="228600" y="6248400"/>
            <a:ext cx="518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lnSpc>
                <a:spcPct val="190000"/>
              </a:lnSpc>
              <a:defRPr/>
            </a:pPr>
            <a:r>
              <a:rPr lang="en-US" sz="900" dirty="0">
                <a:solidFill>
                  <a:srgbClr val="000000"/>
                </a:solidFill>
                <a:latin typeface="Verdana" pitchFamily="34" charset="0"/>
              </a:rPr>
              <a:t>      </a:t>
            </a:r>
            <a:r>
              <a:rPr lang="en-US" sz="800" dirty="0">
                <a:solidFill>
                  <a:srgbClr val="000000"/>
                </a:solidFill>
                <a:latin typeface="Verdana" pitchFamily="34" charset="0"/>
              </a:rPr>
              <a:t>|  </a:t>
            </a:r>
            <a:r>
              <a:rPr lang="en-US" sz="800" b="0" dirty="0">
                <a:solidFill>
                  <a:srgbClr val="000000"/>
                </a:solidFill>
                <a:latin typeface="Verdana" pitchFamily="34" charset="0"/>
              </a:rPr>
              <a:t>©</a:t>
            </a:r>
            <a:r>
              <a:rPr lang="en-US" sz="800" b="0" dirty="0" smtClean="0">
                <a:solidFill>
                  <a:srgbClr val="000000"/>
                </a:solidFill>
                <a:latin typeface="Verdana" pitchFamily="34" charset="0"/>
              </a:rPr>
              <a:t>2011, </a:t>
            </a:r>
            <a:r>
              <a:rPr lang="en-US" sz="800" b="0" dirty="0">
                <a:solidFill>
                  <a:srgbClr val="000000"/>
                </a:solidFill>
                <a:latin typeface="Verdana" pitchFamily="34" charset="0"/>
              </a:rPr>
              <a:t>Cognizant 		</a:t>
            </a:r>
            <a:endParaRPr lang="en-US" sz="900" b="0" dirty="0">
              <a:solidFill>
                <a:srgbClr val="000000"/>
              </a:solidFill>
              <a:latin typeface="Verdana" pitchFamily="34" charset="0"/>
            </a:endParaRPr>
          </a:p>
        </p:txBody>
      </p:sp>
      <p:pic>
        <p:nvPicPr>
          <p:cNvPr id="6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04063" y="6137275"/>
            <a:ext cx="19637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9"/>
          <p:cNvCxnSpPr>
            <a:cxnSpLocks noChangeShapeType="1"/>
          </p:cNvCxnSpPr>
          <p:nvPr userDrawn="1"/>
        </p:nvCxnSpPr>
        <p:spPr bwMode="auto">
          <a:xfrm>
            <a:off x="152400" y="228600"/>
            <a:ext cx="8763000" cy="1588"/>
          </a:xfrm>
          <a:prstGeom prst="line">
            <a:avLst/>
          </a:prstGeom>
          <a:noFill/>
          <a:ln w="9525">
            <a:solidFill>
              <a:srgbClr val="55B738"/>
            </a:solidFill>
            <a:round/>
            <a:headEnd/>
            <a:tailEnd/>
          </a:ln>
        </p:spPr>
      </p:cxnSp>
      <p:sp>
        <p:nvSpPr>
          <p:cNvPr id="8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324600"/>
            <a:ext cx="457200" cy="457200"/>
          </a:xfrm>
        </p:spPr>
        <p:txBody>
          <a:bodyPr/>
          <a:lstStyle>
            <a:lvl1pPr>
              <a:defRPr sz="1200" smtClean="0">
                <a:solidFill>
                  <a:srgbClr val="6DB23F"/>
                </a:solidFill>
              </a:defRPr>
            </a:lvl1pPr>
          </a:lstStyle>
          <a:p>
            <a:pPr>
              <a:defRPr/>
            </a:pPr>
            <a:fld id="{A441D33F-BAD7-4C06-B0FE-24D130CA53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31800" y="228600"/>
            <a:ext cx="7340600" cy="49530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3D96A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 txBox="1">
            <a:spLocks/>
          </p:cNvSpPr>
          <p:nvPr userDrawn="1"/>
        </p:nvSpPr>
        <p:spPr>
          <a:xfrm>
            <a:off x="2514600" y="6424613"/>
            <a:ext cx="5178425" cy="368300"/>
          </a:xfrm>
          <a:prstGeom prst="rect">
            <a:avLst/>
          </a:prstGeom>
          <a:noFill/>
        </p:spPr>
        <p:txBody>
          <a:bodyPr/>
          <a:lstStyle/>
          <a:p>
            <a:pPr algn="ctr">
              <a:defRPr/>
            </a:pPr>
            <a:endParaRPr lang="en-US" sz="700" dirty="0">
              <a:cs typeface="+mn-cs"/>
            </a:endParaRPr>
          </a:p>
          <a:p>
            <a:pPr algn="ctr">
              <a:defRPr/>
            </a:pPr>
            <a:endParaRPr lang="en-US" sz="700" dirty="0">
              <a:cs typeface="+mn-cs"/>
            </a:endParaRPr>
          </a:p>
          <a:p>
            <a:pPr algn="ctr">
              <a:defRPr/>
            </a:pPr>
            <a:r>
              <a:rPr lang="en-US" sz="700" dirty="0">
                <a:cs typeface="+mn-cs"/>
              </a:rPr>
              <a:t>© </a:t>
            </a:r>
            <a:r>
              <a:rPr lang="en-US" sz="700" dirty="0" smtClean="0">
                <a:cs typeface="+mn-cs"/>
              </a:rPr>
              <a:t>2009, </a:t>
            </a:r>
            <a:r>
              <a:rPr lang="en-US" sz="700" dirty="0">
                <a:cs typeface="+mn-cs"/>
              </a:rPr>
              <a:t>Cognizant Technology Solutions.                                             Confidential</a:t>
            </a:r>
            <a:r>
              <a:rPr lang="en-US" sz="100" dirty="0">
                <a:cs typeface="+mn-cs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600"/>
            </a:lvl1pPr>
            <a:lvl2pPr>
              <a:defRPr sz="20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29663" y="6564313"/>
            <a:ext cx="3683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CF9FE26E-E9FB-4FFB-A426-42CA90E5EA10}" type="slidenum">
              <a:rPr lang="en-US" sz="900" kern="1200">
                <a:solidFill>
                  <a:srgbClr val="DF7A1C"/>
                </a:solidFill>
                <a:latin typeface="Verdana"/>
                <a:ea typeface="+mn-ea"/>
                <a:cs typeface="+mn-cs"/>
              </a:rPr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900" kern="1200">
              <a:solidFill>
                <a:srgbClr val="DF7A1C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800" y="228600"/>
            <a:ext cx="7340600" cy="49530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3D96A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 txBox="1">
            <a:spLocks/>
          </p:cNvSpPr>
          <p:nvPr userDrawn="1"/>
        </p:nvSpPr>
        <p:spPr>
          <a:xfrm>
            <a:off x="2514600" y="6424613"/>
            <a:ext cx="5178425" cy="368300"/>
          </a:xfrm>
          <a:prstGeom prst="rect">
            <a:avLst/>
          </a:prstGeom>
          <a:noFill/>
        </p:spPr>
        <p:txBody>
          <a:bodyPr/>
          <a:lstStyle/>
          <a:p>
            <a:pPr algn="ctr">
              <a:defRPr/>
            </a:pPr>
            <a:endParaRPr lang="en-US" sz="700" dirty="0">
              <a:cs typeface="+mn-cs"/>
            </a:endParaRPr>
          </a:p>
          <a:p>
            <a:pPr algn="ctr">
              <a:defRPr/>
            </a:pPr>
            <a:endParaRPr lang="en-US" sz="700" dirty="0">
              <a:cs typeface="+mn-cs"/>
            </a:endParaRPr>
          </a:p>
          <a:p>
            <a:pPr algn="ctr">
              <a:defRPr/>
            </a:pPr>
            <a:r>
              <a:rPr lang="en-US" sz="700" dirty="0">
                <a:cs typeface="+mn-cs"/>
              </a:rPr>
              <a:t>© </a:t>
            </a:r>
            <a:r>
              <a:rPr lang="en-US" sz="700" dirty="0" smtClean="0">
                <a:cs typeface="+mn-cs"/>
              </a:rPr>
              <a:t>2009, </a:t>
            </a:r>
            <a:r>
              <a:rPr lang="en-US" sz="700" dirty="0">
                <a:cs typeface="+mn-cs"/>
              </a:rPr>
              <a:t>Cognizant Technology Solutions.                                             Confidential</a:t>
            </a:r>
            <a:r>
              <a:rPr lang="en-US" sz="100" dirty="0">
                <a:cs typeface="+mn-cs"/>
              </a:rPr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29663" y="6564313"/>
            <a:ext cx="3683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CF9FE26E-E9FB-4FFB-A426-42CA90E5EA10}" type="slidenum">
              <a:rPr lang="en-US" sz="900" kern="1200">
                <a:solidFill>
                  <a:srgbClr val="DF7A1C"/>
                </a:solidFill>
                <a:latin typeface="Verdana"/>
                <a:ea typeface="+mn-ea"/>
                <a:cs typeface="+mn-cs"/>
              </a:rPr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900" kern="1200">
              <a:solidFill>
                <a:srgbClr val="DF7A1C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31800" y="228600"/>
            <a:ext cx="7340600" cy="49530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3D96A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22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4805" y="0"/>
            <a:ext cx="1589669" cy="161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 userDrawn="1"/>
        </p:nvCxnSpPr>
        <p:spPr bwMode="auto">
          <a:xfrm>
            <a:off x="440377" y="701675"/>
            <a:ext cx="8242300" cy="0"/>
          </a:xfrm>
          <a:prstGeom prst="line">
            <a:avLst/>
          </a:prstGeom>
          <a:solidFill>
            <a:schemeClr val="accent1"/>
          </a:solidFill>
          <a:ln w="9525" cap="flat" cmpd="sng" algn="ctr">
            <a:gradFill flip="none" rotWithShape="1">
              <a:gsLst>
                <a:gs pos="10000">
                  <a:schemeClr val="bg1">
                    <a:lumMod val="85000"/>
                    <a:alpha val="0"/>
                  </a:schemeClr>
                </a:gs>
                <a:gs pos="60000">
                  <a:schemeClr val="bg1">
                    <a:lumMod val="65000"/>
                    <a:alpha val="38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3" descr="C:\Users\288718\Desktop\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19875" y="6235700"/>
            <a:ext cx="22717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437313"/>
            <a:ext cx="2520950" cy="244475"/>
          </a:xfrm>
          <a:prstGeom prst="rect">
            <a:avLst/>
          </a:prstGeom>
        </p:spPr>
        <p:txBody>
          <a:bodyPr lIns="0" rIns="0" bIns="0" anchor="t" anchorCtr="0"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 l    © 2012, Cognizant Technology Solutions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6538" y="6475413"/>
            <a:ext cx="238125" cy="22225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0B29B4DF-0B59-411B-BCF2-5B7E7B65BA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1800" y="228600"/>
            <a:ext cx="7340600" cy="495300"/>
          </a:xfrm>
          <a:prstGeom prst="rect">
            <a:avLst/>
          </a:prstGeom>
        </p:spPr>
        <p:txBody>
          <a:bodyPr/>
          <a:lstStyle>
            <a:lvl1pPr>
              <a:defRPr b="0" baseline="0">
                <a:solidFill>
                  <a:srgbClr val="3D96A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22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4805" y="0"/>
            <a:ext cx="1589669" cy="161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 userDrawn="1"/>
        </p:nvCxnSpPr>
        <p:spPr bwMode="auto">
          <a:xfrm>
            <a:off x="440377" y="701675"/>
            <a:ext cx="8242300" cy="0"/>
          </a:xfrm>
          <a:prstGeom prst="line">
            <a:avLst/>
          </a:prstGeom>
          <a:solidFill>
            <a:schemeClr val="accent1"/>
          </a:solidFill>
          <a:ln w="9525" cap="flat" cmpd="sng" algn="ctr">
            <a:gradFill flip="none" rotWithShape="1">
              <a:gsLst>
                <a:gs pos="10000">
                  <a:schemeClr val="bg1">
                    <a:lumMod val="85000"/>
                    <a:alpha val="0"/>
                  </a:schemeClr>
                </a:gs>
                <a:gs pos="60000">
                  <a:schemeClr val="bg1">
                    <a:lumMod val="65000"/>
                    <a:alpha val="38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3" descr="C:\Users\288718\Desktop\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19875" y="6235700"/>
            <a:ext cx="22717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437313"/>
            <a:ext cx="2520950" cy="244475"/>
          </a:xfrm>
          <a:prstGeom prst="rect">
            <a:avLst/>
          </a:prstGeom>
        </p:spPr>
        <p:txBody>
          <a:bodyPr lIns="0" rIns="0" bIns="0" anchor="t" anchorCtr="0"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 l    © 2012, Cognizant Technology Solutions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6538" y="6475413"/>
            <a:ext cx="238125" cy="22225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0B29B4DF-0B59-411B-BCF2-5B7E7B65BA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1800" y="228600"/>
            <a:ext cx="7340600" cy="49530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3D96A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22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4805" y="0"/>
            <a:ext cx="1589669" cy="161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 userDrawn="1"/>
        </p:nvCxnSpPr>
        <p:spPr bwMode="auto">
          <a:xfrm>
            <a:off x="440377" y="701675"/>
            <a:ext cx="8242300" cy="0"/>
          </a:xfrm>
          <a:prstGeom prst="line">
            <a:avLst/>
          </a:prstGeom>
          <a:solidFill>
            <a:schemeClr val="accent1"/>
          </a:solidFill>
          <a:ln w="9525" cap="flat" cmpd="sng" algn="ctr">
            <a:gradFill flip="none" rotWithShape="1">
              <a:gsLst>
                <a:gs pos="10000">
                  <a:schemeClr val="bg1">
                    <a:lumMod val="85000"/>
                    <a:alpha val="0"/>
                  </a:schemeClr>
                </a:gs>
                <a:gs pos="60000">
                  <a:schemeClr val="bg1">
                    <a:lumMod val="65000"/>
                    <a:alpha val="38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3" descr="C:\Users\288718\Desktop\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19875" y="6235700"/>
            <a:ext cx="22717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437313"/>
            <a:ext cx="2520950" cy="244475"/>
          </a:xfrm>
          <a:prstGeom prst="rect">
            <a:avLst/>
          </a:prstGeom>
        </p:spPr>
        <p:txBody>
          <a:bodyPr lIns="0" rIns="0" bIns="0" anchor="t" anchorCtr="0"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 l    © 2012, Cognizant Technology Solutions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6538" y="6475413"/>
            <a:ext cx="238125" cy="22225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0B29B4DF-0B59-411B-BCF2-5B7E7B65BA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1800" y="228600"/>
            <a:ext cx="7340600" cy="49530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3D96A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22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4805" y="0"/>
            <a:ext cx="1589669" cy="161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 userDrawn="1"/>
        </p:nvCxnSpPr>
        <p:spPr bwMode="auto">
          <a:xfrm>
            <a:off x="440377" y="701675"/>
            <a:ext cx="8242300" cy="0"/>
          </a:xfrm>
          <a:prstGeom prst="line">
            <a:avLst/>
          </a:prstGeom>
          <a:solidFill>
            <a:schemeClr val="accent1"/>
          </a:solidFill>
          <a:ln w="9525" cap="flat" cmpd="sng" algn="ctr">
            <a:gradFill flip="none" rotWithShape="1">
              <a:gsLst>
                <a:gs pos="10000">
                  <a:schemeClr val="bg1">
                    <a:lumMod val="85000"/>
                    <a:alpha val="0"/>
                  </a:schemeClr>
                </a:gs>
                <a:gs pos="60000">
                  <a:schemeClr val="bg1">
                    <a:lumMod val="65000"/>
                    <a:alpha val="38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3" descr="C:\Users\288718\Desktop\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19875" y="6235700"/>
            <a:ext cx="22717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437313"/>
            <a:ext cx="2520950" cy="244475"/>
          </a:xfrm>
          <a:prstGeom prst="rect">
            <a:avLst/>
          </a:prstGeom>
        </p:spPr>
        <p:txBody>
          <a:bodyPr lIns="0" rIns="0" bIns="0" anchor="t" anchorCtr="0"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 l    © 2012, Cognizant Technology Solutions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6538" y="6475413"/>
            <a:ext cx="238125" cy="22225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0B29B4DF-0B59-411B-BCF2-5B7E7B65BA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800" y="228600"/>
            <a:ext cx="7340600" cy="49530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3D96A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22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4805" y="0"/>
            <a:ext cx="1589669" cy="161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Straight Connector 3"/>
          <p:cNvCxnSpPr/>
          <p:nvPr userDrawn="1"/>
        </p:nvCxnSpPr>
        <p:spPr bwMode="auto">
          <a:xfrm>
            <a:off x="97339" y="806450"/>
            <a:ext cx="8242300" cy="0"/>
          </a:xfrm>
          <a:prstGeom prst="line">
            <a:avLst/>
          </a:prstGeom>
          <a:solidFill>
            <a:schemeClr val="accent1"/>
          </a:solidFill>
          <a:ln w="9525" cap="flat" cmpd="sng" algn="ctr">
            <a:gradFill flip="none" rotWithShape="1">
              <a:gsLst>
                <a:gs pos="10000">
                  <a:schemeClr val="bg1">
                    <a:lumMod val="85000"/>
                    <a:alpha val="0"/>
                  </a:schemeClr>
                </a:gs>
                <a:gs pos="60000">
                  <a:schemeClr val="bg1">
                    <a:lumMod val="65000"/>
                    <a:alpha val="38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94802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5715000"/>
            <a:ext cx="9144000" cy="1143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>
                  <a:alpha val="50000"/>
                </a:schemeClr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33"/>
          <p:cNvSpPr>
            <a:spLocks noChangeArrowheads="1"/>
          </p:cNvSpPr>
          <p:nvPr/>
        </p:nvSpPr>
        <p:spPr bwMode="auto">
          <a:xfrm>
            <a:off x="228600" y="6248400"/>
            <a:ext cx="518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lnSpc>
                <a:spcPct val="190000"/>
              </a:lnSpc>
              <a:defRPr/>
            </a:pPr>
            <a:r>
              <a:rPr lang="en-US" sz="900" dirty="0">
                <a:solidFill>
                  <a:srgbClr val="000000"/>
                </a:solidFill>
                <a:latin typeface="Verdana" pitchFamily="34" charset="0"/>
              </a:rPr>
              <a:t>      </a:t>
            </a:r>
            <a:r>
              <a:rPr lang="en-US" sz="800" dirty="0">
                <a:solidFill>
                  <a:srgbClr val="000000"/>
                </a:solidFill>
                <a:latin typeface="Verdana" pitchFamily="34" charset="0"/>
              </a:rPr>
              <a:t>|  </a:t>
            </a:r>
            <a:r>
              <a:rPr lang="en-US" sz="800" b="0" dirty="0">
                <a:solidFill>
                  <a:srgbClr val="000000"/>
                </a:solidFill>
                <a:latin typeface="Verdana" pitchFamily="34" charset="0"/>
              </a:rPr>
              <a:t>©</a:t>
            </a:r>
            <a:r>
              <a:rPr lang="en-US" sz="800" b="0" dirty="0" smtClean="0">
                <a:solidFill>
                  <a:srgbClr val="000000"/>
                </a:solidFill>
                <a:latin typeface="Verdana" pitchFamily="34" charset="0"/>
              </a:rPr>
              <a:t>2011, </a:t>
            </a:r>
            <a:r>
              <a:rPr lang="en-US" sz="800" b="0" dirty="0">
                <a:solidFill>
                  <a:srgbClr val="000000"/>
                </a:solidFill>
                <a:latin typeface="Verdana" pitchFamily="34" charset="0"/>
              </a:rPr>
              <a:t>Cognizant 		</a:t>
            </a:r>
            <a:endParaRPr lang="en-US" sz="900" b="0" dirty="0">
              <a:solidFill>
                <a:srgbClr val="000000"/>
              </a:solidFill>
              <a:latin typeface="Verdana" pitchFamily="34" charset="0"/>
            </a:endParaRPr>
          </a:p>
        </p:txBody>
      </p:sp>
      <p:pic>
        <p:nvPicPr>
          <p:cNvPr id="6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04063" y="6137275"/>
            <a:ext cx="19637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324600"/>
            <a:ext cx="457200" cy="457200"/>
          </a:xfrm>
        </p:spPr>
        <p:txBody>
          <a:bodyPr/>
          <a:lstStyle>
            <a:lvl1pPr>
              <a:defRPr sz="1200" smtClean="0">
                <a:solidFill>
                  <a:srgbClr val="6DB23F"/>
                </a:solidFill>
              </a:defRPr>
            </a:lvl1pPr>
          </a:lstStyle>
          <a:p>
            <a:pPr>
              <a:defRPr/>
            </a:pPr>
            <a:fld id="{A441D33F-BAD7-4C06-B0FE-24D130CA53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5715000"/>
            <a:ext cx="9144000" cy="1143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>
                  <a:alpha val="50000"/>
                </a:schemeClr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33"/>
          <p:cNvSpPr>
            <a:spLocks noChangeArrowheads="1"/>
          </p:cNvSpPr>
          <p:nvPr/>
        </p:nvSpPr>
        <p:spPr bwMode="auto">
          <a:xfrm>
            <a:off x="228600" y="6248400"/>
            <a:ext cx="518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lnSpc>
                <a:spcPct val="190000"/>
              </a:lnSpc>
              <a:defRPr/>
            </a:pPr>
            <a:r>
              <a:rPr lang="en-US" sz="900" dirty="0">
                <a:solidFill>
                  <a:srgbClr val="000000"/>
                </a:solidFill>
                <a:latin typeface="Verdana" pitchFamily="34" charset="0"/>
              </a:rPr>
              <a:t>      </a:t>
            </a:r>
            <a:r>
              <a:rPr lang="en-US" sz="800" dirty="0">
                <a:solidFill>
                  <a:srgbClr val="000000"/>
                </a:solidFill>
                <a:latin typeface="Verdana" pitchFamily="34" charset="0"/>
              </a:rPr>
              <a:t>|  </a:t>
            </a:r>
            <a:r>
              <a:rPr lang="en-US" sz="800" b="0" dirty="0">
                <a:solidFill>
                  <a:srgbClr val="000000"/>
                </a:solidFill>
                <a:latin typeface="Verdana" pitchFamily="34" charset="0"/>
              </a:rPr>
              <a:t>©</a:t>
            </a:r>
            <a:r>
              <a:rPr lang="en-US" sz="800" b="0" dirty="0" smtClean="0">
                <a:solidFill>
                  <a:srgbClr val="000000"/>
                </a:solidFill>
                <a:latin typeface="Verdana" pitchFamily="34" charset="0"/>
              </a:rPr>
              <a:t>2011, </a:t>
            </a:r>
            <a:r>
              <a:rPr lang="en-US" sz="800" b="0" dirty="0">
                <a:solidFill>
                  <a:srgbClr val="000000"/>
                </a:solidFill>
                <a:latin typeface="Verdana" pitchFamily="34" charset="0"/>
              </a:rPr>
              <a:t>Cognizant 		</a:t>
            </a:r>
            <a:endParaRPr lang="en-US" sz="900" b="0" dirty="0">
              <a:solidFill>
                <a:srgbClr val="000000"/>
              </a:solidFill>
              <a:latin typeface="Verdana" pitchFamily="34" charset="0"/>
            </a:endParaRPr>
          </a:p>
        </p:txBody>
      </p:sp>
      <p:pic>
        <p:nvPicPr>
          <p:cNvPr id="6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04063" y="6137275"/>
            <a:ext cx="19637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9"/>
          <p:cNvCxnSpPr>
            <a:cxnSpLocks noChangeShapeType="1"/>
          </p:cNvCxnSpPr>
          <p:nvPr userDrawn="1"/>
        </p:nvCxnSpPr>
        <p:spPr bwMode="auto">
          <a:xfrm>
            <a:off x="152400" y="228600"/>
            <a:ext cx="8763000" cy="1588"/>
          </a:xfrm>
          <a:prstGeom prst="line">
            <a:avLst/>
          </a:prstGeom>
          <a:noFill/>
          <a:ln w="9525">
            <a:solidFill>
              <a:srgbClr val="55B738"/>
            </a:solidFill>
            <a:round/>
            <a:headEnd/>
            <a:tailEnd/>
          </a:ln>
        </p:spPr>
      </p:cxnSp>
      <p:sp>
        <p:nvSpPr>
          <p:cNvPr id="8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324600"/>
            <a:ext cx="457200" cy="457200"/>
          </a:xfrm>
        </p:spPr>
        <p:txBody>
          <a:bodyPr/>
          <a:lstStyle>
            <a:lvl1pPr>
              <a:defRPr sz="1200" smtClean="0">
                <a:solidFill>
                  <a:srgbClr val="6DB23F"/>
                </a:solidFill>
              </a:defRPr>
            </a:lvl1pPr>
          </a:lstStyle>
          <a:p>
            <a:pPr>
              <a:defRPr/>
            </a:pPr>
            <a:fld id="{A441D33F-BAD7-4C06-B0FE-24D130CA53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152400" y="1143000"/>
            <a:ext cx="86106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1800" y="228600"/>
            <a:ext cx="7340600" cy="49530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3D96A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5715000"/>
            <a:ext cx="9144000" cy="1143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>
                  <a:alpha val="50000"/>
                </a:schemeClr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33"/>
          <p:cNvSpPr>
            <a:spLocks noChangeArrowheads="1"/>
          </p:cNvSpPr>
          <p:nvPr/>
        </p:nvSpPr>
        <p:spPr bwMode="auto">
          <a:xfrm>
            <a:off x="228600" y="6248400"/>
            <a:ext cx="518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lnSpc>
                <a:spcPct val="190000"/>
              </a:lnSpc>
              <a:defRPr/>
            </a:pPr>
            <a:r>
              <a:rPr lang="en-US" sz="900" dirty="0">
                <a:solidFill>
                  <a:srgbClr val="000000"/>
                </a:solidFill>
                <a:latin typeface="Verdana" pitchFamily="34" charset="0"/>
              </a:rPr>
              <a:t>      </a:t>
            </a:r>
            <a:r>
              <a:rPr lang="en-US" sz="800" dirty="0">
                <a:solidFill>
                  <a:srgbClr val="000000"/>
                </a:solidFill>
                <a:latin typeface="Verdana" pitchFamily="34" charset="0"/>
              </a:rPr>
              <a:t>|  </a:t>
            </a:r>
            <a:r>
              <a:rPr lang="en-US" sz="800" b="0" dirty="0">
                <a:solidFill>
                  <a:srgbClr val="000000"/>
                </a:solidFill>
                <a:latin typeface="Verdana" pitchFamily="34" charset="0"/>
              </a:rPr>
              <a:t>©</a:t>
            </a:r>
            <a:r>
              <a:rPr lang="en-US" sz="800" b="0" dirty="0" smtClean="0">
                <a:solidFill>
                  <a:srgbClr val="000000"/>
                </a:solidFill>
                <a:latin typeface="Verdana" pitchFamily="34" charset="0"/>
              </a:rPr>
              <a:t>2011, </a:t>
            </a:r>
            <a:r>
              <a:rPr lang="en-US" sz="800" b="0" dirty="0">
                <a:solidFill>
                  <a:srgbClr val="000000"/>
                </a:solidFill>
                <a:latin typeface="Verdana" pitchFamily="34" charset="0"/>
              </a:rPr>
              <a:t>Cognizant 		</a:t>
            </a:r>
            <a:endParaRPr lang="en-US" sz="900" b="0" dirty="0">
              <a:solidFill>
                <a:srgbClr val="000000"/>
              </a:solidFill>
              <a:latin typeface="Verdana" pitchFamily="34" charset="0"/>
            </a:endParaRPr>
          </a:p>
        </p:txBody>
      </p:sp>
      <p:pic>
        <p:nvPicPr>
          <p:cNvPr id="6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04063" y="6137275"/>
            <a:ext cx="19637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9"/>
          <p:cNvCxnSpPr>
            <a:cxnSpLocks noChangeShapeType="1"/>
          </p:cNvCxnSpPr>
          <p:nvPr userDrawn="1"/>
        </p:nvCxnSpPr>
        <p:spPr bwMode="auto">
          <a:xfrm>
            <a:off x="152400" y="228600"/>
            <a:ext cx="8763000" cy="1588"/>
          </a:xfrm>
          <a:prstGeom prst="line">
            <a:avLst/>
          </a:prstGeom>
          <a:noFill/>
          <a:ln w="9525">
            <a:solidFill>
              <a:srgbClr val="55B738"/>
            </a:solidFill>
            <a:round/>
            <a:headEnd/>
            <a:tailEnd/>
          </a:ln>
        </p:spPr>
      </p:cxnSp>
      <p:sp>
        <p:nvSpPr>
          <p:cNvPr id="8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324600"/>
            <a:ext cx="457200" cy="457200"/>
          </a:xfrm>
        </p:spPr>
        <p:txBody>
          <a:bodyPr/>
          <a:lstStyle>
            <a:lvl1pPr>
              <a:defRPr sz="1200" smtClean="0">
                <a:solidFill>
                  <a:srgbClr val="6DB23F"/>
                </a:solidFill>
              </a:defRPr>
            </a:lvl1pPr>
          </a:lstStyle>
          <a:p>
            <a:pPr>
              <a:defRPr/>
            </a:pPr>
            <a:fld id="{A441D33F-BAD7-4C06-B0FE-24D130CA53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724400" y="1143000"/>
            <a:ext cx="4038600" cy="487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038600" cy="487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31800" y="228600"/>
            <a:ext cx="7340600" cy="49530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3D96A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0" y="5562600"/>
            <a:ext cx="9144000" cy="12954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Rectangle 33"/>
          <p:cNvSpPr>
            <a:spLocks noChangeArrowheads="1"/>
          </p:cNvSpPr>
          <p:nvPr/>
        </p:nvSpPr>
        <p:spPr bwMode="auto">
          <a:xfrm>
            <a:off x="228600" y="6248400"/>
            <a:ext cx="518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lnSpc>
                <a:spcPct val="190000"/>
              </a:lnSpc>
              <a:defRPr/>
            </a:pPr>
            <a:r>
              <a:rPr lang="en-US" sz="900" dirty="0">
                <a:solidFill>
                  <a:srgbClr val="000000"/>
                </a:solidFill>
                <a:latin typeface="Verdana" pitchFamily="34" charset="0"/>
              </a:rPr>
              <a:t>      </a:t>
            </a:r>
            <a:r>
              <a:rPr lang="en-US" sz="800" dirty="0">
                <a:solidFill>
                  <a:srgbClr val="000000"/>
                </a:solidFill>
                <a:latin typeface="Verdana" pitchFamily="34" charset="0"/>
              </a:rPr>
              <a:t>|  </a:t>
            </a:r>
            <a:r>
              <a:rPr lang="en-US" sz="800" b="0" dirty="0">
                <a:solidFill>
                  <a:srgbClr val="000000"/>
                </a:solidFill>
                <a:latin typeface="Verdana" pitchFamily="34" charset="0"/>
              </a:rPr>
              <a:t>©</a:t>
            </a:r>
            <a:r>
              <a:rPr lang="en-US" sz="800" b="0" dirty="0" smtClean="0">
                <a:solidFill>
                  <a:srgbClr val="000000"/>
                </a:solidFill>
                <a:latin typeface="Verdana" pitchFamily="34" charset="0"/>
              </a:rPr>
              <a:t>2012, </a:t>
            </a:r>
            <a:r>
              <a:rPr lang="en-US" sz="800" b="0" dirty="0">
                <a:solidFill>
                  <a:srgbClr val="000000"/>
                </a:solidFill>
                <a:latin typeface="Verdana" pitchFamily="34" charset="0"/>
              </a:rPr>
              <a:t>Cognizant 		</a:t>
            </a:r>
            <a:endParaRPr lang="en-US" sz="900" b="0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6" name="Round Same Side Corner Rectangle 5"/>
          <p:cNvSpPr/>
          <p:nvPr userDrawn="1"/>
        </p:nvSpPr>
        <p:spPr bwMode="auto">
          <a:xfrm rot="5400000">
            <a:off x="2514600" y="-381000"/>
            <a:ext cx="2362200" cy="7391400"/>
          </a:xfrm>
          <a:prstGeom prst="round2SameRect">
            <a:avLst/>
          </a:prstGeom>
          <a:solidFill>
            <a:srgbClr val="55B73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pic>
        <p:nvPicPr>
          <p:cNvPr id="7" name="Picture 10" descr="side_circles.png"/>
          <p:cNvPicPr>
            <a:picLocks noChangeAspect="1"/>
          </p:cNvPicPr>
          <p:nvPr userDrawn="1"/>
        </p:nvPicPr>
        <p:blipFill>
          <a:blip r:embed="rId2" cstate="print"/>
          <a:srcRect r="53333"/>
          <a:stretch>
            <a:fillRect/>
          </a:stretch>
        </p:blipFill>
        <p:spPr bwMode="auto">
          <a:xfrm>
            <a:off x="8882063" y="1981200"/>
            <a:ext cx="261937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324600"/>
            <a:ext cx="457200" cy="457200"/>
          </a:xfrm>
        </p:spPr>
        <p:txBody>
          <a:bodyPr/>
          <a:lstStyle>
            <a:lvl1pPr>
              <a:defRPr sz="1200" smtClean="0">
                <a:solidFill>
                  <a:srgbClr val="6DB23F"/>
                </a:solidFill>
              </a:defRPr>
            </a:lvl1pPr>
          </a:lstStyle>
          <a:p>
            <a:pPr>
              <a:defRPr/>
            </a:pPr>
            <a:fld id="{B26B71E4-EFD0-444B-AEC8-BAD16925C5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838200" y="2590800"/>
            <a:ext cx="6324600" cy="160020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1" name="Picture 3" descr="C:\Users\288718\Desktop\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19875" y="6235700"/>
            <a:ext cx="22717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0" y="5257800"/>
            <a:ext cx="9144000" cy="16002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Text Box 1042"/>
          <p:cNvSpPr txBox="1">
            <a:spLocks noChangeArrowheads="1"/>
          </p:cNvSpPr>
          <p:nvPr/>
        </p:nvSpPr>
        <p:spPr bwMode="auto">
          <a:xfrm>
            <a:off x="381000" y="6172200"/>
            <a:ext cx="609600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sz="1000" b="0" dirty="0">
                <a:solidFill>
                  <a:srgbClr val="808388"/>
                </a:solidFill>
                <a:latin typeface="Verdana" pitchFamily="34" charset="0"/>
              </a:rPr>
              <a:t>©</a:t>
            </a:r>
            <a:r>
              <a:rPr lang="en-US" sz="1000" b="0" dirty="0" smtClean="0">
                <a:solidFill>
                  <a:srgbClr val="808388"/>
                </a:solidFill>
                <a:latin typeface="Verdana" pitchFamily="34" charset="0"/>
              </a:rPr>
              <a:t>2011, </a:t>
            </a:r>
            <a:r>
              <a:rPr lang="en-US" sz="1000" b="0" dirty="0">
                <a:solidFill>
                  <a:srgbClr val="808388"/>
                </a:solidFill>
                <a:latin typeface="Verdana" pitchFamily="34" charset="0"/>
              </a:rPr>
              <a:t>Cognizant 		</a:t>
            </a:r>
          </a:p>
        </p:txBody>
      </p:sp>
      <p:pic>
        <p:nvPicPr>
          <p:cNvPr id="7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5715000"/>
            <a:ext cx="2955925" cy="108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 descr="Cognizant_36x84_04D.png"/>
          <p:cNvPicPr>
            <a:picLocks noChangeAspect="1"/>
          </p:cNvPicPr>
          <p:nvPr userDrawn="1"/>
        </p:nvPicPr>
        <p:blipFill>
          <a:blip r:embed="rId3" cstate="print"/>
          <a:srcRect t="1440"/>
          <a:stretch>
            <a:fillRect/>
          </a:stretch>
        </p:blipFill>
        <p:spPr bwMode="auto">
          <a:xfrm>
            <a:off x="185738" y="0"/>
            <a:ext cx="576262" cy="361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 userDrawn="1"/>
        </p:nvSpPr>
        <p:spPr bwMode="auto">
          <a:xfrm>
            <a:off x="6781800" y="2286000"/>
            <a:ext cx="1981200" cy="20574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10" name="TextBox 9"/>
          <p:cNvSpPr txBox="1"/>
          <p:nvPr userDrawn="1"/>
        </p:nvSpPr>
        <p:spPr bwMode="auto">
          <a:xfrm>
            <a:off x="6858000" y="2743200"/>
            <a:ext cx="18288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3200" b="0" dirty="0">
                <a:solidFill>
                  <a:schemeClr val="bg1"/>
                </a:solidFill>
                <a:latin typeface="Verdana" charset="0"/>
                <a:ea typeface="ＭＳ Ｐゴシック" charset="-128"/>
                <a:cs typeface="ＭＳ Ｐゴシック" charset="-128"/>
              </a:rPr>
              <a:t>Image Area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352800"/>
            <a:ext cx="5181600" cy="1295400"/>
          </a:xfrm>
        </p:spPr>
        <p:txBody>
          <a:bodyPr/>
          <a:lstStyle>
            <a:lvl1pPr marL="0" indent="0">
              <a:defRPr sz="2000">
                <a:solidFill>
                  <a:srgbClr val="3E9AC0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1414463"/>
            <a:ext cx="5181600" cy="1938337"/>
          </a:xfrm>
          <a:prstGeom prst="rect">
            <a:avLst/>
          </a:prstGeom>
        </p:spPr>
        <p:txBody>
          <a:bodyPr anchor="b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/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0" y="5257800"/>
            <a:ext cx="9144000" cy="16002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Text Box 1042"/>
          <p:cNvSpPr txBox="1">
            <a:spLocks noChangeArrowheads="1"/>
          </p:cNvSpPr>
          <p:nvPr/>
        </p:nvSpPr>
        <p:spPr bwMode="auto">
          <a:xfrm>
            <a:off x="381000" y="6172200"/>
            <a:ext cx="609600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sz="1000" b="0" dirty="0">
                <a:solidFill>
                  <a:srgbClr val="808388"/>
                </a:solidFill>
                <a:latin typeface="Verdana" pitchFamily="34" charset="0"/>
              </a:rPr>
              <a:t>©</a:t>
            </a:r>
            <a:r>
              <a:rPr lang="en-US" sz="1000" b="0" dirty="0" smtClean="0">
                <a:solidFill>
                  <a:srgbClr val="808388"/>
                </a:solidFill>
                <a:latin typeface="Verdana" pitchFamily="34" charset="0"/>
              </a:rPr>
              <a:t>2012, </a:t>
            </a:r>
            <a:r>
              <a:rPr lang="en-US" sz="1000" b="0" dirty="0">
                <a:solidFill>
                  <a:srgbClr val="808388"/>
                </a:solidFill>
                <a:latin typeface="Verdana" pitchFamily="34" charset="0"/>
              </a:rPr>
              <a:t>Cognizant 		</a:t>
            </a:r>
          </a:p>
        </p:txBody>
      </p:sp>
      <p:pic>
        <p:nvPicPr>
          <p:cNvPr id="7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5715000"/>
            <a:ext cx="2955925" cy="108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 descr="Cognizant_36x84_04D.png"/>
          <p:cNvPicPr>
            <a:picLocks noChangeAspect="1"/>
          </p:cNvPicPr>
          <p:nvPr userDrawn="1"/>
        </p:nvPicPr>
        <p:blipFill>
          <a:blip r:embed="rId3" cstate="print"/>
          <a:srcRect t="1440"/>
          <a:stretch>
            <a:fillRect/>
          </a:stretch>
        </p:blipFill>
        <p:spPr bwMode="auto">
          <a:xfrm>
            <a:off x="185738" y="0"/>
            <a:ext cx="576262" cy="361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 descr="side_circles.png"/>
          <p:cNvPicPr>
            <a:picLocks noChangeAspect="1"/>
          </p:cNvPicPr>
          <p:nvPr userDrawn="1"/>
        </p:nvPicPr>
        <p:blipFill>
          <a:blip r:embed="rId4" cstate="print"/>
          <a:srcRect r="53333"/>
          <a:stretch>
            <a:fillRect/>
          </a:stretch>
        </p:blipFill>
        <p:spPr bwMode="auto">
          <a:xfrm>
            <a:off x="8882063" y="1981200"/>
            <a:ext cx="261937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352800"/>
            <a:ext cx="6400800" cy="1295400"/>
          </a:xfrm>
        </p:spPr>
        <p:txBody>
          <a:bodyPr/>
          <a:lstStyle>
            <a:lvl1pPr marL="0" indent="0">
              <a:defRPr sz="2000">
                <a:solidFill>
                  <a:srgbClr val="3E9AC0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7800" y="1414463"/>
            <a:ext cx="6400800" cy="1938337"/>
          </a:xfrm>
          <a:prstGeom prst="rect">
            <a:avLst/>
          </a:prstGeom>
        </p:spPr>
        <p:txBody>
          <a:bodyPr anchor="b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/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 txBox="1">
            <a:spLocks/>
          </p:cNvSpPr>
          <p:nvPr userDrawn="1"/>
        </p:nvSpPr>
        <p:spPr>
          <a:xfrm>
            <a:off x="2514600" y="6424613"/>
            <a:ext cx="5178425" cy="368300"/>
          </a:xfrm>
          <a:prstGeom prst="rect">
            <a:avLst/>
          </a:prstGeom>
          <a:noFill/>
        </p:spPr>
        <p:txBody>
          <a:bodyPr/>
          <a:lstStyle/>
          <a:p>
            <a:pPr algn="ctr">
              <a:defRPr/>
            </a:pPr>
            <a:endParaRPr lang="en-US" sz="700" dirty="0">
              <a:cs typeface="+mn-cs"/>
            </a:endParaRPr>
          </a:p>
          <a:p>
            <a:pPr algn="ctr">
              <a:defRPr/>
            </a:pPr>
            <a:endParaRPr lang="en-US" sz="700" dirty="0">
              <a:cs typeface="+mn-cs"/>
            </a:endParaRPr>
          </a:p>
          <a:p>
            <a:pPr algn="ctr">
              <a:defRPr/>
            </a:pPr>
            <a:r>
              <a:rPr lang="en-US" sz="700" dirty="0">
                <a:cs typeface="+mn-cs"/>
              </a:rPr>
              <a:t>© </a:t>
            </a:r>
            <a:r>
              <a:rPr lang="en-US" sz="700" dirty="0" smtClean="0">
                <a:cs typeface="+mn-cs"/>
              </a:rPr>
              <a:t>2009, </a:t>
            </a:r>
            <a:r>
              <a:rPr lang="en-US" sz="700" dirty="0">
                <a:cs typeface="+mn-cs"/>
              </a:rPr>
              <a:t>Cognizant Technology Solutions.                                             Confidential</a:t>
            </a:r>
            <a:r>
              <a:rPr lang="en-US" sz="100" dirty="0">
                <a:cs typeface="+mn-cs"/>
              </a:rPr>
              <a:t> 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388" y="1120775"/>
            <a:ext cx="4106862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9650" y="1120775"/>
            <a:ext cx="410845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895600" y="6424613"/>
            <a:ext cx="5178425" cy="3683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2009, Cognizant Technology Solutions.                                             Confidential</a:t>
            </a:r>
            <a:r>
              <a:rPr lang="en-US" sz="90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EE4F5D-694E-476E-9B1D-CEB23DE19E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800" y="228600"/>
            <a:ext cx="7340600" cy="49530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3D96A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600200"/>
            <a:ext cx="8839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553200"/>
            <a:ext cx="4572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10000"/>
              </a:lnSpc>
              <a:defRPr sz="1000" b="0" smtClean="0">
                <a:solidFill>
                  <a:schemeClr val="bg1"/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fld id="{D65C96D7-1CD6-47E3-9FA9-60CD48A623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7" r:id="rId16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Calibri" pitchFamily="34" charset="0"/>
          <a:ea typeface="ＭＳ Ｐゴシック" charset="-128"/>
          <a:cs typeface="Calibri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9pPr>
    </p:titleStyle>
    <p:bodyStyle>
      <a:lvl1pPr marL="228600" indent="-228600" algn="l" rtl="0" eaLnBrk="1" fontAlgn="base" hangingPunct="1">
        <a:spcBef>
          <a:spcPct val="20000"/>
        </a:spcBef>
        <a:spcAft>
          <a:spcPct val="0"/>
        </a:spcAft>
        <a:buClr>
          <a:srgbClr val="6DB33F"/>
        </a:buClr>
        <a:buFont typeface="Wingdings" pitchFamily="2" charset="2"/>
        <a:tabLst>
          <a:tab pos="1022350" algn="l"/>
        </a:tabLst>
        <a:defRPr sz="2000">
          <a:solidFill>
            <a:schemeClr val="tx1"/>
          </a:solidFill>
          <a:latin typeface="Calibri" pitchFamily="34" charset="0"/>
          <a:ea typeface="ＭＳ Ｐゴシック" charset="-128"/>
          <a:cs typeface="Calibri" pitchFamily="34" charset="0"/>
        </a:defRPr>
      </a:lvl1pPr>
      <a:lvl2pPr marL="5715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tabLst>
          <a:tab pos="1022350" algn="l"/>
        </a:tabLst>
        <a:defRPr sz="2000">
          <a:solidFill>
            <a:schemeClr val="tx1"/>
          </a:solidFill>
          <a:latin typeface="Calibri" pitchFamily="34" charset="0"/>
          <a:ea typeface="ＭＳ Ｐゴシック" charset="-128"/>
          <a:cs typeface="Calibri" pitchFamily="34" charset="0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tabLst>
          <a:tab pos="1022350" algn="l"/>
        </a:tabLst>
        <a:defRPr sz="1800">
          <a:solidFill>
            <a:schemeClr val="tx1"/>
          </a:solidFill>
          <a:latin typeface="Calibri" pitchFamily="34" charset="0"/>
          <a:ea typeface="ＭＳ Ｐゴシック" charset="-128"/>
          <a:cs typeface="Calibri" pitchFamily="34" charset="0"/>
        </a:defRPr>
      </a:lvl3pPr>
      <a:lvl4pPr marL="12573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tabLst>
          <a:tab pos="1022350" algn="l"/>
        </a:tabLst>
        <a:defRPr sz="1600">
          <a:solidFill>
            <a:schemeClr val="tx1"/>
          </a:solidFill>
          <a:latin typeface="Calibri" pitchFamily="34" charset="0"/>
          <a:ea typeface="ＭＳ Ｐゴシック" charset="-128"/>
          <a:cs typeface="Calibri" pitchFamily="34" charset="0"/>
        </a:defRPr>
      </a:lvl4pPr>
      <a:lvl5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tabLst>
          <a:tab pos="1022350" algn="l"/>
        </a:tabLst>
        <a:defRPr sz="1600">
          <a:solidFill>
            <a:schemeClr val="tx1"/>
          </a:solidFill>
          <a:latin typeface="Calibri" pitchFamily="34" charset="0"/>
          <a:ea typeface="ＭＳ Ｐゴシック" charset="-128"/>
          <a:cs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nodejs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</a:rPr>
              <a:t>Grunt </a:t>
            </a:r>
            <a:r>
              <a:rPr lang="en-US" sz="2800" dirty="0">
                <a:solidFill>
                  <a:schemeClr val="tx1"/>
                </a:solidFill>
              </a:rPr>
              <a:t>is not hard to learn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/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				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/>
              <a:t>Grunt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025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89856" y="228600"/>
            <a:ext cx="84969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77229" y="228600"/>
            <a:ext cx="8229600" cy="712440"/>
          </a:xfrm>
        </p:spPr>
        <p:txBody>
          <a:bodyPr>
            <a:noAutofit/>
          </a:bodyPr>
          <a:lstStyle/>
          <a:p>
            <a:r>
              <a:rPr lang="en-US" sz="2400" b="1" dirty="0"/>
              <a:t>In following section we will see how we can use Grunt to concatenate some files:</a:t>
            </a:r>
            <a:endParaRPr lang="en-US" sz="24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DB33F"/>
              </a:buClr>
              <a:buFont typeface="Wingdings" pitchFamily="2" charset="2"/>
              <a:tabLst>
                <a:tab pos="10223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1pPr>
            <a:lvl2pPr marL="571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8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3pPr>
            <a:lvl4pPr marL="1257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4pPr>
            <a:lvl5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800" dirty="0" smtClean="0"/>
              <a:t>Say </a:t>
            </a:r>
            <a:r>
              <a:rPr lang="en-US" sz="1800" dirty="0"/>
              <a:t>if we have three JavaScript files in our Amex </a:t>
            </a:r>
            <a:r>
              <a:rPr lang="en-US" sz="1800" dirty="0" smtClean="0"/>
              <a:t>project</a:t>
            </a:r>
          </a:p>
          <a:p>
            <a:endParaRPr lang="en-US" sz="1800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sz="1600" dirty="0" smtClean="0"/>
              <a:t>jquery.imagesloaded.js</a:t>
            </a:r>
            <a:endParaRPr lang="en-US" sz="1600" dirty="0"/>
          </a:p>
          <a:p>
            <a:pPr marL="342900" lvl="0" indent="-342900">
              <a:buFont typeface="+mj-lt"/>
              <a:buAutoNum type="arabicPeriod"/>
            </a:pPr>
            <a:r>
              <a:rPr lang="en-US" sz="1600" dirty="0"/>
              <a:t>jquery.wookmark.js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600" dirty="0" smtClean="0"/>
              <a:t>app.js</a:t>
            </a:r>
          </a:p>
          <a:p>
            <a:pPr marL="0" lvl="0" indent="0"/>
            <a:endParaRPr lang="en-US" sz="1800" dirty="0"/>
          </a:p>
          <a:p>
            <a:r>
              <a:rPr lang="en-US" sz="1800" dirty="0" smtClean="0"/>
              <a:t>    When </a:t>
            </a:r>
            <a:r>
              <a:rPr lang="en-US" sz="1800" dirty="0"/>
              <a:t>we deploy these files on production, we would like to concatenate these 3 </a:t>
            </a:r>
            <a:r>
              <a:rPr lang="en-US" sz="1800" dirty="0" smtClean="0"/>
              <a:t>files into </a:t>
            </a:r>
            <a:r>
              <a:rPr lang="en-US" sz="1800" dirty="0"/>
              <a:t>one (one request is better than 3) for performance reason, we can tell Grunt to do this.</a:t>
            </a:r>
          </a:p>
          <a:p>
            <a:r>
              <a:rPr lang="en-US" sz="1800" dirty="0"/>
              <a:t> </a:t>
            </a:r>
          </a:p>
          <a:p>
            <a:r>
              <a:rPr lang="en-US" sz="1800" dirty="0" smtClean="0"/>
              <a:t>	We </a:t>
            </a:r>
            <a:r>
              <a:rPr lang="en-US" sz="1800" dirty="0"/>
              <a:t>can set up Grunt to do this for us, so let’s do that</a:t>
            </a:r>
            <a:r>
              <a:rPr lang="en-US" sz="1800" dirty="0" smtClean="0"/>
              <a:t>.</a:t>
            </a:r>
          </a:p>
          <a:p>
            <a:endParaRPr lang="en-US" sz="1800" dirty="0" smtClean="0"/>
          </a:p>
          <a:p>
            <a:r>
              <a:rPr lang="en-US" sz="1800" dirty="0" smtClean="0"/>
              <a:t>	The </a:t>
            </a:r>
            <a:r>
              <a:rPr lang="en-US" sz="1800" dirty="0"/>
              <a:t>official Grunt plug-in for concatenating files is </a:t>
            </a:r>
            <a:r>
              <a:rPr lang="en-US" sz="1800" i="1" dirty="0"/>
              <a:t>grunt-</a:t>
            </a:r>
            <a:r>
              <a:rPr lang="en-US" sz="1800" i="1" dirty="0" err="1"/>
              <a:t>contrib</a:t>
            </a:r>
            <a:r>
              <a:rPr lang="en-US" sz="1800" i="1" dirty="0"/>
              <a:t>-</a:t>
            </a:r>
            <a:r>
              <a:rPr lang="en-US" sz="1800" i="1" dirty="0" err="1"/>
              <a:t>concat</a:t>
            </a:r>
            <a:r>
              <a:rPr lang="en-US" sz="1800" dirty="0"/>
              <a:t>. You can read more info about it on </a:t>
            </a:r>
            <a:r>
              <a:rPr lang="en-US" sz="1800" dirty="0" err="1"/>
              <a:t>GitHub</a:t>
            </a:r>
            <a:r>
              <a:rPr lang="en-US" sz="1800" dirty="0"/>
              <a:t>, all you have to do to use it on your project is to run this command from the prompt from your project’s root folder</a:t>
            </a:r>
            <a:r>
              <a:rPr lang="en-US" sz="1800" dirty="0" smtClean="0"/>
              <a:t>: </a:t>
            </a:r>
          </a:p>
          <a:p>
            <a:r>
              <a:rPr lang="en-US" sz="1800" dirty="0" smtClean="0"/>
              <a:t>	</a:t>
            </a:r>
            <a:r>
              <a:rPr lang="en-US" sz="1600" b="1" i="1" dirty="0" err="1" smtClean="0"/>
              <a:t>npm</a:t>
            </a:r>
            <a:r>
              <a:rPr lang="en-US" sz="1600" b="1" i="1" dirty="0" smtClean="0"/>
              <a:t> </a:t>
            </a:r>
            <a:r>
              <a:rPr lang="en-US" sz="1600" b="1" i="1" dirty="0"/>
              <a:t>install grunt-</a:t>
            </a:r>
            <a:r>
              <a:rPr lang="en-US" sz="1600" b="1" i="1" dirty="0" err="1"/>
              <a:t>contrib</a:t>
            </a:r>
            <a:r>
              <a:rPr lang="en-US" sz="1600" b="1" i="1" dirty="0"/>
              <a:t>-</a:t>
            </a:r>
            <a:r>
              <a:rPr lang="en-US" sz="1600" b="1" i="1" dirty="0" err="1"/>
              <a:t>concat</a:t>
            </a:r>
            <a:r>
              <a:rPr lang="en-US" sz="1600" b="1" i="1" dirty="0"/>
              <a:t> --save-</a:t>
            </a:r>
            <a:r>
              <a:rPr lang="en-US" sz="1600" b="1" i="1" dirty="0" err="1"/>
              <a:t>dev</a:t>
            </a:r>
            <a:endParaRPr lang="en-US" sz="1600" b="1" i="1" dirty="0"/>
          </a:p>
          <a:p>
            <a:endParaRPr lang="en-US" sz="1800" dirty="0"/>
          </a:p>
          <a:p>
            <a:endParaRPr lang="en-US" sz="1800" dirty="0"/>
          </a:p>
          <a:p>
            <a:pPr marL="0" lvl="0" indent="0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7865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44454"/>
            <a:ext cx="84969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DB33F"/>
              </a:buClr>
              <a:buFont typeface="Wingdings" pitchFamily="2" charset="2"/>
              <a:tabLst>
                <a:tab pos="10223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1pPr>
            <a:lvl2pPr marL="571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8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3pPr>
            <a:lvl4pPr marL="1257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4pPr>
            <a:lvl5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en-US" sz="1800" kern="0" dirty="0" smtClean="0"/>
          </a:p>
          <a:p>
            <a:endParaRPr lang="en-US" sz="1800" kern="0" dirty="0"/>
          </a:p>
          <a:p>
            <a:endParaRPr lang="en-US" sz="1800" kern="0" dirty="0" smtClean="0"/>
          </a:p>
          <a:p>
            <a:endParaRPr lang="en-US" sz="1800" kern="0" dirty="0"/>
          </a:p>
          <a:p>
            <a:endParaRPr lang="en-US" sz="1800" kern="0" dirty="0" smtClean="0"/>
          </a:p>
          <a:p>
            <a:endParaRPr lang="en-US" sz="1800" kern="0" dirty="0"/>
          </a:p>
          <a:p>
            <a:endParaRPr lang="en-US" sz="1800" kern="0" dirty="0" smtClean="0"/>
          </a:p>
          <a:p>
            <a:endParaRPr lang="en-US" sz="1800" kern="0" dirty="0"/>
          </a:p>
          <a:p>
            <a:endParaRPr lang="en-US" sz="1800" kern="0" dirty="0" smtClean="0"/>
          </a:p>
          <a:p>
            <a:endParaRPr lang="en-US" sz="1800" kern="0" dirty="0"/>
          </a:p>
          <a:p>
            <a:endParaRPr lang="en-US" sz="1800" kern="0" dirty="0" smtClean="0"/>
          </a:p>
          <a:p>
            <a:r>
              <a:rPr lang="en-US" sz="1600" dirty="0" smtClean="0"/>
              <a:t>     A </a:t>
            </a:r>
            <a:r>
              <a:rPr lang="en-US" sz="1600" dirty="0"/>
              <a:t>neat thing about doing it this way: our </a:t>
            </a:r>
            <a:r>
              <a:rPr lang="en-US" sz="1600" dirty="0" err="1"/>
              <a:t>package.json</a:t>
            </a:r>
            <a:r>
              <a:rPr lang="en-US" sz="1600" dirty="0"/>
              <a:t> file will automatically be updated to include this new dependency. You’ll see following line in your </a:t>
            </a:r>
            <a:r>
              <a:rPr lang="en-US" sz="1600" dirty="0" err="1"/>
              <a:t>package.JSON</a:t>
            </a:r>
            <a:r>
              <a:rPr lang="en-US" sz="1600" dirty="0"/>
              <a:t>:</a:t>
            </a:r>
          </a:p>
          <a:p>
            <a:r>
              <a:rPr lang="en-US" sz="1600" dirty="0" smtClean="0"/>
              <a:t>     </a:t>
            </a:r>
            <a:r>
              <a:rPr lang="en-US" sz="1600" b="1" i="1" dirty="0" smtClean="0"/>
              <a:t>"</a:t>
            </a:r>
            <a:r>
              <a:rPr lang="en-US" sz="1600" b="1" i="1" dirty="0"/>
              <a:t>grunt-</a:t>
            </a:r>
            <a:r>
              <a:rPr lang="en-US" sz="1600" b="1" i="1" dirty="0" err="1"/>
              <a:t>contrib</a:t>
            </a:r>
            <a:r>
              <a:rPr lang="en-US" sz="1600" b="1" i="1" dirty="0"/>
              <a:t>-</a:t>
            </a:r>
            <a:r>
              <a:rPr lang="en-US" sz="1600" b="1" i="1" dirty="0" err="1"/>
              <a:t>concat</a:t>
            </a:r>
            <a:r>
              <a:rPr lang="en-US" sz="1600" b="1" i="1" dirty="0"/>
              <a:t>": "~0.3.0"</a:t>
            </a:r>
          </a:p>
          <a:p>
            <a:endParaRPr lang="en-US" sz="1800" kern="0" dirty="0" smtClean="0"/>
          </a:p>
        </p:txBody>
      </p:sp>
      <p:pic>
        <p:nvPicPr>
          <p:cNvPr id="6" name="Picture 5" descr="C:\Users\ajay\Desktop\7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914400"/>
            <a:ext cx="63246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3051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4969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914400"/>
            <a:ext cx="8229600" cy="505936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DB33F"/>
              </a:buClr>
              <a:buFont typeface="Wingdings" pitchFamily="2" charset="2"/>
              <a:tabLst>
                <a:tab pos="10223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1pPr>
            <a:lvl2pPr marL="571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8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3pPr>
            <a:lvl4pPr marL="1257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4pPr>
            <a:lvl5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en-US" sz="1800" kern="0" dirty="0" smtClean="0"/>
          </a:p>
          <a:p>
            <a:endParaRPr lang="en-US" sz="1800" kern="0" dirty="0"/>
          </a:p>
          <a:p>
            <a:endParaRPr lang="en-US" sz="1800" kern="0" dirty="0" smtClean="0"/>
          </a:p>
          <a:p>
            <a:endParaRPr lang="en-US" sz="1800" kern="0" dirty="0"/>
          </a:p>
          <a:p>
            <a:endParaRPr lang="en-US" sz="1800" kern="0" dirty="0" smtClean="0"/>
          </a:p>
          <a:p>
            <a:endParaRPr lang="en-US" sz="1800" kern="0" dirty="0"/>
          </a:p>
          <a:p>
            <a:endParaRPr lang="en-US" sz="1800" kern="0" dirty="0" smtClean="0"/>
          </a:p>
          <a:p>
            <a:endParaRPr lang="en-US" sz="1800" kern="0" dirty="0"/>
          </a:p>
          <a:p>
            <a:endParaRPr lang="en-US" sz="1800" kern="0" dirty="0" smtClean="0"/>
          </a:p>
          <a:p>
            <a:endParaRPr lang="en-US" sz="1800" kern="0" dirty="0"/>
          </a:p>
          <a:p>
            <a:endParaRPr lang="en-US" sz="1800" kern="0" dirty="0" smtClean="0"/>
          </a:p>
          <a:p>
            <a:endParaRPr lang="en-US" sz="1800" kern="0" dirty="0" smtClean="0"/>
          </a:p>
          <a:p>
            <a:endParaRPr lang="en-US" sz="1800" kern="0" dirty="0"/>
          </a:p>
          <a:p>
            <a:endParaRPr lang="en-US" sz="1800" kern="0" dirty="0" smtClean="0"/>
          </a:p>
          <a:p>
            <a:endParaRPr lang="en-US" sz="1800" kern="0" dirty="0" smtClean="0"/>
          </a:p>
          <a:p>
            <a:r>
              <a:rPr lang="en-US" sz="1800" dirty="0"/>
              <a:t>Now we are ready to use it. We will tell Grunt what to do via a configuration </a:t>
            </a:r>
            <a:r>
              <a:rPr lang="en-US" sz="1800" dirty="0" smtClean="0"/>
              <a:t>file</a:t>
            </a:r>
          </a:p>
          <a:p>
            <a:r>
              <a:rPr lang="en-US" sz="1800" dirty="0" smtClean="0"/>
              <a:t>named </a:t>
            </a:r>
            <a:r>
              <a:rPr lang="en-US" sz="1800" b="1" i="1" dirty="0" smtClean="0"/>
              <a:t>Gruntfile.js</a:t>
            </a:r>
          </a:p>
          <a:p>
            <a:endParaRPr lang="en-US" sz="1800" dirty="0"/>
          </a:p>
          <a:p>
            <a:r>
              <a:rPr lang="en-US" sz="1800" dirty="0"/>
              <a:t>Just like our </a:t>
            </a:r>
            <a:r>
              <a:rPr lang="en-US" sz="1800" dirty="0" err="1"/>
              <a:t>package.json</a:t>
            </a:r>
            <a:r>
              <a:rPr lang="en-US" sz="1800" dirty="0"/>
              <a:t> file, our Gruntfile.js has special format.</a:t>
            </a:r>
          </a:p>
          <a:p>
            <a:endParaRPr lang="en-US" sz="1800" kern="0" dirty="0"/>
          </a:p>
          <a:p>
            <a:endParaRPr lang="en-US" sz="1800" kern="0" dirty="0" smtClean="0"/>
          </a:p>
          <a:p>
            <a:endParaRPr lang="en-US" sz="1800" kern="0" dirty="0"/>
          </a:p>
          <a:p>
            <a:endParaRPr lang="en-US" sz="1800" kern="0" dirty="0" smtClean="0"/>
          </a:p>
        </p:txBody>
      </p:sp>
      <p:pic>
        <p:nvPicPr>
          <p:cNvPr id="5" name="Picture 4" descr="C:\Users\ajay\Desktop\9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904754"/>
            <a:ext cx="4572000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7361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89856" y="125760"/>
            <a:ext cx="84969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DB33F"/>
              </a:buClr>
              <a:buFont typeface="Wingdings" pitchFamily="2" charset="2"/>
              <a:tabLst>
                <a:tab pos="10223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1pPr>
            <a:lvl2pPr marL="571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8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3pPr>
            <a:lvl4pPr marL="1257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4pPr>
            <a:lvl5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800" dirty="0" smtClean="0"/>
              <a:t>     Now </a:t>
            </a:r>
            <a:r>
              <a:rPr lang="en-US" sz="1800" dirty="0"/>
              <a:t>we need to create configuration for concatenating </a:t>
            </a:r>
            <a:r>
              <a:rPr lang="en-US" sz="1800" dirty="0" err="1"/>
              <a:t>js</a:t>
            </a:r>
            <a:r>
              <a:rPr lang="en-US" sz="1800" dirty="0"/>
              <a:t> files. 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/>
              <a:t> </a:t>
            </a:r>
            <a:r>
              <a:rPr lang="en-US" sz="1800" dirty="0" smtClean="0"/>
              <a:t>    We </a:t>
            </a:r>
            <a:r>
              <a:rPr lang="en-US" sz="1800" dirty="0"/>
              <a:t>have three JavaScript files we’re trying to concatenate. We’ll list file paths to them under </a:t>
            </a:r>
            <a:r>
              <a:rPr lang="en-US" sz="1800" dirty="0" err="1"/>
              <a:t>src</a:t>
            </a:r>
            <a:r>
              <a:rPr lang="en-US" sz="1800" dirty="0"/>
              <a:t> in an array of file paths (as quoted strings) and then we’ll list a destination file as </a:t>
            </a:r>
            <a:r>
              <a:rPr lang="en-US" sz="1800" dirty="0" err="1"/>
              <a:t>dest</a:t>
            </a:r>
            <a:r>
              <a:rPr lang="en-US" sz="1800" dirty="0"/>
              <a:t>. The destination file doesn’t have to exist yet. It will be created when this task runs and squishes all the files together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r>
              <a:rPr lang="en-US" sz="1800" dirty="0" smtClean="0"/>
              <a:t>    Both </a:t>
            </a:r>
            <a:r>
              <a:rPr lang="en-US" sz="1800" dirty="0"/>
              <a:t>our </a:t>
            </a:r>
            <a:r>
              <a:rPr lang="en-US" sz="1800" b="1" i="1" dirty="0"/>
              <a:t>jquery.imagesloaded.js</a:t>
            </a:r>
            <a:r>
              <a:rPr lang="en-US" sz="1800" dirty="0"/>
              <a:t> and </a:t>
            </a:r>
            <a:r>
              <a:rPr lang="en-US" sz="1800" b="1" i="1" dirty="0"/>
              <a:t>jquery.wookmark.js</a:t>
            </a:r>
            <a:r>
              <a:rPr lang="en-US" sz="1800" dirty="0"/>
              <a:t> files are libraries. We most likely won’t be touching them. So, for organization, we’ll keep them in a </a:t>
            </a:r>
            <a:r>
              <a:rPr lang="en-US" sz="1800" b="1" i="1" dirty="0"/>
              <a:t>/script/libs/</a:t>
            </a:r>
            <a:r>
              <a:rPr lang="en-US" sz="1800" dirty="0"/>
              <a:t> folder. Our app.js file is where we write our own code, so that will be right in the </a:t>
            </a:r>
            <a:r>
              <a:rPr lang="en-US" sz="1800" b="1" i="1" dirty="0"/>
              <a:t>/script/</a:t>
            </a:r>
            <a:r>
              <a:rPr lang="en-US" sz="1800" dirty="0"/>
              <a:t> folder. </a:t>
            </a:r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    Now </a:t>
            </a:r>
            <a:r>
              <a:rPr lang="en-US" sz="1800" dirty="0"/>
              <a:t>let’s tell Grunt to find all those files and squish them together into a single file named production.js, named that way to indicate it is for use on our real live website.</a:t>
            </a:r>
          </a:p>
        </p:txBody>
      </p:sp>
    </p:spTree>
    <p:extLst>
      <p:ext uri="{BB962C8B-B14F-4D97-AF65-F5344CB8AC3E}">
        <p14:creationId xmlns:p14="http://schemas.microsoft.com/office/powerpoint/2010/main" val="206105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4969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697260"/>
            <a:ext cx="8229600" cy="50593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DB33F"/>
              </a:buClr>
              <a:buFont typeface="Wingdings" pitchFamily="2" charset="2"/>
              <a:tabLst>
                <a:tab pos="10223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1pPr>
            <a:lvl2pPr marL="571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8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3pPr>
            <a:lvl4pPr marL="1257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4pPr>
            <a:lvl5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800" dirty="0" smtClean="0"/>
              <a:t>	</a:t>
            </a:r>
          </a:p>
          <a:p>
            <a:r>
              <a:rPr lang="en-US" sz="1800" dirty="0" smtClean="0"/>
              <a:t>     Contents </a:t>
            </a:r>
            <a:r>
              <a:rPr lang="en-US" sz="1800" dirty="0"/>
              <a:t>of </a:t>
            </a:r>
            <a:r>
              <a:rPr lang="en-US" sz="1800" b="1" i="1" dirty="0"/>
              <a:t>Gruntfiles.js</a:t>
            </a:r>
            <a:r>
              <a:rPr lang="en-US" sz="1800" dirty="0"/>
              <a:t> will be in the following </a:t>
            </a:r>
            <a:r>
              <a:rPr lang="en-US" sz="1800" dirty="0" smtClean="0"/>
              <a:t>format</a:t>
            </a:r>
            <a:endParaRPr lang="en-US" sz="1800" dirty="0"/>
          </a:p>
        </p:txBody>
      </p:sp>
      <p:pic>
        <p:nvPicPr>
          <p:cNvPr id="5" name="Picture 4" descr="C:\Users\ajay\Desktop\10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828800"/>
            <a:ext cx="6477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6105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4969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24405" y="697260"/>
            <a:ext cx="8229600" cy="50593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DB33F"/>
              </a:buClr>
              <a:buFont typeface="Wingdings" pitchFamily="2" charset="2"/>
              <a:tabLst>
                <a:tab pos="10223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1pPr>
            <a:lvl2pPr marL="571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8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3pPr>
            <a:lvl4pPr marL="1257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4pPr>
            <a:lvl5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800" dirty="0" smtClean="0"/>
              <a:t>     All </a:t>
            </a:r>
            <a:r>
              <a:rPr lang="en-US" sz="1800" dirty="0"/>
              <a:t>set, we just have to run Grunt command from your project folder and watch it happen! </a:t>
            </a:r>
            <a:r>
              <a:rPr lang="en-US" sz="1800" b="1" i="1" dirty="0"/>
              <a:t>production.js</a:t>
            </a:r>
            <a:r>
              <a:rPr lang="en-US" sz="1800" dirty="0"/>
              <a:t> will be created and will be a perfect concatenation of our three files.</a:t>
            </a:r>
          </a:p>
        </p:txBody>
      </p:sp>
      <p:pic>
        <p:nvPicPr>
          <p:cNvPr id="5" name="Picture 4" descr="C:\Users\ajay\Desktop\12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932304"/>
            <a:ext cx="6400800" cy="3249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6922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4969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DB33F"/>
              </a:buClr>
              <a:buFont typeface="Wingdings" pitchFamily="2" charset="2"/>
              <a:tabLst>
                <a:tab pos="10223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1pPr>
            <a:lvl2pPr marL="571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8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3pPr>
            <a:lvl4pPr marL="1257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4pPr>
            <a:lvl5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en-US" sz="1800" kern="0" dirty="0" smtClean="0"/>
          </a:p>
        </p:txBody>
      </p:sp>
      <p:pic>
        <p:nvPicPr>
          <p:cNvPr id="6" name="Picture 5" descr="C:\Users\ajay\Desktop\14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834954"/>
            <a:ext cx="6019800" cy="5032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689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4969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712440"/>
          </a:xfrm>
        </p:spPr>
        <p:txBody>
          <a:bodyPr>
            <a:noAutofit/>
          </a:bodyPr>
          <a:lstStyle/>
          <a:p>
            <a:r>
              <a:rPr lang="en-US" sz="2400" b="1" dirty="0"/>
              <a:t>LET’S MAKE GRUNT MINIFY OUR Production.js file:</a:t>
            </a:r>
            <a:endParaRPr lang="en-US" sz="24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DB33F"/>
              </a:buClr>
              <a:buFont typeface="Wingdings" pitchFamily="2" charset="2"/>
              <a:tabLst>
                <a:tab pos="10223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1pPr>
            <a:lvl2pPr marL="571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8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3pPr>
            <a:lvl4pPr marL="1257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4pPr>
            <a:lvl5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800" dirty="0"/>
              <a:t>To minify we have to follow these 3 steps</a:t>
            </a:r>
            <a:r>
              <a:rPr lang="en-US" sz="1800" dirty="0" smtClean="0"/>
              <a:t>:</a:t>
            </a:r>
          </a:p>
          <a:p>
            <a:endParaRPr lang="en-US" sz="1800" dirty="0"/>
          </a:p>
          <a:p>
            <a:pPr marL="342900" lvl="0" indent="-342900">
              <a:buFont typeface="+mj-lt"/>
              <a:buAutoNum type="arabicPeriod"/>
            </a:pPr>
            <a:r>
              <a:rPr lang="en-US" sz="1800" dirty="0"/>
              <a:t>Find a Grunt plug-in to minify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800" dirty="0"/>
              <a:t>Add configuration style of that plug-in to Gruntfile.js </a:t>
            </a:r>
            <a:r>
              <a:rPr lang="en-US" sz="1800" dirty="0" smtClean="0"/>
              <a:t>and</a:t>
            </a:r>
          </a:p>
          <a:p>
            <a:pPr marL="0" lvl="0" indent="0"/>
            <a:endParaRPr lang="en-US" sz="1800" dirty="0"/>
          </a:p>
          <a:p>
            <a:r>
              <a:rPr lang="en-US" sz="1800" dirty="0" smtClean="0"/>
              <a:t>	The </a:t>
            </a:r>
            <a:r>
              <a:rPr lang="en-US" sz="1800" dirty="0"/>
              <a:t>official plug-in for minifying code is grunt-</a:t>
            </a:r>
            <a:r>
              <a:rPr lang="en-US" sz="1800" dirty="0" err="1"/>
              <a:t>contrib</a:t>
            </a:r>
            <a:r>
              <a:rPr lang="en-US" sz="1800" dirty="0"/>
              <a:t>-</a:t>
            </a:r>
            <a:r>
              <a:rPr lang="en-US" sz="1800" dirty="0" err="1"/>
              <a:t>uglify</a:t>
            </a:r>
            <a:r>
              <a:rPr lang="en-US" sz="1800" dirty="0"/>
              <a:t>. Just like we did last time, we just have to run an NPM command to install it:</a:t>
            </a:r>
          </a:p>
          <a:p>
            <a:r>
              <a:rPr lang="en-US" sz="1800" b="1" dirty="0" smtClean="0"/>
              <a:t>	</a:t>
            </a:r>
          </a:p>
          <a:p>
            <a:r>
              <a:rPr lang="en-US" sz="1800" b="1" dirty="0"/>
              <a:t>	</a:t>
            </a:r>
            <a:r>
              <a:rPr lang="en-US" sz="1800" b="1" dirty="0" err="1" smtClean="0"/>
              <a:t>npm</a:t>
            </a:r>
            <a:r>
              <a:rPr lang="en-US" sz="1800" b="1" dirty="0" smtClean="0"/>
              <a:t> </a:t>
            </a:r>
            <a:r>
              <a:rPr lang="en-US" sz="1800" b="1" dirty="0"/>
              <a:t>install grunt-</a:t>
            </a:r>
            <a:r>
              <a:rPr lang="en-US" sz="1800" b="1" dirty="0" err="1"/>
              <a:t>contrib</a:t>
            </a:r>
            <a:r>
              <a:rPr lang="en-US" sz="1800" b="1" dirty="0"/>
              <a:t>-</a:t>
            </a:r>
            <a:r>
              <a:rPr lang="en-US" sz="1800" b="1" dirty="0" err="1"/>
              <a:t>uglify</a:t>
            </a:r>
            <a:r>
              <a:rPr lang="en-US" sz="1800" b="1" dirty="0"/>
              <a:t> --</a:t>
            </a:r>
            <a:r>
              <a:rPr lang="en-US" sz="1800" b="1" dirty="0" smtClean="0"/>
              <a:t>save-</a:t>
            </a:r>
            <a:r>
              <a:rPr lang="en-US" sz="1800" b="1" dirty="0" err="1" smtClean="0"/>
              <a:t>dev</a:t>
            </a:r>
            <a:endParaRPr lang="en-US" sz="1800" b="1" dirty="0" smtClean="0"/>
          </a:p>
          <a:p>
            <a:endParaRPr lang="en-US" sz="1800" b="1" dirty="0"/>
          </a:p>
          <a:p>
            <a:r>
              <a:rPr lang="en-US" sz="1800" dirty="0"/>
              <a:t>Then we alter our Gruntfile.js to load the plug-in</a:t>
            </a:r>
            <a:r>
              <a:rPr lang="en-US" sz="1800" dirty="0" smtClean="0"/>
              <a:t>:</a:t>
            </a:r>
          </a:p>
          <a:p>
            <a:r>
              <a:rPr lang="en-US" sz="1800" dirty="0"/>
              <a:t>	</a:t>
            </a:r>
            <a:endParaRPr lang="en-US" sz="1800" dirty="0" smtClean="0"/>
          </a:p>
          <a:p>
            <a:r>
              <a:rPr lang="en-US" sz="1800" dirty="0" smtClean="0"/>
              <a:t>	</a:t>
            </a:r>
            <a:r>
              <a:rPr lang="en-US" sz="1800" b="1" i="1" dirty="0" err="1" smtClean="0"/>
              <a:t>grunt.loadNpmTasks</a:t>
            </a:r>
            <a:r>
              <a:rPr lang="en-US" sz="1800" b="1" i="1" dirty="0"/>
              <a:t>('grunt-</a:t>
            </a:r>
            <a:r>
              <a:rPr lang="en-US" sz="1800" b="1" i="1" dirty="0" err="1"/>
              <a:t>contrib</a:t>
            </a:r>
            <a:r>
              <a:rPr lang="en-US" sz="1800" b="1" i="1" dirty="0"/>
              <a:t>-</a:t>
            </a:r>
            <a:r>
              <a:rPr lang="en-US" sz="1800" b="1" i="1" dirty="0" err="1"/>
              <a:t>uglify</a:t>
            </a:r>
            <a:r>
              <a:rPr lang="en-US" sz="1800" b="1" i="1" dirty="0"/>
              <a:t>');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0157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762000"/>
            <a:ext cx="8229600" cy="50593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DB33F"/>
              </a:buClr>
              <a:buFont typeface="Wingdings" pitchFamily="2" charset="2"/>
              <a:tabLst>
                <a:tab pos="10223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1pPr>
            <a:lvl2pPr marL="571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8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3pPr>
            <a:lvl4pPr marL="1257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4pPr>
            <a:lvl5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800" dirty="0"/>
              <a:t>Then we configure it</a:t>
            </a:r>
            <a:r>
              <a:rPr lang="en-US" sz="1800" dirty="0" smtClean="0"/>
              <a:t>:</a:t>
            </a:r>
          </a:p>
          <a:p>
            <a:endParaRPr lang="en-US" sz="1800" dirty="0"/>
          </a:p>
          <a:p>
            <a:r>
              <a:rPr lang="en-US" sz="1800" dirty="0" err="1"/>
              <a:t>uglify</a:t>
            </a:r>
            <a:r>
              <a:rPr lang="en-US" sz="1800" dirty="0"/>
              <a:t>: {</a:t>
            </a:r>
          </a:p>
          <a:p>
            <a:r>
              <a:rPr lang="en-US" sz="1800" dirty="0"/>
              <a:t>    build: {</a:t>
            </a:r>
          </a:p>
          <a:p>
            <a:r>
              <a:rPr lang="en-US" sz="1800" dirty="0"/>
              <a:t>        </a:t>
            </a:r>
            <a:r>
              <a:rPr lang="en-US" sz="1800" dirty="0" err="1"/>
              <a:t>src</a:t>
            </a:r>
            <a:r>
              <a:rPr lang="en-US" sz="1800" dirty="0"/>
              <a:t>: 'script/build/production.js',</a:t>
            </a:r>
          </a:p>
          <a:p>
            <a:r>
              <a:rPr lang="en-US" sz="1800" dirty="0"/>
              <a:t>        </a:t>
            </a:r>
            <a:r>
              <a:rPr lang="en-US" sz="1800" dirty="0" err="1"/>
              <a:t>dest</a:t>
            </a:r>
            <a:r>
              <a:rPr lang="en-US" sz="1800" dirty="0"/>
              <a:t>: 'script/build/production.min.js'</a:t>
            </a:r>
          </a:p>
          <a:p>
            <a:r>
              <a:rPr lang="en-US" sz="1800" dirty="0"/>
              <a:t>    }</a:t>
            </a:r>
          </a:p>
          <a:p>
            <a:r>
              <a:rPr lang="en-US" sz="1800" dirty="0"/>
              <a:t>}</a:t>
            </a:r>
          </a:p>
          <a:p>
            <a:endParaRPr lang="en-US" sz="1800" dirty="0" smtClean="0"/>
          </a:p>
          <a:p>
            <a:r>
              <a:rPr lang="en-US" sz="1800" dirty="0"/>
              <a:t>Let’s update that default task to also run </a:t>
            </a:r>
            <a:r>
              <a:rPr lang="en-US" sz="1800" dirty="0" err="1"/>
              <a:t>minification</a:t>
            </a:r>
            <a:r>
              <a:rPr lang="en-US" sz="1800" dirty="0"/>
              <a:t>:</a:t>
            </a:r>
          </a:p>
          <a:p>
            <a:endParaRPr lang="en-US" sz="1800" dirty="0" smtClean="0"/>
          </a:p>
          <a:p>
            <a:r>
              <a:rPr lang="en-US" sz="1800" dirty="0"/>
              <a:t>	</a:t>
            </a:r>
            <a:r>
              <a:rPr lang="en-US" sz="1800" dirty="0" err="1" smtClean="0"/>
              <a:t>grunt.registerTask</a:t>
            </a:r>
            <a:r>
              <a:rPr lang="en-US" sz="1800" dirty="0"/>
              <a:t>('default', ['</a:t>
            </a:r>
            <a:r>
              <a:rPr lang="en-US" sz="1800" dirty="0" err="1"/>
              <a:t>concat</a:t>
            </a:r>
            <a:r>
              <a:rPr lang="en-US" sz="1800" dirty="0"/>
              <a:t>', '</a:t>
            </a:r>
            <a:r>
              <a:rPr lang="en-US" sz="1800" dirty="0" err="1"/>
              <a:t>uglify</a:t>
            </a:r>
            <a:r>
              <a:rPr lang="en-US" sz="1800" dirty="0"/>
              <a:t>']);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3485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DB33F"/>
              </a:buClr>
              <a:buFont typeface="Wingdings" pitchFamily="2" charset="2"/>
              <a:tabLst>
                <a:tab pos="10223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1pPr>
            <a:lvl2pPr marL="571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8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3pPr>
            <a:lvl4pPr marL="1257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4pPr>
            <a:lvl5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en-US" sz="1800" kern="0" dirty="0" smtClean="0"/>
          </a:p>
          <a:p>
            <a:endParaRPr lang="en-US" sz="1800" kern="0" dirty="0"/>
          </a:p>
          <a:p>
            <a:endParaRPr lang="en-US" sz="1800" kern="0" dirty="0" smtClean="0"/>
          </a:p>
          <a:p>
            <a:endParaRPr lang="en-US" sz="1800" kern="0" dirty="0"/>
          </a:p>
          <a:p>
            <a:endParaRPr lang="en-US" sz="1800" kern="0" dirty="0" smtClean="0"/>
          </a:p>
          <a:p>
            <a:endParaRPr lang="en-US" sz="1800" kern="0" dirty="0"/>
          </a:p>
          <a:p>
            <a:endParaRPr lang="en-US" sz="1800" kern="0" dirty="0" smtClean="0"/>
          </a:p>
          <a:p>
            <a:endParaRPr lang="en-US" sz="1800" kern="0" dirty="0"/>
          </a:p>
          <a:p>
            <a:endParaRPr lang="en-US" sz="1800" kern="0" dirty="0" smtClean="0"/>
          </a:p>
          <a:p>
            <a:endParaRPr lang="en-US" sz="1800" kern="0" dirty="0"/>
          </a:p>
          <a:p>
            <a:endParaRPr lang="en-US" sz="1800" kern="0" dirty="0" smtClean="0"/>
          </a:p>
          <a:p>
            <a:endParaRPr lang="en-US" sz="1800" kern="0" dirty="0"/>
          </a:p>
          <a:p>
            <a:r>
              <a:rPr lang="en-US" sz="1600" dirty="0" smtClean="0"/>
              <a:t>	Run </a:t>
            </a:r>
            <a:r>
              <a:rPr lang="en-US" sz="1600" dirty="0"/>
              <a:t>grunt at the command prompt from your project folder and you’ll get some </a:t>
            </a:r>
            <a:r>
              <a:rPr lang="en-US" sz="1600" dirty="0" smtClean="0"/>
              <a:t>deliciously minified </a:t>
            </a:r>
            <a:r>
              <a:rPr lang="en-US" sz="1600" dirty="0"/>
              <a:t>version of your production.js as production.min.js</a:t>
            </a:r>
          </a:p>
          <a:p>
            <a:endParaRPr lang="en-US" sz="1800" kern="0" dirty="0" smtClean="0"/>
          </a:p>
          <a:p>
            <a:endParaRPr lang="en-US" sz="1800" kern="0" dirty="0"/>
          </a:p>
          <a:p>
            <a:endParaRPr lang="en-US" sz="1800" kern="0" dirty="0" smtClean="0"/>
          </a:p>
          <a:p>
            <a:endParaRPr lang="en-US" sz="1800" kern="0" dirty="0" smtClean="0"/>
          </a:p>
        </p:txBody>
      </p:sp>
      <p:pic>
        <p:nvPicPr>
          <p:cNvPr id="5" name="Picture 4" descr="C:\Users\ajay\Desktop\16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1924" y="914400"/>
            <a:ext cx="6594676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6260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56356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b="1" dirty="0" smtClean="0"/>
              <a:t>What </a:t>
            </a:r>
            <a:r>
              <a:rPr lang="en-US" b="1" dirty="0"/>
              <a:t>is Grunt?</a:t>
            </a:r>
            <a:r>
              <a:rPr lang="en-US" dirty="0"/>
              <a:t/>
            </a:r>
            <a:br>
              <a:rPr lang="en-US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066800"/>
            <a:ext cx="8229600" cy="5059363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r>
              <a:rPr lang="en-US" sz="1800" dirty="0"/>
              <a:t>Before we learn Grunt, let us have a quick summary of things a web developer does on a regular basis:</a:t>
            </a:r>
          </a:p>
          <a:p>
            <a:pPr marL="342900" lvl="1" indent="0">
              <a:buNone/>
            </a:pPr>
            <a:endParaRPr lang="en-US" sz="1800" dirty="0" smtClean="0"/>
          </a:p>
          <a:p>
            <a:pPr marL="685800" lvl="1" indent="-342900">
              <a:buFont typeface="+mj-lt"/>
              <a:buAutoNum type="arabicPeriod"/>
            </a:pPr>
            <a:r>
              <a:rPr lang="en-US" sz="1800" dirty="0" smtClean="0"/>
              <a:t>Compress </a:t>
            </a:r>
            <a:r>
              <a:rPr lang="en-US" sz="1800" dirty="0"/>
              <a:t>CSS and minify JavaScript for </a:t>
            </a:r>
            <a:r>
              <a:rPr lang="en-US" sz="1800" dirty="0" smtClean="0"/>
              <a:t>production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800" dirty="0"/>
              <a:t>Optimize images to reduce file size without affecting </a:t>
            </a:r>
            <a:r>
              <a:rPr lang="en-US" sz="1800" dirty="0" smtClean="0"/>
              <a:t>quality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800" dirty="0"/>
              <a:t>Use Sass for CSS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800" dirty="0"/>
              <a:t>Work on small chunks of CSS and JavaScript and later on concatenate them for the production</a:t>
            </a:r>
          </a:p>
          <a:p>
            <a:pPr marL="342900" lvl="1" indent="0">
              <a:buNone/>
            </a:pPr>
            <a:endParaRPr lang="en-US" sz="1800" dirty="0" smtClean="0"/>
          </a:p>
          <a:p>
            <a:r>
              <a:rPr lang="en-US" sz="1800" dirty="0" smtClean="0"/>
              <a:t>	We </a:t>
            </a:r>
            <a:r>
              <a:rPr lang="en-US" sz="1800" dirty="0"/>
              <a:t>can term the above mentioned list items as “</a:t>
            </a:r>
            <a:r>
              <a:rPr lang="en-US" sz="1800" b="1" dirty="0"/>
              <a:t>Task</a:t>
            </a:r>
            <a:r>
              <a:rPr lang="en-US" sz="1800" dirty="0" smtClean="0"/>
              <a:t>”</a:t>
            </a:r>
          </a:p>
          <a:p>
            <a:endParaRPr lang="en-US" sz="1800" dirty="0"/>
          </a:p>
          <a:p>
            <a:r>
              <a:rPr lang="en-US" sz="1800" dirty="0" smtClean="0"/>
              <a:t>	What </a:t>
            </a:r>
            <a:r>
              <a:rPr lang="en-US" sz="1800" dirty="0"/>
              <a:t>if someone can run those tasks for you? Yes, you have guessed it right. </a:t>
            </a:r>
            <a:r>
              <a:rPr lang="en-US" sz="1800" dirty="0" smtClean="0"/>
              <a:t>Grunt</a:t>
            </a:r>
          </a:p>
          <a:p>
            <a:r>
              <a:rPr lang="en-US" sz="1800" dirty="0" smtClean="0"/>
              <a:t>	will </a:t>
            </a:r>
            <a:r>
              <a:rPr lang="en-US" sz="1800" dirty="0"/>
              <a:t>run those tasks for you, after all Grunt is a </a:t>
            </a:r>
            <a:r>
              <a:rPr lang="en-US" sz="1800" b="1" i="1" dirty="0"/>
              <a:t>task runner</a:t>
            </a:r>
            <a:r>
              <a:rPr lang="en-US" sz="1800" dirty="0"/>
              <a:t>.</a:t>
            </a:r>
          </a:p>
          <a:p>
            <a:pPr marL="342900" lvl="1" indent="0">
              <a:buNone/>
            </a:pPr>
            <a:endParaRPr lang="en-US" sz="1800" dirty="0"/>
          </a:p>
          <a:p>
            <a:pPr marL="342900" lvl="1" indent="0">
              <a:buNone/>
            </a:pPr>
            <a:endParaRPr lang="en-US" sz="1800" dirty="0"/>
          </a:p>
          <a:p>
            <a:pPr marL="342900" lvl="1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69186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DB33F"/>
              </a:buClr>
              <a:buFont typeface="Wingdings" pitchFamily="2" charset="2"/>
              <a:tabLst>
                <a:tab pos="10223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1pPr>
            <a:lvl2pPr marL="571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8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3pPr>
            <a:lvl4pPr marL="1257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4pPr>
            <a:lvl5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en-US" sz="1800" kern="0" dirty="0" smtClean="0"/>
          </a:p>
          <a:p>
            <a:endParaRPr lang="en-US" sz="1800" kern="0" dirty="0"/>
          </a:p>
          <a:p>
            <a:endParaRPr lang="en-US" sz="1800" kern="0" dirty="0" smtClean="0"/>
          </a:p>
          <a:p>
            <a:endParaRPr lang="en-US" sz="1800" kern="0" dirty="0"/>
          </a:p>
          <a:p>
            <a:endParaRPr lang="en-US" sz="1800" kern="0" dirty="0" smtClean="0"/>
          </a:p>
          <a:p>
            <a:endParaRPr lang="en-US" sz="1800" kern="0" dirty="0"/>
          </a:p>
          <a:p>
            <a:endParaRPr lang="en-US" sz="1800" kern="0" dirty="0" smtClean="0"/>
          </a:p>
          <a:p>
            <a:endParaRPr lang="en-US" sz="1800" kern="0" dirty="0"/>
          </a:p>
          <a:p>
            <a:endParaRPr lang="en-US" sz="1800" kern="0" dirty="0" smtClean="0"/>
          </a:p>
          <a:p>
            <a:endParaRPr lang="en-US" sz="1800" kern="0" dirty="0"/>
          </a:p>
          <a:p>
            <a:endParaRPr lang="en-US" sz="1800" kern="0" dirty="0" smtClean="0"/>
          </a:p>
          <a:p>
            <a:endParaRPr lang="en-US" sz="1800" kern="0" dirty="0"/>
          </a:p>
          <a:p>
            <a:endParaRPr lang="en-US" sz="1800" kern="0" dirty="0" smtClean="0"/>
          </a:p>
          <a:p>
            <a:endParaRPr lang="en-US" sz="1800" kern="0" dirty="0"/>
          </a:p>
          <a:p>
            <a:endParaRPr lang="en-US" sz="1800" kern="0" dirty="0" smtClean="0"/>
          </a:p>
          <a:p>
            <a:endParaRPr lang="en-US" sz="1800" kern="0" dirty="0" smtClean="0"/>
          </a:p>
        </p:txBody>
      </p:sp>
      <p:pic>
        <p:nvPicPr>
          <p:cNvPr id="4" name="Picture 3" descr="C:\Users\ajay\Desktop\20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143000"/>
            <a:ext cx="66294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8268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DB33F"/>
              </a:buClr>
              <a:buFont typeface="Wingdings" pitchFamily="2" charset="2"/>
              <a:tabLst>
                <a:tab pos="10223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1pPr>
            <a:lvl2pPr marL="571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8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3pPr>
            <a:lvl4pPr marL="1257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4pPr>
            <a:lvl5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en-US" sz="1800" kern="0" dirty="0" smtClean="0"/>
          </a:p>
          <a:p>
            <a:endParaRPr lang="en-US" sz="1800" kern="0" dirty="0"/>
          </a:p>
          <a:p>
            <a:endParaRPr lang="en-US" sz="1800" kern="0" dirty="0" smtClean="0"/>
          </a:p>
          <a:p>
            <a:endParaRPr lang="en-US" sz="1800" kern="0" dirty="0"/>
          </a:p>
          <a:p>
            <a:endParaRPr lang="en-US" sz="1800" kern="0" dirty="0" smtClean="0"/>
          </a:p>
          <a:p>
            <a:endParaRPr lang="en-US" sz="1800" kern="0" dirty="0"/>
          </a:p>
          <a:p>
            <a:endParaRPr lang="en-US" sz="1800" kern="0" dirty="0" smtClean="0"/>
          </a:p>
          <a:p>
            <a:endParaRPr lang="en-US" sz="1800" kern="0" dirty="0"/>
          </a:p>
          <a:p>
            <a:endParaRPr lang="en-US" sz="1800" kern="0" dirty="0" smtClean="0"/>
          </a:p>
          <a:p>
            <a:endParaRPr lang="en-US" sz="1800" kern="0" dirty="0"/>
          </a:p>
          <a:p>
            <a:endParaRPr lang="en-US" sz="1800" kern="0" dirty="0" smtClean="0"/>
          </a:p>
          <a:p>
            <a:endParaRPr lang="en-US" sz="1800" kern="0" dirty="0"/>
          </a:p>
          <a:p>
            <a:endParaRPr lang="en-US" sz="1800" kern="0" dirty="0" smtClean="0"/>
          </a:p>
          <a:p>
            <a:endParaRPr lang="en-US" sz="1800" kern="0" dirty="0"/>
          </a:p>
          <a:p>
            <a:endParaRPr lang="en-US" sz="1800" kern="0" dirty="0" smtClean="0"/>
          </a:p>
          <a:p>
            <a:endParaRPr lang="en-US" sz="1800" kern="0" dirty="0" smtClean="0"/>
          </a:p>
        </p:txBody>
      </p:sp>
      <p:pic>
        <p:nvPicPr>
          <p:cNvPr id="5" name="Picture 4" descr="C:\Users\ajay\Desktop\21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4894" y="914400"/>
            <a:ext cx="6858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6586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800" dirty="0" smtClean="0"/>
              <a:t>Thanks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990595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b="1" dirty="0"/>
              <a:t>Misconception about Grunt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DB33F"/>
              </a:buClr>
              <a:buFont typeface="Wingdings" pitchFamily="2" charset="2"/>
              <a:tabLst>
                <a:tab pos="10223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1pPr>
            <a:lvl2pPr marL="571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8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3pPr>
            <a:lvl4pPr marL="1257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4pPr>
            <a:lvl5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685800" lvl="1" indent="-342900">
              <a:buFont typeface="+mj-lt"/>
              <a:buAutoNum type="arabicPeriod"/>
            </a:pPr>
            <a:endParaRPr lang="en-US" sz="1800" b="1" dirty="0" smtClean="0"/>
          </a:p>
          <a:p>
            <a:pPr marL="685800" lvl="1" indent="-342900">
              <a:buFont typeface="+mj-lt"/>
              <a:buAutoNum type="arabicPeriod"/>
            </a:pPr>
            <a:r>
              <a:rPr lang="en-US" sz="1800" b="1" dirty="0" smtClean="0"/>
              <a:t>Grunt </a:t>
            </a:r>
            <a:r>
              <a:rPr lang="en-US" sz="1800" b="1" dirty="0"/>
              <a:t>runs on Node.js — I don’t know </a:t>
            </a:r>
            <a:r>
              <a:rPr lang="en-US" sz="1800" b="1" dirty="0" smtClean="0"/>
              <a:t>Node                                                       </a:t>
            </a:r>
            <a:r>
              <a:rPr lang="en-US" sz="1800" kern="0" dirty="0" smtClean="0"/>
              <a:t>You don’t have to know Node. Just like you don’t have to know Ruby to  use Sass.  </a:t>
            </a:r>
            <a:r>
              <a:rPr lang="en-US" sz="1800" dirty="0" smtClean="0"/>
              <a:t>Or PHP to use WordPress. </a:t>
            </a:r>
            <a:endParaRPr lang="en-US" sz="1800" dirty="0"/>
          </a:p>
          <a:p>
            <a:pPr marL="685800" lvl="1" indent="-342900">
              <a:buFont typeface="+mj-lt"/>
              <a:buAutoNum type="arabicPeriod"/>
            </a:pPr>
            <a:endParaRPr lang="en-US" sz="1800" b="1" dirty="0" smtClean="0"/>
          </a:p>
          <a:p>
            <a:pPr marL="685800" lvl="1" indent="-342900">
              <a:buFont typeface="+mj-lt"/>
              <a:buAutoNum type="arabicPeriod"/>
            </a:pPr>
            <a:r>
              <a:rPr lang="en-US" sz="1800" b="1" dirty="0" smtClean="0"/>
              <a:t>Some </a:t>
            </a:r>
            <a:r>
              <a:rPr lang="en-US" sz="1800" b="1" dirty="0"/>
              <a:t>people say they have other ways to do the things Grunt could do for </a:t>
            </a:r>
            <a:r>
              <a:rPr lang="en-US" sz="1800" b="1" dirty="0" smtClean="0"/>
              <a:t>them 							        </a:t>
            </a:r>
            <a:r>
              <a:rPr lang="en-US" sz="1800" dirty="0" smtClean="0"/>
              <a:t>Are </a:t>
            </a:r>
            <a:r>
              <a:rPr lang="en-US" sz="1800" dirty="0"/>
              <a:t>they all organized in one place, configured to run automatically when needed, and shared among every single person working on that project? </a:t>
            </a:r>
          </a:p>
          <a:p>
            <a:pPr marL="685800" lvl="1" indent="-342900">
              <a:buFont typeface="+mj-lt"/>
              <a:buAutoNum type="arabicPeriod"/>
            </a:pPr>
            <a:endParaRPr lang="en-US" sz="1800" b="1" dirty="0" smtClean="0"/>
          </a:p>
          <a:p>
            <a:pPr marL="685800" lvl="1" indent="-342900">
              <a:buFont typeface="+mj-lt"/>
              <a:buAutoNum type="arabicPeriod"/>
            </a:pPr>
            <a:r>
              <a:rPr lang="en-US" sz="1800" b="1" dirty="0"/>
              <a:t>Grunt is a command line tool — I’m a web developer and I’m not comfortable with </a:t>
            </a:r>
            <a:r>
              <a:rPr lang="en-US" sz="1800" b="1" dirty="0" smtClean="0"/>
              <a:t>CLI 							        </a:t>
            </a:r>
            <a:r>
              <a:rPr lang="en-US" sz="1800" dirty="0" smtClean="0"/>
              <a:t>You </a:t>
            </a:r>
            <a:r>
              <a:rPr lang="en-US" sz="1800" dirty="0"/>
              <a:t>just have to go to your project directory and enter “Grunt” and hit enter. Is it difficult?</a:t>
            </a:r>
          </a:p>
          <a:p>
            <a:pPr marL="685800" lvl="1" indent="-342900">
              <a:buFont typeface="+mj-lt"/>
              <a:buAutoNum type="arabicPeriod"/>
            </a:pPr>
            <a:endParaRPr lang="en-US" sz="1800" dirty="0"/>
          </a:p>
          <a:p>
            <a:pPr marL="685800" lvl="1" indent="-342900">
              <a:buFont typeface="+mj-lt"/>
              <a:buAutoNum type="arabicPeriod"/>
            </a:pPr>
            <a:endParaRPr lang="en-US" sz="1800" b="1" dirty="0" smtClean="0"/>
          </a:p>
          <a:p>
            <a:r>
              <a:rPr lang="en-US" sz="1800" kern="0" dirty="0" smtClean="0"/>
              <a:t>		    </a:t>
            </a:r>
          </a:p>
          <a:p>
            <a:r>
              <a:rPr lang="en-US" sz="1800" kern="0" dirty="0" smtClean="0"/>
              <a:t>	</a:t>
            </a:r>
          </a:p>
          <a:p>
            <a:pPr marL="0" indent="0"/>
            <a:endParaRPr lang="en-US" sz="2800" kern="0" dirty="0" smtClean="0"/>
          </a:p>
          <a:p>
            <a:endParaRPr lang="en-US" sz="2800" kern="0" dirty="0" smtClean="0"/>
          </a:p>
          <a:p>
            <a:endParaRPr lang="en-US" sz="2800" kern="0" dirty="0" smtClean="0"/>
          </a:p>
        </p:txBody>
      </p:sp>
    </p:spTree>
    <p:extLst>
      <p:ext uri="{BB962C8B-B14F-4D97-AF65-F5344CB8AC3E}">
        <p14:creationId xmlns:p14="http://schemas.microsoft.com/office/powerpoint/2010/main" val="95766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6781800" cy="941040"/>
          </a:xfrm>
        </p:spPr>
        <p:txBody>
          <a:bodyPr>
            <a:noAutofit/>
          </a:bodyPr>
          <a:lstStyle/>
          <a:p>
            <a:r>
              <a:rPr lang="en-US" b="1" dirty="0"/>
              <a:t>Let’s install Grunt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33400" y="914399"/>
            <a:ext cx="8095928" cy="505936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DB33F"/>
              </a:buClr>
              <a:buFont typeface="Wingdings" pitchFamily="2" charset="2"/>
              <a:tabLst>
                <a:tab pos="10223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1pPr>
            <a:lvl2pPr marL="571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8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3pPr>
            <a:lvl4pPr marL="1257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4pPr>
            <a:lvl5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800" dirty="0" smtClean="0"/>
              <a:t>	</a:t>
            </a:r>
            <a:r>
              <a:rPr lang="en-US" sz="1600" dirty="0" smtClean="0"/>
              <a:t>To </a:t>
            </a:r>
            <a:r>
              <a:rPr lang="en-US" sz="1600" dirty="0"/>
              <a:t>install Grunt, You need to have </a:t>
            </a:r>
            <a:r>
              <a:rPr lang="en-US" sz="1600" dirty="0" err="1"/>
              <a:t>Nodejs</a:t>
            </a:r>
            <a:r>
              <a:rPr lang="en-US" sz="1600" dirty="0"/>
              <a:t> installed on your machine. If you don’t have Node installed on your machine, you can install node from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hlinkClick r:id="rId3"/>
              </a:rPr>
              <a:t>http://nodejs.org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hlinkClick r:id="rId3"/>
              </a:rPr>
              <a:t>/</a:t>
            </a:r>
            <a:endParaRPr lang="en-US" sz="16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1600" kern="0" dirty="0" smtClean="0"/>
              <a:t> </a:t>
            </a:r>
          </a:p>
          <a:p>
            <a:r>
              <a:rPr lang="en-US" sz="1600" dirty="0" smtClean="0"/>
              <a:t>    You can install Grunt on a per project basis, say you are working on “Amex” Project, you have to create a </a:t>
            </a:r>
            <a:r>
              <a:rPr lang="en-US" sz="1600" dirty="0" err="1" smtClean="0"/>
              <a:t>package.json</a:t>
            </a:r>
            <a:r>
              <a:rPr lang="en-US" sz="1600" dirty="0" smtClean="0"/>
              <a:t> file on your root</a:t>
            </a:r>
          </a:p>
          <a:p>
            <a:endParaRPr lang="en-US" sz="1600" dirty="0"/>
          </a:p>
          <a:p>
            <a:endParaRPr lang="en-US" sz="1600" dirty="0" smtClean="0"/>
          </a:p>
          <a:p>
            <a:pPr marL="0" indent="0"/>
            <a:r>
              <a:rPr lang="en-US" sz="1800" kern="0" dirty="0" smtClean="0"/>
              <a:t>   </a:t>
            </a:r>
          </a:p>
        </p:txBody>
      </p:sp>
      <p:pic>
        <p:nvPicPr>
          <p:cNvPr id="5" name="Picture 4" descr="C:\Users\ajay\Desktop\1.jp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2514600"/>
            <a:ext cx="6248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6003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6781800" cy="941040"/>
          </a:xfrm>
        </p:spPr>
        <p:txBody>
          <a:bodyPr>
            <a:noAutofit/>
          </a:bodyPr>
          <a:lstStyle/>
          <a:p>
            <a:r>
              <a:rPr lang="en-US" b="1" dirty="0"/>
              <a:t>Let’s install Grunt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33400" y="914399"/>
            <a:ext cx="8095928" cy="505936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DB33F"/>
              </a:buClr>
              <a:buFont typeface="Wingdings" pitchFamily="2" charset="2"/>
              <a:tabLst>
                <a:tab pos="10223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1pPr>
            <a:lvl2pPr marL="571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8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3pPr>
            <a:lvl4pPr marL="1257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4pPr>
            <a:lvl5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600" dirty="0" smtClean="0"/>
              <a:t>     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/>
              <a:t>	</a:t>
            </a:r>
            <a:r>
              <a:rPr lang="en-US" sz="1600" dirty="0" smtClean="0"/>
              <a:t>The </a:t>
            </a:r>
            <a:r>
              <a:rPr lang="en-US" sz="1600" dirty="0"/>
              <a:t>content of the </a:t>
            </a:r>
            <a:r>
              <a:rPr lang="en-US" sz="1600" dirty="0" err="1"/>
              <a:t>Package.JSON</a:t>
            </a:r>
            <a:r>
              <a:rPr lang="en-US" sz="1600" dirty="0"/>
              <a:t> will be name of your project, version of your project and </a:t>
            </a:r>
            <a:r>
              <a:rPr lang="en-US" sz="1600" dirty="0" smtClean="0"/>
              <a:t>if your </a:t>
            </a:r>
            <a:r>
              <a:rPr lang="en-US" sz="1600" dirty="0"/>
              <a:t>project has any dependencies then you can specify under “</a:t>
            </a:r>
            <a:r>
              <a:rPr lang="en-US" sz="1600" dirty="0" err="1"/>
              <a:t>devDependencies</a:t>
            </a:r>
            <a:r>
              <a:rPr lang="en-US" sz="1600" dirty="0"/>
              <a:t>”. We have Grunt dependency for this project and it is mentioned in </a:t>
            </a:r>
            <a:r>
              <a:rPr lang="en-US" sz="1600" dirty="0" err="1"/>
              <a:t>package.json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 smtClean="0"/>
          </a:p>
          <a:p>
            <a:pPr marL="0" indent="0"/>
            <a:r>
              <a:rPr lang="en-US" sz="1800" kern="0" dirty="0" smtClean="0"/>
              <a:t>   </a:t>
            </a:r>
          </a:p>
        </p:txBody>
      </p:sp>
      <p:pic>
        <p:nvPicPr>
          <p:cNvPr id="7" name="Picture 6" descr="C:\Users\ajay\Desktop\Package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833207"/>
            <a:ext cx="4314825" cy="3989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1344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6781800" cy="941040"/>
          </a:xfrm>
        </p:spPr>
        <p:txBody>
          <a:bodyPr>
            <a:noAutofit/>
          </a:bodyPr>
          <a:lstStyle/>
          <a:p>
            <a:r>
              <a:rPr lang="en-US" b="1" dirty="0"/>
              <a:t>Let’s install Grunt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33400" y="914399"/>
            <a:ext cx="8095928" cy="505936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DB33F"/>
              </a:buClr>
              <a:buFont typeface="Wingdings" pitchFamily="2" charset="2"/>
              <a:tabLst>
                <a:tab pos="10223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1pPr>
            <a:lvl2pPr marL="571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8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3pPr>
            <a:lvl4pPr marL="1257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4pPr>
            <a:lvl5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800" dirty="0" smtClean="0"/>
              <a:t>	Navigate </a:t>
            </a:r>
            <a:r>
              <a:rPr lang="en-US" sz="1800" dirty="0"/>
              <a:t>to your project folder(Amex) and using Node’s NPM command you can install Grunt. Just enter “</a:t>
            </a:r>
            <a:r>
              <a:rPr lang="en-US" sz="1800" b="1" i="1" dirty="0" err="1"/>
              <a:t>npm</a:t>
            </a:r>
            <a:r>
              <a:rPr lang="en-US" sz="1800" b="1" i="1" dirty="0"/>
              <a:t> install</a:t>
            </a:r>
            <a:r>
              <a:rPr lang="en-US" sz="1800" dirty="0"/>
              <a:t>” and hit enter</a:t>
            </a:r>
            <a:r>
              <a:rPr lang="en-US" sz="1800" dirty="0" smtClean="0"/>
              <a:t>.</a:t>
            </a:r>
            <a:r>
              <a:rPr lang="en-US" sz="1800" kern="0" dirty="0" smtClean="0"/>
              <a:t>  </a:t>
            </a:r>
          </a:p>
          <a:p>
            <a:endParaRPr lang="en-US" sz="1800" kern="0" dirty="0"/>
          </a:p>
          <a:p>
            <a:endParaRPr lang="en-US" sz="1800" kern="0" dirty="0" smtClean="0"/>
          </a:p>
        </p:txBody>
      </p:sp>
      <p:pic>
        <p:nvPicPr>
          <p:cNvPr id="6" name="Picture 5" descr="C:\Users\ajay\Desktop\2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1796097"/>
            <a:ext cx="4838700" cy="4177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520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6781800" cy="941040"/>
          </a:xfrm>
        </p:spPr>
        <p:txBody>
          <a:bodyPr>
            <a:noAutofit/>
          </a:bodyPr>
          <a:lstStyle/>
          <a:p>
            <a:r>
              <a:rPr lang="en-US" b="1" dirty="0"/>
              <a:t>Let’s install Grunt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33400" y="914399"/>
            <a:ext cx="8095928" cy="505936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DB33F"/>
              </a:buClr>
              <a:buFont typeface="Wingdings" pitchFamily="2" charset="2"/>
              <a:tabLst>
                <a:tab pos="10223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1pPr>
            <a:lvl2pPr marL="571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8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3pPr>
            <a:lvl4pPr marL="1257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4pPr>
            <a:lvl5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800" dirty="0" smtClean="0"/>
              <a:t>	</a:t>
            </a:r>
            <a:r>
              <a:rPr lang="en-US" sz="1800" dirty="0"/>
              <a:t>After successful installation, a folder by name “node-modules” will be shown in your project.</a:t>
            </a:r>
          </a:p>
          <a:p>
            <a:endParaRPr lang="en-US" sz="1800" kern="0" dirty="0"/>
          </a:p>
          <a:p>
            <a:endParaRPr lang="en-US" sz="1800" kern="0" dirty="0" smtClean="0"/>
          </a:p>
        </p:txBody>
      </p:sp>
      <p:pic>
        <p:nvPicPr>
          <p:cNvPr id="7" name="Picture 6" descr="C:\Users\ajay\Desktop\3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828800"/>
            <a:ext cx="6324600" cy="414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1334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6781800" cy="941040"/>
          </a:xfrm>
        </p:spPr>
        <p:txBody>
          <a:bodyPr>
            <a:noAutofit/>
          </a:bodyPr>
          <a:lstStyle/>
          <a:p>
            <a:r>
              <a:rPr lang="en-US" b="1" dirty="0"/>
              <a:t>Let’s install Grunt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33400" y="914399"/>
            <a:ext cx="8095928" cy="505936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DB33F"/>
              </a:buClr>
              <a:buFont typeface="Wingdings" pitchFamily="2" charset="2"/>
              <a:tabLst>
                <a:tab pos="10223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1pPr>
            <a:lvl2pPr marL="571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8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3pPr>
            <a:lvl4pPr marL="1257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4pPr>
            <a:lvl5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	</a:t>
            </a:r>
            <a:r>
              <a:rPr lang="en-US" sz="1800" dirty="0"/>
              <a:t>The last installation step is to install the Grunt CLI (command line interface). That’s what makes the grunt command in the terminal work. Without it, typing grunt will throw a “Command Not Found”-style error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r>
              <a:rPr lang="en-US" sz="1800" dirty="0" smtClean="0"/>
              <a:t>	Just </a:t>
            </a:r>
            <a:r>
              <a:rPr lang="en-US" sz="1800" dirty="0"/>
              <a:t>run this command in the command prompt to install Grunt CLI</a:t>
            </a:r>
            <a:r>
              <a:rPr lang="en-US" sz="1800" dirty="0" smtClean="0"/>
              <a:t>: </a:t>
            </a:r>
          </a:p>
          <a:p>
            <a:r>
              <a:rPr lang="en-US" sz="1800" b="1" i="1" dirty="0" smtClean="0"/>
              <a:t>	</a:t>
            </a:r>
            <a:r>
              <a:rPr lang="en-US" sz="1800" b="1" i="1" dirty="0" err="1" smtClean="0"/>
              <a:t>npm</a:t>
            </a:r>
            <a:r>
              <a:rPr lang="en-US" sz="1800" b="1" i="1" dirty="0" smtClean="0"/>
              <a:t> </a:t>
            </a:r>
            <a:r>
              <a:rPr lang="en-US" sz="1800" b="1" i="1" dirty="0"/>
              <a:t>install -g grunt-cli</a:t>
            </a:r>
          </a:p>
          <a:p>
            <a:endParaRPr lang="en-US" sz="1600" dirty="0"/>
          </a:p>
          <a:p>
            <a:endParaRPr lang="en-US" sz="1800" kern="0" dirty="0"/>
          </a:p>
          <a:p>
            <a:endParaRPr lang="en-US" sz="1800" kern="0" dirty="0" smtClean="0"/>
          </a:p>
        </p:txBody>
      </p:sp>
    </p:spTree>
    <p:extLst>
      <p:ext uri="{BB962C8B-B14F-4D97-AF65-F5344CB8AC3E}">
        <p14:creationId xmlns:p14="http://schemas.microsoft.com/office/powerpoint/2010/main" val="384530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29B4DF-0B59-411B-BCF2-5B7E7B65BA1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4" name="Picture 3" descr="C:\Users\ajay\Desktop\Untitle5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759460"/>
            <a:ext cx="6324600" cy="5339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775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gnizant_Corporate_Template Final">
  <a:themeElements>
    <a:clrScheme name="Blank Presentation 2">
      <a:dk1>
        <a:srgbClr val="000000"/>
      </a:dk1>
      <a:lt1>
        <a:srgbClr val="FFFFFF"/>
      </a:lt1>
      <a:dk2>
        <a:srgbClr val="3E9AC0"/>
      </a:dk2>
      <a:lt2>
        <a:srgbClr val="ADAFB2"/>
      </a:lt2>
      <a:accent1>
        <a:srgbClr val="63AFE5"/>
      </a:accent1>
      <a:accent2>
        <a:srgbClr val="134575"/>
      </a:accent2>
      <a:accent3>
        <a:srgbClr val="FFFFFF"/>
      </a:accent3>
      <a:accent4>
        <a:srgbClr val="000000"/>
      </a:accent4>
      <a:accent5>
        <a:srgbClr val="B7D4F0"/>
      </a:accent5>
      <a:accent6>
        <a:srgbClr val="103E69"/>
      </a:accent6>
      <a:hlink>
        <a:srgbClr val="1E7226"/>
      </a:hlink>
      <a:folHlink>
        <a:srgbClr val="99CC00"/>
      </a:folHlink>
    </a:clrScheme>
    <a:fontScheme name="1_Blank Presentatio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2" charset="0"/>
            <a:ea typeface="ＭＳ Ｐゴシック" pitchFamily="-12" charset="-128"/>
            <a:cs typeface="ＭＳ Ｐゴシック" pitchFamily="-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2" charset="0"/>
            <a:ea typeface="ＭＳ Ｐゴシック" pitchFamily="-12" charset="-128"/>
            <a:cs typeface="ＭＳ Ｐゴシック" pitchFamily="-12" charset="-128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 rtlCol="0">
        <a:prstTxWarp prst="textNoShape">
          <a:avLst/>
        </a:prstTxWarp>
        <a:spAutoFit/>
      </a:bodyPr>
      <a:lstStyle>
        <a:defPPr eaLnBrk="0" hangingPunct="0">
          <a:defRPr b="0" dirty="0" err="1" smtClean="0">
            <a:latin typeface="Verdana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3E9AC0"/>
        </a:dk2>
        <a:lt2>
          <a:srgbClr val="ADAFB2"/>
        </a:lt2>
        <a:accent1>
          <a:srgbClr val="63AFE5"/>
        </a:accent1>
        <a:accent2>
          <a:srgbClr val="134575"/>
        </a:accent2>
        <a:accent3>
          <a:srgbClr val="FFFFFF"/>
        </a:accent3>
        <a:accent4>
          <a:srgbClr val="000000"/>
        </a:accent4>
        <a:accent5>
          <a:srgbClr val="B7D4F0"/>
        </a:accent5>
        <a:accent6>
          <a:srgbClr val="103E69"/>
        </a:accent6>
        <a:hlink>
          <a:srgbClr val="1E7226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F31BC6725678499B873552DB2E17F4" ma:contentTypeVersion="0" ma:contentTypeDescription="Create a new document." ma:contentTypeScope="" ma:versionID="80f229b991a288a3192306f5c5431ed1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A762FEF2-56E7-4929-9DAB-8E27FDF9798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E146F1D-CC51-4A69-9D03-500B4A060BA7}">
  <ds:schemaRefs>
    <ds:schemaRef ds:uri="http://purl.org/dc/dcmitype/"/>
    <ds:schemaRef ds:uri="http://purl.org/dc/elements/1.1/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2006/metadata/propertie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F113946A-A020-4F3A-9B79-88BC83B2CB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2080</TotalTime>
  <Words>570</Words>
  <Application>Microsoft Office PowerPoint</Application>
  <PresentationFormat>On-screen Show (4:3)</PresentationFormat>
  <Paragraphs>216</Paragraphs>
  <Slides>22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Cognizant_Corporate_Template Final</vt:lpstr>
      <vt:lpstr>Grunt                       </vt:lpstr>
      <vt:lpstr>What is Grunt? </vt:lpstr>
      <vt:lpstr>Misconception about Grunt</vt:lpstr>
      <vt:lpstr>Let’s install Grunt</vt:lpstr>
      <vt:lpstr>Let’s install Grunt</vt:lpstr>
      <vt:lpstr>Let’s install Grunt</vt:lpstr>
      <vt:lpstr>Let’s install Grunt</vt:lpstr>
      <vt:lpstr>Let’s install Grunt</vt:lpstr>
      <vt:lpstr>PowerPoint Presentation</vt:lpstr>
      <vt:lpstr>In following section we will see how we can use Grunt to concatenate some files: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LET’S MAKE GRUNT MINIFY OUR Production.js file: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</dc:title>
  <dc:creator>Sv</dc:creator>
  <cp:lastModifiedBy>Boggu, Prathima (Cognizant)</cp:lastModifiedBy>
  <cp:revision>62</cp:revision>
  <dcterms:created xsi:type="dcterms:W3CDTF">2011-07-04T15:26:36Z</dcterms:created>
  <dcterms:modified xsi:type="dcterms:W3CDTF">2015-01-23T10:40:51Z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0x010100D0F31BC6725678499B873552DB2E17F4</vt:lpwstr>
  </property>
</Properties>
</file>