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9"/>
  </p:notesMasterIdLst>
  <p:sldIdLst>
    <p:sldId id="257" r:id="rId5"/>
    <p:sldId id="318" r:id="rId6"/>
    <p:sldId id="282" r:id="rId7"/>
    <p:sldId id="258" r:id="rId8"/>
    <p:sldId id="283" r:id="rId9"/>
    <p:sldId id="263" r:id="rId10"/>
    <p:sldId id="264" r:id="rId11"/>
    <p:sldId id="265" r:id="rId12"/>
    <p:sldId id="289" r:id="rId13"/>
    <p:sldId id="287" r:id="rId14"/>
    <p:sldId id="317" r:id="rId15"/>
    <p:sldId id="288" r:id="rId16"/>
    <p:sldId id="293" r:id="rId17"/>
    <p:sldId id="295" r:id="rId18"/>
    <p:sldId id="296" r:id="rId19"/>
    <p:sldId id="267" r:id="rId20"/>
    <p:sldId id="274" r:id="rId21"/>
    <p:sldId id="297" r:id="rId22"/>
    <p:sldId id="298" r:id="rId23"/>
    <p:sldId id="316" r:id="rId24"/>
    <p:sldId id="299" r:id="rId25"/>
    <p:sldId id="300" r:id="rId26"/>
    <p:sldId id="301" r:id="rId27"/>
    <p:sldId id="302" r:id="rId28"/>
    <p:sldId id="303" r:id="rId29"/>
    <p:sldId id="304" r:id="rId30"/>
    <p:sldId id="305" r:id="rId31"/>
    <p:sldId id="306" r:id="rId32"/>
    <p:sldId id="307" r:id="rId33"/>
    <p:sldId id="308" r:id="rId34"/>
    <p:sldId id="310" r:id="rId35"/>
    <p:sldId id="309" r:id="rId36"/>
    <p:sldId id="311" r:id="rId37"/>
    <p:sldId id="312" r:id="rId38"/>
    <p:sldId id="313" r:id="rId39"/>
    <p:sldId id="314" r:id="rId40"/>
    <p:sldId id="315" r:id="rId41"/>
    <p:sldId id="268" r:id="rId42"/>
    <p:sldId id="276" r:id="rId43"/>
    <p:sldId id="278" r:id="rId44"/>
    <p:sldId id="284" r:id="rId45"/>
    <p:sldId id="285" r:id="rId46"/>
    <p:sldId id="319" r:id="rId47"/>
    <p:sldId id="279"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3735"/>
    <a:srgbClr val="BC4744"/>
    <a:srgbClr val="008080"/>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91" autoAdjust="0"/>
  </p:normalViewPr>
  <p:slideViewPr>
    <p:cSldViewPr>
      <p:cViewPr>
        <p:scale>
          <a:sx n="60" d="100"/>
          <a:sy n="60" d="100"/>
        </p:scale>
        <p:origin x="-1644" y="-27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9/26/2014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1869908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a:t>
            </a:fld>
            <a:endParaRPr lang="en-US"/>
          </a:p>
        </p:txBody>
      </p:sp>
    </p:spTree>
    <p:extLst>
      <p:ext uri="{BB962C8B-B14F-4D97-AF65-F5344CB8AC3E}">
        <p14:creationId xmlns:p14="http://schemas.microsoft.com/office/powerpoint/2010/main" val="3952427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did you mean by semantics</a:t>
            </a:r>
            <a:endParaRPr lang="en-IN"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if(</a:t>
            </a:r>
            <a:r>
              <a:rPr lang="en-IN" sz="1200" b="0" i="0" kern="1200" dirty="0" err="1" smtClean="0">
                <a:solidFill>
                  <a:schemeClr val="tx1"/>
                </a:solidFill>
                <a:latin typeface="+mn-lt"/>
                <a:ea typeface="+mn-ea"/>
                <a:cs typeface="+mn-cs"/>
              </a:rPr>
              <a:t>typeof</a:t>
            </a:r>
            <a:r>
              <a:rPr lang="en-IN" sz="1200" b="0" i="0" kern="1200" dirty="0" smtClean="0">
                <a:solidFill>
                  <a:schemeClr val="tx1"/>
                </a:solidFill>
                <a:latin typeface="+mn-lt"/>
                <a:ea typeface="+mn-ea"/>
                <a:cs typeface="+mn-cs"/>
              </a:rPr>
              <a:t>(</a:t>
            </a:r>
            <a:r>
              <a:rPr lang="en-IN" sz="1200" b="0" i="0" kern="1200" dirty="0" err="1" smtClean="0">
                <a:solidFill>
                  <a:schemeClr val="tx1"/>
                </a:solidFill>
                <a:latin typeface="+mn-lt"/>
                <a:ea typeface="+mn-ea"/>
                <a:cs typeface="+mn-cs"/>
              </a:rPr>
              <a:t>EventSource</a:t>
            </a:r>
            <a:r>
              <a:rPr lang="en-IN" sz="1200" b="0" i="0" kern="1200" dirty="0" smtClean="0">
                <a:solidFill>
                  <a:schemeClr val="tx1"/>
                </a:solidFill>
                <a:latin typeface="+mn-lt"/>
                <a:ea typeface="+mn-ea"/>
                <a:cs typeface="+mn-cs"/>
              </a:rPr>
              <a:t>) !== "undefined")</a:t>
            </a:r>
            <a:r>
              <a:rPr lang="en-IN" dirty="0" smtClean="0"/>
              <a:t/>
            </a:r>
            <a:br>
              <a:rPr lang="en-IN" dirty="0" smtClean="0"/>
            </a:br>
            <a:r>
              <a:rPr lang="en-IN" sz="1200" b="0" i="0" kern="1200" dirty="0" smtClean="0">
                <a:solidFill>
                  <a:schemeClr val="tx1"/>
                </a:solidFill>
                <a:latin typeface="+mn-lt"/>
                <a:ea typeface="+mn-ea"/>
                <a:cs typeface="+mn-cs"/>
              </a:rPr>
              <a:t>  {</a:t>
            </a:r>
            <a:r>
              <a:rPr lang="en-IN" dirty="0" smtClean="0"/>
              <a:t/>
            </a:r>
            <a:br>
              <a:rPr lang="en-IN" dirty="0" smtClean="0"/>
            </a:br>
            <a:r>
              <a:rPr lang="en-IN" dirty="0" smtClean="0"/>
              <a:t>	</a:t>
            </a:r>
            <a:r>
              <a:rPr lang="en-IN" sz="1200" b="0" i="0" kern="1200" dirty="0" err="1" smtClean="0">
                <a:solidFill>
                  <a:schemeClr val="tx1"/>
                </a:solidFill>
                <a:latin typeface="+mn-lt"/>
                <a:ea typeface="+mn-ea"/>
                <a:cs typeface="+mn-cs"/>
              </a:rPr>
              <a:t>var</a:t>
            </a:r>
            <a:r>
              <a:rPr lang="en-IN" sz="1200" b="0" i="0" kern="1200" dirty="0" smtClean="0">
                <a:solidFill>
                  <a:schemeClr val="tx1"/>
                </a:solidFill>
                <a:latin typeface="+mn-lt"/>
                <a:ea typeface="+mn-ea"/>
                <a:cs typeface="+mn-cs"/>
              </a:rPr>
              <a:t> source = new </a:t>
            </a:r>
            <a:r>
              <a:rPr lang="en-IN" sz="1200" b="0" i="0" kern="1200" dirty="0" err="1" smtClean="0">
                <a:solidFill>
                  <a:schemeClr val="tx1"/>
                </a:solidFill>
                <a:latin typeface="+mn-lt"/>
                <a:ea typeface="+mn-ea"/>
                <a:cs typeface="+mn-cs"/>
              </a:rPr>
              <a:t>EventSource</a:t>
            </a:r>
            <a:r>
              <a:rPr lang="en-IN" sz="1200" b="0" i="0" kern="1200" dirty="0" smtClean="0">
                <a:solidFill>
                  <a:schemeClr val="tx1"/>
                </a:solidFill>
                <a:latin typeface="+mn-lt"/>
                <a:ea typeface="+mn-ea"/>
                <a:cs typeface="+mn-cs"/>
              </a:rPr>
              <a:t>("demo_sse.php");</a:t>
            </a:r>
            <a:r>
              <a:rPr lang="en-IN" dirty="0" smtClean="0"/>
              <a:t/>
            </a:r>
            <a:br>
              <a:rPr lang="en-IN" dirty="0" smtClean="0"/>
            </a:br>
            <a:r>
              <a:rPr lang="en-IN" dirty="0" smtClean="0"/>
              <a:t>	</a:t>
            </a:r>
            <a:r>
              <a:rPr lang="en-IN" sz="1200" b="0" i="0" kern="1200" dirty="0" err="1" smtClean="0">
                <a:solidFill>
                  <a:schemeClr val="tx1"/>
                </a:solidFill>
                <a:latin typeface="+mn-lt"/>
                <a:ea typeface="+mn-ea"/>
                <a:cs typeface="+mn-cs"/>
              </a:rPr>
              <a:t>source.onmessage</a:t>
            </a:r>
            <a:r>
              <a:rPr lang="en-IN" sz="1200" b="0" i="0" kern="1200" dirty="0" smtClean="0">
                <a:solidFill>
                  <a:schemeClr val="tx1"/>
                </a:solidFill>
                <a:latin typeface="+mn-lt"/>
                <a:ea typeface="+mn-ea"/>
                <a:cs typeface="+mn-cs"/>
              </a:rPr>
              <a:t> = function(event) {</a:t>
            </a:r>
            <a:r>
              <a:rPr lang="en-IN" dirty="0" smtClean="0"/>
              <a:t/>
            </a:r>
            <a:br>
              <a:rPr lang="en-IN" dirty="0" smtClean="0"/>
            </a:br>
            <a:r>
              <a:rPr lang="en-IN" sz="1200" b="0" i="0" kern="1200" dirty="0" smtClean="0">
                <a:solidFill>
                  <a:schemeClr val="tx1"/>
                </a:solidFill>
                <a:latin typeface="+mn-lt"/>
                <a:ea typeface="+mn-ea"/>
                <a:cs typeface="+mn-cs"/>
              </a:rPr>
              <a:t> 	</a:t>
            </a:r>
            <a:r>
              <a:rPr lang="en-IN" sz="1200" b="0" i="0" kern="1200" baseline="0" dirty="0" smtClean="0">
                <a:solidFill>
                  <a:schemeClr val="tx1"/>
                </a:solidFill>
                <a:latin typeface="+mn-lt"/>
                <a:ea typeface="+mn-ea"/>
                <a:cs typeface="+mn-cs"/>
              </a:rPr>
              <a:t>    </a:t>
            </a:r>
            <a:r>
              <a:rPr lang="en-IN" sz="1200" b="0" i="0" kern="1200" dirty="0" err="1" smtClean="0">
                <a:solidFill>
                  <a:schemeClr val="tx1"/>
                </a:solidFill>
                <a:latin typeface="+mn-lt"/>
                <a:ea typeface="+mn-ea"/>
                <a:cs typeface="+mn-cs"/>
              </a:rPr>
              <a:t>document.getElementById</a:t>
            </a:r>
            <a:r>
              <a:rPr lang="en-IN" sz="1200" b="0" i="0" kern="1200" dirty="0" smtClean="0">
                <a:solidFill>
                  <a:schemeClr val="tx1"/>
                </a:solidFill>
                <a:latin typeface="+mn-lt"/>
                <a:ea typeface="+mn-ea"/>
                <a:cs typeface="+mn-cs"/>
              </a:rPr>
              <a:t>("result").</a:t>
            </a:r>
            <a:r>
              <a:rPr lang="en-IN" sz="1200" b="0" i="0" kern="1200" dirty="0" err="1" smtClean="0">
                <a:solidFill>
                  <a:schemeClr val="tx1"/>
                </a:solidFill>
                <a:latin typeface="+mn-lt"/>
                <a:ea typeface="+mn-ea"/>
                <a:cs typeface="+mn-cs"/>
              </a:rPr>
              <a:t>innerHTML</a:t>
            </a:r>
            <a:r>
              <a:rPr lang="en-IN" sz="1200" b="0" i="0" kern="1200" dirty="0" smtClean="0">
                <a:solidFill>
                  <a:schemeClr val="tx1"/>
                </a:solidFill>
                <a:latin typeface="+mn-lt"/>
                <a:ea typeface="+mn-ea"/>
                <a:cs typeface="+mn-cs"/>
              </a:rPr>
              <a:t> + =</a:t>
            </a:r>
            <a:r>
              <a:rPr lang="en-IN" sz="1200" b="0" i="0" kern="1200" dirty="0" err="1" smtClean="0">
                <a:solidFill>
                  <a:schemeClr val="tx1"/>
                </a:solidFill>
                <a:latin typeface="+mn-lt"/>
                <a:ea typeface="+mn-ea"/>
                <a:cs typeface="+mn-cs"/>
              </a:rPr>
              <a:t>event.data</a:t>
            </a:r>
            <a:r>
              <a:rPr lang="en-IN" sz="1200" b="0" i="0" kern="1200" dirty="0" smtClean="0">
                <a:solidFill>
                  <a:schemeClr val="tx1"/>
                </a:solidFill>
                <a:latin typeface="+mn-lt"/>
                <a:ea typeface="+mn-ea"/>
                <a:cs typeface="+mn-cs"/>
              </a:rPr>
              <a:t> + "&lt;</a:t>
            </a:r>
            <a:r>
              <a:rPr lang="en-IN" sz="1200" b="0" i="0" kern="1200" dirty="0" err="1" smtClean="0">
                <a:solidFill>
                  <a:schemeClr val="tx1"/>
                </a:solidFill>
                <a:latin typeface="+mn-lt"/>
                <a:ea typeface="+mn-ea"/>
                <a:cs typeface="+mn-cs"/>
              </a:rPr>
              <a:t>br</a:t>
            </a:r>
            <a:r>
              <a:rPr lang="en-IN" sz="1200" b="0" i="0" kern="1200" dirty="0" smtClean="0">
                <a:solidFill>
                  <a:schemeClr val="tx1"/>
                </a:solidFill>
                <a:latin typeface="+mn-lt"/>
                <a:ea typeface="+mn-ea"/>
                <a:cs typeface="+mn-cs"/>
              </a:rPr>
              <a:t>&gt;";</a:t>
            </a:r>
            <a:r>
              <a:rPr lang="en-IN" dirty="0" smtClean="0"/>
              <a:t/>
            </a:r>
            <a:br>
              <a:rPr lang="en-IN" dirty="0" smtClean="0"/>
            </a:br>
            <a:r>
              <a:rPr lang="en-IN" sz="1200" b="0" i="0" kern="1200" dirty="0" smtClean="0">
                <a:solidFill>
                  <a:schemeClr val="tx1"/>
                </a:solidFill>
                <a:latin typeface="+mn-lt"/>
                <a:ea typeface="+mn-ea"/>
                <a:cs typeface="+mn-cs"/>
              </a:rPr>
              <a:t>  	};</a:t>
            </a:r>
            <a:r>
              <a:rPr lang="en-IN" dirty="0" smtClean="0"/>
              <a:t/>
            </a:r>
            <a:br>
              <a:rPr lang="en-IN" dirty="0" smtClean="0"/>
            </a:br>
            <a:r>
              <a:rPr lang="en-IN" sz="1200" b="0" i="0" kern="1200" dirty="0" smtClean="0">
                <a:solidFill>
                  <a:schemeClr val="tx1"/>
                </a:solidFill>
                <a:latin typeface="+mn-lt"/>
                <a:ea typeface="+mn-ea"/>
                <a:cs typeface="+mn-cs"/>
              </a:rPr>
              <a:t>  }</a:t>
            </a:r>
            <a:r>
              <a:rPr lang="en-IN" dirty="0" smtClean="0"/>
              <a:t/>
            </a:r>
            <a:br>
              <a:rPr lang="en-IN" dirty="0" smtClean="0"/>
            </a:br>
            <a:r>
              <a:rPr lang="en-IN" sz="1200" b="0" i="0" kern="1200" dirty="0" smtClean="0">
                <a:solidFill>
                  <a:schemeClr val="tx1"/>
                </a:solidFill>
                <a:latin typeface="+mn-lt"/>
                <a:ea typeface="+mn-ea"/>
                <a:cs typeface="+mn-cs"/>
              </a:rPr>
              <a:t>else</a:t>
            </a:r>
            <a:r>
              <a:rPr lang="en-IN" dirty="0" smtClean="0"/>
              <a:t/>
            </a:r>
            <a:br>
              <a:rPr lang="en-IN" dirty="0" smtClean="0"/>
            </a:br>
            <a:r>
              <a:rPr lang="en-IN" sz="1200" b="0" i="0" kern="1200" dirty="0" smtClean="0">
                <a:solidFill>
                  <a:schemeClr val="tx1"/>
                </a:solidFill>
                <a:latin typeface="+mn-lt"/>
                <a:ea typeface="+mn-ea"/>
                <a:cs typeface="+mn-cs"/>
              </a:rPr>
              <a:t>  {</a:t>
            </a:r>
            <a:r>
              <a:rPr lang="en-IN" dirty="0" smtClean="0"/>
              <a:t/>
            </a:r>
            <a:br>
              <a:rPr lang="en-IN" dirty="0" smtClean="0"/>
            </a:br>
            <a:r>
              <a:rPr lang="en-IN" sz="1200" b="0" i="0" kern="1200" dirty="0" smtClean="0">
                <a:solidFill>
                  <a:schemeClr val="tx1"/>
                </a:solidFill>
                <a:latin typeface="+mn-lt"/>
                <a:ea typeface="+mn-ea"/>
                <a:cs typeface="+mn-cs"/>
              </a:rPr>
              <a:t>  // Sorry! No server-sent events support..</a:t>
            </a:r>
            <a:r>
              <a:rPr lang="en-IN" dirty="0" smtClean="0"/>
              <a:t/>
            </a:r>
            <a:br>
              <a:rPr lang="en-IN" dirty="0" smtClean="0"/>
            </a:br>
            <a:r>
              <a:rPr lang="en-IN" sz="1200" b="0" i="0" kern="1200" dirty="0" smtClean="0">
                <a:solidFill>
                  <a:schemeClr val="tx1"/>
                </a:solidFill>
                <a:latin typeface="+mn-lt"/>
                <a:ea typeface="+mn-ea"/>
                <a:cs typeface="+mn-cs"/>
              </a:rPr>
              <a:t>  }</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IN" sz="1200" b="0" i="0" kern="1200" dirty="0" smtClean="0">
                <a:solidFill>
                  <a:schemeClr val="tx1"/>
                </a:solidFill>
                <a:latin typeface="+mn-lt"/>
                <a:ea typeface="+mn-ea"/>
                <a:cs typeface="+mn-cs"/>
              </a:rPr>
              <a:t>&lt;?</a:t>
            </a:r>
            <a:r>
              <a:rPr lang="en-IN" sz="1200" b="0" i="0" kern="1200" dirty="0" err="1" smtClean="0">
                <a:solidFill>
                  <a:schemeClr val="tx1"/>
                </a:solidFill>
                <a:latin typeface="+mn-lt"/>
                <a:ea typeface="+mn-ea"/>
                <a:cs typeface="+mn-cs"/>
              </a:rPr>
              <a:t>php</a:t>
            </a:r>
            <a:r>
              <a:rPr lang="en-IN" dirty="0" smtClean="0"/>
              <a:t/>
            </a:r>
            <a:br>
              <a:rPr lang="en-IN" dirty="0" smtClean="0"/>
            </a:br>
            <a:r>
              <a:rPr lang="en-IN" sz="1200" b="0" i="0" kern="1200" dirty="0" smtClean="0">
                <a:solidFill>
                  <a:schemeClr val="tx1"/>
                </a:solidFill>
                <a:latin typeface="+mn-lt"/>
                <a:ea typeface="+mn-ea"/>
                <a:cs typeface="+mn-cs"/>
              </a:rPr>
              <a:t>header('Content-Type: text/event-stream');</a:t>
            </a:r>
            <a:r>
              <a:rPr lang="en-IN" dirty="0" smtClean="0"/>
              <a:t/>
            </a:r>
            <a:br>
              <a:rPr lang="en-IN" dirty="0" smtClean="0"/>
            </a:br>
            <a:r>
              <a:rPr lang="en-IN" sz="1200" b="0" i="0" kern="1200" dirty="0" smtClean="0">
                <a:solidFill>
                  <a:schemeClr val="tx1"/>
                </a:solidFill>
                <a:latin typeface="+mn-lt"/>
                <a:ea typeface="+mn-ea"/>
                <a:cs typeface="+mn-cs"/>
              </a:rPr>
              <a:t>header('Cache-Control: no-cache');</a:t>
            </a:r>
            <a:r>
              <a:rPr lang="en-IN" dirty="0" smtClean="0"/>
              <a:t/>
            </a:r>
            <a:br>
              <a:rPr lang="en-IN" dirty="0" smtClean="0"/>
            </a:br>
            <a:r>
              <a:rPr lang="en-IN" dirty="0" smtClean="0"/>
              <a:t/>
            </a:r>
            <a:br>
              <a:rPr lang="en-IN" dirty="0" smtClean="0"/>
            </a:br>
            <a:r>
              <a:rPr lang="en-IN" sz="1200" b="0" i="0" kern="1200" dirty="0" smtClean="0">
                <a:solidFill>
                  <a:schemeClr val="tx1"/>
                </a:solidFill>
                <a:latin typeface="+mn-lt"/>
                <a:ea typeface="+mn-ea"/>
                <a:cs typeface="+mn-cs"/>
              </a:rPr>
              <a:t>$time = date('r');</a:t>
            </a:r>
            <a:r>
              <a:rPr lang="en-IN" dirty="0" smtClean="0"/>
              <a:t/>
            </a:r>
            <a:br>
              <a:rPr lang="en-IN" dirty="0" smtClean="0"/>
            </a:br>
            <a:r>
              <a:rPr lang="en-IN" sz="1200" b="0" i="0" kern="1200" dirty="0" smtClean="0">
                <a:solidFill>
                  <a:schemeClr val="tx1"/>
                </a:solidFill>
                <a:latin typeface="+mn-lt"/>
                <a:ea typeface="+mn-ea"/>
                <a:cs typeface="+mn-cs"/>
              </a:rPr>
              <a:t>echo "data: The server time is: {$time}\n\n";</a:t>
            </a:r>
            <a:r>
              <a:rPr lang="en-IN" dirty="0" smtClean="0"/>
              <a:t/>
            </a:r>
            <a:br>
              <a:rPr lang="en-IN" dirty="0" smtClean="0"/>
            </a:br>
            <a:r>
              <a:rPr lang="en-IN" sz="1200" b="0" i="0" kern="1200" dirty="0" smtClean="0">
                <a:solidFill>
                  <a:schemeClr val="tx1"/>
                </a:solidFill>
                <a:latin typeface="+mn-lt"/>
                <a:ea typeface="+mn-ea"/>
                <a:cs typeface="+mn-cs"/>
              </a:rPr>
              <a:t>flush();</a:t>
            </a:r>
            <a:r>
              <a:rPr lang="en-IN" dirty="0" smtClean="0"/>
              <a:t/>
            </a:r>
            <a:br>
              <a:rPr lang="en-IN" dirty="0" smtClean="0"/>
            </a:br>
            <a:r>
              <a:rPr lang="en-IN" sz="1200" b="0" i="0" kern="1200" dirty="0" smtClean="0">
                <a:solidFill>
                  <a:schemeClr val="tx1"/>
                </a:solidFill>
                <a:latin typeface="+mn-lt"/>
                <a:ea typeface="+mn-ea"/>
                <a:cs typeface="+mn-cs"/>
              </a:rPr>
              <a:t>?&gt;</a:t>
            </a:r>
            <a:endParaRPr lang="en-IN" dirty="0"/>
          </a:p>
        </p:txBody>
      </p:sp>
      <p:sp>
        <p:nvSpPr>
          <p:cNvPr id="4" name="Slide Number Placeholder 3"/>
          <p:cNvSpPr>
            <a:spLocks noGrp="1"/>
          </p:cNvSpPr>
          <p:nvPr>
            <p:ph type="sldNum" sz="quarter" idx="10"/>
          </p:nvPr>
        </p:nvSpPr>
        <p:spPr/>
        <p:txBody>
          <a:bodyPr/>
          <a:lstStyle/>
          <a:p>
            <a:fld id="{6A8B6E77-EC63-4CD7-8F8A-914122582C5F}" type="slidenum">
              <a:rPr lang="en-US" smtClean="0">
                <a:solidFill>
                  <a:prstClr val="black"/>
                </a:solidFill>
              </a:rPr>
              <a:pPr/>
              <a:t>37</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8B6E77-EC63-4CD7-8F8A-914122582C5F}" type="slidenum">
              <a:rPr lang="en-US" smtClean="0"/>
              <a:pPr/>
              <a:t>43</a:t>
            </a:fld>
            <a:endParaRPr lang="en-US"/>
          </a:p>
        </p:txBody>
      </p:sp>
    </p:spTree>
    <p:extLst>
      <p:ext uri="{BB962C8B-B14F-4D97-AF65-F5344CB8AC3E}">
        <p14:creationId xmlns:p14="http://schemas.microsoft.com/office/powerpoint/2010/main" val="42876343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a:blip r:embed="rId2" cstate="prin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7620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atin typeface="+mj-lt"/>
              </a:defRPr>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atin typeface="+mn-lt"/>
              </a:defRPr>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atin typeface="+mj-lt"/>
              </a:defRPr>
            </a:lvl1pPr>
          </a:lstStyle>
          <a:p>
            <a:pPr lvl="0"/>
            <a:r>
              <a:rPr lang="en-US" dirty="0" smtClean="0"/>
              <a:t>Click to edit Version and Date</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b="1"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 name="Picture 10" descr="picture.jpg"/>
          <p:cNvPicPr>
            <a:picLocks noChangeAspect="1"/>
          </p:cNvPicPr>
          <p:nvPr userDrawn="1"/>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w3schools.com/tags/tag_figure.asp"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w3schools.com/tags/tag_details.asp"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ebdesign.about.com/od/htmltags/p/blatonunload.ht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mozilla.org/en-US/docs/Web/SVG/Tutorial" TargetMode="External"/><Relationship Id="rId2" Type="http://schemas.openxmlformats.org/officeDocument/2006/relationships/hyperlink" Target="https://www.ibm.com/developerworks/library/wa-scalable/"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eg"/></Relationships>
</file>

<file path=ppt/slides/_rels/slide30.xml.rels><?xml version="1.0" encoding="UTF-8" standalone="yes"?>
<Relationships xmlns="http://schemas.openxmlformats.org/package/2006/relationships"><Relationship Id="rId3" Type="http://schemas.openxmlformats.org/officeDocument/2006/relationships/hyperlink" Target="http://www.ibm.com/developerworks/web/library/wa-htmlmark/index.html" TargetMode="External"/><Relationship Id="rId2" Type="http://schemas.openxmlformats.org/officeDocument/2006/relationships/hyperlink" Target="http://www.w3schools.com/html/html5_canvas.asp"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whatwg.org/specs/web-apps/current-work/multipage/offline.html"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w3schools.com/html/html5_webworkers.asp"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codeproject.com/Articles/702051/important-HTML-Interview-questions-with-answe#WhatisHTML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html5demos.com/"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msdn.microsoft.com/en-us/library/aa/737439.aspx" TargetMode="External"/><Relationship Id="rId3" Type="http://schemas.openxmlformats.org/officeDocument/2006/relationships/hyperlink" Target="http://www.w3schools.com/html5" TargetMode="External"/><Relationship Id="rId7" Type="http://schemas.openxmlformats.org/officeDocument/2006/relationships/hyperlink" Target="http://developer.mozilla.org/en/html/html5/" TargetMode="External"/><Relationship Id="rId2" Type="http://schemas.openxmlformats.org/officeDocument/2006/relationships/hyperlink" Target="http://dev.w3.org/html5/html-author/" TargetMode="External"/><Relationship Id="rId1" Type="http://schemas.openxmlformats.org/officeDocument/2006/relationships/slideLayout" Target="../slideLayouts/slideLayout2.xml"/><Relationship Id="rId6" Type="http://schemas.openxmlformats.org/officeDocument/2006/relationships/hyperlink" Target="http://www.chromium/home/" TargetMode="External"/><Relationship Id="rId5" Type="http://schemas.openxmlformats.org/officeDocument/2006/relationships/hyperlink" Target="http://developer.apple.com/safari/library/navigation/" TargetMode="External"/><Relationship Id="rId10" Type="http://schemas.openxmlformats.org/officeDocument/2006/relationships/image" Target="../media/image12.png"/><Relationship Id="rId4" Type="http://schemas.openxmlformats.org/officeDocument/2006/relationships/hyperlink" Target="http://diveintohtml5.org/" TargetMode="External"/><Relationship Id="rId9" Type="http://schemas.openxmlformats.org/officeDocument/2006/relationships/hyperlink" Target="http://ie.microsoft.com/testdrive"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www.html-5-tutorial.com/all-html-tags.htm" TargetMode="External"/><Relationship Id="rId2" Type="http://schemas.openxmlformats.org/officeDocument/2006/relationships/hyperlink" Target="http://www.tutorialspoint.com/html5/html5_pdf_version.htm" TargetMode="Externa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www.w3schools.com/html/html5_geolocation.asp" TargetMode="External"/><Relationship Id="rId4" Type="http://schemas.openxmlformats.org/officeDocument/2006/relationships/hyperlink" Target="http://www.tutorialspoint.com/html5/html5_events.htm"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4800" b="1" dirty="0" smtClean="0">
                <a:solidFill>
                  <a:schemeClr val="tx1"/>
                </a:solidFill>
                <a:latin typeface="Myriad Pro" pitchFamily="34" charset="0"/>
                <a:cs typeface="Arial" pitchFamily="34" charset="0"/>
              </a:rPr>
              <a:t>HTML5</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3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smtClean="0"/>
              <a:t>History of Web Standards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graphicFrame>
        <p:nvGraphicFramePr>
          <p:cNvPr id="6" name="Content Placeholder 5"/>
          <p:cNvGraphicFramePr>
            <a:graphicFrameLocks/>
          </p:cNvGraphicFramePr>
          <p:nvPr>
            <p:extLst>
              <p:ext uri="{D42A27DB-BD31-4B8C-83A1-F6EECF244321}">
                <p14:modId xmlns:p14="http://schemas.microsoft.com/office/powerpoint/2010/main" val="1357032863"/>
              </p:ext>
            </p:extLst>
          </p:nvPr>
        </p:nvGraphicFramePr>
        <p:xfrm>
          <a:off x="457200" y="1752600"/>
          <a:ext cx="8229600" cy="1600200"/>
        </p:xfrm>
        <a:graphic>
          <a:graphicData uri="http://schemas.openxmlformats.org/drawingml/2006/table">
            <a:tbl>
              <a:tblPr firstRow="1" bandRow="1">
                <a:tableStyleId>{5C22544A-7EE6-4342-B048-85BDC9FD1C3A}</a:tableStyleId>
              </a:tblPr>
              <a:tblGrid>
                <a:gridCol w="685800"/>
                <a:gridCol w="685800"/>
                <a:gridCol w="685800"/>
                <a:gridCol w="685800"/>
                <a:gridCol w="685800"/>
                <a:gridCol w="685800"/>
                <a:gridCol w="685800"/>
                <a:gridCol w="685800"/>
                <a:gridCol w="685800"/>
                <a:gridCol w="685800"/>
                <a:gridCol w="685800"/>
                <a:gridCol w="685800"/>
              </a:tblGrid>
              <a:tr h="370914">
                <a:tc>
                  <a:txBody>
                    <a:bodyPr/>
                    <a:lstStyle/>
                    <a:p>
                      <a:pPr algn="ctr"/>
                      <a:r>
                        <a:rPr lang="en-US" sz="1600" dirty="0" smtClean="0"/>
                        <a:t>91-92</a:t>
                      </a:r>
                      <a:endParaRPr lang="en-US" sz="1600" dirty="0"/>
                    </a:p>
                  </a:txBody>
                  <a:tcPr marT="45729" marB="45729"/>
                </a:tc>
                <a:tc>
                  <a:txBody>
                    <a:bodyPr/>
                    <a:lstStyle/>
                    <a:p>
                      <a:pPr algn="ctr"/>
                      <a:r>
                        <a:rPr lang="en-US" sz="1600" dirty="0" smtClean="0"/>
                        <a:t>93-94</a:t>
                      </a:r>
                      <a:endParaRPr lang="en-US" sz="1600" dirty="0"/>
                    </a:p>
                  </a:txBody>
                  <a:tcPr marT="45729" marB="45729"/>
                </a:tc>
                <a:tc>
                  <a:txBody>
                    <a:bodyPr/>
                    <a:lstStyle/>
                    <a:p>
                      <a:pPr algn="ctr"/>
                      <a:r>
                        <a:rPr lang="en-US" sz="1600" dirty="0" smtClean="0"/>
                        <a:t>95-96</a:t>
                      </a:r>
                      <a:endParaRPr lang="en-US" sz="1600" dirty="0"/>
                    </a:p>
                  </a:txBody>
                  <a:tcPr marT="45729" marB="45729"/>
                </a:tc>
                <a:tc>
                  <a:txBody>
                    <a:bodyPr/>
                    <a:lstStyle/>
                    <a:p>
                      <a:pPr algn="ctr"/>
                      <a:r>
                        <a:rPr lang="en-US" sz="1600" dirty="0" smtClean="0"/>
                        <a:t>97-98</a:t>
                      </a:r>
                      <a:endParaRPr lang="en-US" sz="1600" dirty="0"/>
                    </a:p>
                  </a:txBody>
                  <a:tcPr marT="45729" marB="45729"/>
                </a:tc>
                <a:tc>
                  <a:txBody>
                    <a:bodyPr/>
                    <a:lstStyle/>
                    <a:p>
                      <a:pPr algn="ctr"/>
                      <a:r>
                        <a:rPr lang="en-US" sz="1600" dirty="0" smtClean="0"/>
                        <a:t>99-00</a:t>
                      </a:r>
                      <a:endParaRPr lang="en-US" sz="1600" dirty="0"/>
                    </a:p>
                  </a:txBody>
                  <a:tcPr marT="45729" marB="45729"/>
                </a:tc>
                <a:tc>
                  <a:txBody>
                    <a:bodyPr/>
                    <a:lstStyle/>
                    <a:p>
                      <a:pPr algn="ctr"/>
                      <a:r>
                        <a:rPr lang="en-US" sz="1600" dirty="0" smtClean="0"/>
                        <a:t>01-02</a:t>
                      </a:r>
                      <a:endParaRPr lang="en-US" sz="1600" dirty="0"/>
                    </a:p>
                  </a:txBody>
                  <a:tcPr marT="45729" marB="45729"/>
                </a:tc>
                <a:tc>
                  <a:txBody>
                    <a:bodyPr/>
                    <a:lstStyle/>
                    <a:p>
                      <a:pPr algn="ctr"/>
                      <a:r>
                        <a:rPr lang="en-US" sz="1600" dirty="0" smtClean="0"/>
                        <a:t>03-04</a:t>
                      </a:r>
                      <a:endParaRPr lang="en-US" sz="1600" dirty="0"/>
                    </a:p>
                  </a:txBody>
                  <a:tcPr marT="45729" marB="45729"/>
                </a:tc>
                <a:tc>
                  <a:txBody>
                    <a:bodyPr/>
                    <a:lstStyle/>
                    <a:p>
                      <a:pPr algn="ctr"/>
                      <a:r>
                        <a:rPr lang="en-US" sz="1600" dirty="0" smtClean="0"/>
                        <a:t>05-06</a:t>
                      </a:r>
                      <a:endParaRPr lang="en-US" sz="1600" dirty="0"/>
                    </a:p>
                  </a:txBody>
                  <a:tcPr marT="45729" marB="45729"/>
                </a:tc>
                <a:tc>
                  <a:txBody>
                    <a:bodyPr/>
                    <a:lstStyle/>
                    <a:p>
                      <a:pPr algn="ctr"/>
                      <a:r>
                        <a:rPr lang="en-US" sz="1600" dirty="0" smtClean="0"/>
                        <a:t>07-08</a:t>
                      </a:r>
                      <a:endParaRPr lang="en-US" sz="1600" dirty="0"/>
                    </a:p>
                  </a:txBody>
                  <a:tcPr marT="45729" marB="45729"/>
                </a:tc>
                <a:tc>
                  <a:txBody>
                    <a:bodyPr/>
                    <a:lstStyle/>
                    <a:p>
                      <a:pPr algn="ctr"/>
                      <a:r>
                        <a:rPr lang="en-US" sz="1600" dirty="0" smtClean="0"/>
                        <a:t>09-10</a:t>
                      </a:r>
                      <a:endParaRPr lang="en-US" sz="1600" dirty="0"/>
                    </a:p>
                  </a:txBody>
                  <a:tcPr marT="45729" marB="45729"/>
                </a:tc>
                <a:tc>
                  <a:txBody>
                    <a:bodyPr/>
                    <a:lstStyle/>
                    <a:p>
                      <a:pPr algn="ctr"/>
                      <a:r>
                        <a:rPr lang="en-US" sz="1600" dirty="0" smtClean="0"/>
                        <a:t>11-12</a:t>
                      </a:r>
                      <a:endParaRPr lang="en-US" sz="1600" dirty="0"/>
                    </a:p>
                  </a:txBody>
                  <a:tcPr marT="45729" marB="45729"/>
                </a:tc>
                <a:tc>
                  <a:txBody>
                    <a:bodyPr/>
                    <a:lstStyle/>
                    <a:p>
                      <a:pPr algn="ctr"/>
                      <a:r>
                        <a:rPr lang="en-US" sz="1600" dirty="0" smtClean="0"/>
                        <a:t>13-14</a:t>
                      </a:r>
                      <a:endParaRPr lang="en-US" sz="1600" dirty="0"/>
                    </a:p>
                  </a:txBody>
                  <a:tcPr marT="45729" marB="45729"/>
                </a:tc>
              </a:tr>
              <a:tr h="426805">
                <a:tc>
                  <a:txBody>
                    <a:bodyPr/>
                    <a:lstStyle/>
                    <a:p>
                      <a:r>
                        <a:rPr lang="en-US" sz="1100" dirty="0" smtClean="0"/>
                        <a:t>HTML 1</a:t>
                      </a:r>
                      <a:endParaRPr lang="en-US" sz="1100" dirty="0"/>
                    </a:p>
                  </a:txBody>
                  <a:tcPr marT="45729" marB="45729"/>
                </a:tc>
                <a:tc>
                  <a:txBody>
                    <a:bodyPr/>
                    <a:lstStyle/>
                    <a:p>
                      <a:r>
                        <a:rPr lang="en-US" sz="1100" dirty="0" smtClean="0"/>
                        <a:t>HTML</a:t>
                      </a:r>
                      <a:r>
                        <a:rPr lang="en-US" sz="1100" baseline="0" dirty="0" smtClean="0"/>
                        <a:t> 2</a:t>
                      </a:r>
                      <a:endParaRPr lang="en-US" sz="1100" dirty="0"/>
                    </a:p>
                  </a:txBody>
                  <a:tcPr marT="45729" marB="45729"/>
                </a:tc>
                <a:tc>
                  <a:txBody>
                    <a:bodyPr/>
                    <a:lstStyle/>
                    <a:p>
                      <a:endParaRPr lang="en-US" sz="1100"/>
                    </a:p>
                  </a:txBody>
                  <a:tcPr marT="45729" marB="45729"/>
                </a:tc>
                <a:tc>
                  <a:txBody>
                    <a:bodyPr/>
                    <a:lstStyle/>
                    <a:p>
                      <a:r>
                        <a:rPr lang="en-US" sz="1100" dirty="0" smtClean="0"/>
                        <a:t>HTML 4</a:t>
                      </a:r>
                      <a:endParaRPr lang="en-US" sz="1100" dirty="0"/>
                    </a:p>
                  </a:txBody>
                  <a:tcPr marT="45729" marB="45729"/>
                </a:tc>
                <a:tc>
                  <a:txBody>
                    <a:bodyPr/>
                    <a:lstStyle/>
                    <a:p>
                      <a:r>
                        <a:rPr lang="en-US" sz="1100" dirty="0" smtClean="0"/>
                        <a:t>XHTML 1</a:t>
                      </a:r>
                      <a:endParaRPr lang="en-US" sz="1100" dirty="0"/>
                    </a:p>
                  </a:txBody>
                  <a:tcPr marT="45729" marB="45729"/>
                </a:tc>
                <a:tc>
                  <a:txBody>
                    <a:bodyPr/>
                    <a:lstStyle/>
                    <a:p>
                      <a:endParaRPr lang="en-US" sz="1100" dirty="0"/>
                    </a:p>
                  </a:txBody>
                  <a:tcPr marT="45729" marB="45729"/>
                </a:tc>
                <a:tc>
                  <a:txBody>
                    <a:bodyPr/>
                    <a:lstStyle/>
                    <a:p>
                      <a:endParaRPr lang="en-US" sz="1100" dirty="0"/>
                    </a:p>
                  </a:txBody>
                  <a:tcPr marT="45729" marB="45729">
                    <a:solidFill>
                      <a:schemeClr val="accent3">
                        <a:lumMod val="40000"/>
                        <a:lumOff val="60000"/>
                      </a:schemeClr>
                    </a:solidFill>
                  </a:tcPr>
                </a:tc>
                <a:tc>
                  <a:txBody>
                    <a:bodyPr/>
                    <a:lstStyle/>
                    <a:p>
                      <a:endParaRPr lang="en-US" sz="1100" dirty="0"/>
                    </a:p>
                  </a:txBody>
                  <a:tcPr marT="45729" marB="45729">
                    <a:solidFill>
                      <a:schemeClr val="accent3">
                        <a:lumMod val="40000"/>
                        <a:lumOff val="60000"/>
                      </a:schemeClr>
                    </a:solidFill>
                  </a:tcPr>
                </a:tc>
                <a:tc>
                  <a:txBody>
                    <a:bodyPr/>
                    <a:lstStyle/>
                    <a:p>
                      <a:endParaRPr lang="en-US" sz="1100" dirty="0"/>
                    </a:p>
                  </a:txBody>
                  <a:tcPr marT="45729" marB="45729">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smtClean="0"/>
                        <a:t>HTML 5</a:t>
                      </a:r>
                    </a:p>
                  </a:txBody>
                  <a:tcPr marT="45729" marB="45729">
                    <a:solidFill>
                      <a:schemeClr val="accent3">
                        <a:lumMod val="40000"/>
                        <a:lumOff val="60000"/>
                      </a:schemeClr>
                    </a:solidFill>
                  </a:tcPr>
                </a:tc>
                <a:tc>
                  <a:txBody>
                    <a:bodyPr/>
                    <a:lstStyle/>
                    <a:p>
                      <a:endParaRPr lang="en-US" sz="1800"/>
                    </a:p>
                  </a:txBody>
                  <a:tcPr marT="45729" marB="45729">
                    <a:solidFill>
                      <a:schemeClr val="accent3">
                        <a:lumMod val="40000"/>
                        <a:lumOff val="60000"/>
                      </a:schemeClr>
                    </a:solidFill>
                  </a:tcPr>
                </a:tc>
                <a:tc>
                  <a:txBody>
                    <a:bodyPr/>
                    <a:lstStyle/>
                    <a:p>
                      <a:endParaRPr lang="en-US" sz="1100" dirty="0"/>
                    </a:p>
                  </a:txBody>
                  <a:tcPr marT="45729" marB="45729">
                    <a:solidFill>
                      <a:schemeClr val="accent3">
                        <a:lumMod val="40000"/>
                        <a:lumOff val="60000"/>
                      </a:schemeClr>
                    </a:solidFill>
                  </a:tcPr>
                </a:tc>
              </a:tr>
              <a:tr h="370914">
                <a:tc>
                  <a:txBody>
                    <a:bodyPr/>
                    <a:lstStyle/>
                    <a:p>
                      <a:endParaRPr lang="en-US" sz="1100"/>
                    </a:p>
                  </a:txBody>
                  <a:tcPr marT="45729" marB="45729"/>
                </a:tc>
                <a:tc>
                  <a:txBody>
                    <a:bodyPr/>
                    <a:lstStyle/>
                    <a:p>
                      <a:endParaRPr lang="en-US" sz="1100"/>
                    </a:p>
                  </a:txBody>
                  <a:tcPr marT="45729" marB="45729"/>
                </a:tc>
                <a:tc>
                  <a:txBody>
                    <a:bodyPr/>
                    <a:lstStyle/>
                    <a:p>
                      <a:r>
                        <a:rPr lang="en-US" sz="1100" dirty="0" smtClean="0"/>
                        <a:t>CSS 1</a:t>
                      </a:r>
                      <a:endParaRPr lang="en-US" sz="1100" dirty="0"/>
                    </a:p>
                  </a:txBody>
                  <a:tcPr marT="45729" marB="45729"/>
                </a:tc>
                <a:tc>
                  <a:txBody>
                    <a:bodyPr/>
                    <a:lstStyle/>
                    <a:p>
                      <a:r>
                        <a:rPr lang="en-US" sz="1100" dirty="0" smtClean="0"/>
                        <a:t>CSS 2</a:t>
                      </a:r>
                      <a:endParaRPr lang="en-US" sz="1100" dirty="0"/>
                    </a:p>
                  </a:txBody>
                  <a:tcPr marT="45729" marB="45729"/>
                </a:tc>
                <a:tc>
                  <a:txBody>
                    <a:bodyPr/>
                    <a:lstStyle/>
                    <a:p>
                      <a:endParaRPr lang="en-US" sz="1100" dirty="0"/>
                    </a:p>
                  </a:txBody>
                  <a:tcPr marT="45729" marB="45729">
                    <a:solidFill>
                      <a:schemeClr val="accent3">
                        <a:lumMod val="20000"/>
                        <a:lumOff val="80000"/>
                      </a:schemeClr>
                    </a:solidFill>
                  </a:tcPr>
                </a:tc>
                <a:tc>
                  <a:txBody>
                    <a:bodyPr/>
                    <a:lstStyle/>
                    <a:p>
                      <a:r>
                        <a:rPr lang="en-US" sz="1100" dirty="0" smtClean="0"/>
                        <a:t>T-less D</a:t>
                      </a:r>
                      <a:endParaRPr lang="en-US" sz="1100" dirty="0"/>
                    </a:p>
                  </a:txBody>
                  <a:tcPr marT="45729" marB="45729">
                    <a:solidFill>
                      <a:schemeClr val="accent3">
                        <a:lumMod val="20000"/>
                        <a:lumOff val="80000"/>
                      </a:schemeClr>
                    </a:solidFill>
                  </a:tcPr>
                </a:tc>
                <a:tc>
                  <a:txBody>
                    <a:bodyPr/>
                    <a:lstStyle/>
                    <a:p>
                      <a:r>
                        <a:rPr lang="en-US" sz="1100" dirty="0" smtClean="0"/>
                        <a:t>Web 2.0</a:t>
                      </a:r>
                      <a:endParaRPr lang="en-US" sz="1100" dirty="0"/>
                    </a:p>
                  </a:txBody>
                  <a:tcPr marT="45729" marB="45729">
                    <a:solidFill>
                      <a:schemeClr val="accent3">
                        <a:lumMod val="20000"/>
                        <a:lumOff val="80000"/>
                      </a:schemeClr>
                    </a:solidFill>
                  </a:tcPr>
                </a:tc>
                <a:tc>
                  <a:txBody>
                    <a:bodyPr/>
                    <a:lstStyle/>
                    <a:p>
                      <a:endParaRPr lang="en-US" sz="1100" dirty="0"/>
                    </a:p>
                  </a:txBody>
                  <a:tcPr marT="45729" marB="45729">
                    <a:solidFill>
                      <a:schemeClr val="accent3">
                        <a:lumMod val="20000"/>
                        <a:lumOff val="80000"/>
                      </a:schemeClr>
                    </a:solidFill>
                  </a:tcPr>
                </a:tc>
                <a:tc>
                  <a:txBody>
                    <a:bodyPr/>
                    <a:lstStyle/>
                    <a:p>
                      <a:endParaRPr lang="en-US" sz="1100" dirty="0"/>
                    </a:p>
                  </a:txBody>
                  <a:tcPr marT="45729" marB="45729">
                    <a:solidFill>
                      <a:schemeClr val="accent3">
                        <a:lumMod val="20000"/>
                        <a:lumOff val="80000"/>
                      </a:schemeClr>
                    </a:solidFill>
                  </a:tcPr>
                </a:tc>
                <a:tc>
                  <a:txBody>
                    <a:bodyPr/>
                    <a:lstStyle/>
                    <a:p>
                      <a:r>
                        <a:rPr lang="en-US" sz="1100" b="1" dirty="0" smtClean="0"/>
                        <a:t>CSS3</a:t>
                      </a:r>
                      <a:endParaRPr lang="en-US" sz="1100" b="1" dirty="0"/>
                    </a:p>
                  </a:txBody>
                  <a:tcPr marT="45729" marB="45729">
                    <a:solidFill>
                      <a:schemeClr val="accent3">
                        <a:lumMod val="20000"/>
                        <a:lumOff val="80000"/>
                      </a:schemeClr>
                    </a:solidFill>
                  </a:tcPr>
                </a:tc>
                <a:tc>
                  <a:txBody>
                    <a:bodyPr/>
                    <a:lstStyle/>
                    <a:p>
                      <a:endParaRPr lang="en-US" sz="1800" dirty="0"/>
                    </a:p>
                  </a:txBody>
                  <a:tcPr marT="45729" marB="45729">
                    <a:solidFill>
                      <a:schemeClr val="accent3">
                        <a:lumMod val="20000"/>
                        <a:lumOff val="80000"/>
                      </a:schemeClr>
                    </a:solidFill>
                  </a:tcPr>
                </a:tc>
                <a:tc>
                  <a:txBody>
                    <a:bodyPr/>
                    <a:lstStyle/>
                    <a:p>
                      <a:endParaRPr lang="en-US" sz="1100" dirty="0"/>
                    </a:p>
                  </a:txBody>
                  <a:tcPr marT="45729" marB="45729">
                    <a:solidFill>
                      <a:schemeClr val="accent3">
                        <a:lumMod val="20000"/>
                        <a:lumOff val="80000"/>
                      </a:schemeClr>
                    </a:solidFill>
                  </a:tcPr>
                </a:tc>
              </a:tr>
              <a:tr h="431567">
                <a:tc>
                  <a:txBody>
                    <a:bodyPr/>
                    <a:lstStyle/>
                    <a:p>
                      <a:endParaRPr lang="en-US" sz="1100"/>
                    </a:p>
                  </a:txBody>
                  <a:tcPr marT="45729" marB="45729"/>
                </a:tc>
                <a:tc>
                  <a:txBody>
                    <a:bodyPr/>
                    <a:lstStyle/>
                    <a:p>
                      <a:endParaRPr lang="en-US" sz="1100"/>
                    </a:p>
                  </a:txBody>
                  <a:tcPr marT="45729" marB="45729"/>
                </a:tc>
                <a:tc>
                  <a:txBody>
                    <a:bodyPr/>
                    <a:lstStyle/>
                    <a:p>
                      <a:r>
                        <a:rPr lang="en-US" sz="1100" dirty="0" smtClean="0"/>
                        <a:t>JS</a:t>
                      </a:r>
                      <a:endParaRPr lang="en-US" sz="1100" dirty="0"/>
                    </a:p>
                  </a:txBody>
                  <a:tcPr marT="45729" marB="45729"/>
                </a:tc>
                <a:tc>
                  <a:txBody>
                    <a:bodyPr/>
                    <a:lstStyle/>
                    <a:p>
                      <a:r>
                        <a:rPr lang="en-US" sz="1100" dirty="0" smtClean="0"/>
                        <a:t>ECMA,</a:t>
                      </a:r>
                      <a:r>
                        <a:rPr lang="en-US" sz="1100" baseline="0" dirty="0" smtClean="0"/>
                        <a:t> DOM</a:t>
                      </a:r>
                      <a:endParaRPr lang="en-US" sz="1100" dirty="0"/>
                    </a:p>
                  </a:txBody>
                  <a:tcPr marT="45729" marB="45729"/>
                </a:tc>
                <a:tc>
                  <a:txBody>
                    <a:bodyPr/>
                    <a:lstStyle/>
                    <a:p>
                      <a:r>
                        <a:rPr lang="en-US" sz="1100" dirty="0" smtClean="0"/>
                        <a:t>DOM 2</a:t>
                      </a:r>
                      <a:endParaRPr lang="en-US" sz="1100" dirty="0"/>
                    </a:p>
                  </a:txBody>
                  <a:tcPr marT="45729" marB="45729"/>
                </a:tc>
                <a:tc>
                  <a:txBody>
                    <a:bodyPr/>
                    <a:lstStyle/>
                    <a:p>
                      <a:endParaRPr lang="en-US" sz="1100"/>
                    </a:p>
                  </a:txBody>
                  <a:tcPr marT="45729" marB="45729"/>
                </a:tc>
                <a:tc>
                  <a:txBody>
                    <a:bodyPr/>
                    <a:lstStyle/>
                    <a:p>
                      <a:endParaRPr lang="en-US" sz="1800" dirty="0"/>
                    </a:p>
                  </a:txBody>
                  <a:tcPr marT="45729" marB="45729">
                    <a:solidFill>
                      <a:schemeClr val="accent3">
                        <a:lumMod val="40000"/>
                        <a:lumOff val="60000"/>
                      </a:schemeClr>
                    </a:solidFill>
                  </a:tcPr>
                </a:tc>
                <a:tc>
                  <a:txBody>
                    <a:bodyPr/>
                    <a:lstStyle/>
                    <a:p>
                      <a:r>
                        <a:rPr lang="en-US" sz="1100" dirty="0" smtClean="0"/>
                        <a:t>Ajax</a:t>
                      </a:r>
                      <a:endParaRPr lang="en-US" sz="1100" dirty="0"/>
                    </a:p>
                  </a:txBody>
                  <a:tcPr marT="45729" marB="45729">
                    <a:solidFill>
                      <a:schemeClr val="accent3">
                        <a:lumMod val="40000"/>
                        <a:lumOff val="60000"/>
                      </a:schemeClr>
                    </a:solidFill>
                  </a:tcPr>
                </a:tc>
                <a:tc>
                  <a:txBody>
                    <a:bodyPr/>
                    <a:lstStyle/>
                    <a:p>
                      <a:endParaRPr lang="en-US" sz="1100" dirty="0"/>
                    </a:p>
                  </a:txBody>
                  <a:tcPr marT="45729" marB="45729">
                    <a:solidFill>
                      <a:schemeClr val="accent3">
                        <a:lumMod val="40000"/>
                        <a:lumOff val="60000"/>
                      </a:schemeClr>
                    </a:solidFill>
                  </a:tcPr>
                </a:tc>
                <a:tc>
                  <a:txBody>
                    <a:bodyPr/>
                    <a:lstStyle/>
                    <a:p>
                      <a:r>
                        <a:rPr lang="en-US" sz="1100" b="1" dirty="0" smtClean="0"/>
                        <a:t>DOM,</a:t>
                      </a:r>
                      <a:r>
                        <a:rPr lang="en-US" sz="1100" b="1" baseline="0" dirty="0" smtClean="0"/>
                        <a:t> </a:t>
                      </a:r>
                      <a:r>
                        <a:rPr lang="en-US" sz="1100" b="1" dirty="0" smtClean="0"/>
                        <a:t>APIs</a:t>
                      </a:r>
                      <a:endParaRPr lang="en-US" sz="1100" b="1" dirty="0"/>
                    </a:p>
                  </a:txBody>
                  <a:tcPr marT="45729" marB="45729">
                    <a:solidFill>
                      <a:schemeClr val="accent3">
                        <a:lumMod val="40000"/>
                        <a:lumOff val="60000"/>
                      </a:schemeClr>
                    </a:solidFill>
                  </a:tcPr>
                </a:tc>
                <a:tc>
                  <a:txBody>
                    <a:bodyPr/>
                    <a:lstStyle/>
                    <a:p>
                      <a:endParaRPr lang="en-US" sz="1800" dirty="0"/>
                    </a:p>
                  </a:txBody>
                  <a:tcPr marT="45729" marB="45729">
                    <a:solidFill>
                      <a:schemeClr val="accent3">
                        <a:lumMod val="40000"/>
                        <a:lumOff val="60000"/>
                      </a:schemeClr>
                    </a:solidFill>
                  </a:tcPr>
                </a:tc>
                <a:tc>
                  <a:txBody>
                    <a:bodyPr/>
                    <a:lstStyle/>
                    <a:p>
                      <a:endParaRPr lang="en-US" sz="1100" dirty="0"/>
                    </a:p>
                  </a:txBody>
                  <a:tcPr marT="45729" marB="45729">
                    <a:solidFill>
                      <a:schemeClr val="accent3">
                        <a:lumMod val="40000"/>
                        <a:lumOff val="60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56980858"/>
              </p:ext>
            </p:extLst>
          </p:nvPr>
        </p:nvGraphicFramePr>
        <p:xfrm>
          <a:off x="4800600" y="3657600"/>
          <a:ext cx="3810000" cy="1381402"/>
        </p:xfrm>
        <a:graphic>
          <a:graphicData uri="http://schemas.openxmlformats.org/drawingml/2006/table">
            <a:tbl>
              <a:tblPr firstRow="1" bandRow="1">
                <a:tableStyleId>{0505E3EF-67EA-436B-97B2-0124C06EBD24}</a:tableStyleId>
              </a:tblPr>
              <a:tblGrid>
                <a:gridCol w="1571626"/>
                <a:gridCol w="2238374"/>
              </a:tblGrid>
              <a:tr h="370681">
                <a:tc>
                  <a:txBody>
                    <a:bodyPr/>
                    <a:lstStyle/>
                    <a:p>
                      <a:r>
                        <a:rPr lang="en-US" sz="1800" b="0" dirty="0" smtClean="0"/>
                        <a:t>2004</a:t>
                      </a:r>
                      <a:endParaRPr lang="en-US" sz="1800" b="0" dirty="0"/>
                    </a:p>
                  </a:txBody>
                  <a:tcPr marT="45700" marB="45700"/>
                </a:tc>
                <a:tc>
                  <a:txBody>
                    <a:bodyPr/>
                    <a:lstStyle/>
                    <a:p>
                      <a:r>
                        <a:rPr lang="en-US" sz="1800" b="0" dirty="0" smtClean="0"/>
                        <a:t>WHATWG started</a:t>
                      </a:r>
                      <a:endParaRPr lang="en-US" sz="1800" b="0" dirty="0"/>
                    </a:p>
                  </a:txBody>
                  <a:tcPr marT="45700" marB="45700"/>
                </a:tc>
              </a:tr>
              <a:tr h="370681">
                <a:tc>
                  <a:txBody>
                    <a:bodyPr/>
                    <a:lstStyle/>
                    <a:p>
                      <a:r>
                        <a:rPr lang="en-US" sz="1800" dirty="0" smtClean="0"/>
                        <a:t>2008</a:t>
                      </a:r>
                      <a:endParaRPr lang="en-US" sz="1800" dirty="0"/>
                    </a:p>
                  </a:txBody>
                  <a:tcPr marT="45700" marB="45700"/>
                </a:tc>
                <a:tc>
                  <a:txBody>
                    <a:bodyPr/>
                    <a:lstStyle/>
                    <a:p>
                      <a:r>
                        <a:rPr lang="en-US" sz="1800" dirty="0" smtClean="0"/>
                        <a:t>W3C Working Draft</a:t>
                      </a:r>
                      <a:endParaRPr lang="en-US" sz="1800" dirty="0"/>
                    </a:p>
                  </a:txBody>
                  <a:tcPr marT="45700" marB="45700"/>
                </a:tc>
              </a:tr>
              <a:tr h="370681">
                <a:tc>
                  <a:txBody>
                    <a:bodyPr/>
                    <a:lstStyle/>
                    <a:p>
                      <a:r>
                        <a:rPr lang="en-US" sz="1800" dirty="0" smtClean="0"/>
                        <a:t>2012 (2010)</a:t>
                      </a:r>
                      <a:endParaRPr lang="en-US" sz="1800" dirty="0"/>
                    </a:p>
                  </a:txBody>
                  <a:tcPr marT="45700" marB="45700"/>
                </a:tc>
                <a:tc>
                  <a:txBody>
                    <a:bodyPr/>
                    <a:lstStyle/>
                    <a:p>
                      <a:r>
                        <a:rPr lang="en-US" sz="1800" dirty="0" smtClean="0"/>
                        <a:t>W3C Candidate Recommendation</a:t>
                      </a:r>
                      <a:endParaRPr lang="en-US" sz="1800" dirty="0"/>
                    </a:p>
                  </a:txBody>
                  <a:tcPr marT="45700" marB="45700"/>
                </a:tc>
              </a:tr>
            </a:tbl>
          </a:graphicData>
        </a:graphic>
      </p:graphicFrame>
      <p:sp>
        <p:nvSpPr>
          <p:cNvPr id="5" name="TextBox 4"/>
          <p:cNvSpPr txBox="1"/>
          <p:nvPr/>
        </p:nvSpPr>
        <p:spPr>
          <a:xfrm>
            <a:off x="381000" y="3357562"/>
            <a:ext cx="4343400" cy="3416320"/>
          </a:xfrm>
          <a:prstGeom prst="rect">
            <a:avLst/>
          </a:prstGeom>
          <a:noFill/>
        </p:spPr>
        <p:txBody>
          <a:bodyPr wrap="square" rtlCol="0">
            <a:spAutoFit/>
          </a:bodyPr>
          <a:lstStyle/>
          <a:p>
            <a:r>
              <a:rPr lang="en-US" sz="2000" b="1" dirty="0" smtClean="0">
                <a:solidFill>
                  <a:srgbClr val="C00000"/>
                </a:solidFill>
              </a:rPr>
              <a:t>WHATWG</a:t>
            </a:r>
            <a:r>
              <a:rPr lang="en-US" sz="2000" dirty="0" smtClean="0"/>
              <a:t> : Web Hypertext Application Technology Working Group.</a:t>
            </a:r>
          </a:p>
          <a:p>
            <a:r>
              <a:rPr lang="en-US" sz="2000" dirty="0" smtClean="0"/>
              <a:t>(Apple</a:t>
            </a:r>
            <a:r>
              <a:rPr lang="en-US" sz="2000" dirty="0"/>
              <a:t>, Mozilla, and </a:t>
            </a:r>
            <a:r>
              <a:rPr lang="en-US" sz="2000" dirty="0" smtClean="0"/>
              <a:t>Opera came together to work on web standards)</a:t>
            </a:r>
          </a:p>
          <a:p>
            <a:endParaRPr lang="en-US" dirty="0"/>
          </a:p>
          <a:p>
            <a:r>
              <a:rPr lang="en-US" sz="2000" b="1" dirty="0" smtClean="0">
                <a:solidFill>
                  <a:srgbClr val="C00000"/>
                </a:solidFill>
              </a:rPr>
              <a:t>W3C</a:t>
            </a:r>
            <a:r>
              <a:rPr lang="en-US" sz="2000" b="1" dirty="0" smtClean="0"/>
              <a:t> </a:t>
            </a:r>
            <a:r>
              <a:rPr lang="en-US" sz="2000" dirty="0" smtClean="0"/>
              <a:t>:  The </a:t>
            </a:r>
            <a:r>
              <a:rPr lang="en-US" sz="2000" dirty="0"/>
              <a:t>World Wide Web Consortium (W3C) is an international community that develops </a:t>
            </a:r>
            <a:r>
              <a:rPr lang="en-US" sz="2000" dirty="0" smtClean="0"/>
              <a:t>open standards</a:t>
            </a:r>
            <a:r>
              <a:rPr lang="en-US" sz="2000" dirty="0"/>
              <a:t> to ensure the long-term growth of the </a:t>
            </a:r>
            <a:r>
              <a:rPr lang="en-US" sz="2000" dirty="0" smtClean="0"/>
              <a:t>Web.</a:t>
            </a:r>
            <a:endParaRPr lang="en-US" sz="2000" dirty="0"/>
          </a:p>
          <a:p>
            <a:endParaRPr lang="en-US" dirty="0"/>
          </a:p>
        </p:txBody>
      </p:sp>
    </p:spTree>
    <p:extLst>
      <p:ext uri="{BB962C8B-B14F-4D97-AF65-F5344CB8AC3E}">
        <p14:creationId xmlns:p14="http://schemas.microsoft.com/office/powerpoint/2010/main" val="1399989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1609725"/>
            <a:ext cx="8701118" cy="4319605"/>
          </a:xfrm>
        </p:spPr>
        <p:txBody>
          <a:bodyPr/>
          <a:lstStyle/>
          <a:p>
            <a:r>
              <a:rPr smtClean="0"/>
              <a:t>Pros</a:t>
            </a:r>
          </a:p>
          <a:p>
            <a:pPr lvl="1"/>
            <a:r>
              <a:rPr smtClean="0"/>
              <a:t>Better </a:t>
            </a:r>
            <a:r>
              <a:rPr smtClean="0">
                <a:solidFill>
                  <a:srgbClr val="FF0000"/>
                </a:solidFill>
              </a:rPr>
              <a:t>semantics</a:t>
            </a:r>
          </a:p>
          <a:p>
            <a:pPr lvl="1"/>
            <a:r>
              <a:rPr smtClean="0"/>
              <a:t>Lean code</a:t>
            </a:r>
          </a:p>
          <a:p>
            <a:pPr lvl="1"/>
            <a:r>
              <a:rPr smtClean="0"/>
              <a:t>Improved user experience</a:t>
            </a:r>
          </a:p>
          <a:p>
            <a:r>
              <a:rPr smtClean="0"/>
              <a:t>Cons</a:t>
            </a:r>
          </a:p>
          <a:p>
            <a:pPr lvl="1"/>
            <a:r>
              <a:rPr smtClean="0"/>
              <a:t>Some work is needed to accommodate older browsers</a:t>
            </a:r>
          </a:p>
          <a:p>
            <a:pPr>
              <a:buNone/>
            </a:pPr>
            <a:endParaRPr lang="en-IN" dirty="0"/>
          </a:p>
        </p:txBody>
      </p:sp>
      <p:sp>
        <p:nvSpPr>
          <p:cNvPr id="3" name="Title 2"/>
          <p:cNvSpPr>
            <a:spLocks noGrp="1"/>
          </p:cNvSpPr>
          <p:nvPr>
            <p:ph type="title"/>
          </p:nvPr>
        </p:nvSpPr>
        <p:spPr/>
        <p:txBody>
          <a:bodyPr/>
          <a:lstStyle/>
          <a:p>
            <a:r>
              <a:rPr lang="en-US" dirty="0" smtClean="0"/>
              <a:t>Why HTML5</a:t>
            </a:r>
            <a:endParaRPr lang="en-IN"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pic>
        <p:nvPicPr>
          <p:cNvPr id="5" name="Picture 17"/>
          <p:cNvPicPr>
            <a:picLocks noChangeAspect="1" noChangeArrowheads="1"/>
          </p:cNvPicPr>
          <p:nvPr/>
        </p:nvPicPr>
        <p:blipFill>
          <a:blip r:embed="rId3" cstate="print"/>
          <a:srcRect/>
          <a:stretch>
            <a:fillRect/>
          </a:stretch>
        </p:blipFill>
        <p:spPr bwMode="auto">
          <a:xfrm>
            <a:off x="8302625" y="31750"/>
            <a:ext cx="841375" cy="1111250"/>
          </a:xfrm>
          <a:prstGeom prst="rect">
            <a:avLst/>
          </a:prstGeom>
          <a:noFill/>
          <a:ln w="9525" algn="ctr">
            <a:noFill/>
            <a:miter lim="800000"/>
            <a:headEnd/>
            <a:tailEnd/>
          </a:ln>
        </p:spPr>
      </p:pic>
    </p:spTree>
    <p:extLst>
      <p:ext uri="{BB962C8B-B14F-4D97-AF65-F5344CB8AC3E}">
        <p14:creationId xmlns:p14="http://schemas.microsoft.com/office/powerpoint/2010/main" val="3472669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dirty="0" smtClean="0"/>
              <a:t>HTML5 is collection </a:t>
            </a:r>
            <a:r>
              <a:rPr lang="en-US" sz="2400" dirty="0"/>
              <a:t>of individual features. So </a:t>
            </a:r>
            <a:r>
              <a:rPr lang="en-US" sz="2400" dirty="0" smtClean="0"/>
              <a:t>we can’t </a:t>
            </a:r>
            <a:r>
              <a:rPr lang="en-US" sz="2400" dirty="0"/>
              <a:t>detect “HTML5 support,” because that doesn’t make any sense. But </a:t>
            </a:r>
            <a:r>
              <a:rPr lang="en-US" sz="2400" dirty="0" smtClean="0"/>
              <a:t>we</a:t>
            </a:r>
            <a:r>
              <a:rPr lang="en-US" sz="2400" dirty="0"/>
              <a:t> </a:t>
            </a:r>
            <a:r>
              <a:rPr lang="en-US" sz="2400" i="1" dirty="0"/>
              <a:t>can</a:t>
            </a:r>
            <a:r>
              <a:rPr lang="en-US" sz="2400" dirty="0"/>
              <a:t> detect support for individual features, like canvas, video, or </a:t>
            </a:r>
            <a:r>
              <a:rPr lang="en-US" sz="2400" dirty="0" err="1" smtClean="0"/>
              <a:t>Geolocation</a:t>
            </a:r>
            <a:r>
              <a:rPr lang="en-US" sz="2400" dirty="0" smtClean="0"/>
              <a:t>. </a:t>
            </a:r>
          </a:p>
          <a:p>
            <a:r>
              <a:rPr lang="en-US" sz="2400" dirty="0" smtClean="0"/>
              <a:t>Microsoft Internet Explorer 9+</a:t>
            </a:r>
          </a:p>
          <a:p>
            <a:r>
              <a:rPr lang="en-US" sz="2400" dirty="0" smtClean="0"/>
              <a:t>Mozilla Firefox 28+</a:t>
            </a:r>
          </a:p>
          <a:p>
            <a:r>
              <a:rPr lang="en-US" sz="2400" dirty="0" smtClean="0"/>
              <a:t>Google Chrome </a:t>
            </a:r>
          </a:p>
          <a:p>
            <a:r>
              <a:rPr lang="en-US" sz="2400" dirty="0" smtClean="0"/>
              <a:t>Apple Safari 5.1+</a:t>
            </a:r>
          </a:p>
          <a:p>
            <a:r>
              <a:rPr lang="en-US" sz="2400" dirty="0" smtClean="0"/>
              <a:t>Opera 21+</a:t>
            </a:r>
          </a:p>
          <a:p>
            <a:pPr marL="0" indent="0">
              <a:buNone/>
            </a:pPr>
            <a:r>
              <a:rPr lang="en-US" b="1" dirty="0"/>
              <a:t>	</a:t>
            </a:r>
            <a:r>
              <a:rPr lang="en-US" b="1" dirty="0" smtClean="0"/>
              <a:t>		http</a:t>
            </a:r>
            <a:r>
              <a:rPr lang="en-US" b="1" dirty="0"/>
              <a:t>://caniuse.com/</a:t>
            </a:r>
            <a:endParaRPr lang="en-US" b="1" dirty="0" smtClean="0"/>
          </a:p>
        </p:txBody>
      </p:sp>
      <p:sp>
        <p:nvSpPr>
          <p:cNvPr id="3" name="Title 2"/>
          <p:cNvSpPr>
            <a:spLocks noGrp="1"/>
          </p:cNvSpPr>
          <p:nvPr>
            <p:ph type="title"/>
          </p:nvPr>
        </p:nvSpPr>
        <p:spPr/>
        <p:txBody>
          <a:bodyPr/>
          <a:lstStyle/>
          <a:p>
            <a:r>
              <a:rPr lang="en-US" dirty="0" smtClean="0"/>
              <a:t>Browser Support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pic>
        <p:nvPicPr>
          <p:cNvPr id="5" name="Picture 17"/>
          <p:cNvPicPr>
            <a:picLocks noChangeAspect="1" noChangeArrowheads="1"/>
          </p:cNvPicPr>
          <p:nvPr/>
        </p:nvPicPr>
        <p:blipFill>
          <a:blip r:embed="rId2" cstate="print"/>
          <a:srcRect/>
          <a:stretch>
            <a:fillRect/>
          </a:stretch>
        </p:blipFill>
        <p:spPr bwMode="auto">
          <a:xfrm>
            <a:off x="8302625" y="31750"/>
            <a:ext cx="841375" cy="1111250"/>
          </a:xfrm>
          <a:prstGeom prst="rect">
            <a:avLst/>
          </a:prstGeom>
          <a:noFill/>
          <a:ln w="9525" algn="ctr">
            <a:noFill/>
            <a:miter lim="800000"/>
            <a:headEnd/>
            <a:tailEnd/>
          </a:ln>
        </p:spPr>
      </p:pic>
    </p:spTree>
    <p:extLst>
      <p:ext uri="{BB962C8B-B14F-4D97-AF65-F5344CB8AC3E}">
        <p14:creationId xmlns:p14="http://schemas.microsoft.com/office/powerpoint/2010/main" val="29327959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Elements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pic>
        <p:nvPicPr>
          <p:cNvPr id="6" name="Picture 17"/>
          <p:cNvPicPr>
            <a:picLocks noChangeAspect="1" noChangeArrowheads="1"/>
          </p:cNvPicPr>
          <p:nvPr/>
        </p:nvPicPr>
        <p:blipFill>
          <a:blip r:embed="rId2" cstate="print"/>
          <a:srcRect/>
          <a:stretch>
            <a:fillRect/>
          </a:stretch>
        </p:blipFill>
        <p:spPr bwMode="auto">
          <a:xfrm>
            <a:off x="8302625" y="31750"/>
            <a:ext cx="841375" cy="1111250"/>
          </a:xfrm>
          <a:prstGeom prst="rect">
            <a:avLst/>
          </a:prstGeom>
          <a:noFill/>
          <a:ln w="9525" algn="ctr">
            <a:noFill/>
            <a:miter lim="800000"/>
            <a:headEnd/>
            <a:tailEnd/>
          </a:ln>
        </p:spPr>
      </p:pic>
      <p:sp>
        <p:nvSpPr>
          <p:cNvPr id="14" name="Rectangle 13"/>
          <p:cNvSpPr/>
          <p:nvPr/>
        </p:nvSpPr>
        <p:spPr>
          <a:xfrm>
            <a:off x="304800" y="1676400"/>
            <a:ext cx="8418512" cy="4555093"/>
          </a:xfrm>
          <a:prstGeom prst="rect">
            <a:avLst/>
          </a:prstGeom>
        </p:spPr>
        <p:txBody>
          <a:bodyPr wrap="square">
            <a:spAutoFit/>
          </a:bodyPr>
          <a:lstStyle/>
          <a:p>
            <a:pPr fontAlgn="t"/>
            <a:r>
              <a:rPr lang="en-US" sz="2400" b="1" dirty="0" smtClean="0">
                <a:solidFill>
                  <a:srgbClr val="C00000"/>
                </a:solidFill>
                <a:cs typeface="Courier New" panose="02070309020205020404" pitchFamily="49" charset="0"/>
              </a:rPr>
              <a:t>List of elements newly added </a:t>
            </a:r>
            <a:r>
              <a:rPr lang="en-US" sz="2400" b="1" dirty="0">
                <a:solidFill>
                  <a:srgbClr val="C00000"/>
                </a:solidFill>
                <a:cs typeface="Courier New" panose="02070309020205020404" pitchFamily="49" charset="0"/>
              </a:rPr>
              <a:t>and deprecated </a:t>
            </a:r>
            <a:r>
              <a:rPr lang="en-US" sz="2400" b="1" dirty="0" smtClean="0">
                <a:solidFill>
                  <a:srgbClr val="C00000"/>
                </a:solidFill>
                <a:cs typeface="Courier New" panose="02070309020205020404" pitchFamily="49" charset="0"/>
              </a:rPr>
              <a:t>in HTML5</a:t>
            </a:r>
            <a:r>
              <a:rPr lang="en-US" sz="2400" b="1" dirty="0" smtClean="0">
                <a:solidFill>
                  <a:srgbClr val="23223E"/>
                </a:solidFill>
                <a:cs typeface="Courier New" panose="02070309020205020404" pitchFamily="49" charset="0"/>
              </a:rPr>
              <a:t>.</a:t>
            </a:r>
          </a:p>
          <a:p>
            <a:pPr fontAlgn="t"/>
            <a:endParaRPr lang="en-US" sz="2400" dirty="0" smtClean="0">
              <a:solidFill>
                <a:srgbClr val="23223E"/>
              </a:solidFill>
              <a:cs typeface="Courier New" panose="02070309020205020404" pitchFamily="49" charset="0"/>
            </a:endParaRPr>
          </a:p>
          <a:p>
            <a:pPr fontAlgn="t"/>
            <a:r>
              <a:rPr lang="en-US" sz="2200" dirty="0" smtClean="0">
                <a:solidFill>
                  <a:schemeClr val="bg1">
                    <a:lumMod val="50000"/>
                  </a:schemeClr>
                </a:solidFill>
                <a:cs typeface="Courier New" panose="02070309020205020404" pitchFamily="49" charset="0"/>
              </a:rPr>
              <a:t>&lt;</a:t>
            </a:r>
            <a:r>
              <a:rPr lang="en-US" sz="2200" dirty="0">
                <a:solidFill>
                  <a:schemeClr val="bg1">
                    <a:lumMod val="50000"/>
                  </a:schemeClr>
                </a:solidFill>
                <a:cs typeface="Courier New" panose="02070309020205020404" pitchFamily="49" charset="0"/>
              </a:rPr>
              <a:t>acronym&gt; </a:t>
            </a:r>
            <a:r>
              <a:rPr lang="en-US" sz="2200" dirty="0" smtClean="0">
                <a:solidFill>
                  <a:schemeClr val="bg1">
                    <a:lumMod val="50000"/>
                  </a:schemeClr>
                </a:solidFill>
                <a:cs typeface="Courier New" panose="02070309020205020404" pitchFamily="49" charset="0"/>
              </a:rPr>
              <a:t> - Deprecated</a:t>
            </a:r>
            <a:endParaRPr lang="en-US" sz="2200" dirty="0">
              <a:solidFill>
                <a:schemeClr val="bg1">
                  <a:lumMod val="50000"/>
                </a:schemeClr>
              </a:solidFill>
              <a:cs typeface="Courier New" panose="02070309020205020404" pitchFamily="49" charset="0"/>
            </a:endParaRPr>
          </a:p>
          <a:p>
            <a:pPr fontAlgn="t"/>
            <a:r>
              <a:rPr lang="en-US" sz="2200" dirty="0" smtClean="0">
                <a:solidFill>
                  <a:schemeClr val="bg1">
                    <a:lumMod val="50000"/>
                  </a:schemeClr>
                </a:solidFill>
                <a:cs typeface="Courier New" panose="02070309020205020404" pitchFamily="49" charset="0"/>
              </a:rPr>
              <a:t>&lt;</a:t>
            </a:r>
            <a:r>
              <a:rPr lang="en-US" sz="2200" dirty="0">
                <a:solidFill>
                  <a:schemeClr val="bg1">
                    <a:lumMod val="50000"/>
                  </a:schemeClr>
                </a:solidFill>
                <a:cs typeface="Courier New" panose="02070309020205020404" pitchFamily="49" charset="0"/>
              </a:rPr>
              <a:t>applet&gt; </a:t>
            </a:r>
            <a:r>
              <a:rPr lang="en-US" sz="2200" dirty="0" smtClean="0">
                <a:solidFill>
                  <a:schemeClr val="bg1">
                    <a:lumMod val="50000"/>
                  </a:schemeClr>
                </a:solidFill>
                <a:cs typeface="Courier New" panose="02070309020205020404" pitchFamily="49" charset="0"/>
              </a:rPr>
              <a:t>- </a:t>
            </a:r>
            <a:r>
              <a:rPr lang="en-US" sz="2200" dirty="0">
                <a:solidFill>
                  <a:schemeClr val="bg1">
                    <a:lumMod val="50000"/>
                  </a:schemeClr>
                </a:solidFill>
                <a:cs typeface="Courier New" panose="02070309020205020404" pitchFamily="49" charset="0"/>
              </a:rPr>
              <a:t>Deprecated</a:t>
            </a:r>
          </a:p>
          <a:p>
            <a:pPr fontAlgn="t"/>
            <a:r>
              <a:rPr lang="en-US" sz="2200" dirty="0" smtClean="0">
                <a:cs typeface="Courier New" panose="02070309020205020404" pitchFamily="49" charset="0"/>
              </a:rPr>
              <a:t>&lt;</a:t>
            </a:r>
            <a:r>
              <a:rPr lang="en-US" sz="2200" b="1" dirty="0" smtClean="0">
                <a:cs typeface="Courier New" panose="02070309020205020404" pitchFamily="49" charset="0"/>
              </a:rPr>
              <a:t>article</a:t>
            </a:r>
            <a:r>
              <a:rPr lang="en-US" sz="2200" dirty="0" smtClean="0">
                <a:cs typeface="Courier New" panose="02070309020205020404" pitchFamily="49" charset="0"/>
              </a:rPr>
              <a:t>&gt; - </a:t>
            </a:r>
            <a:r>
              <a:rPr lang="en-US" sz="2200" dirty="0"/>
              <a:t>specifies independent, self-contained </a:t>
            </a:r>
            <a:r>
              <a:rPr lang="en-US" sz="2200" dirty="0" smtClean="0"/>
              <a:t>content.</a:t>
            </a:r>
            <a:endParaRPr lang="en-US" sz="2200" dirty="0" smtClean="0">
              <a:cs typeface="Courier New" panose="02070309020205020404" pitchFamily="49" charset="0"/>
            </a:endParaRPr>
          </a:p>
          <a:p>
            <a:pPr fontAlgn="t"/>
            <a:r>
              <a:rPr lang="en-US" sz="2200" dirty="0" smtClean="0">
                <a:cs typeface="Courier New" panose="02070309020205020404" pitchFamily="49" charset="0"/>
              </a:rPr>
              <a:t>&lt;</a:t>
            </a:r>
            <a:r>
              <a:rPr lang="en-US" sz="2200" b="1" dirty="0" smtClean="0">
                <a:cs typeface="Courier New" panose="02070309020205020404" pitchFamily="49" charset="0"/>
              </a:rPr>
              <a:t>aside</a:t>
            </a:r>
            <a:r>
              <a:rPr lang="en-US" sz="2200" dirty="0" smtClean="0">
                <a:cs typeface="Courier New" panose="02070309020205020404" pitchFamily="49" charset="0"/>
              </a:rPr>
              <a:t>&gt; - </a:t>
            </a:r>
            <a:r>
              <a:rPr lang="en-US" sz="2200" dirty="0"/>
              <a:t>defines some content aside from the content it is placed in</a:t>
            </a:r>
            <a:endParaRPr lang="en-US" sz="2200" dirty="0">
              <a:cs typeface="Courier New" panose="02070309020205020404" pitchFamily="49" charset="0"/>
            </a:endParaRPr>
          </a:p>
          <a:p>
            <a:pPr fontAlgn="t"/>
            <a:r>
              <a:rPr lang="en-US" sz="2200" dirty="0">
                <a:cs typeface="Courier New" panose="02070309020205020404" pitchFamily="49" charset="0"/>
              </a:rPr>
              <a:t>&lt;</a:t>
            </a:r>
            <a:r>
              <a:rPr lang="en-US" sz="2200" b="1" dirty="0">
                <a:cs typeface="Courier New" panose="02070309020205020404" pitchFamily="49" charset="0"/>
              </a:rPr>
              <a:t>audio</a:t>
            </a:r>
            <a:r>
              <a:rPr lang="en-US" sz="2200" dirty="0" smtClean="0">
                <a:cs typeface="Courier New" panose="02070309020205020404" pitchFamily="49" charset="0"/>
              </a:rPr>
              <a:t>&gt; - Used for </a:t>
            </a:r>
            <a:r>
              <a:rPr lang="en-US" sz="2200" dirty="0"/>
              <a:t>sound, such as music or other audio streams</a:t>
            </a:r>
            <a:endParaRPr lang="en-US" sz="2200" dirty="0">
              <a:cs typeface="Courier New" panose="02070309020205020404" pitchFamily="49" charset="0"/>
            </a:endParaRPr>
          </a:p>
          <a:p>
            <a:pPr fontAlgn="t"/>
            <a:r>
              <a:rPr lang="en-US" sz="2200" dirty="0" smtClean="0">
                <a:solidFill>
                  <a:schemeClr val="bg1">
                    <a:lumMod val="50000"/>
                  </a:schemeClr>
                </a:solidFill>
                <a:cs typeface="Courier New" panose="02070309020205020404" pitchFamily="49" charset="0"/>
              </a:rPr>
              <a:t>&lt;</a:t>
            </a:r>
            <a:r>
              <a:rPr lang="en-US" sz="2200" dirty="0" err="1" smtClean="0">
                <a:solidFill>
                  <a:schemeClr val="bg1">
                    <a:lumMod val="50000"/>
                  </a:schemeClr>
                </a:solidFill>
                <a:cs typeface="Courier New" panose="02070309020205020404" pitchFamily="49" charset="0"/>
              </a:rPr>
              <a:t>basefont</a:t>
            </a:r>
            <a:r>
              <a:rPr lang="en-US" sz="2200" dirty="0" smtClean="0">
                <a:solidFill>
                  <a:schemeClr val="bg1">
                    <a:lumMod val="50000"/>
                  </a:schemeClr>
                </a:solidFill>
                <a:cs typeface="Courier New" panose="02070309020205020404" pitchFamily="49" charset="0"/>
              </a:rPr>
              <a:t>&gt;  - </a:t>
            </a:r>
            <a:r>
              <a:rPr lang="en-US" sz="2200" dirty="0">
                <a:solidFill>
                  <a:schemeClr val="bg1">
                    <a:lumMod val="50000"/>
                  </a:schemeClr>
                </a:solidFill>
                <a:cs typeface="Courier New" panose="02070309020205020404" pitchFamily="49" charset="0"/>
              </a:rPr>
              <a:t>Deprecated</a:t>
            </a:r>
            <a:endParaRPr lang="en-US" sz="2200" dirty="0" smtClean="0">
              <a:solidFill>
                <a:schemeClr val="bg1">
                  <a:lumMod val="50000"/>
                </a:schemeClr>
              </a:solidFill>
              <a:cs typeface="Courier New" panose="02070309020205020404" pitchFamily="49" charset="0"/>
            </a:endParaRPr>
          </a:p>
          <a:p>
            <a:pPr fontAlgn="t"/>
            <a:r>
              <a:rPr lang="en-US" sz="2200" dirty="0">
                <a:cs typeface="Courier New" panose="02070309020205020404" pitchFamily="49" charset="0"/>
              </a:rPr>
              <a:t>&lt;</a:t>
            </a:r>
            <a:r>
              <a:rPr lang="en-US" sz="2200" dirty="0">
                <a:solidFill>
                  <a:schemeClr val="bg1">
                    <a:lumMod val="50000"/>
                  </a:schemeClr>
                </a:solidFill>
                <a:cs typeface="Courier New" panose="02070309020205020404" pitchFamily="49" charset="0"/>
              </a:rPr>
              <a:t>big&gt; </a:t>
            </a:r>
            <a:r>
              <a:rPr lang="en-US" sz="2200" dirty="0" smtClean="0">
                <a:solidFill>
                  <a:schemeClr val="bg1">
                    <a:lumMod val="50000"/>
                  </a:schemeClr>
                </a:solidFill>
                <a:cs typeface="Courier New" panose="02070309020205020404" pitchFamily="49" charset="0"/>
              </a:rPr>
              <a:t>- </a:t>
            </a:r>
            <a:r>
              <a:rPr lang="en-US" sz="2200" dirty="0">
                <a:solidFill>
                  <a:schemeClr val="bg1">
                    <a:lumMod val="50000"/>
                  </a:schemeClr>
                </a:solidFill>
                <a:cs typeface="Courier New" panose="02070309020205020404" pitchFamily="49" charset="0"/>
              </a:rPr>
              <a:t>Deprecated</a:t>
            </a:r>
          </a:p>
          <a:p>
            <a:pPr fontAlgn="t"/>
            <a:r>
              <a:rPr lang="en-US" sz="2200" dirty="0">
                <a:cs typeface="Courier New" panose="02070309020205020404" pitchFamily="49" charset="0"/>
              </a:rPr>
              <a:t>&lt;</a:t>
            </a:r>
            <a:r>
              <a:rPr lang="en-US" sz="2200" b="1" dirty="0">
                <a:cs typeface="Courier New" panose="02070309020205020404" pitchFamily="49" charset="0"/>
              </a:rPr>
              <a:t>canvas</a:t>
            </a:r>
            <a:r>
              <a:rPr lang="en-US" sz="2200" dirty="0" smtClean="0">
                <a:cs typeface="Courier New" panose="02070309020205020404" pitchFamily="49" charset="0"/>
              </a:rPr>
              <a:t>&gt; - </a:t>
            </a:r>
            <a:r>
              <a:rPr lang="en-US" sz="2200" dirty="0"/>
              <a:t>used to draw graphics, on the fly, via </a:t>
            </a:r>
            <a:r>
              <a:rPr lang="en-US" sz="2200" dirty="0" smtClean="0"/>
              <a:t>JavaScript code.</a:t>
            </a:r>
            <a:endParaRPr lang="en-US" sz="2200" dirty="0">
              <a:cs typeface="Courier New" panose="02070309020205020404" pitchFamily="49" charset="0"/>
            </a:endParaRPr>
          </a:p>
          <a:p>
            <a:pPr fontAlgn="t"/>
            <a:r>
              <a:rPr lang="en-US" sz="2200" dirty="0">
                <a:solidFill>
                  <a:schemeClr val="bg1">
                    <a:lumMod val="50000"/>
                  </a:schemeClr>
                </a:solidFill>
                <a:cs typeface="Courier New" panose="02070309020205020404" pitchFamily="49" charset="0"/>
              </a:rPr>
              <a:t>&lt;center&gt; </a:t>
            </a:r>
            <a:r>
              <a:rPr lang="en-US" sz="2200" dirty="0" smtClean="0">
                <a:solidFill>
                  <a:schemeClr val="bg1">
                    <a:lumMod val="50000"/>
                  </a:schemeClr>
                </a:solidFill>
                <a:cs typeface="Courier New" panose="02070309020205020404" pitchFamily="49" charset="0"/>
              </a:rPr>
              <a:t> - Deprecated</a:t>
            </a:r>
            <a:endParaRPr lang="en-US" sz="2200" dirty="0">
              <a:solidFill>
                <a:schemeClr val="bg1">
                  <a:lumMod val="50000"/>
                </a:schemeClr>
              </a:solidFill>
              <a:cs typeface="Courier New" panose="02070309020205020404" pitchFamily="49" charset="0"/>
            </a:endParaRPr>
          </a:p>
          <a:p>
            <a:pPr fontAlgn="t"/>
            <a:r>
              <a:rPr lang="en-US" sz="2200" dirty="0">
                <a:cs typeface="Courier New" panose="02070309020205020404" pitchFamily="49" charset="0"/>
              </a:rPr>
              <a:t>&lt;</a:t>
            </a:r>
            <a:r>
              <a:rPr lang="en-US" sz="2200" b="1" dirty="0" err="1">
                <a:cs typeface="Courier New" panose="02070309020205020404" pitchFamily="49" charset="0"/>
              </a:rPr>
              <a:t>datalist</a:t>
            </a:r>
            <a:r>
              <a:rPr lang="en-US" sz="2200" dirty="0" smtClean="0">
                <a:cs typeface="Courier New" panose="02070309020205020404" pitchFamily="49" charset="0"/>
              </a:rPr>
              <a:t>&gt; - </a:t>
            </a:r>
            <a:r>
              <a:rPr lang="en-US" sz="2200" dirty="0"/>
              <a:t>specifies a list of pre-defined options for an &lt;input&gt; element</a:t>
            </a:r>
            <a:endParaRPr lang="en-US" sz="2200" dirty="0">
              <a:cs typeface="Courier New" panose="02070309020205020404" pitchFamily="49" charset="0"/>
            </a:endParaRPr>
          </a:p>
          <a:p>
            <a:pPr fontAlgn="t"/>
            <a:endParaRPr lang="en-US" sz="2200" dirty="0">
              <a:cs typeface="Courier New" panose="02070309020205020404" pitchFamily="49" charset="0"/>
            </a:endParaRPr>
          </a:p>
        </p:txBody>
      </p:sp>
    </p:spTree>
    <p:extLst>
      <p:ext uri="{BB962C8B-B14F-4D97-AF65-F5344CB8AC3E}">
        <p14:creationId xmlns:p14="http://schemas.microsoft.com/office/powerpoint/2010/main" val="3981480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Elements cont.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pic>
        <p:nvPicPr>
          <p:cNvPr id="6" name="Picture 17"/>
          <p:cNvPicPr>
            <a:picLocks noChangeAspect="1" noChangeArrowheads="1"/>
          </p:cNvPicPr>
          <p:nvPr/>
        </p:nvPicPr>
        <p:blipFill>
          <a:blip r:embed="rId2" cstate="print"/>
          <a:srcRect/>
          <a:stretch>
            <a:fillRect/>
          </a:stretch>
        </p:blipFill>
        <p:spPr bwMode="auto">
          <a:xfrm>
            <a:off x="8302625" y="31750"/>
            <a:ext cx="841375" cy="1111250"/>
          </a:xfrm>
          <a:prstGeom prst="rect">
            <a:avLst/>
          </a:prstGeom>
          <a:noFill/>
          <a:ln w="9525" algn="ctr">
            <a:noFill/>
            <a:miter lim="800000"/>
            <a:headEnd/>
            <a:tailEnd/>
          </a:ln>
        </p:spPr>
      </p:pic>
      <p:sp>
        <p:nvSpPr>
          <p:cNvPr id="14" name="Rectangle 13"/>
          <p:cNvSpPr/>
          <p:nvPr/>
        </p:nvSpPr>
        <p:spPr>
          <a:xfrm>
            <a:off x="304800" y="1600200"/>
            <a:ext cx="8686800" cy="4493538"/>
          </a:xfrm>
          <a:prstGeom prst="rect">
            <a:avLst/>
          </a:prstGeom>
        </p:spPr>
        <p:txBody>
          <a:bodyPr wrap="square">
            <a:spAutoFit/>
          </a:bodyPr>
          <a:lstStyle/>
          <a:p>
            <a:pPr fontAlgn="t"/>
            <a:r>
              <a:rPr lang="en-US" sz="2200" dirty="0">
                <a:cs typeface="Courier New" panose="02070309020205020404" pitchFamily="49" charset="0"/>
              </a:rPr>
              <a:t>&lt;</a:t>
            </a:r>
            <a:r>
              <a:rPr lang="en-US" sz="2200" b="1" dirty="0">
                <a:cs typeface="Courier New" panose="02070309020205020404" pitchFamily="49" charset="0"/>
              </a:rPr>
              <a:t>details</a:t>
            </a:r>
            <a:r>
              <a:rPr lang="en-US" sz="2200" dirty="0" smtClean="0">
                <a:cs typeface="Courier New" panose="02070309020205020404" pitchFamily="49" charset="0"/>
              </a:rPr>
              <a:t>&gt; - </a:t>
            </a:r>
            <a:r>
              <a:rPr lang="en-US" sz="2200" dirty="0"/>
              <a:t>specifies additional details that the user can view or hide on </a:t>
            </a:r>
            <a:r>
              <a:rPr lang="en-US" sz="2200" dirty="0" smtClean="0"/>
              <a:t>demand.</a:t>
            </a:r>
            <a:endParaRPr lang="en-US" sz="2200" dirty="0">
              <a:cs typeface="Courier New" panose="02070309020205020404" pitchFamily="49" charset="0"/>
            </a:endParaRPr>
          </a:p>
          <a:p>
            <a:pPr fontAlgn="t"/>
            <a:r>
              <a:rPr lang="en-US" sz="2200" dirty="0">
                <a:cs typeface="Courier New" panose="02070309020205020404" pitchFamily="49" charset="0"/>
              </a:rPr>
              <a:t>&lt;</a:t>
            </a:r>
            <a:r>
              <a:rPr lang="en-US" sz="2200" b="1" dirty="0">
                <a:cs typeface="Courier New" panose="02070309020205020404" pitchFamily="49" charset="0"/>
              </a:rPr>
              <a:t>embed</a:t>
            </a:r>
            <a:r>
              <a:rPr lang="en-US" sz="2200" dirty="0" smtClean="0">
                <a:cs typeface="Courier New" panose="02070309020205020404" pitchFamily="49" charset="0"/>
              </a:rPr>
              <a:t>&gt; - </a:t>
            </a:r>
            <a:r>
              <a:rPr lang="en-US" sz="2200" dirty="0"/>
              <a:t>for an external </a:t>
            </a:r>
            <a:r>
              <a:rPr lang="en-US" sz="2200" dirty="0" smtClean="0"/>
              <a:t>application</a:t>
            </a:r>
            <a:r>
              <a:rPr lang="en-US" sz="2200" dirty="0">
                <a:cs typeface="Courier New" panose="02070309020205020404" pitchFamily="49" charset="0"/>
              </a:rPr>
              <a:t>.</a:t>
            </a:r>
          </a:p>
          <a:p>
            <a:pPr fontAlgn="t"/>
            <a:r>
              <a:rPr lang="en-US" sz="2200" dirty="0">
                <a:cs typeface="Courier New" panose="02070309020205020404" pitchFamily="49" charset="0"/>
              </a:rPr>
              <a:t>&lt;</a:t>
            </a:r>
            <a:r>
              <a:rPr lang="en-US" sz="2200" b="1" dirty="0" err="1">
                <a:cs typeface="Courier New" panose="02070309020205020404" pitchFamily="49" charset="0"/>
              </a:rPr>
              <a:t>figcaption</a:t>
            </a:r>
            <a:r>
              <a:rPr lang="en-US" sz="2200" dirty="0" smtClean="0">
                <a:cs typeface="Courier New" panose="02070309020205020404" pitchFamily="49" charset="0"/>
              </a:rPr>
              <a:t>&gt; - </a:t>
            </a:r>
            <a:r>
              <a:rPr lang="en-US" sz="2200" dirty="0"/>
              <a:t>tag defines a caption for a </a:t>
            </a:r>
            <a:r>
              <a:rPr lang="en-US" sz="2200" dirty="0">
                <a:hlinkClick r:id="rId3"/>
              </a:rPr>
              <a:t>&lt;figure&gt;</a:t>
            </a:r>
            <a:r>
              <a:rPr lang="en-US" sz="2200" dirty="0"/>
              <a:t> element.</a:t>
            </a:r>
            <a:endParaRPr lang="en-US" sz="2200" dirty="0">
              <a:cs typeface="Courier New" panose="02070309020205020404" pitchFamily="49" charset="0"/>
            </a:endParaRPr>
          </a:p>
          <a:p>
            <a:pPr fontAlgn="t"/>
            <a:r>
              <a:rPr lang="en-US" sz="2200" dirty="0">
                <a:cs typeface="Courier New" panose="02070309020205020404" pitchFamily="49" charset="0"/>
              </a:rPr>
              <a:t>&lt;</a:t>
            </a:r>
            <a:r>
              <a:rPr lang="en-US" sz="2200" b="1" dirty="0">
                <a:cs typeface="Courier New" panose="02070309020205020404" pitchFamily="49" charset="0"/>
              </a:rPr>
              <a:t>figure</a:t>
            </a:r>
            <a:r>
              <a:rPr lang="en-US" sz="2200" dirty="0" smtClean="0">
                <a:cs typeface="Courier New" panose="02070309020205020404" pitchFamily="49" charset="0"/>
              </a:rPr>
              <a:t>&gt; - </a:t>
            </a:r>
            <a:r>
              <a:rPr lang="en-US" sz="2200" dirty="0" smtClean="0"/>
              <a:t>Use to </a:t>
            </a:r>
            <a:r>
              <a:rPr lang="en-US" sz="2200" dirty="0"/>
              <a:t>mark up a photo in a </a:t>
            </a:r>
            <a:r>
              <a:rPr lang="en-US" sz="2200" dirty="0" smtClean="0"/>
              <a:t>document.</a:t>
            </a:r>
            <a:endParaRPr lang="en-US" sz="2200" dirty="0">
              <a:cs typeface="Courier New" panose="02070309020205020404" pitchFamily="49" charset="0"/>
            </a:endParaRPr>
          </a:p>
          <a:p>
            <a:pPr fontAlgn="t"/>
            <a:r>
              <a:rPr lang="en-US" sz="2200" dirty="0">
                <a:solidFill>
                  <a:schemeClr val="bg1">
                    <a:lumMod val="50000"/>
                  </a:schemeClr>
                </a:solidFill>
                <a:cs typeface="Courier New" panose="02070309020205020404" pitchFamily="49" charset="0"/>
              </a:rPr>
              <a:t>&lt;font</a:t>
            </a:r>
            <a:r>
              <a:rPr lang="en-US" sz="2200" dirty="0" smtClean="0">
                <a:solidFill>
                  <a:schemeClr val="bg1">
                    <a:lumMod val="50000"/>
                  </a:schemeClr>
                </a:solidFill>
                <a:cs typeface="Courier New" panose="02070309020205020404" pitchFamily="49" charset="0"/>
              </a:rPr>
              <a:t>&gt; - Deprecated.</a:t>
            </a:r>
            <a:endParaRPr lang="en-US" sz="2200" dirty="0">
              <a:solidFill>
                <a:schemeClr val="bg1">
                  <a:lumMod val="50000"/>
                </a:schemeClr>
              </a:solidFill>
              <a:cs typeface="Courier New" panose="02070309020205020404" pitchFamily="49" charset="0"/>
            </a:endParaRPr>
          </a:p>
          <a:p>
            <a:pPr fontAlgn="t"/>
            <a:r>
              <a:rPr lang="en-US" sz="2200" dirty="0">
                <a:cs typeface="Courier New" panose="02070309020205020404" pitchFamily="49" charset="0"/>
              </a:rPr>
              <a:t>&lt;</a:t>
            </a:r>
            <a:r>
              <a:rPr lang="en-US" sz="2200" b="1" dirty="0">
                <a:cs typeface="Courier New" panose="02070309020205020404" pitchFamily="49" charset="0"/>
              </a:rPr>
              <a:t>footer</a:t>
            </a:r>
            <a:r>
              <a:rPr lang="en-US" sz="2200" dirty="0" smtClean="0">
                <a:cs typeface="Courier New" panose="02070309020205020404" pitchFamily="49" charset="0"/>
              </a:rPr>
              <a:t>&gt; - </a:t>
            </a:r>
            <a:r>
              <a:rPr lang="en-US" sz="2200" dirty="0"/>
              <a:t>tag defines a footer for a document or </a:t>
            </a:r>
            <a:r>
              <a:rPr lang="en-US" sz="2200" dirty="0" smtClean="0"/>
              <a:t>section.</a:t>
            </a:r>
            <a:endParaRPr lang="en-US" sz="2200" dirty="0">
              <a:cs typeface="Courier New" panose="02070309020205020404" pitchFamily="49" charset="0"/>
            </a:endParaRPr>
          </a:p>
          <a:p>
            <a:pPr fontAlgn="t"/>
            <a:r>
              <a:rPr lang="en-US" sz="2200" dirty="0">
                <a:solidFill>
                  <a:schemeClr val="bg1">
                    <a:lumMod val="50000"/>
                  </a:schemeClr>
                </a:solidFill>
                <a:cs typeface="Courier New" panose="02070309020205020404" pitchFamily="49" charset="0"/>
              </a:rPr>
              <a:t>&lt;frame</a:t>
            </a:r>
            <a:r>
              <a:rPr lang="en-US" sz="2200" dirty="0" smtClean="0">
                <a:solidFill>
                  <a:schemeClr val="bg1">
                    <a:lumMod val="50000"/>
                  </a:schemeClr>
                </a:solidFill>
                <a:cs typeface="Courier New" panose="02070309020205020404" pitchFamily="49" charset="0"/>
              </a:rPr>
              <a:t>&gt; - </a:t>
            </a:r>
            <a:r>
              <a:rPr lang="en-US" sz="2200" dirty="0">
                <a:solidFill>
                  <a:schemeClr val="bg1">
                    <a:lumMod val="50000"/>
                  </a:schemeClr>
                </a:solidFill>
                <a:cs typeface="Courier New" panose="02070309020205020404" pitchFamily="49" charset="0"/>
              </a:rPr>
              <a:t>Deprecated.</a:t>
            </a:r>
          </a:p>
          <a:p>
            <a:pPr fontAlgn="t"/>
            <a:r>
              <a:rPr lang="en-US" sz="2200" dirty="0">
                <a:solidFill>
                  <a:schemeClr val="bg1">
                    <a:lumMod val="50000"/>
                  </a:schemeClr>
                </a:solidFill>
                <a:cs typeface="Courier New" panose="02070309020205020404" pitchFamily="49" charset="0"/>
              </a:rPr>
              <a:t>&lt;frameset</a:t>
            </a:r>
            <a:r>
              <a:rPr lang="en-US" sz="2200" dirty="0" smtClean="0">
                <a:solidFill>
                  <a:schemeClr val="bg1">
                    <a:lumMod val="50000"/>
                  </a:schemeClr>
                </a:solidFill>
                <a:cs typeface="Courier New" panose="02070309020205020404" pitchFamily="49" charset="0"/>
              </a:rPr>
              <a:t>&gt; - </a:t>
            </a:r>
            <a:r>
              <a:rPr lang="en-US" sz="2200" dirty="0">
                <a:solidFill>
                  <a:schemeClr val="bg1">
                    <a:lumMod val="50000"/>
                  </a:schemeClr>
                </a:solidFill>
                <a:cs typeface="Courier New" panose="02070309020205020404" pitchFamily="49" charset="0"/>
              </a:rPr>
              <a:t>Deprecated.</a:t>
            </a:r>
          </a:p>
          <a:p>
            <a:pPr fontAlgn="t"/>
            <a:r>
              <a:rPr lang="en-US" sz="2200" dirty="0">
                <a:cs typeface="Courier New" panose="02070309020205020404" pitchFamily="49" charset="0"/>
              </a:rPr>
              <a:t>&lt;</a:t>
            </a:r>
            <a:r>
              <a:rPr lang="en-US" sz="2200" b="1" dirty="0">
                <a:cs typeface="Courier New" panose="02070309020205020404" pitchFamily="49" charset="0"/>
              </a:rPr>
              <a:t>header</a:t>
            </a:r>
            <a:r>
              <a:rPr lang="en-US" sz="2200" dirty="0" smtClean="0">
                <a:cs typeface="Courier New" panose="02070309020205020404" pitchFamily="49" charset="0"/>
              </a:rPr>
              <a:t>&gt; - </a:t>
            </a:r>
            <a:r>
              <a:rPr lang="en-US" sz="2200" dirty="0"/>
              <a:t>tag specifies a header for a document or section</a:t>
            </a:r>
            <a:endParaRPr lang="en-US" sz="2200" dirty="0">
              <a:cs typeface="Courier New" panose="02070309020205020404" pitchFamily="49" charset="0"/>
            </a:endParaRPr>
          </a:p>
          <a:p>
            <a:pPr fontAlgn="t"/>
            <a:r>
              <a:rPr lang="en-US" sz="2200" dirty="0">
                <a:cs typeface="Courier New" panose="02070309020205020404" pitchFamily="49" charset="0"/>
              </a:rPr>
              <a:t>&lt;</a:t>
            </a:r>
            <a:r>
              <a:rPr lang="en-US" sz="2200" b="1" dirty="0" err="1">
                <a:cs typeface="Courier New" panose="02070309020205020404" pitchFamily="49" charset="0"/>
              </a:rPr>
              <a:t>hgroup</a:t>
            </a:r>
            <a:r>
              <a:rPr lang="en-US" sz="2200" dirty="0" smtClean="0">
                <a:cs typeface="Courier New" panose="02070309020205020404" pitchFamily="49" charset="0"/>
              </a:rPr>
              <a:t>&gt; - </a:t>
            </a:r>
            <a:r>
              <a:rPr lang="en-US" sz="2200" dirty="0"/>
              <a:t>used to group heading </a:t>
            </a:r>
            <a:r>
              <a:rPr lang="en-US" sz="2200" dirty="0" smtClean="0"/>
              <a:t>elements.</a:t>
            </a:r>
            <a:endParaRPr lang="en-US" sz="2200" dirty="0">
              <a:cs typeface="Courier New" panose="02070309020205020404" pitchFamily="49" charset="0"/>
            </a:endParaRPr>
          </a:p>
          <a:p>
            <a:pPr fontAlgn="t"/>
            <a:r>
              <a:rPr lang="en-US" sz="2200" dirty="0" smtClean="0">
                <a:cs typeface="Courier New" panose="02070309020205020404" pitchFamily="49" charset="0"/>
              </a:rPr>
              <a:t>&lt;</a:t>
            </a:r>
            <a:r>
              <a:rPr lang="en-US" sz="2200" b="1" dirty="0">
                <a:cs typeface="Courier New" panose="02070309020205020404" pitchFamily="49" charset="0"/>
              </a:rPr>
              <a:t>meter</a:t>
            </a:r>
            <a:r>
              <a:rPr lang="en-US" sz="2200" dirty="0" smtClean="0">
                <a:cs typeface="Courier New" panose="02070309020205020404" pitchFamily="49" charset="0"/>
              </a:rPr>
              <a:t>&gt; - </a:t>
            </a:r>
            <a:r>
              <a:rPr lang="en-US" sz="2200" dirty="0"/>
              <a:t>defines a scalar measurement within a known range, or a fractional value. This is also known as a </a:t>
            </a:r>
            <a:r>
              <a:rPr lang="en-US" sz="2200" dirty="0" smtClean="0"/>
              <a:t>gauge.</a:t>
            </a:r>
            <a:endParaRPr lang="en-US" sz="2200" dirty="0">
              <a:cs typeface="Courier New" panose="02070309020205020404" pitchFamily="49" charset="0"/>
            </a:endParaRPr>
          </a:p>
        </p:txBody>
      </p:sp>
    </p:spTree>
    <p:extLst>
      <p:ext uri="{BB962C8B-B14F-4D97-AF65-F5344CB8AC3E}">
        <p14:creationId xmlns:p14="http://schemas.microsoft.com/office/powerpoint/2010/main" val="1456773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Elements cont.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pic>
        <p:nvPicPr>
          <p:cNvPr id="6" name="Picture 17"/>
          <p:cNvPicPr>
            <a:picLocks noChangeAspect="1" noChangeArrowheads="1"/>
          </p:cNvPicPr>
          <p:nvPr/>
        </p:nvPicPr>
        <p:blipFill>
          <a:blip r:embed="rId2" cstate="print"/>
          <a:srcRect/>
          <a:stretch>
            <a:fillRect/>
          </a:stretch>
        </p:blipFill>
        <p:spPr bwMode="auto">
          <a:xfrm>
            <a:off x="8302625" y="31750"/>
            <a:ext cx="841375" cy="1111250"/>
          </a:xfrm>
          <a:prstGeom prst="rect">
            <a:avLst/>
          </a:prstGeom>
          <a:noFill/>
          <a:ln w="9525" algn="ctr">
            <a:noFill/>
            <a:miter lim="800000"/>
            <a:headEnd/>
            <a:tailEnd/>
          </a:ln>
        </p:spPr>
      </p:pic>
      <p:sp>
        <p:nvSpPr>
          <p:cNvPr id="8" name="Rectangle 7"/>
          <p:cNvSpPr/>
          <p:nvPr/>
        </p:nvSpPr>
        <p:spPr>
          <a:xfrm>
            <a:off x="304800" y="1600200"/>
            <a:ext cx="8418512" cy="4524315"/>
          </a:xfrm>
          <a:prstGeom prst="rect">
            <a:avLst/>
          </a:prstGeom>
        </p:spPr>
        <p:txBody>
          <a:bodyPr wrap="square">
            <a:spAutoFit/>
          </a:bodyPr>
          <a:lstStyle/>
          <a:p>
            <a:pPr fontAlgn="t"/>
            <a:r>
              <a:rPr lang="en-US" sz="2400" dirty="0" smtClean="0">
                <a:cs typeface="Courier New" panose="02070309020205020404" pitchFamily="49" charset="0"/>
              </a:rPr>
              <a:t>&lt;</a:t>
            </a:r>
            <a:r>
              <a:rPr lang="en-US" sz="2400" b="1" dirty="0" err="1" smtClean="0">
                <a:cs typeface="Courier New" panose="02070309020205020404" pitchFamily="49" charset="0"/>
              </a:rPr>
              <a:t>nav</a:t>
            </a:r>
            <a:r>
              <a:rPr lang="en-US" sz="2400" dirty="0" smtClean="0">
                <a:cs typeface="Courier New" panose="02070309020205020404" pitchFamily="49" charset="0"/>
              </a:rPr>
              <a:t>&gt; - </a:t>
            </a:r>
            <a:r>
              <a:rPr lang="en-US" sz="2400" dirty="0" smtClean="0"/>
              <a:t>defines a set of navigation links.</a:t>
            </a:r>
            <a:endParaRPr lang="en-US" sz="2400" dirty="0" smtClean="0">
              <a:cs typeface="Courier New" panose="02070309020205020404" pitchFamily="49" charset="0"/>
            </a:endParaRPr>
          </a:p>
          <a:p>
            <a:pPr fontAlgn="t"/>
            <a:r>
              <a:rPr lang="en-US" sz="2400" dirty="0" smtClean="0">
                <a:solidFill>
                  <a:schemeClr val="bg1">
                    <a:lumMod val="50000"/>
                  </a:schemeClr>
                </a:solidFill>
                <a:cs typeface="Courier New" panose="02070309020205020404" pitchFamily="49" charset="0"/>
              </a:rPr>
              <a:t>&lt;</a:t>
            </a:r>
            <a:r>
              <a:rPr lang="en-US" sz="2400" dirty="0" err="1" smtClean="0">
                <a:solidFill>
                  <a:schemeClr val="bg1">
                    <a:lumMod val="50000"/>
                  </a:schemeClr>
                </a:solidFill>
                <a:cs typeface="Courier New" panose="02070309020205020404" pitchFamily="49" charset="0"/>
              </a:rPr>
              <a:t>noframes</a:t>
            </a:r>
            <a:r>
              <a:rPr lang="en-US" sz="2400" dirty="0" smtClean="0">
                <a:solidFill>
                  <a:schemeClr val="bg1">
                    <a:lumMod val="50000"/>
                  </a:schemeClr>
                </a:solidFill>
                <a:cs typeface="Courier New" panose="02070309020205020404" pitchFamily="49" charset="0"/>
              </a:rPr>
              <a:t>&gt; - Deprecated.</a:t>
            </a:r>
            <a:endParaRPr lang="en-US" sz="2400" dirty="0" smtClean="0">
              <a:solidFill>
                <a:schemeClr val="bg1">
                  <a:lumMod val="50000"/>
                </a:schemeClr>
              </a:solidFill>
              <a:latin typeface="Courier New" panose="02070309020205020404" pitchFamily="49" charset="0"/>
              <a:cs typeface="Courier New" panose="02070309020205020404" pitchFamily="49" charset="0"/>
            </a:endParaRPr>
          </a:p>
          <a:p>
            <a:pPr fontAlgn="t"/>
            <a:r>
              <a:rPr lang="en-US" sz="2400" dirty="0" smtClean="0"/>
              <a:t>&lt;</a:t>
            </a:r>
            <a:r>
              <a:rPr lang="en-US" sz="2400" b="1" dirty="0"/>
              <a:t>progress</a:t>
            </a:r>
            <a:r>
              <a:rPr lang="en-US" sz="2400" dirty="0" smtClean="0"/>
              <a:t>&gt; - </a:t>
            </a:r>
            <a:r>
              <a:rPr lang="en-US" sz="2400" dirty="0"/>
              <a:t>represents the progress of a </a:t>
            </a:r>
            <a:r>
              <a:rPr lang="en-US" sz="2400" dirty="0" smtClean="0"/>
              <a:t>task.</a:t>
            </a:r>
            <a:endParaRPr lang="en-US" sz="2400" dirty="0"/>
          </a:p>
          <a:p>
            <a:pPr fontAlgn="t"/>
            <a:r>
              <a:rPr lang="en-US" sz="2400" dirty="0" smtClean="0"/>
              <a:t>&lt;</a:t>
            </a:r>
            <a:r>
              <a:rPr lang="en-US" sz="2400" b="1" dirty="0" smtClean="0"/>
              <a:t>section</a:t>
            </a:r>
            <a:r>
              <a:rPr lang="en-US" sz="2400" dirty="0" smtClean="0"/>
              <a:t>&gt; - </a:t>
            </a:r>
            <a:r>
              <a:rPr lang="en-US" sz="2400" dirty="0"/>
              <a:t>defines sections in a document, such as chapters, headers, footers, or any other sections of the document.</a:t>
            </a:r>
          </a:p>
          <a:p>
            <a:pPr fontAlgn="t"/>
            <a:r>
              <a:rPr lang="en-US" sz="2400" dirty="0"/>
              <a:t>&lt;</a:t>
            </a:r>
            <a:r>
              <a:rPr lang="en-US" sz="2400" b="1" dirty="0"/>
              <a:t>source</a:t>
            </a:r>
            <a:r>
              <a:rPr lang="en-US" sz="2400" dirty="0" smtClean="0"/>
              <a:t>&gt; - </a:t>
            </a:r>
            <a:r>
              <a:rPr lang="en-US" sz="2400" dirty="0"/>
              <a:t>used to specify multiple media resources for media elements, such as &lt;video&gt; and &lt;audio</a:t>
            </a:r>
            <a:r>
              <a:rPr lang="en-US" sz="2400" dirty="0" smtClean="0"/>
              <a:t>&gt;.</a:t>
            </a:r>
            <a:endParaRPr lang="en-US" sz="2400" dirty="0"/>
          </a:p>
          <a:p>
            <a:pPr fontAlgn="t"/>
            <a:r>
              <a:rPr lang="en-US" sz="2400" dirty="0">
                <a:solidFill>
                  <a:schemeClr val="bg1">
                    <a:lumMod val="50000"/>
                  </a:schemeClr>
                </a:solidFill>
              </a:rPr>
              <a:t>&lt;strike</a:t>
            </a:r>
            <a:r>
              <a:rPr lang="en-US" sz="2400" dirty="0" smtClean="0">
                <a:solidFill>
                  <a:schemeClr val="bg1">
                    <a:lumMod val="50000"/>
                  </a:schemeClr>
                </a:solidFill>
              </a:rPr>
              <a:t>&gt;</a:t>
            </a:r>
            <a:r>
              <a:rPr lang="en-US" sz="2400" dirty="0">
                <a:solidFill>
                  <a:schemeClr val="bg1">
                    <a:lumMod val="50000"/>
                  </a:schemeClr>
                </a:solidFill>
              </a:rPr>
              <a:t> </a:t>
            </a:r>
            <a:r>
              <a:rPr lang="en-US" sz="2400" dirty="0" smtClean="0">
                <a:solidFill>
                  <a:schemeClr val="bg1">
                    <a:lumMod val="50000"/>
                  </a:schemeClr>
                </a:solidFill>
              </a:rPr>
              <a:t>- deprecated.</a:t>
            </a:r>
            <a:endParaRPr lang="en-US" sz="2400" dirty="0">
              <a:solidFill>
                <a:schemeClr val="bg1">
                  <a:lumMod val="50000"/>
                </a:schemeClr>
              </a:solidFill>
            </a:endParaRPr>
          </a:p>
          <a:p>
            <a:pPr fontAlgn="t"/>
            <a:r>
              <a:rPr lang="en-US" sz="2400" dirty="0"/>
              <a:t>&lt;</a:t>
            </a:r>
            <a:r>
              <a:rPr lang="en-US" sz="2400" b="1" dirty="0"/>
              <a:t>summary</a:t>
            </a:r>
            <a:r>
              <a:rPr lang="en-US" sz="2400" dirty="0" smtClean="0"/>
              <a:t>&gt; - </a:t>
            </a:r>
            <a:r>
              <a:rPr lang="en-US" sz="2400" dirty="0"/>
              <a:t>defines a visible heading for the </a:t>
            </a:r>
            <a:r>
              <a:rPr lang="en-US" sz="2400" dirty="0">
                <a:hlinkClick r:id="rId3"/>
              </a:rPr>
              <a:t>&lt;details&gt;</a:t>
            </a:r>
            <a:r>
              <a:rPr lang="en-US" sz="2400" dirty="0"/>
              <a:t> </a:t>
            </a:r>
            <a:r>
              <a:rPr lang="en-US" sz="2400" dirty="0" smtClean="0"/>
              <a:t>element.</a:t>
            </a:r>
            <a:endParaRPr lang="en-US" sz="2400" dirty="0"/>
          </a:p>
          <a:p>
            <a:pPr fontAlgn="t"/>
            <a:r>
              <a:rPr lang="en-US" sz="2400" dirty="0" smtClean="0"/>
              <a:t>&lt;</a:t>
            </a:r>
            <a:r>
              <a:rPr lang="en-US" sz="2400" b="1" dirty="0"/>
              <a:t>video</a:t>
            </a:r>
            <a:r>
              <a:rPr lang="en-US" sz="2400" dirty="0" smtClean="0"/>
              <a:t>&gt;</a:t>
            </a:r>
            <a:r>
              <a:rPr lang="en-US" sz="2400" dirty="0"/>
              <a:t> </a:t>
            </a:r>
            <a:r>
              <a:rPr lang="en-US" sz="2400" dirty="0" smtClean="0"/>
              <a:t>- </a:t>
            </a:r>
            <a:r>
              <a:rPr lang="en-US" sz="2400" dirty="0"/>
              <a:t>specifies video, such as a movie clip or other video </a:t>
            </a:r>
            <a:r>
              <a:rPr lang="en-US" sz="2400" dirty="0" smtClean="0"/>
              <a:t>streams.</a:t>
            </a:r>
            <a:endParaRPr lang="en-US" sz="2400" dirty="0"/>
          </a:p>
          <a:p>
            <a:pPr fontAlgn="t"/>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09352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Semantic HTML is a coding style where the tags embody what the text is meant to convey. </a:t>
            </a:r>
            <a:endParaRPr lang="en-US" dirty="0" smtClean="0"/>
          </a:p>
          <a:p>
            <a:pPr marL="0" indent="0">
              <a:buNone/>
            </a:pPr>
            <a:r>
              <a:rPr lang="en-US" dirty="0" smtClean="0"/>
              <a:t>E.G.</a:t>
            </a:r>
          </a:p>
          <a:p>
            <a:pPr marL="0" indent="0">
              <a:buNone/>
            </a:pPr>
            <a:r>
              <a:rPr lang="en-US" dirty="0"/>
              <a:t> &lt;b&gt;&lt;/b&gt; for bold, and &lt;i&gt;&lt;/i&gt; for italic should not be used, reason being they just represent formatting, and provide no indication of meaning or structure. </a:t>
            </a:r>
            <a:endParaRPr lang="en-US" dirty="0" smtClean="0"/>
          </a:p>
          <a:p>
            <a:pPr marL="0" indent="0">
              <a:buNone/>
            </a:pPr>
            <a:r>
              <a:rPr lang="en-US" dirty="0" smtClean="0"/>
              <a:t>&lt;</a:t>
            </a:r>
            <a:r>
              <a:rPr lang="en-US" dirty="0"/>
              <a:t>strong&gt;&lt;/strong&gt; and &lt;</a:t>
            </a:r>
            <a:r>
              <a:rPr lang="en-US" dirty="0" err="1"/>
              <a:t>em</a:t>
            </a:r>
            <a:r>
              <a:rPr lang="en-US" dirty="0"/>
              <a:t>&gt;&lt;/</a:t>
            </a:r>
            <a:r>
              <a:rPr lang="en-US" dirty="0" err="1"/>
              <a:t>em</a:t>
            </a:r>
            <a:r>
              <a:rPr lang="en-US" dirty="0" smtClean="0"/>
              <a:t>&gt; </a:t>
            </a:r>
            <a:r>
              <a:rPr lang="en-US" dirty="0"/>
              <a:t>These tags will have the same bold and italic effects, while demonstrating meaning and </a:t>
            </a:r>
            <a:r>
              <a:rPr lang="en-US" dirty="0" smtClean="0"/>
              <a:t>structure.</a:t>
            </a:r>
            <a:endParaRPr lang="en-US" dirty="0"/>
          </a:p>
        </p:txBody>
      </p:sp>
      <p:sp>
        <p:nvSpPr>
          <p:cNvPr id="3" name="Title 2"/>
          <p:cNvSpPr>
            <a:spLocks noGrp="1"/>
          </p:cNvSpPr>
          <p:nvPr>
            <p:ph type="title"/>
          </p:nvPr>
        </p:nvSpPr>
        <p:spPr/>
        <p:txBody>
          <a:bodyPr/>
          <a:lstStyle/>
          <a:p>
            <a:r>
              <a:rPr lang="en-US" dirty="0" smtClean="0"/>
              <a:t>Semantic markup</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16</a:t>
            </a:fld>
            <a:endParaRPr lang="en-US" dirty="0"/>
          </a:p>
        </p:txBody>
      </p:sp>
      <p:pic>
        <p:nvPicPr>
          <p:cNvPr id="6" name="Picture 17"/>
          <p:cNvPicPr>
            <a:picLocks noChangeAspect="1" noChangeArrowheads="1"/>
          </p:cNvPicPr>
          <p:nvPr/>
        </p:nvPicPr>
        <p:blipFill>
          <a:blip r:embed="rId4" cstate="print"/>
          <a:srcRect/>
          <a:stretch>
            <a:fillRect/>
          </a:stretch>
        </p:blipFill>
        <p:spPr bwMode="auto">
          <a:xfrm>
            <a:off x="8302625" y="31750"/>
            <a:ext cx="841375" cy="1111250"/>
          </a:xfrm>
          <a:prstGeom prst="rect">
            <a:avLst/>
          </a:prstGeom>
          <a:noFill/>
          <a:ln w="9525" algn="ctr">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Semantic </a:t>
            </a:r>
            <a:r>
              <a:rPr lang="en-US" dirty="0" smtClean="0"/>
              <a:t>markup cont.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pic>
        <p:nvPicPr>
          <p:cNvPr id="1026" name="Picture 2" descr="C:\Users\350071\Pictures\HTML4-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33024"/>
            <a:ext cx="8915400" cy="46153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7"/>
          <p:cNvPicPr>
            <a:picLocks noChangeAspect="1" noChangeArrowheads="1"/>
          </p:cNvPicPr>
          <p:nvPr/>
        </p:nvPicPr>
        <p:blipFill>
          <a:blip r:embed="rId3" cstate="print"/>
          <a:srcRect/>
          <a:stretch>
            <a:fillRect/>
          </a:stretch>
        </p:blipFill>
        <p:spPr bwMode="auto">
          <a:xfrm>
            <a:off x="8302625" y="31750"/>
            <a:ext cx="841375" cy="111125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Input Types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pic>
        <p:nvPicPr>
          <p:cNvPr id="6" name="Picture 17"/>
          <p:cNvPicPr>
            <a:picLocks noChangeAspect="1" noChangeArrowheads="1"/>
          </p:cNvPicPr>
          <p:nvPr/>
        </p:nvPicPr>
        <p:blipFill>
          <a:blip r:embed="rId2" cstate="print"/>
          <a:srcRect/>
          <a:stretch>
            <a:fillRect/>
          </a:stretch>
        </p:blipFill>
        <p:spPr bwMode="auto">
          <a:xfrm>
            <a:off x="8302625" y="31750"/>
            <a:ext cx="841375" cy="1111250"/>
          </a:xfrm>
          <a:prstGeom prst="rect">
            <a:avLst/>
          </a:prstGeom>
          <a:noFill/>
          <a:ln w="9525" algn="ctr">
            <a:noFill/>
            <a:miter lim="800000"/>
            <a:headEnd/>
            <a:tailEnd/>
          </a:ln>
        </p:spPr>
      </p:pic>
      <p:sp>
        <p:nvSpPr>
          <p:cNvPr id="14" name="Rectangle 13"/>
          <p:cNvSpPr/>
          <p:nvPr/>
        </p:nvSpPr>
        <p:spPr>
          <a:xfrm>
            <a:off x="304800" y="1600200"/>
            <a:ext cx="8686800" cy="4832092"/>
          </a:xfrm>
          <a:prstGeom prst="rect">
            <a:avLst/>
          </a:prstGeom>
        </p:spPr>
        <p:txBody>
          <a:bodyPr wrap="square">
            <a:spAutoFit/>
          </a:bodyPr>
          <a:lstStyle/>
          <a:p>
            <a:r>
              <a:rPr lang="en-US" sz="2400" b="1" dirty="0" smtClean="0">
                <a:solidFill>
                  <a:srgbClr val="C00000"/>
                </a:solidFill>
              </a:rPr>
              <a:t>New input type in HTML5. </a:t>
            </a:r>
          </a:p>
          <a:p>
            <a:r>
              <a:rPr lang="en-US" sz="2000" dirty="0" smtClean="0">
                <a:solidFill>
                  <a:schemeClr val="tx2"/>
                </a:solidFill>
              </a:rPr>
              <a:t>&lt;input </a:t>
            </a:r>
            <a:r>
              <a:rPr lang="en-US" sz="2000" b="1" dirty="0" smtClean="0">
                <a:solidFill>
                  <a:schemeClr val="tx2"/>
                </a:solidFill>
              </a:rPr>
              <a:t>type</a:t>
            </a:r>
            <a:r>
              <a:rPr lang="en-US" sz="2000" dirty="0" smtClean="0">
                <a:solidFill>
                  <a:schemeClr val="tx2"/>
                </a:solidFill>
              </a:rPr>
              <a:t>=“…..” /&gt;</a:t>
            </a:r>
            <a:endParaRPr lang="en-IN" sz="2000" dirty="0" smtClean="0">
              <a:solidFill>
                <a:schemeClr val="tx2"/>
              </a:solidFill>
            </a:endParaRPr>
          </a:p>
          <a:p>
            <a:endParaRPr lang="en-IN" sz="2200" dirty="0" smtClean="0"/>
          </a:p>
          <a:p>
            <a:r>
              <a:rPr lang="en-IN" sz="2200" b="1" dirty="0" err="1" smtClean="0"/>
              <a:t>Color</a:t>
            </a:r>
            <a:r>
              <a:rPr lang="en-IN" sz="2200" dirty="0" smtClean="0"/>
              <a:t> - To select a </a:t>
            </a:r>
            <a:r>
              <a:rPr lang="en-IN" sz="2200" dirty="0" err="1" smtClean="0"/>
              <a:t>color</a:t>
            </a:r>
            <a:r>
              <a:rPr lang="en-IN" sz="2200" dirty="0" smtClean="0"/>
              <a:t>.</a:t>
            </a:r>
          </a:p>
          <a:p>
            <a:r>
              <a:rPr lang="en-IN" sz="2200" b="1" dirty="0" smtClean="0"/>
              <a:t>Date </a:t>
            </a:r>
            <a:r>
              <a:rPr lang="en-IN" sz="2200" dirty="0" smtClean="0"/>
              <a:t>- To select a date.</a:t>
            </a:r>
          </a:p>
          <a:p>
            <a:r>
              <a:rPr lang="en-IN" sz="2200" b="1" dirty="0" err="1" smtClean="0"/>
              <a:t>Datetime</a:t>
            </a:r>
            <a:r>
              <a:rPr lang="en-IN" sz="2200" b="1" dirty="0" smtClean="0"/>
              <a:t> </a:t>
            </a:r>
            <a:r>
              <a:rPr lang="en-IN" sz="2200" dirty="0" smtClean="0"/>
              <a:t>- local - to select a date and time.</a:t>
            </a:r>
          </a:p>
          <a:p>
            <a:r>
              <a:rPr lang="en-IN" sz="2200" b="1" dirty="0" smtClean="0"/>
              <a:t>Email</a:t>
            </a:r>
            <a:r>
              <a:rPr lang="en-IN" sz="2200" dirty="0" smtClean="0"/>
              <a:t> - Define a field for an e-mail address (Self validated upon submission.)</a:t>
            </a:r>
          </a:p>
          <a:p>
            <a:r>
              <a:rPr lang="en-IN" sz="2200" b="1" dirty="0" smtClean="0"/>
              <a:t>Month</a:t>
            </a:r>
            <a:r>
              <a:rPr lang="en-IN" sz="2200" dirty="0" smtClean="0"/>
              <a:t> - Define a month and year control.</a:t>
            </a:r>
          </a:p>
          <a:p>
            <a:r>
              <a:rPr lang="en-IN" sz="2200" b="1" dirty="0" smtClean="0"/>
              <a:t>Number</a:t>
            </a:r>
            <a:r>
              <a:rPr lang="en-IN" sz="2200" dirty="0" smtClean="0"/>
              <a:t> – To define input fields that should contain a numeric value.</a:t>
            </a:r>
          </a:p>
          <a:p>
            <a:r>
              <a:rPr lang="en-IN" sz="2200" b="1" dirty="0" smtClean="0"/>
              <a:t>Range </a:t>
            </a:r>
            <a:r>
              <a:rPr lang="en-IN" sz="2200" dirty="0" smtClean="0"/>
              <a:t>-  input fields with a value from a range of numbers.</a:t>
            </a:r>
          </a:p>
          <a:p>
            <a:r>
              <a:rPr lang="en-IN" sz="2200" b="1" dirty="0" smtClean="0"/>
              <a:t>Time</a:t>
            </a:r>
            <a:r>
              <a:rPr lang="en-IN" sz="2200" dirty="0" smtClean="0"/>
              <a:t> - Allows the user to select a time.</a:t>
            </a:r>
          </a:p>
          <a:p>
            <a:r>
              <a:rPr lang="en-IN" sz="2200" b="1" dirty="0" smtClean="0"/>
              <a:t>URL</a:t>
            </a:r>
            <a:r>
              <a:rPr lang="en-IN" sz="2200" dirty="0" smtClean="0"/>
              <a:t> -  To define input fields which contain a URL address.</a:t>
            </a:r>
          </a:p>
          <a:p>
            <a:r>
              <a:rPr lang="en-IN" sz="2200" b="1" dirty="0" smtClean="0"/>
              <a:t>Week</a:t>
            </a:r>
            <a:r>
              <a:rPr lang="en-IN" sz="2200" dirty="0" smtClean="0"/>
              <a:t> - Allows the user to select a week and year.</a:t>
            </a:r>
            <a:endParaRPr lang="en-IN" sz="2200" dirty="0"/>
          </a:p>
        </p:txBody>
      </p:sp>
    </p:spTree>
    <p:extLst>
      <p:ext uri="{BB962C8B-B14F-4D97-AF65-F5344CB8AC3E}">
        <p14:creationId xmlns:p14="http://schemas.microsoft.com/office/powerpoint/2010/main" val="14567735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Form Elements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pic>
        <p:nvPicPr>
          <p:cNvPr id="6" name="Picture 17"/>
          <p:cNvPicPr>
            <a:picLocks noChangeAspect="1" noChangeArrowheads="1"/>
          </p:cNvPicPr>
          <p:nvPr/>
        </p:nvPicPr>
        <p:blipFill>
          <a:blip r:embed="rId2" cstate="print"/>
          <a:srcRect/>
          <a:stretch>
            <a:fillRect/>
          </a:stretch>
        </p:blipFill>
        <p:spPr bwMode="auto">
          <a:xfrm>
            <a:off x="8302625" y="31750"/>
            <a:ext cx="841375" cy="1111250"/>
          </a:xfrm>
          <a:prstGeom prst="rect">
            <a:avLst/>
          </a:prstGeom>
          <a:noFill/>
          <a:ln w="9525" algn="ctr">
            <a:noFill/>
            <a:miter lim="800000"/>
            <a:headEnd/>
            <a:tailEnd/>
          </a:ln>
        </p:spPr>
      </p:pic>
      <p:sp>
        <p:nvSpPr>
          <p:cNvPr id="14" name="Rectangle 13"/>
          <p:cNvSpPr/>
          <p:nvPr/>
        </p:nvSpPr>
        <p:spPr>
          <a:xfrm>
            <a:off x="304800" y="1600200"/>
            <a:ext cx="8686800" cy="4493538"/>
          </a:xfrm>
          <a:prstGeom prst="rect">
            <a:avLst/>
          </a:prstGeom>
        </p:spPr>
        <p:txBody>
          <a:bodyPr wrap="square">
            <a:spAutoFit/>
          </a:bodyPr>
          <a:lstStyle/>
          <a:p>
            <a:r>
              <a:rPr lang="en-US" sz="2400" b="1" dirty="0" smtClean="0">
                <a:solidFill>
                  <a:srgbClr val="C00000"/>
                </a:solidFill>
              </a:rPr>
              <a:t>New form elements in HTML5. </a:t>
            </a:r>
          </a:p>
          <a:p>
            <a:endParaRPr lang="en-US" sz="2000" dirty="0" smtClean="0"/>
          </a:p>
          <a:p>
            <a:r>
              <a:rPr lang="en-US" sz="2200" dirty="0" smtClean="0"/>
              <a:t>&lt;</a:t>
            </a:r>
            <a:r>
              <a:rPr lang="en-US" sz="2200" dirty="0" smtClean="0">
                <a:solidFill>
                  <a:schemeClr val="bg1">
                    <a:lumMod val="50000"/>
                  </a:schemeClr>
                </a:solidFill>
              </a:rPr>
              <a:t>form</a:t>
            </a:r>
            <a:r>
              <a:rPr lang="en-US" sz="2200" dirty="0" smtClean="0"/>
              <a:t> &gt;</a:t>
            </a:r>
          </a:p>
          <a:p>
            <a:r>
              <a:rPr lang="en-US" sz="2200" dirty="0" smtClean="0"/>
              <a:t>	</a:t>
            </a:r>
            <a:r>
              <a:rPr lang="en-IN" sz="2200" dirty="0" smtClean="0"/>
              <a:t> &lt;</a:t>
            </a:r>
            <a:r>
              <a:rPr lang="en-IN" sz="2200" b="1" dirty="0" err="1" smtClean="0"/>
              <a:t>datalist</a:t>
            </a:r>
            <a:r>
              <a:rPr lang="en-IN" sz="2200" dirty="0" smtClean="0"/>
              <a:t> &gt;</a:t>
            </a:r>
          </a:p>
          <a:p>
            <a:r>
              <a:rPr lang="en-US" sz="2200" dirty="0" smtClean="0"/>
              <a:t>	…..</a:t>
            </a:r>
            <a:endParaRPr lang="en-IN" sz="2200" dirty="0" smtClean="0"/>
          </a:p>
          <a:p>
            <a:r>
              <a:rPr lang="en-US" sz="2200" dirty="0" smtClean="0"/>
              <a:t>	&lt;/</a:t>
            </a:r>
            <a:r>
              <a:rPr lang="en-US" sz="2200" b="1" dirty="0" err="1" smtClean="0"/>
              <a:t>datalist</a:t>
            </a:r>
            <a:r>
              <a:rPr lang="en-US" sz="2200" dirty="0" smtClean="0"/>
              <a:t>&gt;</a:t>
            </a:r>
          </a:p>
          <a:p>
            <a:endParaRPr lang="en-US" sz="2200" dirty="0" smtClean="0"/>
          </a:p>
          <a:p>
            <a:r>
              <a:rPr lang="en-US" sz="2200" dirty="0" smtClean="0"/>
              <a:t>	</a:t>
            </a:r>
            <a:r>
              <a:rPr lang="en-IN" sz="2200" dirty="0" smtClean="0"/>
              <a:t> &lt;</a:t>
            </a:r>
            <a:r>
              <a:rPr lang="en-IN" sz="2200" b="1" dirty="0" err="1" smtClean="0"/>
              <a:t>keygen</a:t>
            </a:r>
            <a:r>
              <a:rPr lang="en-IN" sz="2200" dirty="0" smtClean="0"/>
              <a:t> name="security"&gt;</a:t>
            </a:r>
          </a:p>
          <a:p>
            <a:endParaRPr lang="en-US" sz="2200" dirty="0" smtClean="0"/>
          </a:p>
          <a:p>
            <a:r>
              <a:rPr lang="en-IN" sz="2200" dirty="0" smtClean="0"/>
              <a:t>	&lt;</a:t>
            </a:r>
            <a:r>
              <a:rPr lang="en-IN" sz="2200" b="1" dirty="0" smtClean="0"/>
              <a:t>output</a:t>
            </a:r>
            <a:r>
              <a:rPr lang="en-IN" sz="2200" dirty="0" smtClean="0"/>
              <a:t> &gt;</a:t>
            </a:r>
          </a:p>
          <a:p>
            <a:r>
              <a:rPr lang="en-US" sz="2200" dirty="0" smtClean="0"/>
              <a:t>	…..</a:t>
            </a:r>
            <a:endParaRPr lang="en-IN" sz="2200" dirty="0" smtClean="0"/>
          </a:p>
          <a:p>
            <a:r>
              <a:rPr lang="en-IN" sz="2200" dirty="0" smtClean="0"/>
              <a:t>	&lt;/</a:t>
            </a:r>
            <a:r>
              <a:rPr lang="en-IN" sz="2200" b="1" dirty="0" smtClean="0"/>
              <a:t>output</a:t>
            </a:r>
            <a:r>
              <a:rPr lang="en-IN" sz="2200" dirty="0" smtClean="0"/>
              <a:t>&gt;</a:t>
            </a:r>
            <a:endParaRPr lang="en-US" sz="2200" dirty="0" smtClean="0"/>
          </a:p>
          <a:p>
            <a:r>
              <a:rPr lang="en-US" sz="2200" dirty="0" smtClean="0"/>
              <a:t>&lt;/</a:t>
            </a:r>
            <a:r>
              <a:rPr lang="en-US" sz="2200" dirty="0" smtClean="0">
                <a:solidFill>
                  <a:schemeClr val="bg1">
                    <a:lumMod val="50000"/>
                  </a:schemeClr>
                </a:solidFill>
              </a:rPr>
              <a:t>form</a:t>
            </a:r>
            <a:r>
              <a:rPr lang="en-US" sz="2200" dirty="0" smtClean="0"/>
              <a:t>&gt;</a:t>
            </a:r>
          </a:p>
        </p:txBody>
      </p:sp>
    </p:spTree>
    <p:extLst>
      <p:ext uri="{BB962C8B-B14F-4D97-AF65-F5344CB8AC3E}">
        <p14:creationId xmlns:p14="http://schemas.microsoft.com/office/powerpoint/2010/main" val="1456773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290656137"/>
              </p:ext>
            </p:extLst>
          </p:nvPr>
        </p:nvGraphicFramePr>
        <p:xfrm>
          <a:off x="2209800" y="2286000"/>
          <a:ext cx="6477000" cy="1865376"/>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j-lt"/>
                        </a:rPr>
                        <a:t>Chayan Rathore – 350071</a:t>
                      </a:r>
                    </a:p>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n-lt"/>
                          <a:ea typeface="+mn-ea"/>
                          <a:cs typeface="+mn-cs"/>
                        </a:rPr>
                        <a:t>Shashank </a:t>
                      </a:r>
                      <a:r>
                        <a:rPr kumimoji="0" lang="en-US" sz="1600" b="0" i="0" u="none" strike="noStrike" kern="1200" cap="none" normalizeH="0" baseline="0" dirty="0" err="1" smtClean="0">
                          <a:ln>
                            <a:noFill/>
                          </a:ln>
                          <a:solidFill>
                            <a:schemeClr val="tx1"/>
                          </a:solidFill>
                          <a:effectLst/>
                          <a:latin typeface="+mn-lt"/>
                          <a:ea typeface="+mn-ea"/>
                          <a:cs typeface="+mn-cs"/>
                        </a:rPr>
                        <a:t>Shekhar</a:t>
                      </a:r>
                      <a:r>
                        <a:rPr kumimoji="0" lang="en-US" sz="1600" b="0" i="0" u="none" strike="noStrike" kern="1200" cap="none" normalizeH="0" baseline="0" dirty="0" smtClean="0">
                          <a:ln>
                            <a:noFill/>
                          </a:ln>
                          <a:solidFill>
                            <a:schemeClr val="tx1"/>
                          </a:solidFill>
                          <a:effectLst/>
                          <a:latin typeface="+mn-lt"/>
                          <a:ea typeface="+mn-ea"/>
                          <a:cs typeface="+mn-cs"/>
                        </a:rPr>
                        <a:t> Jha - 354063</a:t>
                      </a:r>
                      <a:endParaRPr kumimoji="0" lang="en-US" sz="1600" b="0" i="0" u="none" strike="noStrike" cap="none" normalizeH="0" baseline="0" dirty="0" smtClean="0">
                        <a:ln>
                          <a:noFill/>
                        </a:ln>
                        <a:solidFill>
                          <a:schemeClr val="tx1"/>
                        </a:solidFill>
                        <a:effectLst/>
                        <a:latin typeface="+mj-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j-lt"/>
                        </a:rPr>
                        <a:t>BE IT 7 Years of web development exp.</a:t>
                      </a:r>
                    </a:p>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j-lt"/>
                        </a:rPr>
                        <a:t>BE-IT,MBA  7.5 years of web application development Exp</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j-lt"/>
                          <a:ea typeface="+mn-ea"/>
                          <a:cs typeface="+mn-cs"/>
                        </a:rPr>
                        <a:t>1.0  and 20-05-2014</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2"/>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Tree>
    <p:extLst>
      <p:ext uri="{BB962C8B-B14F-4D97-AF65-F5344CB8AC3E}">
        <p14:creationId xmlns:p14="http://schemas.microsoft.com/office/powerpoint/2010/main" val="37526951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HTML elements can have </a:t>
            </a:r>
            <a:r>
              <a:rPr lang="en-IN" b="1" dirty="0" smtClean="0"/>
              <a:t>attributes</a:t>
            </a:r>
            <a:endParaRPr lang="en-IN" dirty="0" smtClean="0"/>
          </a:p>
          <a:p>
            <a:r>
              <a:rPr lang="en-IN" dirty="0" smtClean="0"/>
              <a:t>Attributes provide </a:t>
            </a:r>
            <a:r>
              <a:rPr lang="en-IN" b="1" dirty="0" smtClean="0"/>
              <a:t>additional information</a:t>
            </a:r>
            <a:r>
              <a:rPr lang="en-IN" dirty="0" smtClean="0"/>
              <a:t> about an element</a:t>
            </a:r>
          </a:p>
          <a:p>
            <a:r>
              <a:rPr lang="en-IN" dirty="0" smtClean="0"/>
              <a:t>Attributes are always specified in </a:t>
            </a:r>
            <a:r>
              <a:rPr lang="en-IN" b="1" dirty="0" smtClean="0"/>
              <a:t>the start tag</a:t>
            </a:r>
            <a:endParaRPr lang="en-IN" dirty="0" smtClean="0"/>
          </a:p>
          <a:p>
            <a:r>
              <a:rPr lang="en-IN" dirty="0" smtClean="0"/>
              <a:t>Attributes come in name/value pairs like: </a:t>
            </a:r>
            <a:r>
              <a:rPr lang="en-IN" b="1" dirty="0" smtClean="0"/>
              <a:t>name="value"</a:t>
            </a:r>
            <a:endParaRPr lang="en-IN" dirty="0" smtClean="0"/>
          </a:p>
          <a:p>
            <a:pPr>
              <a:buNone/>
            </a:pPr>
            <a:r>
              <a:rPr lang="en-IN" b="1" dirty="0" smtClean="0"/>
              <a:t>Global attributes </a:t>
            </a:r>
          </a:p>
          <a:p>
            <a:pPr>
              <a:buNone/>
            </a:pPr>
            <a:r>
              <a:rPr lang="en-IN" dirty="0" smtClean="0"/>
              <a:t>	</a:t>
            </a:r>
            <a:r>
              <a:rPr lang="en-IN" dirty="0" err="1" smtClean="0"/>
              <a:t>Accesskey</a:t>
            </a:r>
            <a:r>
              <a:rPr lang="en-IN" dirty="0" smtClean="0"/>
              <a:t>, class ,</a:t>
            </a:r>
            <a:r>
              <a:rPr lang="en-IN" dirty="0" err="1" smtClean="0"/>
              <a:t>contenteditable</a:t>
            </a:r>
            <a:r>
              <a:rPr lang="en-IN" dirty="0" smtClean="0"/>
              <a:t>, </a:t>
            </a:r>
            <a:r>
              <a:rPr lang="en-IN" dirty="0" err="1" smtClean="0"/>
              <a:t>contextmenu</a:t>
            </a:r>
            <a:r>
              <a:rPr lang="en-IN" dirty="0" smtClean="0"/>
              <a:t> ,data-* ,dir, </a:t>
            </a:r>
            <a:r>
              <a:rPr lang="en-IN" dirty="0" err="1" smtClean="0"/>
              <a:t>draggable</a:t>
            </a:r>
            <a:r>
              <a:rPr lang="en-IN" dirty="0" smtClean="0"/>
              <a:t>, </a:t>
            </a:r>
            <a:r>
              <a:rPr lang="en-IN" dirty="0" err="1" smtClean="0"/>
              <a:t>dropzone</a:t>
            </a:r>
            <a:r>
              <a:rPr lang="en-IN" dirty="0" smtClean="0"/>
              <a:t>, hidden, id ,</a:t>
            </a:r>
            <a:r>
              <a:rPr lang="en-IN" dirty="0" err="1" smtClean="0"/>
              <a:t>lang</a:t>
            </a:r>
            <a:r>
              <a:rPr lang="en-IN" dirty="0" smtClean="0"/>
              <a:t> ,</a:t>
            </a:r>
            <a:r>
              <a:rPr lang="en-IN" dirty="0" err="1" smtClean="0"/>
              <a:t>spellcheck</a:t>
            </a:r>
            <a:r>
              <a:rPr lang="en-IN" dirty="0" smtClean="0"/>
              <a:t>, style, </a:t>
            </a:r>
            <a:r>
              <a:rPr lang="en-IN" dirty="0" err="1" smtClean="0"/>
              <a:t>tabindex</a:t>
            </a:r>
            <a:r>
              <a:rPr lang="en-IN" dirty="0" smtClean="0"/>
              <a:t>, title, translate </a:t>
            </a:r>
            <a:br>
              <a:rPr lang="en-IN" dirty="0" smtClean="0"/>
            </a:br>
            <a:endParaRPr lang="en-IN" dirty="0"/>
          </a:p>
        </p:txBody>
      </p:sp>
      <p:sp>
        <p:nvSpPr>
          <p:cNvPr id="3" name="Title 2"/>
          <p:cNvSpPr>
            <a:spLocks noGrp="1"/>
          </p:cNvSpPr>
          <p:nvPr>
            <p:ph type="title"/>
          </p:nvPr>
        </p:nvSpPr>
        <p:spPr/>
        <p:txBody>
          <a:bodyPr/>
          <a:lstStyle/>
          <a:p>
            <a:r>
              <a:rPr lang="en-US" dirty="0" smtClean="0"/>
              <a:t>HTML Attribute Rule &amp; List</a:t>
            </a:r>
            <a:endParaRPr lang="en-IN"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pic>
        <p:nvPicPr>
          <p:cNvPr id="5" name="Picture 17"/>
          <p:cNvPicPr>
            <a:picLocks noChangeAspect="1" noChangeArrowheads="1"/>
          </p:cNvPicPr>
          <p:nvPr/>
        </p:nvPicPr>
        <p:blipFill>
          <a:blip r:embed="rId3" cstate="print"/>
          <a:srcRect/>
          <a:stretch>
            <a:fillRect/>
          </a:stretch>
        </p:blipFill>
        <p:spPr bwMode="auto">
          <a:xfrm>
            <a:off x="8302625" y="31750"/>
            <a:ext cx="841375" cy="1111250"/>
          </a:xfrm>
          <a:prstGeom prst="rect">
            <a:avLst/>
          </a:prstGeom>
          <a:noFill/>
          <a:ln w="9525" algn="ctr">
            <a:noFill/>
            <a:miter lim="800000"/>
            <a:headEnd/>
            <a:tailEnd/>
          </a:ln>
        </p:spPr>
      </p:pic>
    </p:spTree>
    <p:extLst>
      <p:ext uri="{BB962C8B-B14F-4D97-AF65-F5344CB8AC3E}">
        <p14:creationId xmlns:p14="http://schemas.microsoft.com/office/powerpoint/2010/main" val="1613114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Attributes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21</a:t>
            </a:fld>
            <a:endParaRPr lang="en-US" dirty="0"/>
          </a:p>
        </p:txBody>
      </p:sp>
      <p:pic>
        <p:nvPicPr>
          <p:cNvPr id="6" name="Picture 17"/>
          <p:cNvPicPr>
            <a:picLocks noChangeAspect="1" noChangeArrowheads="1"/>
          </p:cNvPicPr>
          <p:nvPr/>
        </p:nvPicPr>
        <p:blipFill>
          <a:blip r:embed="rId2" cstate="print"/>
          <a:srcRect/>
          <a:stretch>
            <a:fillRect/>
          </a:stretch>
        </p:blipFill>
        <p:spPr bwMode="auto">
          <a:xfrm>
            <a:off x="8302625" y="31750"/>
            <a:ext cx="841375" cy="1111250"/>
          </a:xfrm>
          <a:prstGeom prst="rect">
            <a:avLst/>
          </a:prstGeom>
          <a:noFill/>
          <a:ln w="9525" algn="ctr">
            <a:noFill/>
            <a:miter lim="800000"/>
            <a:headEnd/>
            <a:tailEnd/>
          </a:ln>
        </p:spPr>
      </p:pic>
      <p:sp>
        <p:nvSpPr>
          <p:cNvPr id="14" name="Rectangle 13"/>
          <p:cNvSpPr/>
          <p:nvPr/>
        </p:nvSpPr>
        <p:spPr>
          <a:xfrm>
            <a:off x="304800" y="1600200"/>
            <a:ext cx="8686800" cy="4216539"/>
          </a:xfrm>
          <a:prstGeom prst="rect">
            <a:avLst/>
          </a:prstGeom>
        </p:spPr>
        <p:txBody>
          <a:bodyPr wrap="square">
            <a:spAutoFit/>
          </a:bodyPr>
          <a:lstStyle/>
          <a:p>
            <a:r>
              <a:rPr lang="en-IN" sz="2400" b="1" dirty="0" smtClean="0">
                <a:solidFill>
                  <a:srgbClr val="C00000"/>
                </a:solidFill>
              </a:rPr>
              <a:t>New attributes for &lt;form&gt;</a:t>
            </a:r>
          </a:p>
          <a:p>
            <a:r>
              <a:rPr lang="en-IN" sz="2000" dirty="0" smtClean="0"/>
              <a:t>Autocomplete</a:t>
            </a:r>
          </a:p>
          <a:p>
            <a:r>
              <a:rPr lang="en-IN" sz="2000" dirty="0" err="1" smtClean="0"/>
              <a:t>Novalidate</a:t>
            </a:r>
            <a:endParaRPr lang="en-IN" sz="2000" dirty="0" smtClean="0"/>
          </a:p>
          <a:p>
            <a:endParaRPr lang="en-US" sz="2000" dirty="0" smtClean="0"/>
          </a:p>
          <a:p>
            <a:r>
              <a:rPr lang="en-IN" sz="2400" b="1" dirty="0">
                <a:solidFill>
                  <a:srgbClr val="C00000"/>
                </a:solidFill>
              </a:rPr>
              <a:t>New attributes for &lt;input&gt;</a:t>
            </a:r>
          </a:p>
          <a:p>
            <a:r>
              <a:rPr lang="en-IN" sz="2000" dirty="0"/>
              <a:t>autocomplete</a:t>
            </a:r>
          </a:p>
          <a:p>
            <a:r>
              <a:rPr lang="en-IN" sz="2000" dirty="0"/>
              <a:t>autofocus</a:t>
            </a:r>
          </a:p>
          <a:p>
            <a:r>
              <a:rPr lang="en-IN" sz="2000" dirty="0"/>
              <a:t>form</a:t>
            </a:r>
          </a:p>
          <a:p>
            <a:r>
              <a:rPr lang="en-IN" sz="2000" dirty="0" err="1"/>
              <a:t>formaction</a:t>
            </a:r>
            <a:endParaRPr lang="en-IN" sz="2000" dirty="0"/>
          </a:p>
          <a:p>
            <a:r>
              <a:rPr lang="en-IN" sz="2000" dirty="0" err="1"/>
              <a:t>formenctype</a:t>
            </a:r>
            <a:endParaRPr lang="en-IN" sz="2000" dirty="0"/>
          </a:p>
          <a:p>
            <a:r>
              <a:rPr lang="en-IN" sz="2000" dirty="0" err="1"/>
              <a:t>formmethod</a:t>
            </a:r>
            <a:endParaRPr lang="en-IN" sz="2000" dirty="0"/>
          </a:p>
          <a:p>
            <a:r>
              <a:rPr lang="en-IN" sz="2000" dirty="0" err="1"/>
              <a:t>formnovalidate</a:t>
            </a:r>
            <a:endParaRPr lang="en-IN" sz="2000" dirty="0"/>
          </a:p>
          <a:p>
            <a:endParaRPr lang="en-IN" sz="2000" dirty="0" smtClean="0"/>
          </a:p>
        </p:txBody>
      </p:sp>
    </p:spTree>
    <p:extLst>
      <p:ext uri="{BB962C8B-B14F-4D97-AF65-F5344CB8AC3E}">
        <p14:creationId xmlns:p14="http://schemas.microsoft.com/office/powerpoint/2010/main" val="14567735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Attributes cont.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22</a:t>
            </a:fld>
            <a:endParaRPr lang="en-US" dirty="0"/>
          </a:p>
        </p:txBody>
      </p:sp>
      <p:pic>
        <p:nvPicPr>
          <p:cNvPr id="6" name="Picture 17"/>
          <p:cNvPicPr>
            <a:picLocks noChangeAspect="1" noChangeArrowheads="1"/>
          </p:cNvPicPr>
          <p:nvPr/>
        </p:nvPicPr>
        <p:blipFill>
          <a:blip r:embed="rId2" cstate="print"/>
          <a:srcRect/>
          <a:stretch>
            <a:fillRect/>
          </a:stretch>
        </p:blipFill>
        <p:spPr bwMode="auto">
          <a:xfrm>
            <a:off x="8302625" y="31750"/>
            <a:ext cx="841375" cy="1111250"/>
          </a:xfrm>
          <a:prstGeom prst="rect">
            <a:avLst/>
          </a:prstGeom>
          <a:noFill/>
          <a:ln w="9525" algn="ctr">
            <a:noFill/>
            <a:miter lim="800000"/>
            <a:headEnd/>
            <a:tailEnd/>
          </a:ln>
        </p:spPr>
      </p:pic>
      <p:sp>
        <p:nvSpPr>
          <p:cNvPr id="14" name="Rectangle 13"/>
          <p:cNvSpPr/>
          <p:nvPr/>
        </p:nvSpPr>
        <p:spPr>
          <a:xfrm>
            <a:off x="304800" y="1604927"/>
            <a:ext cx="8686800" cy="3231654"/>
          </a:xfrm>
          <a:prstGeom prst="rect">
            <a:avLst/>
          </a:prstGeom>
        </p:spPr>
        <p:txBody>
          <a:bodyPr wrap="square">
            <a:spAutoFit/>
          </a:bodyPr>
          <a:lstStyle/>
          <a:p>
            <a:r>
              <a:rPr lang="en-IN" sz="2400" b="1" dirty="0" smtClean="0">
                <a:solidFill>
                  <a:srgbClr val="C00000"/>
                </a:solidFill>
              </a:rPr>
              <a:t>New attributes for &lt;input&gt;</a:t>
            </a:r>
          </a:p>
          <a:p>
            <a:r>
              <a:rPr lang="en-IN" sz="2000" dirty="0" err="1" smtClean="0"/>
              <a:t>formtarget</a:t>
            </a:r>
            <a:endParaRPr lang="en-IN" sz="2000" dirty="0" smtClean="0"/>
          </a:p>
          <a:p>
            <a:r>
              <a:rPr lang="en-IN" sz="2000" dirty="0" smtClean="0"/>
              <a:t>height and width</a:t>
            </a:r>
          </a:p>
          <a:p>
            <a:r>
              <a:rPr lang="en-IN" sz="2000" dirty="0" smtClean="0"/>
              <a:t>list</a:t>
            </a:r>
          </a:p>
          <a:p>
            <a:r>
              <a:rPr lang="en-IN" sz="2000" dirty="0" smtClean="0"/>
              <a:t>min and max</a:t>
            </a:r>
          </a:p>
          <a:p>
            <a:r>
              <a:rPr lang="en-IN" sz="2000" dirty="0" smtClean="0"/>
              <a:t>multiple</a:t>
            </a:r>
          </a:p>
          <a:p>
            <a:r>
              <a:rPr lang="en-IN" sz="2000" dirty="0" smtClean="0"/>
              <a:t>pattern (</a:t>
            </a:r>
            <a:r>
              <a:rPr lang="en-IN" sz="2000" dirty="0" err="1" smtClean="0"/>
              <a:t>regexp</a:t>
            </a:r>
            <a:r>
              <a:rPr lang="en-IN" sz="2000" dirty="0" smtClean="0"/>
              <a:t>)</a:t>
            </a:r>
          </a:p>
          <a:p>
            <a:r>
              <a:rPr lang="en-IN" sz="2000" dirty="0" smtClean="0"/>
              <a:t>placeholder</a:t>
            </a:r>
          </a:p>
          <a:p>
            <a:r>
              <a:rPr lang="en-IN" sz="2000" dirty="0" smtClean="0"/>
              <a:t>required</a:t>
            </a:r>
          </a:p>
          <a:p>
            <a:r>
              <a:rPr lang="en-IN" sz="2000" dirty="0" smtClean="0"/>
              <a:t>step</a:t>
            </a:r>
          </a:p>
        </p:txBody>
      </p:sp>
    </p:spTree>
    <p:extLst>
      <p:ext uri="{BB962C8B-B14F-4D97-AF65-F5344CB8AC3E}">
        <p14:creationId xmlns:p14="http://schemas.microsoft.com/office/powerpoint/2010/main" val="14567735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Events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23</a:t>
            </a:fld>
            <a:endParaRPr lang="en-US" dirty="0"/>
          </a:p>
        </p:txBody>
      </p:sp>
      <p:pic>
        <p:nvPicPr>
          <p:cNvPr id="6" name="Picture 17"/>
          <p:cNvPicPr>
            <a:picLocks noChangeAspect="1" noChangeArrowheads="1"/>
          </p:cNvPicPr>
          <p:nvPr/>
        </p:nvPicPr>
        <p:blipFill>
          <a:blip r:embed="rId2" cstate="print"/>
          <a:srcRect/>
          <a:stretch>
            <a:fillRect/>
          </a:stretch>
        </p:blipFill>
        <p:spPr bwMode="auto">
          <a:xfrm>
            <a:off x="8302625" y="31750"/>
            <a:ext cx="841375" cy="1111250"/>
          </a:xfrm>
          <a:prstGeom prst="rect">
            <a:avLst/>
          </a:prstGeom>
          <a:noFill/>
          <a:ln w="9525" algn="ctr">
            <a:noFill/>
            <a:miter lim="800000"/>
            <a:headEnd/>
            <a:tailEnd/>
          </a:ln>
        </p:spPr>
      </p:pic>
      <p:sp>
        <p:nvSpPr>
          <p:cNvPr id="14" name="Rectangle 13"/>
          <p:cNvSpPr/>
          <p:nvPr/>
        </p:nvSpPr>
        <p:spPr>
          <a:xfrm>
            <a:off x="304800" y="1604927"/>
            <a:ext cx="8686800" cy="4524315"/>
          </a:xfrm>
          <a:prstGeom prst="rect">
            <a:avLst/>
          </a:prstGeom>
        </p:spPr>
        <p:txBody>
          <a:bodyPr wrap="square">
            <a:spAutoFit/>
          </a:bodyPr>
          <a:lstStyle/>
          <a:p>
            <a:r>
              <a:rPr lang="en-IN" sz="2400" b="1" dirty="0" smtClean="0">
                <a:solidFill>
                  <a:srgbClr val="C00000"/>
                </a:solidFill>
              </a:rPr>
              <a:t>What is an Event Attribute?</a:t>
            </a:r>
          </a:p>
          <a:p>
            <a:r>
              <a:rPr lang="en-IN" sz="2000" dirty="0" smtClean="0"/>
              <a:t>An event on a web page is browser response to user action. HTML 4 limits us to only a few events: mouse actions (down, move, up, over, out); clicking, double-clicking and selecting; and some form actions (blur, change, focus, submit). </a:t>
            </a:r>
          </a:p>
          <a:p>
            <a:endParaRPr lang="en-IN" sz="2000" dirty="0" smtClean="0"/>
          </a:p>
          <a:p>
            <a:r>
              <a:rPr lang="en-IN" sz="2400" b="1" dirty="0" smtClean="0">
                <a:solidFill>
                  <a:srgbClr val="C00000"/>
                </a:solidFill>
              </a:rPr>
              <a:t>Drag and Drop Event Attributes</a:t>
            </a:r>
          </a:p>
          <a:p>
            <a:r>
              <a:rPr lang="en-IN" sz="2000" dirty="0" smtClean="0"/>
              <a:t>HTML 5 adds some specific attributes for dragging and dropping page contents. </a:t>
            </a:r>
          </a:p>
          <a:p>
            <a:r>
              <a:rPr lang="en-IN" sz="2000" b="1" dirty="0" err="1" smtClean="0"/>
              <a:t>ondrag</a:t>
            </a:r>
            <a:r>
              <a:rPr lang="en-IN" sz="2000" b="1" dirty="0" smtClean="0"/>
              <a:t> </a:t>
            </a:r>
            <a:r>
              <a:rPr lang="en-IN" sz="2000" dirty="0" smtClean="0"/>
              <a:t>– defines a script to run when the element is dragged</a:t>
            </a:r>
          </a:p>
          <a:p>
            <a:r>
              <a:rPr lang="en-IN" sz="2000" b="1" dirty="0" err="1" smtClean="0"/>
              <a:t>ondrop</a:t>
            </a:r>
            <a:r>
              <a:rPr lang="en-IN" sz="2000" b="1" dirty="0" smtClean="0"/>
              <a:t> </a:t>
            </a:r>
            <a:r>
              <a:rPr lang="en-IN" sz="2000" dirty="0" smtClean="0"/>
              <a:t>– defines a script to run when the dragged element is dropped</a:t>
            </a:r>
          </a:p>
          <a:p>
            <a:r>
              <a:rPr lang="en-IN" sz="2000" b="1" dirty="0" err="1" smtClean="0"/>
              <a:t>ondragstart</a:t>
            </a:r>
            <a:r>
              <a:rPr lang="en-IN" sz="2000" dirty="0" smtClean="0"/>
              <a:t> and </a:t>
            </a:r>
            <a:r>
              <a:rPr lang="en-IN" sz="2000" b="1" dirty="0" err="1" smtClean="0"/>
              <a:t>ondragend</a:t>
            </a:r>
            <a:r>
              <a:rPr lang="en-IN" sz="2000" b="1" dirty="0" smtClean="0"/>
              <a:t> </a:t>
            </a:r>
            <a:r>
              <a:rPr lang="en-IN" sz="2000" dirty="0" smtClean="0"/>
              <a:t>– defines a script to run when the drag operation starts and ends</a:t>
            </a:r>
          </a:p>
          <a:p>
            <a:r>
              <a:rPr lang="en-IN" sz="2000" b="1" dirty="0" err="1" smtClean="0"/>
              <a:t>ondragenter</a:t>
            </a:r>
            <a:r>
              <a:rPr lang="en-IN" sz="2000" dirty="0" smtClean="0"/>
              <a:t>, </a:t>
            </a:r>
            <a:r>
              <a:rPr lang="en-IN" sz="2000" b="1" dirty="0" err="1" smtClean="0"/>
              <a:t>ondragover</a:t>
            </a:r>
            <a:r>
              <a:rPr lang="en-IN" sz="2000" dirty="0" smtClean="0"/>
              <a:t>, and </a:t>
            </a:r>
            <a:r>
              <a:rPr lang="en-IN" sz="2000" b="1" dirty="0" err="1" smtClean="0"/>
              <a:t>ondragleave</a:t>
            </a:r>
            <a:r>
              <a:rPr lang="en-IN" sz="2000" b="1" dirty="0" smtClean="0"/>
              <a:t> </a:t>
            </a:r>
            <a:r>
              <a:rPr lang="en-IN" sz="2000" dirty="0" smtClean="0"/>
              <a:t>– defines scripts to run when the element enters, is over, and leaves a valid drop point</a:t>
            </a:r>
          </a:p>
          <a:p>
            <a:endParaRPr lang="en-IN" sz="2000" dirty="0" smtClean="0"/>
          </a:p>
        </p:txBody>
      </p:sp>
    </p:spTree>
    <p:extLst>
      <p:ext uri="{BB962C8B-B14F-4D97-AF65-F5344CB8AC3E}">
        <p14:creationId xmlns:p14="http://schemas.microsoft.com/office/powerpoint/2010/main" val="14567735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a:buNone/>
            </a:pPr>
            <a:r>
              <a:rPr lang="en-IN" sz="2400" b="1" dirty="0" smtClean="0">
                <a:solidFill>
                  <a:srgbClr val="C00000"/>
                </a:solidFill>
              </a:rPr>
              <a:t>Media Events</a:t>
            </a:r>
          </a:p>
          <a:p>
            <a:r>
              <a:rPr lang="en-IN" sz="2200" dirty="0" smtClean="0"/>
              <a:t>New event attributes are the ones for handling multimedia and can be used in any media elements including images, sound, and video and give us lot more flexibility for telling the customer what is happening. For instance:</a:t>
            </a:r>
          </a:p>
          <a:p>
            <a:r>
              <a:rPr lang="en-IN" sz="2200" b="1" dirty="0" err="1" smtClean="0"/>
              <a:t>oncanplay</a:t>
            </a:r>
            <a:r>
              <a:rPr lang="en-IN" sz="2200" dirty="0" smtClean="0"/>
              <a:t>, </a:t>
            </a:r>
            <a:r>
              <a:rPr lang="en-IN" sz="2200" b="1" dirty="0" err="1" smtClean="0"/>
              <a:t>oncanplaythrough</a:t>
            </a:r>
            <a:r>
              <a:rPr lang="en-IN" sz="2200" dirty="0" smtClean="0"/>
              <a:t> – these allow us to let a customer know when a video or other multimedia element can start playing or can play the whole thing without buffering.</a:t>
            </a:r>
          </a:p>
          <a:p>
            <a:r>
              <a:rPr lang="en-IN" sz="2200" b="1" dirty="0" err="1" smtClean="0"/>
              <a:t>onplay</a:t>
            </a:r>
            <a:r>
              <a:rPr lang="en-IN" sz="2200" dirty="0" smtClean="0"/>
              <a:t>, </a:t>
            </a:r>
            <a:r>
              <a:rPr lang="en-IN" sz="2200" b="1" dirty="0" err="1" smtClean="0"/>
              <a:t>onplaying</a:t>
            </a:r>
            <a:r>
              <a:rPr lang="en-IN" sz="2200" dirty="0" smtClean="0"/>
              <a:t>, </a:t>
            </a:r>
            <a:r>
              <a:rPr lang="en-IN" sz="2200" b="1" dirty="0" err="1" smtClean="0"/>
              <a:t>onstalled</a:t>
            </a:r>
            <a:r>
              <a:rPr lang="en-IN" sz="2200" dirty="0" smtClean="0"/>
              <a:t>, </a:t>
            </a:r>
            <a:r>
              <a:rPr lang="en-IN" sz="2200" b="1" dirty="0" err="1" smtClean="0"/>
              <a:t>onwaiting</a:t>
            </a:r>
            <a:r>
              <a:rPr lang="en-IN" sz="2200" b="1" dirty="0" smtClean="0"/>
              <a:t> </a:t>
            </a:r>
            <a:r>
              <a:rPr lang="en-IN" sz="2200" dirty="0" smtClean="0"/>
              <a:t>– when the video is going to start playing, has started, is stalled, or is waiting and is expected to resume</a:t>
            </a:r>
          </a:p>
          <a:p>
            <a:r>
              <a:rPr lang="en-IN" sz="2200" b="1" dirty="0" err="1" smtClean="0"/>
              <a:t>onvolumechange</a:t>
            </a:r>
            <a:r>
              <a:rPr lang="en-IN" sz="2200" dirty="0" smtClean="0"/>
              <a:t> – we can even run a script when the volume changes or is muted.</a:t>
            </a:r>
          </a:p>
        </p:txBody>
      </p:sp>
      <p:sp>
        <p:nvSpPr>
          <p:cNvPr id="3" name="Title 2"/>
          <p:cNvSpPr>
            <a:spLocks noGrp="1"/>
          </p:cNvSpPr>
          <p:nvPr>
            <p:ph type="title"/>
          </p:nvPr>
        </p:nvSpPr>
        <p:spPr/>
        <p:txBody>
          <a:bodyPr/>
          <a:lstStyle/>
          <a:p>
            <a:r>
              <a:rPr lang="en-US" dirty="0" smtClean="0"/>
              <a:t>Events cont.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24</a:t>
            </a:fld>
            <a:endParaRPr lang="en-US" dirty="0"/>
          </a:p>
        </p:txBody>
      </p:sp>
      <p:pic>
        <p:nvPicPr>
          <p:cNvPr id="6" name="Picture 17"/>
          <p:cNvPicPr>
            <a:picLocks noChangeAspect="1" noChangeArrowheads="1"/>
          </p:cNvPicPr>
          <p:nvPr/>
        </p:nvPicPr>
        <p:blipFill>
          <a:blip r:embed="rId2" cstate="print"/>
          <a:srcRect/>
          <a:stretch>
            <a:fillRect/>
          </a:stretch>
        </p:blipFill>
        <p:spPr bwMode="auto">
          <a:xfrm>
            <a:off x="8302625" y="31750"/>
            <a:ext cx="841375" cy="1111250"/>
          </a:xfrm>
          <a:prstGeom prst="rect">
            <a:avLst/>
          </a:prstGeom>
          <a:noFill/>
          <a:ln w="9525" algn="ctr">
            <a:noFill/>
            <a:miter lim="800000"/>
            <a:headEnd/>
            <a:tailEnd/>
          </a:ln>
        </p:spPr>
      </p:pic>
    </p:spTree>
    <p:extLst>
      <p:ext uri="{BB962C8B-B14F-4D97-AF65-F5344CB8AC3E}">
        <p14:creationId xmlns:p14="http://schemas.microsoft.com/office/powerpoint/2010/main" val="14567735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a:buNone/>
            </a:pPr>
            <a:r>
              <a:rPr lang="en-IN" sz="2400" b="1" dirty="0" smtClean="0">
                <a:solidFill>
                  <a:srgbClr val="C00000"/>
                </a:solidFill>
              </a:rPr>
              <a:t>New Form and Mouse Event</a:t>
            </a:r>
          </a:p>
          <a:p>
            <a:r>
              <a:rPr lang="en-IN" sz="2400" dirty="0" smtClean="0"/>
              <a:t>Forms are a critical part of most web applications. we can now trigger scripts when the context menu is triggered (such as the right-click menu), when the form changes, when the form gets user input, and when an entry is invalid.</a:t>
            </a:r>
          </a:p>
          <a:p>
            <a:r>
              <a:rPr lang="en-IN" sz="2400" dirty="0" smtClean="0"/>
              <a:t>Two new useful features of the mouse include triggering events when the </a:t>
            </a:r>
            <a:r>
              <a:rPr lang="en-IN" sz="2400" dirty="0" err="1" smtClean="0"/>
              <a:t>mousewheel</a:t>
            </a:r>
            <a:r>
              <a:rPr lang="en-IN" sz="2400" dirty="0" smtClean="0"/>
              <a:t> is rotated and when the element’s scrollbar is moved.</a:t>
            </a:r>
          </a:p>
          <a:p>
            <a:pPr>
              <a:buNone/>
            </a:pPr>
            <a:r>
              <a:rPr lang="en-IN" sz="2400" b="1" dirty="0" smtClean="0">
                <a:solidFill>
                  <a:srgbClr val="C00000"/>
                </a:solidFill>
              </a:rPr>
              <a:t>Loading Event</a:t>
            </a:r>
          </a:p>
          <a:p>
            <a:r>
              <a:rPr lang="en-IN" sz="2400" dirty="0" smtClean="0"/>
              <a:t>HTML 5 adds </a:t>
            </a:r>
            <a:r>
              <a:rPr lang="en-IN" sz="2400" u="sng" dirty="0" err="1" smtClean="0">
                <a:hlinkClick r:id="rId2"/>
              </a:rPr>
              <a:t>onunload</a:t>
            </a:r>
            <a:r>
              <a:rPr lang="en-IN" sz="2400" dirty="0" smtClean="0"/>
              <a:t>, </a:t>
            </a:r>
            <a:r>
              <a:rPr lang="en-IN" sz="2400" dirty="0" err="1" smtClean="0"/>
              <a:t>onbeforeonload</a:t>
            </a:r>
            <a:r>
              <a:rPr lang="en-IN" sz="2400" dirty="0" smtClean="0"/>
              <a:t>, </a:t>
            </a:r>
            <a:r>
              <a:rPr lang="en-IN" sz="2400" dirty="0" err="1" smtClean="0"/>
              <a:t>onbeforeunload</a:t>
            </a:r>
            <a:r>
              <a:rPr lang="en-IN" sz="2400" dirty="0" smtClean="0"/>
              <a:t>. These define scripts that happen when the element is unloaded and just before it’s loaded or unloaded. </a:t>
            </a:r>
          </a:p>
        </p:txBody>
      </p:sp>
      <p:sp>
        <p:nvSpPr>
          <p:cNvPr id="3" name="Title 2"/>
          <p:cNvSpPr>
            <a:spLocks noGrp="1"/>
          </p:cNvSpPr>
          <p:nvPr>
            <p:ph type="title"/>
          </p:nvPr>
        </p:nvSpPr>
        <p:spPr/>
        <p:txBody>
          <a:bodyPr/>
          <a:lstStyle/>
          <a:p>
            <a:r>
              <a:rPr lang="en-US" dirty="0" smtClean="0"/>
              <a:t>Events cont.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25</a:t>
            </a:fld>
            <a:endParaRPr lang="en-US" dirty="0"/>
          </a:p>
        </p:txBody>
      </p:sp>
      <p:pic>
        <p:nvPicPr>
          <p:cNvPr id="6" name="Picture 17"/>
          <p:cNvPicPr>
            <a:picLocks noChangeAspect="1" noChangeArrowheads="1"/>
          </p:cNvPicPr>
          <p:nvPr/>
        </p:nvPicPr>
        <p:blipFill>
          <a:blip r:embed="rId3" cstate="print"/>
          <a:srcRect/>
          <a:stretch>
            <a:fillRect/>
          </a:stretch>
        </p:blipFill>
        <p:spPr bwMode="auto">
          <a:xfrm>
            <a:off x="8302625" y="31750"/>
            <a:ext cx="841375" cy="1111250"/>
          </a:xfrm>
          <a:prstGeom prst="rect">
            <a:avLst/>
          </a:prstGeom>
          <a:noFill/>
          <a:ln w="9525" algn="ctr">
            <a:noFill/>
            <a:miter lim="800000"/>
            <a:headEnd/>
            <a:tailEnd/>
          </a:ln>
        </p:spPr>
      </p:pic>
    </p:spTree>
    <p:extLst>
      <p:ext uri="{BB962C8B-B14F-4D97-AF65-F5344CB8AC3E}">
        <p14:creationId xmlns:p14="http://schemas.microsoft.com/office/powerpoint/2010/main" val="14567735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IN" sz="2400" dirty="0" smtClean="0"/>
              <a:t>Before HTML5, there was no standard for showing videos/movies on web pages. Videos could only be played with a plug-in (like flash). However, different browsers supported different plug-ins.</a:t>
            </a:r>
          </a:p>
          <a:p>
            <a:r>
              <a:rPr lang="en-IN" sz="2400" dirty="0" smtClean="0"/>
              <a:t>HTML5 defines a new element which specifies a standard way to embed a video or movie on a web page: the &lt;</a:t>
            </a:r>
            <a:r>
              <a:rPr lang="en-IN" sz="2400" b="1" dirty="0" smtClean="0"/>
              <a:t>video</a:t>
            </a:r>
            <a:r>
              <a:rPr lang="en-IN" sz="2400" dirty="0" smtClean="0"/>
              <a:t>&gt; element.</a:t>
            </a:r>
          </a:p>
          <a:p>
            <a:r>
              <a:rPr lang="en-IN" sz="2400" dirty="0" smtClean="0"/>
              <a:t>Internet Explorer 9+, Firefox, Opera, Chrome, and Safari.</a:t>
            </a:r>
          </a:p>
          <a:p>
            <a:pPr>
              <a:buNone/>
            </a:pPr>
            <a:endParaRPr lang="en-IN" sz="2400" dirty="0" smtClean="0"/>
          </a:p>
          <a:p>
            <a:pPr>
              <a:buNone/>
            </a:pPr>
            <a:r>
              <a:rPr lang="en-IN" sz="2400" dirty="0" smtClean="0"/>
              <a:t>	</a:t>
            </a:r>
            <a:r>
              <a:rPr lang="en-IN" sz="2000" dirty="0" smtClean="0">
                <a:latin typeface="Courier New" pitchFamily="49" charset="0"/>
                <a:cs typeface="Courier New" pitchFamily="49" charset="0"/>
              </a:rPr>
              <a:t>&lt;video width="320" height="240" controls&gt;</a:t>
            </a:r>
            <a:br>
              <a:rPr lang="en-IN" sz="2000" dirty="0" smtClean="0">
                <a:latin typeface="Courier New" pitchFamily="49" charset="0"/>
                <a:cs typeface="Courier New" pitchFamily="49" charset="0"/>
              </a:rPr>
            </a:br>
            <a:r>
              <a:rPr lang="en-IN" sz="2000" dirty="0" smtClean="0">
                <a:latin typeface="Courier New" pitchFamily="49" charset="0"/>
                <a:cs typeface="Courier New" pitchFamily="49" charset="0"/>
              </a:rPr>
              <a:t>  &lt;source </a:t>
            </a:r>
            <a:r>
              <a:rPr lang="en-IN" sz="2000" dirty="0" err="1" smtClean="0">
                <a:latin typeface="Courier New" pitchFamily="49" charset="0"/>
                <a:cs typeface="Courier New" pitchFamily="49" charset="0"/>
              </a:rPr>
              <a:t>src</a:t>
            </a:r>
            <a:r>
              <a:rPr lang="en-IN" sz="2000" dirty="0" smtClean="0">
                <a:latin typeface="Courier New" pitchFamily="49" charset="0"/>
                <a:cs typeface="Courier New" pitchFamily="49" charset="0"/>
              </a:rPr>
              <a:t>="movie.mp4" type="video/mp4"&gt;</a:t>
            </a:r>
            <a:br>
              <a:rPr lang="en-IN" sz="2000" dirty="0" smtClean="0">
                <a:latin typeface="Courier New" pitchFamily="49" charset="0"/>
                <a:cs typeface="Courier New" pitchFamily="49" charset="0"/>
              </a:rPr>
            </a:br>
            <a:r>
              <a:rPr lang="en-IN" sz="2000" dirty="0" smtClean="0">
                <a:latin typeface="Courier New" pitchFamily="49" charset="0"/>
                <a:cs typeface="Courier New" pitchFamily="49" charset="0"/>
              </a:rPr>
              <a:t>  &lt;source </a:t>
            </a:r>
            <a:r>
              <a:rPr lang="en-IN" sz="2000" dirty="0" err="1" smtClean="0">
                <a:latin typeface="Courier New" pitchFamily="49" charset="0"/>
                <a:cs typeface="Courier New" pitchFamily="49" charset="0"/>
              </a:rPr>
              <a:t>src</a:t>
            </a:r>
            <a:r>
              <a:rPr lang="en-IN" sz="2000" dirty="0" smtClean="0">
                <a:latin typeface="Courier New" pitchFamily="49" charset="0"/>
                <a:cs typeface="Courier New" pitchFamily="49" charset="0"/>
              </a:rPr>
              <a:t>="movie.ogg" type="video/</a:t>
            </a:r>
            <a:r>
              <a:rPr lang="en-IN" sz="2000" dirty="0" err="1" smtClean="0">
                <a:latin typeface="Courier New" pitchFamily="49" charset="0"/>
                <a:cs typeface="Courier New" pitchFamily="49" charset="0"/>
              </a:rPr>
              <a:t>ogg</a:t>
            </a:r>
            <a:r>
              <a:rPr lang="en-IN" sz="2000" dirty="0" smtClean="0">
                <a:latin typeface="Courier New" pitchFamily="49" charset="0"/>
                <a:cs typeface="Courier New" pitchFamily="49" charset="0"/>
              </a:rPr>
              <a:t>"&gt;</a:t>
            </a:r>
            <a:br>
              <a:rPr lang="en-IN" sz="2000" dirty="0" smtClean="0">
                <a:latin typeface="Courier New" pitchFamily="49" charset="0"/>
                <a:cs typeface="Courier New" pitchFamily="49" charset="0"/>
              </a:rPr>
            </a:br>
            <a:r>
              <a:rPr lang="en-IN" sz="2000" dirty="0" smtClean="0">
                <a:latin typeface="Courier New" pitchFamily="49" charset="0"/>
                <a:cs typeface="Courier New" pitchFamily="49" charset="0"/>
              </a:rPr>
              <a:t>	Your browser does not support the video tag.</a:t>
            </a:r>
            <a:br>
              <a:rPr lang="en-IN" sz="2000" dirty="0" smtClean="0">
                <a:latin typeface="Courier New" pitchFamily="49" charset="0"/>
                <a:cs typeface="Courier New" pitchFamily="49" charset="0"/>
              </a:rPr>
            </a:br>
            <a:r>
              <a:rPr lang="en-IN" sz="2000" dirty="0" smtClean="0">
                <a:latin typeface="Courier New" pitchFamily="49" charset="0"/>
                <a:cs typeface="Courier New" pitchFamily="49" charset="0"/>
              </a:rPr>
              <a:t>&lt;/video&gt;</a:t>
            </a:r>
            <a:endParaRPr lang="en-IN" sz="20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Video</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26</a:t>
            </a:fld>
            <a:endParaRPr lang="en-US" dirty="0"/>
          </a:p>
        </p:txBody>
      </p:sp>
      <p:pic>
        <p:nvPicPr>
          <p:cNvPr id="6" name="Picture 17"/>
          <p:cNvPicPr>
            <a:picLocks noChangeAspect="1" noChangeArrowheads="1"/>
          </p:cNvPicPr>
          <p:nvPr/>
        </p:nvPicPr>
        <p:blipFill>
          <a:blip r:embed="rId2" cstate="print"/>
          <a:srcRect/>
          <a:stretch>
            <a:fillRect/>
          </a:stretch>
        </p:blipFill>
        <p:spPr bwMode="auto">
          <a:xfrm>
            <a:off x="8302625" y="31750"/>
            <a:ext cx="841375" cy="1111250"/>
          </a:xfrm>
          <a:prstGeom prst="rect">
            <a:avLst/>
          </a:prstGeom>
          <a:noFill/>
          <a:ln w="9525" algn="ctr">
            <a:noFill/>
            <a:miter lim="800000"/>
            <a:headEnd/>
            <a:tailEnd/>
          </a:ln>
        </p:spPr>
      </p:pic>
    </p:spTree>
    <p:extLst>
      <p:ext uri="{BB962C8B-B14F-4D97-AF65-F5344CB8AC3E}">
        <p14:creationId xmlns:p14="http://schemas.microsoft.com/office/powerpoint/2010/main" val="14567735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IN" sz="2400" dirty="0" smtClean="0"/>
              <a:t>Before HTML5, there was no standard for Audio file to play on web pages. Plug-in (like flash) were used. However, different browsers supported different plug-ins.</a:t>
            </a:r>
          </a:p>
          <a:p>
            <a:r>
              <a:rPr lang="en-IN" sz="2400" dirty="0" smtClean="0"/>
              <a:t>HTML5 defines a new element which specifies a standard way to embed a audio on a web page: the &lt;</a:t>
            </a:r>
            <a:r>
              <a:rPr lang="en-IN" sz="2400" b="1" dirty="0" smtClean="0"/>
              <a:t>audio</a:t>
            </a:r>
            <a:r>
              <a:rPr lang="en-IN" sz="2400" dirty="0" smtClean="0"/>
              <a:t>&gt; element.</a:t>
            </a:r>
          </a:p>
          <a:p>
            <a:r>
              <a:rPr lang="en-IN" sz="2400" dirty="0" smtClean="0"/>
              <a:t>Internet Explorer 9+, Firefox, Opera, Chrome, and Safari</a:t>
            </a:r>
          </a:p>
          <a:p>
            <a:endParaRPr sz="2400" smtClean="0"/>
          </a:p>
          <a:p>
            <a:pPr>
              <a:buNone/>
            </a:pPr>
            <a:r>
              <a:rPr lang="en-IN" sz="2400" dirty="0" smtClean="0"/>
              <a:t>	</a:t>
            </a:r>
            <a:r>
              <a:rPr lang="en-IN" sz="2000" dirty="0" smtClean="0">
                <a:latin typeface="Courier New" pitchFamily="49" charset="0"/>
                <a:cs typeface="Courier New" pitchFamily="49" charset="0"/>
              </a:rPr>
              <a:t>&lt;audio controls&gt;</a:t>
            </a:r>
            <a:br>
              <a:rPr lang="en-IN" sz="2000" dirty="0" smtClean="0">
                <a:latin typeface="Courier New" pitchFamily="49" charset="0"/>
                <a:cs typeface="Courier New" pitchFamily="49" charset="0"/>
              </a:rPr>
            </a:br>
            <a:r>
              <a:rPr lang="en-IN" sz="2000" dirty="0" smtClean="0">
                <a:latin typeface="Courier New" pitchFamily="49" charset="0"/>
                <a:cs typeface="Courier New" pitchFamily="49" charset="0"/>
              </a:rPr>
              <a:t>  &lt;source </a:t>
            </a:r>
            <a:r>
              <a:rPr lang="en-IN" sz="2000" dirty="0" err="1" smtClean="0">
                <a:latin typeface="Courier New" pitchFamily="49" charset="0"/>
                <a:cs typeface="Courier New" pitchFamily="49" charset="0"/>
              </a:rPr>
              <a:t>src</a:t>
            </a:r>
            <a:r>
              <a:rPr lang="en-IN" sz="2000" dirty="0" smtClean="0">
                <a:latin typeface="Courier New" pitchFamily="49" charset="0"/>
                <a:cs typeface="Courier New" pitchFamily="49" charset="0"/>
              </a:rPr>
              <a:t>="horse.ogg" type="audio/</a:t>
            </a:r>
            <a:r>
              <a:rPr lang="en-IN" sz="2000" dirty="0" err="1" smtClean="0">
                <a:latin typeface="Courier New" pitchFamily="49" charset="0"/>
                <a:cs typeface="Courier New" pitchFamily="49" charset="0"/>
              </a:rPr>
              <a:t>ogg</a:t>
            </a:r>
            <a:r>
              <a:rPr lang="en-IN" sz="2000" dirty="0" smtClean="0">
                <a:latin typeface="Courier New" pitchFamily="49" charset="0"/>
                <a:cs typeface="Courier New" pitchFamily="49" charset="0"/>
              </a:rPr>
              <a:t>"&gt;</a:t>
            </a:r>
            <a:br>
              <a:rPr lang="en-IN" sz="2000" dirty="0" smtClean="0">
                <a:latin typeface="Courier New" pitchFamily="49" charset="0"/>
                <a:cs typeface="Courier New" pitchFamily="49" charset="0"/>
              </a:rPr>
            </a:br>
            <a:r>
              <a:rPr lang="en-IN" sz="2000" dirty="0" smtClean="0">
                <a:latin typeface="Courier New" pitchFamily="49" charset="0"/>
                <a:cs typeface="Courier New" pitchFamily="49" charset="0"/>
              </a:rPr>
              <a:t>  &lt;source </a:t>
            </a:r>
            <a:r>
              <a:rPr lang="en-IN" sz="2000" dirty="0" err="1" smtClean="0">
                <a:latin typeface="Courier New" pitchFamily="49" charset="0"/>
                <a:cs typeface="Courier New" pitchFamily="49" charset="0"/>
              </a:rPr>
              <a:t>src</a:t>
            </a:r>
            <a:r>
              <a:rPr lang="en-IN" sz="2000" dirty="0" smtClean="0">
                <a:latin typeface="Courier New" pitchFamily="49" charset="0"/>
                <a:cs typeface="Courier New" pitchFamily="49" charset="0"/>
              </a:rPr>
              <a:t>="horse.mp3" type="audio/mpeg"&gt;</a:t>
            </a:r>
            <a:br>
              <a:rPr lang="en-IN" sz="2000" dirty="0" smtClean="0">
                <a:latin typeface="Courier New" pitchFamily="49" charset="0"/>
                <a:cs typeface="Courier New" pitchFamily="49" charset="0"/>
              </a:rPr>
            </a:br>
            <a:r>
              <a:rPr lang="en-IN" sz="2000" dirty="0" smtClean="0">
                <a:latin typeface="Courier New" pitchFamily="49" charset="0"/>
                <a:cs typeface="Courier New" pitchFamily="49" charset="0"/>
              </a:rPr>
              <a:t>	Your browser does not support the audio element.</a:t>
            </a:r>
            <a:br>
              <a:rPr lang="en-IN" sz="2000" dirty="0" smtClean="0">
                <a:latin typeface="Courier New" pitchFamily="49" charset="0"/>
                <a:cs typeface="Courier New" pitchFamily="49" charset="0"/>
              </a:rPr>
            </a:br>
            <a:r>
              <a:rPr lang="en-IN" sz="2000" dirty="0" smtClean="0">
                <a:latin typeface="Courier New" pitchFamily="49" charset="0"/>
                <a:cs typeface="Courier New" pitchFamily="49" charset="0"/>
              </a:rPr>
              <a:t>&lt;/audio&gt;</a:t>
            </a:r>
            <a:endParaRPr lang="en-IN" sz="20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Audio</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27</a:t>
            </a:fld>
            <a:endParaRPr lang="en-US" dirty="0"/>
          </a:p>
        </p:txBody>
      </p:sp>
      <p:pic>
        <p:nvPicPr>
          <p:cNvPr id="6" name="Picture 17"/>
          <p:cNvPicPr>
            <a:picLocks noChangeAspect="1" noChangeArrowheads="1"/>
          </p:cNvPicPr>
          <p:nvPr/>
        </p:nvPicPr>
        <p:blipFill>
          <a:blip r:embed="rId2" cstate="print"/>
          <a:srcRect/>
          <a:stretch>
            <a:fillRect/>
          </a:stretch>
        </p:blipFill>
        <p:spPr bwMode="auto">
          <a:xfrm>
            <a:off x="8302625" y="31750"/>
            <a:ext cx="841375" cy="1111250"/>
          </a:xfrm>
          <a:prstGeom prst="rect">
            <a:avLst/>
          </a:prstGeom>
          <a:noFill/>
          <a:ln w="9525" algn="ctr">
            <a:noFill/>
            <a:miter lim="800000"/>
            <a:headEnd/>
            <a:tailEnd/>
          </a:ln>
        </p:spPr>
      </p:pic>
    </p:spTree>
    <p:extLst>
      <p:ext uri="{BB962C8B-B14F-4D97-AF65-F5344CB8AC3E}">
        <p14:creationId xmlns:p14="http://schemas.microsoft.com/office/powerpoint/2010/main" val="14567735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IN" sz="2400" dirty="0" smtClean="0"/>
              <a:t>Before HTML5, there was no standard for Audio file to play on web pages. Plug-in (like flash) were used. However, different browsers supported different plug-ins.</a:t>
            </a:r>
          </a:p>
          <a:p>
            <a:r>
              <a:rPr lang="en-IN" sz="2400" dirty="0" smtClean="0"/>
              <a:t>HTML5 defines a new element which specifies a standard way to embed a audio on a web page: the &lt;</a:t>
            </a:r>
            <a:r>
              <a:rPr lang="en-IN" sz="2400" b="1" dirty="0" smtClean="0"/>
              <a:t>audio</a:t>
            </a:r>
            <a:r>
              <a:rPr lang="en-IN" sz="2400" dirty="0" smtClean="0"/>
              <a:t>&gt; element.</a:t>
            </a:r>
          </a:p>
          <a:p>
            <a:r>
              <a:rPr lang="en-IN" sz="2400" dirty="0" smtClean="0"/>
              <a:t>Internet Explorer 9+, Firefox, Opera, Chrome, and Safari</a:t>
            </a:r>
          </a:p>
          <a:p>
            <a:endParaRPr sz="2400" smtClean="0"/>
          </a:p>
          <a:p>
            <a:pPr>
              <a:buNone/>
            </a:pPr>
            <a:r>
              <a:rPr lang="en-IN" sz="2400" dirty="0" smtClean="0"/>
              <a:t>	</a:t>
            </a:r>
            <a:r>
              <a:rPr lang="en-IN" sz="2000" dirty="0" smtClean="0">
                <a:latin typeface="Courier New" pitchFamily="49" charset="0"/>
                <a:cs typeface="Courier New" pitchFamily="49" charset="0"/>
              </a:rPr>
              <a:t>&lt;audio controls&gt;</a:t>
            </a:r>
            <a:br>
              <a:rPr lang="en-IN" sz="2000" dirty="0" smtClean="0">
                <a:latin typeface="Courier New" pitchFamily="49" charset="0"/>
                <a:cs typeface="Courier New" pitchFamily="49" charset="0"/>
              </a:rPr>
            </a:br>
            <a:r>
              <a:rPr lang="en-IN" sz="2000" dirty="0" smtClean="0">
                <a:latin typeface="Courier New" pitchFamily="49" charset="0"/>
                <a:cs typeface="Courier New" pitchFamily="49" charset="0"/>
              </a:rPr>
              <a:t>  &lt;source </a:t>
            </a:r>
            <a:r>
              <a:rPr lang="en-IN" sz="2000" dirty="0" err="1" smtClean="0">
                <a:latin typeface="Courier New" pitchFamily="49" charset="0"/>
                <a:cs typeface="Courier New" pitchFamily="49" charset="0"/>
              </a:rPr>
              <a:t>src</a:t>
            </a:r>
            <a:r>
              <a:rPr lang="en-IN" sz="2000" dirty="0" smtClean="0">
                <a:latin typeface="Courier New" pitchFamily="49" charset="0"/>
                <a:cs typeface="Courier New" pitchFamily="49" charset="0"/>
              </a:rPr>
              <a:t>="horse.ogg" type="audio/</a:t>
            </a:r>
            <a:r>
              <a:rPr lang="en-IN" sz="2000" dirty="0" err="1" smtClean="0">
                <a:latin typeface="Courier New" pitchFamily="49" charset="0"/>
                <a:cs typeface="Courier New" pitchFamily="49" charset="0"/>
              </a:rPr>
              <a:t>ogg</a:t>
            </a:r>
            <a:r>
              <a:rPr lang="en-IN" sz="2000" dirty="0" smtClean="0">
                <a:latin typeface="Courier New" pitchFamily="49" charset="0"/>
                <a:cs typeface="Courier New" pitchFamily="49" charset="0"/>
              </a:rPr>
              <a:t>"&gt;</a:t>
            </a:r>
            <a:br>
              <a:rPr lang="en-IN" sz="2000" dirty="0" smtClean="0">
                <a:latin typeface="Courier New" pitchFamily="49" charset="0"/>
                <a:cs typeface="Courier New" pitchFamily="49" charset="0"/>
              </a:rPr>
            </a:br>
            <a:r>
              <a:rPr lang="en-IN" sz="2000" dirty="0" smtClean="0">
                <a:latin typeface="Courier New" pitchFamily="49" charset="0"/>
                <a:cs typeface="Courier New" pitchFamily="49" charset="0"/>
              </a:rPr>
              <a:t>  &lt;source </a:t>
            </a:r>
            <a:r>
              <a:rPr lang="en-IN" sz="2000" dirty="0" err="1" smtClean="0">
                <a:latin typeface="Courier New" pitchFamily="49" charset="0"/>
                <a:cs typeface="Courier New" pitchFamily="49" charset="0"/>
              </a:rPr>
              <a:t>src</a:t>
            </a:r>
            <a:r>
              <a:rPr lang="en-IN" sz="2000" dirty="0" smtClean="0">
                <a:latin typeface="Courier New" pitchFamily="49" charset="0"/>
                <a:cs typeface="Courier New" pitchFamily="49" charset="0"/>
              </a:rPr>
              <a:t>="horse.mp3" type="audio/mpeg"&gt;</a:t>
            </a:r>
            <a:br>
              <a:rPr lang="en-IN" sz="2000" dirty="0" smtClean="0">
                <a:latin typeface="Courier New" pitchFamily="49" charset="0"/>
                <a:cs typeface="Courier New" pitchFamily="49" charset="0"/>
              </a:rPr>
            </a:br>
            <a:r>
              <a:rPr lang="en-IN" sz="2000" dirty="0" smtClean="0">
                <a:latin typeface="Courier New" pitchFamily="49" charset="0"/>
                <a:cs typeface="Courier New" pitchFamily="49" charset="0"/>
              </a:rPr>
              <a:t>	Your browser does not support the audio element.</a:t>
            </a:r>
            <a:br>
              <a:rPr lang="en-IN" sz="2000" dirty="0" smtClean="0">
                <a:latin typeface="Courier New" pitchFamily="49" charset="0"/>
                <a:cs typeface="Courier New" pitchFamily="49" charset="0"/>
              </a:rPr>
            </a:br>
            <a:r>
              <a:rPr lang="en-IN" sz="2000" dirty="0" smtClean="0">
                <a:latin typeface="Courier New" pitchFamily="49" charset="0"/>
                <a:cs typeface="Courier New" pitchFamily="49" charset="0"/>
              </a:rPr>
              <a:t>&lt;/audio&gt;</a:t>
            </a:r>
            <a:endParaRPr lang="en-IN" sz="20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Audio</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28</a:t>
            </a:fld>
            <a:endParaRPr lang="en-US" dirty="0"/>
          </a:p>
        </p:txBody>
      </p:sp>
      <p:pic>
        <p:nvPicPr>
          <p:cNvPr id="6" name="Picture 17"/>
          <p:cNvPicPr>
            <a:picLocks noChangeAspect="1" noChangeArrowheads="1"/>
          </p:cNvPicPr>
          <p:nvPr/>
        </p:nvPicPr>
        <p:blipFill>
          <a:blip r:embed="rId2" cstate="print"/>
          <a:srcRect/>
          <a:stretch>
            <a:fillRect/>
          </a:stretch>
        </p:blipFill>
        <p:spPr bwMode="auto">
          <a:xfrm>
            <a:off x="8302625" y="31750"/>
            <a:ext cx="841375" cy="1111250"/>
          </a:xfrm>
          <a:prstGeom prst="rect">
            <a:avLst/>
          </a:prstGeom>
          <a:noFill/>
          <a:ln w="9525" algn="ctr">
            <a:noFill/>
            <a:miter lim="800000"/>
            <a:headEnd/>
            <a:tailEnd/>
          </a:ln>
        </p:spPr>
      </p:pic>
    </p:spTree>
    <p:extLst>
      <p:ext uri="{BB962C8B-B14F-4D97-AF65-F5344CB8AC3E}">
        <p14:creationId xmlns:p14="http://schemas.microsoft.com/office/powerpoint/2010/main" val="14567735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IN" sz="2400" dirty="0" smtClean="0"/>
              <a:t>SVG is W3C recommendation. It is used to define vector-based graphics for the Web. defines the graphics in XML format.</a:t>
            </a:r>
          </a:p>
          <a:p>
            <a:r>
              <a:rPr lang="en-IN" sz="2400" dirty="0" smtClean="0"/>
              <a:t>SVG graphics do NOT lose any quality if they are zoomed or resized. Every element and every attribute in SVG files can be animated.</a:t>
            </a:r>
          </a:p>
          <a:p>
            <a:r>
              <a:rPr lang="en-IN" sz="2400" dirty="0" smtClean="0"/>
              <a:t>SVG images can be created and edited with any text editor.</a:t>
            </a:r>
          </a:p>
          <a:p>
            <a:r>
              <a:rPr lang="en-IN" sz="2400" dirty="0" smtClean="0"/>
              <a:t>SVG images can be searched, indexed, scripted, and compressed</a:t>
            </a:r>
          </a:p>
          <a:p>
            <a:r>
              <a:rPr lang="en-IN" sz="2400" dirty="0" smtClean="0"/>
              <a:t>SVG is a language for describing 2D graphics in XML.</a:t>
            </a:r>
          </a:p>
          <a:p>
            <a:pPr>
              <a:buNone/>
            </a:pPr>
            <a:endParaRPr sz="2400" smtClean="0"/>
          </a:p>
          <a:p>
            <a:r>
              <a:rPr lang="en-IN" sz="2400" dirty="0" smtClean="0">
                <a:hlinkClick r:id="rId2"/>
              </a:rPr>
              <a:t>https://www.ibm.com/developerworks/library/wa-scalable/</a:t>
            </a:r>
            <a:endParaRPr lang="en-IN" sz="2400" dirty="0" smtClean="0"/>
          </a:p>
          <a:p>
            <a:r>
              <a:rPr lang="en-IN" sz="2400" dirty="0" smtClean="0">
                <a:hlinkClick r:id="rId3"/>
              </a:rPr>
              <a:t>https://developer.mozilla.org/en-US/docs/Web/SVG/Tutorial</a:t>
            </a:r>
            <a:endParaRPr lang="en-IN" sz="2400" dirty="0" smtClean="0"/>
          </a:p>
          <a:p>
            <a:pPr>
              <a:buNone/>
            </a:pPr>
            <a:endParaRPr lang="en-IN" sz="2400" dirty="0" smtClean="0"/>
          </a:p>
        </p:txBody>
      </p:sp>
      <p:sp>
        <p:nvSpPr>
          <p:cNvPr id="3" name="Title 2"/>
          <p:cNvSpPr>
            <a:spLocks noGrp="1"/>
          </p:cNvSpPr>
          <p:nvPr>
            <p:ph type="title"/>
          </p:nvPr>
        </p:nvSpPr>
        <p:spPr/>
        <p:txBody>
          <a:bodyPr/>
          <a:lstStyle/>
          <a:p>
            <a:r>
              <a:rPr lang="en-IN" dirty="0" smtClean="0"/>
              <a:t>Scalable Vector Graphics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29</a:t>
            </a:fld>
            <a:endParaRPr lang="en-US" dirty="0"/>
          </a:p>
        </p:txBody>
      </p:sp>
      <p:pic>
        <p:nvPicPr>
          <p:cNvPr id="6" name="Picture 17"/>
          <p:cNvPicPr>
            <a:picLocks noChangeAspect="1" noChangeArrowheads="1"/>
          </p:cNvPicPr>
          <p:nvPr/>
        </p:nvPicPr>
        <p:blipFill>
          <a:blip r:embed="rId4" cstate="print"/>
          <a:srcRect/>
          <a:stretch>
            <a:fillRect/>
          </a:stretch>
        </p:blipFill>
        <p:spPr bwMode="auto">
          <a:xfrm>
            <a:off x="8302625" y="31750"/>
            <a:ext cx="841375" cy="1111250"/>
          </a:xfrm>
          <a:prstGeom prst="rect">
            <a:avLst/>
          </a:prstGeom>
          <a:noFill/>
          <a:ln w="9525" algn="ctr">
            <a:noFill/>
            <a:miter lim="800000"/>
            <a:headEnd/>
            <a:tailEnd/>
          </a:ln>
        </p:spPr>
      </p:pic>
    </p:spTree>
    <p:extLst>
      <p:ext uri="{BB962C8B-B14F-4D97-AF65-F5344CB8AC3E}">
        <p14:creationId xmlns:p14="http://schemas.microsoft.com/office/powerpoint/2010/main" val="14567735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807192"/>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448673"/>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t>A Welcome Break</a:t>
            </a:r>
            <a:endParaRPr lang="en-US" sz="1600" dirty="0"/>
          </a:p>
        </p:txBody>
      </p:sp>
      <p:sp>
        <p:nvSpPr>
          <p:cNvPr id="21" name="Text Box 19"/>
          <p:cNvSpPr txBox="1">
            <a:spLocks noChangeArrowheads="1"/>
          </p:cNvSpPr>
          <p:nvPr/>
        </p:nvSpPr>
        <p:spPr bwMode="auto">
          <a:xfrm>
            <a:off x="4579938" y="2041217"/>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pPr>
                <a:defRPr/>
              </a:pPr>
              <a:t>3</a:t>
            </a:fld>
            <a:endParaRPr lang="en-US" sz="1400" dirty="0"/>
          </a:p>
        </p:txBody>
      </p:sp>
      <p:sp>
        <p:nvSpPr>
          <p:cNvPr id="31" name="Text Box 14"/>
          <p:cNvSpPr txBox="1">
            <a:spLocks noChangeArrowheads="1"/>
          </p:cNvSpPr>
          <p:nvPr/>
        </p:nvSpPr>
        <p:spPr bwMode="auto">
          <a:xfrm>
            <a:off x="7388770" y="37338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4569370" y="3684896"/>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8" cstate="print"/>
          <a:srcRect/>
          <a:stretch>
            <a:fillRect/>
          </a:stretch>
        </p:blipFill>
        <p:spPr bwMode="auto">
          <a:xfrm>
            <a:off x="6324600" y="3234562"/>
            <a:ext cx="1143000" cy="1143000"/>
          </a:xfrm>
          <a:prstGeom prst="rect">
            <a:avLst/>
          </a:prstGeom>
          <a:noFill/>
          <a:ln w="9525" algn="ctr">
            <a:noFill/>
            <a:miter lim="800000"/>
            <a:headEnd/>
            <a:tailEnd/>
          </a:ln>
        </p:spPr>
      </p:pic>
      <p:pic>
        <p:nvPicPr>
          <p:cNvPr id="29" name="Picture 27" descr="Contact"/>
          <p:cNvPicPr>
            <a:picLocks noChangeAspect="1" noChangeArrowheads="1"/>
          </p:cNvPicPr>
          <p:nvPr/>
        </p:nvPicPr>
        <p:blipFill>
          <a:blip r:embed="rId9" cstate="print"/>
          <a:srcRect/>
          <a:stretch>
            <a:fillRect/>
          </a:stretch>
        </p:blipFill>
        <p:spPr bwMode="auto">
          <a:xfrm>
            <a:off x="6477000" y="5029200"/>
            <a:ext cx="923925" cy="917575"/>
          </a:xfrm>
          <a:prstGeom prst="rect">
            <a:avLst/>
          </a:prstGeom>
          <a:noFill/>
          <a:ln w="9525">
            <a:noFill/>
            <a:miter lim="800000"/>
            <a:headEnd/>
            <a:tailEnd/>
          </a:ln>
        </p:spPr>
      </p:pic>
      <p:sp>
        <p:nvSpPr>
          <p:cNvPr id="32" name="Text Box 8"/>
          <p:cNvSpPr txBox="1">
            <a:spLocks noChangeArrowheads="1"/>
          </p:cNvSpPr>
          <p:nvPr/>
        </p:nvSpPr>
        <p:spPr bwMode="auto">
          <a:xfrm>
            <a:off x="7424738" y="5605462"/>
            <a:ext cx="1295400" cy="338138"/>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Contacts</a:t>
            </a:r>
          </a:p>
        </p:txBody>
      </p:sp>
      <p:pic>
        <p:nvPicPr>
          <p:cNvPr id="35" name="Picture 20"/>
          <p:cNvPicPr>
            <a:picLocks noChangeAspect="1" noChangeArrowheads="1"/>
          </p:cNvPicPr>
          <p:nvPr/>
        </p:nvPicPr>
        <p:blipFill>
          <a:blip r:embed="rId10" cstate="print"/>
          <a:srcRect/>
          <a:stretch>
            <a:fillRect/>
          </a:stretch>
        </p:blipFill>
        <p:spPr bwMode="auto">
          <a:xfrm>
            <a:off x="3663288" y="5029200"/>
            <a:ext cx="963613" cy="1066800"/>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IN" sz="2400" dirty="0" smtClean="0"/>
              <a:t>Canvas is used to draw graphics, on the fly.</a:t>
            </a:r>
          </a:p>
          <a:p>
            <a:r>
              <a:rPr lang="en-IN" sz="2400" dirty="0" smtClean="0"/>
              <a:t>It is only a container for graphics. We must use a script to actually draw the graphics. it has several methods for drawing paths, boxes, circles, text, and adding images.</a:t>
            </a:r>
          </a:p>
          <a:p>
            <a:r>
              <a:rPr lang="en-IN" sz="2400" dirty="0" smtClean="0"/>
              <a:t>When defined on page, it is just a rectangular area on an HTML page with no border and no content.</a:t>
            </a:r>
          </a:p>
          <a:p>
            <a:endParaRPr sz="2400" smtClean="0"/>
          </a:p>
          <a:p>
            <a:r>
              <a:rPr lang="en-IN" sz="2400" dirty="0" smtClean="0">
                <a:hlinkClick r:id="rId2"/>
              </a:rPr>
              <a:t>http://www.w3schools.com/html/html5_canvas.asp</a:t>
            </a:r>
            <a:endParaRPr lang="en-IN" sz="2400" dirty="0" smtClean="0"/>
          </a:p>
          <a:p>
            <a:r>
              <a:rPr lang="en-IN" sz="2400" dirty="0" smtClean="0">
                <a:hlinkClick r:id="rId3"/>
              </a:rPr>
              <a:t>http://www.ibm.com/developerworks/web/library/wa-htmlmark/index.html</a:t>
            </a:r>
            <a:endParaRPr lang="en-IN" sz="2400" dirty="0" smtClean="0"/>
          </a:p>
          <a:p>
            <a:pPr>
              <a:buNone/>
            </a:pPr>
            <a:endParaRPr lang="en-IN" sz="2400" dirty="0"/>
          </a:p>
        </p:txBody>
      </p:sp>
      <p:sp>
        <p:nvSpPr>
          <p:cNvPr id="3" name="Title 2"/>
          <p:cNvSpPr>
            <a:spLocks noGrp="1"/>
          </p:cNvSpPr>
          <p:nvPr>
            <p:ph type="title"/>
          </p:nvPr>
        </p:nvSpPr>
        <p:spPr/>
        <p:txBody>
          <a:bodyPr/>
          <a:lstStyle/>
          <a:p>
            <a:r>
              <a:rPr lang="en-US" dirty="0" smtClean="0"/>
              <a:t>Canvas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30</a:t>
            </a:fld>
            <a:endParaRPr lang="en-US" dirty="0"/>
          </a:p>
        </p:txBody>
      </p:sp>
      <p:pic>
        <p:nvPicPr>
          <p:cNvPr id="6" name="Picture 17"/>
          <p:cNvPicPr>
            <a:picLocks noChangeAspect="1" noChangeArrowheads="1"/>
          </p:cNvPicPr>
          <p:nvPr/>
        </p:nvPicPr>
        <p:blipFill>
          <a:blip r:embed="rId4" cstate="print"/>
          <a:srcRect/>
          <a:stretch>
            <a:fillRect/>
          </a:stretch>
        </p:blipFill>
        <p:spPr bwMode="auto">
          <a:xfrm>
            <a:off x="8302625" y="31750"/>
            <a:ext cx="841375" cy="1111250"/>
          </a:xfrm>
          <a:prstGeom prst="rect">
            <a:avLst/>
          </a:prstGeom>
          <a:noFill/>
          <a:ln w="9525" algn="ctr">
            <a:noFill/>
            <a:miter lim="800000"/>
            <a:headEnd/>
            <a:tailEnd/>
          </a:ln>
        </p:spPr>
      </p:pic>
    </p:spTree>
    <p:extLst>
      <p:ext uri="{BB962C8B-B14F-4D97-AF65-F5344CB8AC3E}">
        <p14:creationId xmlns:p14="http://schemas.microsoft.com/office/powerpoint/2010/main" val="14567735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fontAlgn="auto">
              <a:spcAft>
                <a:spcPts val="0"/>
              </a:spcAft>
              <a:buNone/>
              <a:defRPr/>
            </a:pPr>
            <a:r>
              <a:rPr lang="en-US" sz="1600" dirty="0">
                <a:latin typeface="Courier New" pitchFamily="49" charset="0"/>
                <a:cs typeface="Courier New" pitchFamily="49" charset="0"/>
              </a:rPr>
              <a:t>&lt;canvas id=“canvas” width=“150” height=“150”&gt;</a:t>
            </a:r>
          </a:p>
          <a:p>
            <a:pPr fontAlgn="auto">
              <a:spcAft>
                <a:spcPts val="0"/>
              </a:spcAft>
              <a:buNone/>
              <a:defRPr/>
            </a:pPr>
            <a:r>
              <a:rPr lang="en-US" sz="1600" dirty="0">
                <a:latin typeface="Courier New" pitchFamily="49" charset="0"/>
                <a:cs typeface="Courier New" pitchFamily="49" charset="0"/>
              </a:rPr>
              <a:t>&lt;/canvas&gt;</a:t>
            </a:r>
          </a:p>
          <a:p>
            <a:pPr fontAlgn="auto">
              <a:spcAft>
                <a:spcPts val="0"/>
              </a:spcAft>
              <a:buNone/>
              <a:defRPr/>
            </a:pPr>
            <a:endParaRPr lang="en-US" sz="1600" dirty="0">
              <a:latin typeface="Courier New" pitchFamily="49" charset="0"/>
              <a:cs typeface="Courier New" pitchFamily="49" charset="0"/>
            </a:endParaRPr>
          </a:p>
          <a:p>
            <a:pPr fontAlgn="auto">
              <a:spcAft>
                <a:spcPts val="0"/>
              </a:spcAft>
              <a:buNone/>
              <a:defRPr/>
            </a:pPr>
            <a:r>
              <a:rPr lang="en-US" sz="1600" dirty="0">
                <a:latin typeface="Courier New" pitchFamily="49" charset="0"/>
                <a:cs typeface="Courier New" pitchFamily="49" charset="0"/>
              </a:rPr>
              <a:t>function draw() {</a:t>
            </a:r>
          </a:p>
          <a:p>
            <a:pPr fontAlgn="auto">
              <a:spcAft>
                <a:spcPts val="0"/>
              </a:spcAft>
              <a:buNone/>
              <a:defRPr/>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canvas = </a:t>
            </a:r>
            <a:r>
              <a:rPr lang="en-US" sz="1600" dirty="0" err="1">
                <a:latin typeface="Courier New" pitchFamily="49" charset="0"/>
                <a:cs typeface="Courier New" pitchFamily="49" charset="0"/>
              </a:rPr>
              <a:t>document.getElementById</a:t>
            </a:r>
            <a:r>
              <a:rPr lang="en-US" sz="1600" dirty="0">
                <a:latin typeface="Courier New" pitchFamily="49" charset="0"/>
                <a:cs typeface="Courier New" pitchFamily="49" charset="0"/>
              </a:rPr>
              <a:t>(“canvas”);</a:t>
            </a:r>
          </a:p>
          <a:p>
            <a:pPr fontAlgn="auto">
              <a:spcAft>
                <a:spcPts val="0"/>
              </a:spcAft>
              <a:buNone/>
              <a:defRPr/>
            </a:pPr>
            <a:r>
              <a:rPr lang="en-US" sz="1600" dirty="0">
                <a:latin typeface="Courier New" pitchFamily="49" charset="0"/>
                <a:cs typeface="Courier New" pitchFamily="49" charset="0"/>
              </a:rPr>
              <a:t>	if (</a:t>
            </a:r>
            <a:r>
              <a:rPr lang="en-US" sz="1600" dirty="0" err="1">
                <a:latin typeface="Courier New" pitchFamily="49" charset="0"/>
                <a:cs typeface="Courier New" pitchFamily="49" charset="0"/>
              </a:rPr>
              <a:t>canvas.getContext</a:t>
            </a:r>
            <a:r>
              <a:rPr lang="en-US" sz="1600" dirty="0">
                <a:latin typeface="Courier New" pitchFamily="49" charset="0"/>
                <a:cs typeface="Courier New" pitchFamily="49" charset="0"/>
              </a:rPr>
              <a:t>) {</a:t>
            </a:r>
          </a:p>
          <a:p>
            <a:pPr fontAlgn="auto">
              <a:spcAft>
                <a:spcPts val="0"/>
              </a:spcAft>
              <a:buNone/>
              <a:defRPr/>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var</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ctx</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canvas.getContext</a:t>
            </a:r>
            <a:r>
              <a:rPr lang="en-US" sz="1600" dirty="0">
                <a:latin typeface="Courier New" pitchFamily="49" charset="0"/>
                <a:cs typeface="Courier New" pitchFamily="49" charset="0"/>
              </a:rPr>
              <a:t>(“2d”);</a:t>
            </a:r>
          </a:p>
          <a:p>
            <a:pPr fontAlgn="auto">
              <a:spcAft>
                <a:spcPts val="0"/>
              </a:spcAft>
              <a:buNone/>
              <a:defRPr/>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ctx.fillStyle</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rgb</a:t>
            </a:r>
            <a:r>
              <a:rPr lang="en-US" sz="1600" dirty="0">
                <a:latin typeface="Courier New" pitchFamily="49" charset="0"/>
                <a:cs typeface="Courier New" pitchFamily="49" charset="0"/>
              </a:rPr>
              <a:t>(200,0,0)”;</a:t>
            </a:r>
          </a:p>
          <a:p>
            <a:pPr fontAlgn="auto">
              <a:spcAft>
                <a:spcPts val="0"/>
              </a:spcAft>
              <a:buNone/>
              <a:defRPr/>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ctx.fillRect</a:t>
            </a:r>
            <a:r>
              <a:rPr lang="en-US" sz="1600" dirty="0">
                <a:latin typeface="Courier New" pitchFamily="49" charset="0"/>
                <a:cs typeface="Courier New" pitchFamily="49" charset="0"/>
              </a:rPr>
              <a:t> (10,10,55,50);</a:t>
            </a:r>
          </a:p>
          <a:p>
            <a:pPr fontAlgn="auto">
              <a:spcAft>
                <a:spcPts val="0"/>
              </a:spcAft>
              <a:buNone/>
              <a:defRPr/>
            </a:pPr>
            <a:endParaRPr lang="en-US" sz="1600" dirty="0">
              <a:latin typeface="Courier New" pitchFamily="49" charset="0"/>
              <a:cs typeface="Courier New" pitchFamily="49" charset="0"/>
            </a:endParaRPr>
          </a:p>
          <a:p>
            <a:pPr fontAlgn="auto">
              <a:spcAft>
                <a:spcPts val="0"/>
              </a:spcAft>
              <a:buNone/>
              <a:defRPr/>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ctx.fillStyle</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rgb</a:t>
            </a:r>
            <a:r>
              <a:rPr lang="en-US" sz="1600" dirty="0">
                <a:latin typeface="Courier New" pitchFamily="49" charset="0"/>
                <a:cs typeface="Courier New" pitchFamily="49" charset="0"/>
              </a:rPr>
              <a:t>(0,0,200)”;</a:t>
            </a:r>
          </a:p>
          <a:p>
            <a:pPr fontAlgn="auto">
              <a:spcAft>
                <a:spcPts val="0"/>
              </a:spcAft>
              <a:buNone/>
              <a:defRPr/>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ctx.fillRect</a:t>
            </a:r>
            <a:r>
              <a:rPr lang="en-US" sz="1600" dirty="0">
                <a:latin typeface="Courier New" pitchFamily="49" charset="0"/>
                <a:cs typeface="Courier New" pitchFamily="49" charset="0"/>
              </a:rPr>
              <a:t> (30,30,55,50);</a:t>
            </a:r>
          </a:p>
          <a:p>
            <a:pPr fontAlgn="auto">
              <a:spcAft>
                <a:spcPts val="0"/>
              </a:spcAft>
              <a:buNone/>
              <a:defRPr/>
            </a:pPr>
            <a:r>
              <a:rPr lang="en-US" sz="1600" dirty="0">
                <a:latin typeface="Courier New" pitchFamily="49" charset="0"/>
                <a:cs typeface="Courier New" pitchFamily="49" charset="0"/>
              </a:rPr>
              <a:t>	}</a:t>
            </a:r>
          </a:p>
          <a:p>
            <a:pPr fontAlgn="auto">
              <a:spcAft>
                <a:spcPts val="0"/>
              </a:spcAft>
              <a:buNone/>
              <a:defRPr/>
            </a:pPr>
            <a:r>
              <a:rPr lang="en-US" sz="1600" dirty="0">
                <a:latin typeface="Courier New" pitchFamily="49" charset="0"/>
                <a:cs typeface="Courier New" pitchFamily="49" charset="0"/>
              </a:rPr>
              <a:t>}</a:t>
            </a:r>
          </a:p>
          <a:p>
            <a:pPr>
              <a:buNone/>
            </a:pPr>
            <a:r>
              <a:rPr lang="en-IN" sz="1600" b="1" dirty="0" smtClean="0"/>
              <a:t>Output</a:t>
            </a:r>
            <a:r>
              <a:rPr lang="en-IN" sz="1600" dirty="0" smtClean="0"/>
              <a:t>: </a:t>
            </a:r>
            <a:endParaRPr lang="en-IN" sz="1600" dirty="0"/>
          </a:p>
        </p:txBody>
      </p:sp>
      <p:sp>
        <p:nvSpPr>
          <p:cNvPr id="3" name="Title 2"/>
          <p:cNvSpPr>
            <a:spLocks noGrp="1"/>
          </p:cNvSpPr>
          <p:nvPr>
            <p:ph type="title"/>
          </p:nvPr>
        </p:nvSpPr>
        <p:spPr/>
        <p:txBody>
          <a:bodyPr/>
          <a:lstStyle/>
          <a:p>
            <a:r>
              <a:rPr lang="en-US" dirty="0" smtClean="0"/>
              <a:t>Canvas cont.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31</a:t>
            </a:fld>
            <a:endParaRPr lang="en-US" dirty="0"/>
          </a:p>
        </p:txBody>
      </p:sp>
      <p:sp>
        <p:nvSpPr>
          <p:cNvPr id="8" name="Rectangle 7"/>
          <p:cNvSpPr/>
          <p:nvPr/>
        </p:nvSpPr>
        <p:spPr>
          <a:xfrm>
            <a:off x="2209800" y="5615136"/>
            <a:ext cx="5334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2514600" y="5919936"/>
            <a:ext cx="533400" cy="5334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 name="Picture 31"/>
          <p:cNvPicPr>
            <a:picLocks noChangeAspect="1" noChangeArrowheads="1"/>
          </p:cNvPicPr>
          <p:nvPr/>
        </p:nvPicPr>
        <p:blipFill>
          <a:blip r:embed="rId2" cstate="print"/>
          <a:srcRect/>
          <a:stretch>
            <a:fillRect/>
          </a:stretch>
        </p:blipFill>
        <p:spPr bwMode="auto">
          <a:xfrm>
            <a:off x="8039546" y="188640"/>
            <a:ext cx="996950" cy="885825"/>
          </a:xfrm>
          <a:prstGeom prst="rect">
            <a:avLst/>
          </a:prstGeom>
          <a:noFill/>
          <a:ln w="9525" algn="ctr">
            <a:noFill/>
            <a:miter lim="800000"/>
            <a:headEnd/>
            <a:tailEnd/>
          </a:ln>
        </p:spPr>
      </p:pic>
    </p:spTree>
    <p:extLst>
      <p:ext uri="{BB962C8B-B14F-4D97-AF65-F5344CB8AC3E}">
        <p14:creationId xmlns:p14="http://schemas.microsoft.com/office/powerpoint/2010/main" val="19682566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Storage - </a:t>
            </a:r>
            <a:r>
              <a:rPr lang="en-US" altLang="en-US" dirty="0"/>
              <a:t>Offline Applications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32</a:t>
            </a:fld>
            <a:endParaRPr lang="en-US" dirty="0"/>
          </a:p>
        </p:txBody>
      </p:sp>
      <p:pic>
        <p:nvPicPr>
          <p:cNvPr id="6" name="Picture 17"/>
          <p:cNvPicPr>
            <a:picLocks noChangeAspect="1" noChangeArrowheads="1"/>
          </p:cNvPicPr>
          <p:nvPr/>
        </p:nvPicPr>
        <p:blipFill>
          <a:blip r:embed="rId2" cstate="print"/>
          <a:srcRect/>
          <a:stretch>
            <a:fillRect/>
          </a:stretch>
        </p:blipFill>
        <p:spPr bwMode="auto">
          <a:xfrm>
            <a:off x="8302625" y="31750"/>
            <a:ext cx="841375" cy="1111250"/>
          </a:xfrm>
          <a:prstGeom prst="rect">
            <a:avLst/>
          </a:prstGeom>
          <a:noFill/>
          <a:ln w="9525" algn="ctr">
            <a:noFill/>
            <a:miter lim="800000"/>
            <a:headEnd/>
            <a:tailEnd/>
          </a:ln>
        </p:spPr>
      </p:pic>
      <p:sp>
        <p:nvSpPr>
          <p:cNvPr id="11" name="Rectangle 3"/>
          <p:cNvSpPr>
            <a:spLocks noChangeArrowheads="1"/>
          </p:cNvSpPr>
          <p:nvPr/>
        </p:nvSpPr>
        <p:spPr bwMode="auto">
          <a:xfrm>
            <a:off x="323528" y="6187206"/>
            <a:ext cx="6980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US" altLang="en-US" sz="1600" dirty="0">
                <a:hlinkClick r:id="rId3"/>
              </a:rPr>
              <a:t>http://www.whatwg.org/specs/web-apps/current-work/multipage/offline.html</a:t>
            </a:r>
            <a:endParaRPr lang="en-US" altLang="en-US" sz="1600" dirty="0"/>
          </a:p>
        </p:txBody>
      </p:sp>
      <p:grpSp>
        <p:nvGrpSpPr>
          <p:cNvPr id="5" name="Group 4"/>
          <p:cNvGrpSpPr/>
          <p:nvPr/>
        </p:nvGrpSpPr>
        <p:grpSpPr>
          <a:xfrm>
            <a:off x="457200" y="1600200"/>
            <a:ext cx="8229600" cy="4530725"/>
            <a:chOff x="457200" y="1600200"/>
            <a:chExt cx="8229600" cy="4530725"/>
          </a:xfrm>
        </p:grpSpPr>
        <p:sp>
          <p:nvSpPr>
            <p:cNvPr id="9" name="Content Placeholder 2"/>
            <p:cNvSpPr txBox="1">
              <a:spLocks/>
            </p:cNvSpPr>
            <p:nvPr/>
          </p:nvSpPr>
          <p:spPr bwMode="auto">
            <a:xfrm>
              <a:off x="457200" y="1600200"/>
              <a:ext cx="82296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Char char="•"/>
                <a:defRPr lang="en-US" sz="2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lang="en-US" sz="24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en-US" altLang="en-US" sz="1600" dirty="0" smtClean="0">
                  <a:latin typeface="Courier New" pitchFamily="49" charset="0"/>
                  <a:cs typeface="Courier New" pitchFamily="49" charset="0"/>
                </a:rPr>
                <a:t>&lt;html </a:t>
              </a:r>
              <a:r>
                <a:rPr lang="en-US" altLang="en-US" sz="1600" dirty="0" err="1" smtClean="0">
                  <a:latin typeface="Courier New" pitchFamily="49" charset="0"/>
                  <a:cs typeface="Courier New" pitchFamily="49" charset="0"/>
                </a:rPr>
                <a:t>mainfest</a:t>
              </a:r>
              <a:r>
                <a:rPr lang="en-US" altLang="en-US" sz="1600" dirty="0" smtClean="0">
                  <a:latin typeface="Courier New" pitchFamily="49" charset="0"/>
                  <a:cs typeface="Courier New" pitchFamily="49" charset="0"/>
                </a:rPr>
                <a:t>=“http://m.health.unm.edu/</a:t>
              </a:r>
              <a:r>
                <a:rPr lang="en-US" altLang="en-US" sz="1600" dirty="0" err="1" smtClean="0">
                  <a:latin typeface="Courier New" pitchFamily="49" charset="0"/>
                  <a:cs typeface="Courier New" pitchFamily="49" charset="0"/>
                </a:rPr>
                <a:t>someapp.manifest</a:t>
              </a:r>
              <a:r>
                <a:rPr lang="en-US" altLang="en-US" sz="1600" dirty="0" smtClean="0">
                  <a:latin typeface="Courier New" pitchFamily="49" charset="0"/>
                  <a:cs typeface="Courier New" pitchFamily="49" charset="0"/>
                </a:rPr>
                <a:t>”&gt;</a:t>
              </a:r>
            </a:p>
            <a:p>
              <a:pPr>
                <a:buFont typeface="Arial" charset="0"/>
                <a:buNone/>
              </a:pPr>
              <a:r>
                <a:rPr lang="en-US" altLang="en-US" sz="1600" dirty="0" smtClean="0">
                  <a:latin typeface="Courier New" pitchFamily="49" charset="0"/>
                  <a:cs typeface="Courier New" pitchFamily="49" charset="0"/>
                </a:rPr>
                <a:t>…</a:t>
              </a:r>
            </a:p>
            <a:p>
              <a:pPr>
                <a:buFont typeface="Arial" charset="0"/>
                <a:buNone/>
              </a:pPr>
              <a:r>
                <a:rPr lang="en-US" altLang="en-US" sz="1600" dirty="0" smtClean="0">
                  <a:latin typeface="Courier New" pitchFamily="49" charset="0"/>
                  <a:cs typeface="Courier New" pitchFamily="49" charset="0"/>
                </a:rPr>
                <a:t>&lt;/html&gt;</a:t>
              </a:r>
            </a:p>
            <a:p>
              <a:pPr>
                <a:buFont typeface="Arial" charset="0"/>
                <a:buNone/>
              </a:pPr>
              <a:endParaRPr lang="en-US" altLang="en-US" sz="1600" dirty="0" smtClean="0">
                <a:latin typeface="Courier New" pitchFamily="49" charset="0"/>
                <a:cs typeface="Courier New" pitchFamily="49" charset="0"/>
              </a:endParaRPr>
            </a:p>
            <a:p>
              <a:pPr>
                <a:buFont typeface="Arial" charset="0"/>
                <a:buNone/>
              </a:pPr>
              <a:endParaRPr lang="en-US" altLang="en-US" sz="1600" dirty="0" smtClean="0">
                <a:latin typeface="Courier New" pitchFamily="49" charset="0"/>
                <a:cs typeface="Courier New" pitchFamily="49" charset="0"/>
              </a:endParaRPr>
            </a:p>
          </p:txBody>
        </p:sp>
        <p:grpSp>
          <p:nvGrpSpPr>
            <p:cNvPr id="2" name="Group 1"/>
            <p:cNvGrpSpPr/>
            <p:nvPr/>
          </p:nvGrpSpPr>
          <p:grpSpPr>
            <a:xfrm>
              <a:off x="1981200" y="2590800"/>
              <a:ext cx="5280025" cy="3540125"/>
              <a:chOff x="1981200" y="2590800"/>
              <a:chExt cx="5280025" cy="3540125"/>
            </a:xfrm>
          </p:grpSpPr>
          <p:sp>
            <p:nvSpPr>
              <p:cNvPr id="8" name="Document"/>
              <p:cNvSpPr>
                <a:spLocks noEditPoints="1" noChangeArrowheads="1"/>
              </p:cNvSpPr>
              <p:nvPr/>
            </p:nvSpPr>
            <p:spPr bwMode="auto">
              <a:xfrm>
                <a:off x="1981200" y="2590800"/>
                <a:ext cx="1352550" cy="18097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a:p>
            </p:txBody>
          </p:sp>
          <p:sp>
            <p:nvSpPr>
              <p:cNvPr id="10" name="TextBox 9"/>
              <p:cNvSpPr txBox="1"/>
              <p:nvPr/>
            </p:nvSpPr>
            <p:spPr>
              <a:xfrm>
                <a:off x="3962400" y="2590800"/>
                <a:ext cx="3298825" cy="3540125"/>
              </a:xfrm>
              <a:prstGeom prst="rect">
                <a:avLst/>
              </a:prstGeom>
              <a:solidFill>
                <a:schemeClr val="accent3">
                  <a:lumMod val="40000"/>
                  <a:lumOff val="60000"/>
                </a:schemeClr>
              </a:solidFill>
              <a:ln>
                <a:solidFill>
                  <a:schemeClr val="accent1">
                    <a:shade val="50000"/>
                  </a:schemeClr>
                </a:solidFill>
              </a:ln>
            </p:spPr>
            <p:txBody>
              <a:bodyPr wrap="none">
                <a:spAutoFit/>
              </a:bodyPr>
              <a:lstStyle/>
              <a:p>
                <a:pPr>
                  <a:defRPr/>
                </a:pPr>
                <a:r>
                  <a:rPr lang="en-US" sz="1400" b="1" dirty="0">
                    <a:latin typeface="Courier New" pitchFamily="49" charset="0"/>
                    <a:cs typeface="Courier New" pitchFamily="49" charset="0"/>
                  </a:rPr>
                  <a:t>CACHE MANIFEST</a:t>
                </a:r>
              </a:p>
              <a:p>
                <a:pPr>
                  <a:defRPr/>
                </a:pPr>
                <a:r>
                  <a:rPr lang="en-US" sz="1400" dirty="0">
                    <a:latin typeface="Courier New" pitchFamily="49" charset="0"/>
                    <a:cs typeface="Courier New" pitchFamily="49" charset="0"/>
                  </a:rPr>
                  <a:t>#v1.01</a:t>
                </a:r>
              </a:p>
              <a:p>
                <a:pPr>
                  <a:defRPr/>
                </a:pPr>
                <a:endParaRPr lang="en-US" sz="1400" dirty="0">
                  <a:latin typeface="Courier New" pitchFamily="49" charset="0"/>
                  <a:cs typeface="Courier New" pitchFamily="49" charset="0"/>
                </a:endParaRPr>
              </a:p>
              <a:p>
                <a:pPr>
                  <a:defRPr/>
                </a:pPr>
                <a:r>
                  <a:rPr lang="en-US" sz="1400" dirty="0">
                    <a:latin typeface="Courier New" pitchFamily="49" charset="0"/>
                    <a:cs typeface="Courier New" pitchFamily="49" charset="0"/>
                  </a:rPr>
                  <a:t>#Explicitly cached files</a:t>
                </a:r>
              </a:p>
              <a:p>
                <a:pPr>
                  <a:defRPr/>
                </a:pPr>
                <a:r>
                  <a:rPr lang="en-US" sz="1400" b="1" dirty="0">
                    <a:latin typeface="Courier New" pitchFamily="49" charset="0"/>
                    <a:cs typeface="Courier New" pitchFamily="49" charset="0"/>
                  </a:rPr>
                  <a:t>CACHE:</a:t>
                </a:r>
              </a:p>
              <a:p>
                <a:pPr>
                  <a:defRPr/>
                </a:pPr>
                <a:r>
                  <a:rPr lang="en-US" sz="1400" dirty="0">
                    <a:latin typeface="Courier New" pitchFamily="49" charset="0"/>
                    <a:cs typeface="Courier New" pitchFamily="49" charset="0"/>
                  </a:rPr>
                  <a:t>index.html</a:t>
                </a:r>
              </a:p>
              <a:p>
                <a:pPr>
                  <a:defRPr/>
                </a:pPr>
                <a:r>
                  <a:rPr lang="en-US" sz="1400" dirty="0">
                    <a:latin typeface="Courier New" pitchFamily="49" charset="0"/>
                    <a:cs typeface="Courier New" pitchFamily="49" charset="0"/>
                  </a:rPr>
                  <a:t>Stylesheet.css</a:t>
                </a:r>
              </a:p>
              <a:p>
                <a:pPr>
                  <a:defRPr/>
                </a:pPr>
                <a:r>
                  <a:rPr lang="en-US" sz="1400" dirty="0">
                    <a:latin typeface="Courier New" pitchFamily="49" charset="0"/>
                    <a:cs typeface="Courier New" pitchFamily="49" charset="0"/>
                  </a:rPr>
                  <a:t>Images/logo.png</a:t>
                </a:r>
              </a:p>
              <a:p>
                <a:pPr>
                  <a:defRPr/>
                </a:pPr>
                <a:endParaRPr lang="en-US" sz="1400" dirty="0">
                  <a:latin typeface="Courier New" pitchFamily="49" charset="0"/>
                  <a:cs typeface="Courier New" pitchFamily="49" charset="0"/>
                </a:endParaRPr>
              </a:p>
              <a:p>
                <a:pPr>
                  <a:defRPr/>
                </a:pPr>
                <a:r>
                  <a:rPr lang="en-US" sz="1400" b="1" dirty="0">
                    <a:latin typeface="Courier New" pitchFamily="49" charset="0"/>
                    <a:cs typeface="Courier New" pitchFamily="49" charset="0"/>
                  </a:rPr>
                  <a:t>NETWORK:</a:t>
                </a:r>
              </a:p>
              <a:p>
                <a:pPr>
                  <a:defRPr/>
                </a:pPr>
                <a:r>
                  <a:rPr lang="en-US" sz="1400" dirty="0">
                    <a:latin typeface="Courier New" pitchFamily="49" charset="0"/>
                    <a:cs typeface="Courier New" pitchFamily="49" charset="0"/>
                  </a:rPr>
                  <a:t>Search.cfm</a:t>
                </a:r>
              </a:p>
              <a:p>
                <a:pPr>
                  <a:defRPr/>
                </a:pPr>
                <a:r>
                  <a:rPr lang="en-US" sz="1400" dirty="0">
                    <a:latin typeface="Courier New" pitchFamily="49" charset="0"/>
                    <a:cs typeface="Courier New" pitchFamily="49" charset="0"/>
                  </a:rPr>
                  <a:t>Login.cfm</a:t>
                </a:r>
              </a:p>
              <a:p>
                <a:pPr>
                  <a:defRPr/>
                </a:pP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dynamicpages</a:t>
                </a:r>
                <a:endParaRPr lang="en-US" sz="1400" dirty="0">
                  <a:latin typeface="Courier New" pitchFamily="49" charset="0"/>
                  <a:cs typeface="Courier New" pitchFamily="49" charset="0"/>
                </a:endParaRPr>
              </a:p>
              <a:p>
                <a:pPr>
                  <a:defRPr/>
                </a:pPr>
                <a:endParaRPr lang="en-US" sz="1400" dirty="0">
                  <a:latin typeface="Courier New" pitchFamily="49" charset="0"/>
                  <a:cs typeface="Courier New" pitchFamily="49" charset="0"/>
                </a:endParaRPr>
              </a:p>
              <a:p>
                <a:pPr>
                  <a:defRPr/>
                </a:pPr>
                <a:r>
                  <a:rPr lang="en-US" sz="1400" b="1" dirty="0">
                    <a:latin typeface="Courier New" pitchFamily="49" charset="0"/>
                    <a:cs typeface="Courier New" pitchFamily="49" charset="0"/>
                  </a:rPr>
                  <a:t>FALLBACK:</a:t>
                </a:r>
              </a:p>
              <a:p>
                <a:pPr>
                  <a:defRPr/>
                </a:pPr>
                <a:r>
                  <a:rPr lang="en-US" sz="1400" dirty="0">
                    <a:latin typeface="Courier New" pitchFamily="49" charset="0"/>
                    <a:cs typeface="Courier New" pitchFamily="49" charset="0"/>
                  </a:rPr>
                  <a:t>/dynamicpage.cfm /static.html</a:t>
                </a:r>
              </a:p>
            </p:txBody>
          </p:sp>
          <p:sp>
            <p:nvSpPr>
              <p:cNvPr id="12" name="TextBox 3"/>
              <p:cNvSpPr txBox="1">
                <a:spLocks noChangeArrowheads="1"/>
              </p:cNvSpPr>
              <p:nvPr/>
            </p:nvSpPr>
            <p:spPr bwMode="auto">
              <a:xfrm>
                <a:off x="1981597" y="2809875"/>
                <a:ext cx="1438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1200" dirty="0" err="1"/>
                  <a:t>someapp.manifest</a:t>
                </a:r>
                <a:endParaRPr lang="en-US" altLang="en-US" sz="1200" dirty="0"/>
              </a:p>
            </p:txBody>
          </p:sp>
        </p:grpSp>
      </p:grpSp>
    </p:spTree>
    <p:extLst>
      <p:ext uri="{BB962C8B-B14F-4D97-AF65-F5344CB8AC3E}">
        <p14:creationId xmlns:p14="http://schemas.microsoft.com/office/powerpoint/2010/main" val="569797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altLang="en-US" sz="2800" dirty="0"/>
              <a:t>Beyond cookies- local storage</a:t>
            </a:r>
          </a:p>
          <a:p>
            <a:pPr lvl="1"/>
            <a:r>
              <a:rPr lang="en-US" altLang="en-US" dirty="0"/>
              <a:t>Manipulated by JavaScript</a:t>
            </a:r>
          </a:p>
          <a:p>
            <a:pPr lvl="1"/>
            <a:r>
              <a:rPr lang="en-US" altLang="en-US" dirty="0"/>
              <a:t>Persistent</a:t>
            </a:r>
          </a:p>
          <a:p>
            <a:pPr lvl="1"/>
            <a:r>
              <a:rPr lang="en-US" altLang="en-US" dirty="0"/>
              <a:t>5MB storage per “origin”</a:t>
            </a:r>
          </a:p>
          <a:p>
            <a:pPr lvl="1"/>
            <a:r>
              <a:rPr lang="en-US" altLang="en-US" dirty="0"/>
              <a:t>Secure (no communication out of the browser)</a:t>
            </a:r>
          </a:p>
          <a:p>
            <a:r>
              <a:rPr lang="en-US" altLang="en-US" sz="2800" dirty="0"/>
              <a:t>Session storage</a:t>
            </a:r>
          </a:p>
          <a:p>
            <a:pPr lvl="1"/>
            <a:r>
              <a:rPr lang="en-US" altLang="en-US" dirty="0"/>
              <a:t>Lasts as long as the browser is open</a:t>
            </a:r>
          </a:p>
          <a:p>
            <a:pPr lvl="1"/>
            <a:r>
              <a:rPr lang="en-US" altLang="en-US" dirty="0"/>
              <a:t>Each page and tab is a new session</a:t>
            </a:r>
          </a:p>
          <a:p>
            <a:r>
              <a:rPr lang="en-US" altLang="en-US" sz="2800" dirty="0"/>
              <a:t>Browser based SQLite or </a:t>
            </a:r>
            <a:r>
              <a:rPr lang="en-US" altLang="en-US" sz="2800" dirty="0" err="1"/>
              <a:t>IndexedDB</a:t>
            </a:r>
            <a:endParaRPr lang="en-US" altLang="en-US" sz="2800" dirty="0"/>
          </a:p>
          <a:p>
            <a:pPr marL="0" indent="0">
              <a:buNone/>
            </a:pPr>
            <a:endParaRPr lang="en-US" dirty="0"/>
          </a:p>
        </p:txBody>
      </p:sp>
      <p:sp>
        <p:nvSpPr>
          <p:cNvPr id="3" name="Title 2"/>
          <p:cNvSpPr>
            <a:spLocks noGrp="1"/>
          </p:cNvSpPr>
          <p:nvPr>
            <p:ph type="title"/>
          </p:nvPr>
        </p:nvSpPr>
        <p:spPr/>
        <p:txBody>
          <a:bodyPr/>
          <a:lstStyle/>
          <a:p>
            <a:r>
              <a:rPr lang="en-US" dirty="0" smtClean="0"/>
              <a:t>Storage - </a:t>
            </a:r>
            <a:r>
              <a:rPr lang="en-US" altLang="en-US" dirty="0"/>
              <a:t>Local Storage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33</a:t>
            </a:fld>
            <a:endParaRPr lang="en-US" dirty="0"/>
          </a:p>
        </p:txBody>
      </p:sp>
      <p:pic>
        <p:nvPicPr>
          <p:cNvPr id="6" name="Picture 17"/>
          <p:cNvPicPr>
            <a:picLocks noChangeAspect="1" noChangeArrowheads="1"/>
          </p:cNvPicPr>
          <p:nvPr/>
        </p:nvPicPr>
        <p:blipFill>
          <a:blip r:embed="rId2" cstate="print"/>
          <a:srcRect/>
          <a:stretch>
            <a:fillRect/>
          </a:stretch>
        </p:blipFill>
        <p:spPr bwMode="auto">
          <a:xfrm>
            <a:off x="8302625" y="31750"/>
            <a:ext cx="841375" cy="1111250"/>
          </a:xfrm>
          <a:prstGeom prst="rect">
            <a:avLst/>
          </a:prstGeom>
          <a:noFill/>
          <a:ln w="9525" algn="ctr">
            <a:noFill/>
            <a:miter lim="800000"/>
            <a:headEnd/>
            <a:tailEnd/>
          </a:ln>
        </p:spPr>
      </p:pic>
    </p:spTree>
    <p:extLst>
      <p:ext uri="{BB962C8B-B14F-4D97-AF65-F5344CB8AC3E}">
        <p14:creationId xmlns:p14="http://schemas.microsoft.com/office/powerpoint/2010/main" val="17783223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altLang="en-US" sz="2400" dirty="0">
                <a:solidFill>
                  <a:srgbClr val="953735"/>
                </a:solidFill>
              </a:rPr>
              <a:t>Web </a:t>
            </a:r>
            <a:r>
              <a:rPr lang="en-US" altLang="en-US" sz="2400" dirty="0" smtClean="0">
                <a:solidFill>
                  <a:srgbClr val="953735"/>
                </a:solidFill>
              </a:rPr>
              <a:t>storage</a:t>
            </a:r>
          </a:p>
          <a:p>
            <a:pPr marL="0" indent="0">
              <a:buNone/>
            </a:pPr>
            <a:r>
              <a:rPr lang="en-US" altLang="en-US" sz="2000" dirty="0" smtClean="0">
                <a:latin typeface="Courier New" pitchFamily="49" charset="0"/>
                <a:cs typeface="Courier New" pitchFamily="49" charset="0"/>
              </a:rPr>
              <a:t>	</a:t>
            </a:r>
            <a:r>
              <a:rPr lang="en-US" altLang="en-US" sz="2000" dirty="0" err="1" smtClean="0">
                <a:latin typeface="Courier New" pitchFamily="49" charset="0"/>
                <a:cs typeface="Courier New" pitchFamily="49" charset="0"/>
              </a:rPr>
              <a:t>window.localStorage</a:t>
            </a:r>
            <a:r>
              <a:rPr lang="en-US" altLang="en-US" sz="2000" dirty="0">
                <a:latin typeface="Courier New" pitchFamily="49" charset="0"/>
                <a:cs typeface="Courier New" pitchFamily="49" charset="0"/>
              </a:rPr>
              <a:t>[‘value’] = ‘Save this!’;</a:t>
            </a:r>
          </a:p>
          <a:p>
            <a:r>
              <a:rPr lang="en-US" altLang="en-US" sz="2400" dirty="0">
                <a:solidFill>
                  <a:srgbClr val="953735"/>
                </a:solidFill>
              </a:rPr>
              <a:t>Session </a:t>
            </a:r>
            <a:r>
              <a:rPr lang="en-US" altLang="en-US" sz="2400" dirty="0" smtClean="0">
                <a:solidFill>
                  <a:srgbClr val="953735"/>
                </a:solidFill>
              </a:rPr>
              <a:t>storage</a:t>
            </a:r>
          </a:p>
          <a:p>
            <a:pPr marL="0" indent="0">
              <a:buNone/>
            </a:pPr>
            <a:r>
              <a:rPr lang="en-US" altLang="en-US" sz="2000" dirty="0" smtClean="0">
                <a:latin typeface="Courier New" pitchFamily="49" charset="0"/>
                <a:cs typeface="Courier New" pitchFamily="49" charset="0"/>
              </a:rPr>
              <a:t>	</a:t>
            </a:r>
            <a:r>
              <a:rPr lang="en-US" altLang="en-US" sz="2000" dirty="0" err="1" smtClean="0">
                <a:latin typeface="Courier New" pitchFamily="49" charset="0"/>
                <a:cs typeface="Courier New" pitchFamily="49" charset="0"/>
              </a:rPr>
              <a:t>sessionStorage.useLater</a:t>
            </a:r>
            <a:r>
              <a:rPr lang="en-US" altLang="en-US" sz="2000" dirty="0">
                <a:latin typeface="Courier New" pitchFamily="49" charset="0"/>
                <a:cs typeface="Courier New" pitchFamily="49" charset="0"/>
              </a:rPr>
              <a:t>(‘</a:t>
            </a:r>
            <a:r>
              <a:rPr lang="en-US" altLang="en-US" sz="2000" dirty="0" err="1">
                <a:latin typeface="Courier New" pitchFamily="49" charset="0"/>
                <a:cs typeface="Courier New" pitchFamily="49" charset="0"/>
              </a:rPr>
              <a:t>fullname</a:t>
            </a:r>
            <a:r>
              <a:rPr lang="en-US" altLang="en-US" sz="2000" dirty="0">
                <a:latin typeface="Courier New" pitchFamily="49" charset="0"/>
                <a:cs typeface="Courier New" pitchFamily="49" charset="0"/>
              </a:rPr>
              <a:t>’, ‘Garth </a:t>
            </a:r>
            <a:r>
              <a:rPr lang="en-US" altLang="en-US" sz="2000" dirty="0" err="1">
                <a:latin typeface="Courier New" pitchFamily="49" charset="0"/>
                <a:cs typeface="Courier New" pitchFamily="49" charset="0"/>
              </a:rPr>
              <a:t>Colasurdo</a:t>
            </a:r>
            <a:r>
              <a:rPr lang="en-US" altLang="en-US" sz="2000" dirty="0">
                <a:latin typeface="Courier New" pitchFamily="49" charset="0"/>
                <a:cs typeface="Courier New" pitchFamily="49" charset="0"/>
              </a:rPr>
              <a:t>’);</a:t>
            </a:r>
            <a:br>
              <a:rPr lang="en-US" altLang="en-US" sz="2000" dirty="0">
                <a:latin typeface="Courier New" pitchFamily="49" charset="0"/>
                <a:cs typeface="Courier New" pitchFamily="49" charset="0"/>
              </a:rPr>
            </a:br>
            <a:r>
              <a:rPr lang="en-US" altLang="en-US" sz="2000" dirty="0" smtClean="0">
                <a:latin typeface="Courier New" pitchFamily="49" charset="0"/>
                <a:cs typeface="Courier New" pitchFamily="49" charset="0"/>
              </a:rPr>
              <a:t>	alert</a:t>
            </a:r>
            <a:r>
              <a:rPr lang="en-US" altLang="en-US" sz="2000" dirty="0">
                <a:latin typeface="Courier New" pitchFamily="49" charset="0"/>
                <a:cs typeface="Courier New" pitchFamily="49" charset="0"/>
              </a:rPr>
              <a:t>(“Hello ” + </a:t>
            </a:r>
            <a:r>
              <a:rPr lang="en-US" altLang="en-US" sz="2000" dirty="0" err="1">
                <a:latin typeface="Courier New" pitchFamily="49" charset="0"/>
                <a:cs typeface="Courier New" pitchFamily="49" charset="0"/>
              </a:rPr>
              <a:t>sessionStorage.fullname</a:t>
            </a:r>
            <a:r>
              <a:rPr lang="en-US" altLang="en-US" sz="2000" dirty="0">
                <a:latin typeface="Courier New" pitchFamily="49" charset="0"/>
                <a:cs typeface="Courier New" pitchFamily="49" charset="0"/>
              </a:rPr>
              <a:t>);</a:t>
            </a:r>
          </a:p>
          <a:p>
            <a:r>
              <a:rPr lang="en-US" altLang="en-US" sz="2400" dirty="0" smtClean="0">
                <a:solidFill>
                  <a:srgbClr val="953735"/>
                </a:solidFill>
              </a:rPr>
              <a:t>Database storage</a:t>
            </a:r>
            <a:r>
              <a:rPr lang="en-US" altLang="en-US" sz="2000" dirty="0"/>
              <a:t/>
            </a:r>
            <a:br>
              <a:rPr lang="en-US" altLang="en-US" sz="2000" dirty="0"/>
            </a:br>
            <a:r>
              <a:rPr lang="en-US" altLang="en-US" sz="2000" dirty="0" err="1">
                <a:latin typeface="Courier New" pitchFamily="49" charset="0"/>
                <a:cs typeface="Courier New" pitchFamily="49" charset="0"/>
              </a:rPr>
              <a:t>var</a:t>
            </a:r>
            <a:r>
              <a:rPr lang="en-US" altLang="en-US" sz="2000" dirty="0">
                <a:latin typeface="Courier New" pitchFamily="49" charset="0"/>
                <a:cs typeface="Courier New" pitchFamily="49" charset="0"/>
              </a:rPr>
              <a:t> database = </a:t>
            </a:r>
            <a:r>
              <a:rPr lang="en-US" altLang="en-US" sz="2000" dirty="0" err="1">
                <a:latin typeface="Courier New" pitchFamily="49" charset="0"/>
                <a:cs typeface="Courier New" pitchFamily="49" charset="0"/>
              </a:rPr>
              <a:t>openDatabase</a:t>
            </a:r>
            <a:r>
              <a:rPr lang="en-US" altLang="en-US" sz="2000" dirty="0">
                <a:latin typeface="Courier New" pitchFamily="49" charset="0"/>
                <a:cs typeface="Courier New" pitchFamily="49" charset="0"/>
              </a:rPr>
              <a:t>(“Database Name”, “Database Version”);</a:t>
            </a:r>
            <a:br>
              <a:rPr lang="en-US" altLang="en-US" sz="2000" dirty="0">
                <a:latin typeface="Courier New" pitchFamily="49" charset="0"/>
                <a:cs typeface="Courier New" pitchFamily="49" charset="0"/>
              </a:rPr>
            </a:br>
            <a:r>
              <a:rPr lang="en-US" altLang="en-US" sz="2000" dirty="0" err="1">
                <a:latin typeface="Courier New" pitchFamily="49" charset="0"/>
                <a:cs typeface="Courier New" pitchFamily="49" charset="0"/>
              </a:rPr>
              <a:t>database.executeSql</a:t>
            </a:r>
            <a:r>
              <a:rPr lang="en-US" altLang="en-US" sz="2000" dirty="0">
                <a:latin typeface="Courier New" pitchFamily="49" charset="0"/>
                <a:cs typeface="Courier New" pitchFamily="49" charset="0"/>
              </a:rPr>
              <a:t>(“SELECT * FROM test”, function(result1) {</a:t>
            </a:r>
            <a:br>
              <a:rPr lang="en-US" altLang="en-US" sz="2000" dirty="0">
                <a:latin typeface="Courier New" pitchFamily="49" charset="0"/>
                <a:cs typeface="Courier New" pitchFamily="49" charset="0"/>
              </a:rPr>
            </a:br>
            <a:r>
              <a:rPr lang="en-US" altLang="en-US" sz="2000" dirty="0">
                <a:latin typeface="Courier New" pitchFamily="49" charset="0"/>
                <a:cs typeface="Courier New" pitchFamily="49" charset="0"/>
              </a:rPr>
              <a:t>  …</a:t>
            </a:r>
            <a:br>
              <a:rPr lang="en-US" altLang="en-US" sz="2000" dirty="0">
                <a:latin typeface="Courier New" pitchFamily="49" charset="0"/>
                <a:cs typeface="Courier New" pitchFamily="49" charset="0"/>
              </a:rPr>
            </a:br>
            <a:r>
              <a:rPr lang="en-US" altLang="en-US" sz="2000" dirty="0">
                <a:latin typeface="Courier New" pitchFamily="49" charset="0"/>
                <a:cs typeface="Courier New" pitchFamily="49" charset="0"/>
              </a:rPr>
              <a:t>});</a:t>
            </a:r>
            <a:endParaRPr lang="en-US" altLang="en-US" sz="2000" dirty="0"/>
          </a:p>
          <a:p>
            <a:pPr marL="0" indent="0">
              <a:buNone/>
            </a:pPr>
            <a:endParaRPr lang="en-US" sz="2000" dirty="0"/>
          </a:p>
        </p:txBody>
      </p:sp>
      <p:sp>
        <p:nvSpPr>
          <p:cNvPr id="3" name="Title 2"/>
          <p:cNvSpPr>
            <a:spLocks noGrp="1"/>
          </p:cNvSpPr>
          <p:nvPr>
            <p:ph type="title"/>
          </p:nvPr>
        </p:nvSpPr>
        <p:spPr/>
        <p:txBody>
          <a:bodyPr/>
          <a:lstStyle/>
          <a:p>
            <a:r>
              <a:rPr lang="en-US" dirty="0" smtClean="0"/>
              <a:t>Storage - </a:t>
            </a:r>
            <a:r>
              <a:rPr lang="en-US" altLang="en-US" dirty="0"/>
              <a:t>Local </a:t>
            </a:r>
            <a:r>
              <a:rPr lang="en-US" altLang="en-US" dirty="0" smtClean="0"/>
              <a:t>Storage cont.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34</a:t>
            </a:fld>
            <a:endParaRPr lang="en-US" dirty="0"/>
          </a:p>
        </p:txBody>
      </p:sp>
      <p:pic>
        <p:nvPicPr>
          <p:cNvPr id="8" name="Picture 31"/>
          <p:cNvPicPr>
            <a:picLocks noChangeAspect="1" noChangeArrowheads="1"/>
          </p:cNvPicPr>
          <p:nvPr/>
        </p:nvPicPr>
        <p:blipFill>
          <a:blip r:embed="rId2" cstate="print"/>
          <a:srcRect/>
          <a:stretch>
            <a:fillRect/>
          </a:stretch>
        </p:blipFill>
        <p:spPr bwMode="auto">
          <a:xfrm>
            <a:off x="8039546" y="166911"/>
            <a:ext cx="996950" cy="885825"/>
          </a:xfrm>
          <a:prstGeom prst="rect">
            <a:avLst/>
          </a:prstGeom>
          <a:noFill/>
          <a:ln w="9525" algn="ctr">
            <a:noFill/>
            <a:miter lim="800000"/>
            <a:headEnd/>
            <a:tailEnd/>
          </a:ln>
        </p:spPr>
      </p:pic>
    </p:spTree>
    <p:extLst>
      <p:ext uri="{BB962C8B-B14F-4D97-AF65-F5344CB8AC3E}">
        <p14:creationId xmlns:p14="http://schemas.microsoft.com/office/powerpoint/2010/main" val="35131101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marL="0" indent="0">
              <a:buNone/>
            </a:pPr>
            <a:r>
              <a:rPr lang="en-US" sz="2000" dirty="0" err="1"/>
              <a:t>Geolocation</a:t>
            </a:r>
            <a:r>
              <a:rPr lang="en-US" sz="2000" dirty="0"/>
              <a:t> API is used to get the geographical position of a </a:t>
            </a:r>
            <a:r>
              <a:rPr lang="en-US" sz="2000" dirty="0" smtClean="0"/>
              <a:t>user with his/her consent. </a:t>
            </a:r>
          </a:p>
          <a:p>
            <a:pPr marL="0" indent="0">
              <a:buNone/>
            </a:pPr>
            <a:r>
              <a:rPr lang="en-US" sz="1600" dirty="0">
                <a:latin typeface="Courier New" panose="02070309020205020404" pitchFamily="49" charset="0"/>
                <a:cs typeface="Courier New" panose="02070309020205020404" pitchFamily="49" charset="0"/>
              </a:rPr>
              <a:t>&lt;script&gt;</a:t>
            </a:r>
            <a:br>
              <a:rPr lang="en-US" sz="1600" dirty="0">
                <a:latin typeface="Courier New" panose="02070309020205020404" pitchFamily="49" charset="0"/>
                <a:cs typeface="Courier New" panose="02070309020205020404" pitchFamily="49" charset="0"/>
              </a:rPr>
            </a:br>
            <a:r>
              <a:rPr lang="en-US" sz="1600" dirty="0" err="1">
                <a:latin typeface="Courier New" panose="02070309020205020404" pitchFamily="49" charset="0"/>
                <a:cs typeface="Courier New" panose="02070309020205020404" pitchFamily="49" charset="0"/>
              </a:rPr>
              <a:t>var</a:t>
            </a:r>
            <a:r>
              <a:rPr lang="en-US" sz="1600" dirty="0">
                <a:latin typeface="Courier New" panose="02070309020205020404" pitchFamily="49" charset="0"/>
                <a:cs typeface="Courier New" panose="02070309020205020404" pitchFamily="49" charset="0"/>
              </a:rPr>
              <a:t> x = </a:t>
            </a:r>
            <a:r>
              <a:rPr lang="en-US" sz="1600" dirty="0" err="1">
                <a:latin typeface="Courier New" panose="02070309020205020404" pitchFamily="49" charset="0"/>
                <a:cs typeface="Courier New" panose="02070309020205020404" pitchFamily="49" charset="0"/>
              </a:rPr>
              <a:t>document.getElementById</a:t>
            </a:r>
            <a:r>
              <a:rPr lang="en-US" sz="1600" dirty="0">
                <a:latin typeface="Courier New" panose="02070309020205020404" pitchFamily="49" charset="0"/>
                <a:cs typeface="Courier New" panose="02070309020205020404" pitchFamily="49" charset="0"/>
              </a:rPr>
              <a:t>("demo");</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function </a:t>
            </a:r>
            <a:r>
              <a:rPr lang="en-US" sz="1600" dirty="0" err="1">
                <a:latin typeface="Courier New" panose="02070309020205020404" pitchFamily="49" charset="0"/>
                <a:cs typeface="Courier New" panose="02070309020205020404" pitchFamily="49" charset="0"/>
              </a:rPr>
              <a:t>getLocation</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navigator.geolocation</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navigator.geolocation.getCurrentPosition</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showPosition</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else{</a:t>
            </a:r>
            <a:r>
              <a:rPr lang="en-US" sz="1600" dirty="0" err="1">
                <a:latin typeface="Courier New" panose="02070309020205020404" pitchFamily="49" charset="0"/>
                <a:cs typeface="Courier New" panose="02070309020205020404" pitchFamily="49" charset="0"/>
              </a:rPr>
              <a:t>x.innerHTML</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Geolocation</a:t>
            </a:r>
            <a:r>
              <a:rPr lang="en-US" sz="1600" dirty="0">
                <a:latin typeface="Courier New" panose="02070309020205020404" pitchFamily="49" charset="0"/>
                <a:cs typeface="Courier New" panose="02070309020205020404" pitchFamily="49" charset="0"/>
              </a:rPr>
              <a:t> is not supported by this browser.";}</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function </a:t>
            </a:r>
            <a:r>
              <a:rPr lang="en-US" sz="1600" dirty="0" err="1">
                <a:latin typeface="Courier New" panose="02070309020205020404" pitchFamily="49" charset="0"/>
                <a:cs typeface="Courier New" panose="02070309020205020404" pitchFamily="49" charset="0"/>
              </a:rPr>
              <a:t>showPosition</a:t>
            </a:r>
            <a:r>
              <a:rPr lang="en-US" sz="1600" dirty="0">
                <a:latin typeface="Courier New" panose="02070309020205020404" pitchFamily="49" charset="0"/>
                <a:cs typeface="Courier New" panose="02070309020205020404" pitchFamily="49" charset="0"/>
              </a:rPr>
              <a:t>(position)</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x.innerHTML</a:t>
            </a:r>
            <a:r>
              <a:rPr lang="en-US" sz="1600" dirty="0">
                <a:latin typeface="Courier New" panose="02070309020205020404" pitchFamily="49" charset="0"/>
                <a:cs typeface="Courier New" panose="02070309020205020404" pitchFamily="49" charset="0"/>
              </a:rPr>
              <a:t> = "Latitude: " + </a:t>
            </a:r>
            <a:r>
              <a:rPr lang="en-US" sz="1600" dirty="0" err="1">
                <a:latin typeface="Courier New" panose="02070309020205020404" pitchFamily="49" charset="0"/>
                <a:cs typeface="Courier New" panose="02070309020205020404" pitchFamily="49" charset="0"/>
              </a:rPr>
              <a:t>position.coords.latitude</a:t>
            </a:r>
            <a:r>
              <a:rPr lang="en-US" sz="1600" dirty="0">
                <a:latin typeface="Courier New" panose="02070309020205020404" pitchFamily="49" charset="0"/>
                <a:cs typeface="Courier New" panose="02070309020205020404" pitchFamily="49" charset="0"/>
              </a:rPr>
              <a:t>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br</a:t>
            </a:r>
            <a:r>
              <a:rPr lang="en-US" sz="1600" dirty="0">
                <a:latin typeface="Courier New" panose="02070309020205020404" pitchFamily="49" charset="0"/>
                <a:cs typeface="Courier New" panose="02070309020205020404" pitchFamily="49" charset="0"/>
              </a:rPr>
              <a:t>&gt;Longitude: " + </a:t>
            </a:r>
            <a:r>
              <a:rPr lang="en-US" sz="1600" dirty="0" err="1">
                <a:latin typeface="Courier New" panose="02070309020205020404" pitchFamily="49" charset="0"/>
                <a:cs typeface="Courier New" panose="02070309020205020404" pitchFamily="49" charset="0"/>
              </a:rPr>
              <a:t>position.coords.longitude</a:t>
            </a: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&lt;/script&gt;</a:t>
            </a:r>
          </a:p>
        </p:txBody>
      </p:sp>
      <p:sp>
        <p:nvSpPr>
          <p:cNvPr id="3" name="Title 2"/>
          <p:cNvSpPr>
            <a:spLocks noGrp="1"/>
          </p:cNvSpPr>
          <p:nvPr>
            <p:ph type="title"/>
          </p:nvPr>
        </p:nvSpPr>
        <p:spPr/>
        <p:txBody>
          <a:bodyPr/>
          <a:lstStyle/>
          <a:p>
            <a:r>
              <a:rPr lang="en-US" dirty="0" smtClean="0"/>
              <a:t>Location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35</a:t>
            </a:fld>
            <a:endParaRPr lang="en-US" dirty="0"/>
          </a:p>
        </p:txBody>
      </p:sp>
      <p:pic>
        <p:nvPicPr>
          <p:cNvPr id="8" name="Picture 31"/>
          <p:cNvPicPr>
            <a:picLocks noChangeAspect="1" noChangeArrowheads="1"/>
          </p:cNvPicPr>
          <p:nvPr/>
        </p:nvPicPr>
        <p:blipFill>
          <a:blip r:embed="rId2" cstate="print"/>
          <a:srcRect/>
          <a:stretch>
            <a:fillRect/>
          </a:stretch>
        </p:blipFill>
        <p:spPr bwMode="auto">
          <a:xfrm>
            <a:off x="7956376" y="116632"/>
            <a:ext cx="996950" cy="885825"/>
          </a:xfrm>
          <a:prstGeom prst="rect">
            <a:avLst/>
          </a:prstGeom>
          <a:noFill/>
          <a:ln w="9525" algn="ctr">
            <a:noFill/>
            <a:miter lim="800000"/>
            <a:headEnd/>
            <a:tailEnd/>
          </a:ln>
        </p:spPr>
      </p:pic>
    </p:spTree>
    <p:extLst>
      <p:ext uri="{BB962C8B-B14F-4D97-AF65-F5344CB8AC3E}">
        <p14:creationId xmlns:p14="http://schemas.microsoft.com/office/powerpoint/2010/main" val="5634148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marL="0" indent="0">
              <a:buNone/>
            </a:pPr>
            <a:r>
              <a:rPr lang="en-US" sz="2000" dirty="0"/>
              <a:t>A web worker is a JavaScript </a:t>
            </a:r>
            <a:r>
              <a:rPr lang="en-US" sz="2000" dirty="0" smtClean="0"/>
              <a:t>code that </a:t>
            </a:r>
            <a:r>
              <a:rPr lang="en-US" sz="2000" dirty="0"/>
              <a:t>runs in the background, independently of other scripts, without affecting the performance of the </a:t>
            </a:r>
            <a:r>
              <a:rPr lang="en-US" sz="2000" dirty="0" smtClean="0"/>
              <a:t>page and user can </a:t>
            </a:r>
            <a:r>
              <a:rPr lang="en-US" sz="2000" dirty="0"/>
              <a:t>continue to do whatever </a:t>
            </a:r>
            <a:r>
              <a:rPr lang="en-US" sz="2000" dirty="0" smtClean="0"/>
              <a:t>he </a:t>
            </a:r>
            <a:r>
              <a:rPr lang="en-US" sz="2000" dirty="0"/>
              <a:t>want: clicking, selecting things, etc., while the web worker runs in </a:t>
            </a:r>
            <a:r>
              <a:rPr lang="en-US" sz="2000" dirty="0" smtClean="0"/>
              <a:t>the background.</a:t>
            </a:r>
          </a:p>
          <a:p>
            <a:pPr marL="0" indent="0">
              <a:buNone/>
            </a:pPr>
            <a:endParaRPr lang="en-US" sz="2000" dirty="0"/>
          </a:p>
          <a:p>
            <a:pPr marL="0" indent="0">
              <a:buNone/>
            </a:pPr>
            <a:r>
              <a:rPr lang="en-US" sz="2000" dirty="0" smtClean="0">
                <a:solidFill>
                  <a:srgbClr val="953735"/>
                </a:solidFill>
              </a:rPr>
              <a:t>Limitations</a:t>
            </a:r>
            <a:r>
              <a:rPr lang="en-US" sz="2000" dirty="0" smtClean="0"/>
              <a:t>:</a:t>
            </a:r>
          </a:p>
          <a:p>
            <a:r>
              <a:rPr lang="en-US" sz="2000" dirty="0" smtClean="0"/>
              <a:t>Since </a:t>
            </a:r>
            <a:r>
              <a:rPr lang="en-US" sz="2000" dirty="0"/>
              <a:t>web workers are in external files, they do not have access to the following JavaScript objects:</a:t>
            </a:r>
          </a:p>
          <a:p>
            <a:r>
              <a:rPr lang="en-US" sz="2000" dirty="0"/>
              <a:t>The window object</a:t>
            </a:r>
          </a:p>
          <a:p>
            <a:r>
              <a:rPr lang="en-US" sz="2000" dirty="0"/>
              <a:t>The document object</a:t>
            </a:r>
          </a:p>
          <a:p>
            <a:r>
              <a:rPr lang="en-US" sz="2000" dirty="0"/>
              <a:t>The parent object</a:t>
            </a:r>
          </a:p>
          <a:p>
            <a:pPr marL="0" indent="0">
              <a:buNone/>
            </a:pPr>
            <a:endParaRPr lang="en-US" sz="1600" dirty="0" smtClean="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hlinkClick r:id="rId2"/>
              </a:rPr>
              <a:t>http://</a:t>
            </a:r>
            <a:r>
              <a:rPr lang="en-US" sz="1600" dirty="0" smtClean="0">
                <a:latin typeface="Courier New" panose="02070309020205020404" pitchFamily="49" charset="0"/>
                <a:cs typeface="Courier New" panose="02070309020205020404" pitchFamily="49" charset="0"/>
                <a:hlinkClick r:id="rId2"/>
              </a:rPr>
              <a:t>www.w3schools.com/html/html5_webworkers.asp</a:t>
            </a:r>
            <a:endParaRPr lang="en-US" sz="1600" dirty="0" smtClean="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t>Web Worker</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36</a:t>
            </a:fld>
            <a:endParaRPr lang="en-US" dirty="0"/>
          </a:p>
        </p:txBody>
      </p:sp>
      <p:pic>
        <p:nvPicPr>
          <p:cNvPr id="6" name="Picture 17"/>
          <p:cNvPicPr>
            <a:picLocks noChangeAspect="1" noChangeArrowheads="1"/>
          </p:cNvPicPr>
          <p:nvPr/>
        </p:nvPicPr>
        <p:blipFill>
          <a:blip r:embed="rId3" cstate="print"/>
          <a:srcRect/>
          <a:stretch>
            <a:fillRect/>
          </a:stretch>
        </p:blipFill>
        <p:spPr bwMode="auto">
          <a:xfrm>
            <a:off x="8302625" y="31750"/>
            <a:ext cx="841375" cy="1111250"/>
          </a:xfrm>
          <a:prstGeom prst="rect">
            <a:avLst/>
          </a:prstGeom>
          <a:noFill/>
          <a:ln w="9525" algn="ctr">
            <a:noFill/>
            <a:miter lim="800000"/>
            <a:headEnd/>
            <a:tailEnd/>
          </a:ln>
        </p:spPr>
      </p:pic>
    </p:spTree>
    <p:extLst>
      <p:ext uri="{BB962C8B-B14F-4D97-AF65-F5344CB8AC3E}">
        <p14:creationId xmlns:p14="http://schemas.microsoft.com/office/powerpoint/2010/main" val="766916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400" dirty="0" smtClean="0"/>
              <a:t>Create a new </a:t>
            </a:r>
            <a:r>
              <a:rPr lang="en-IN" sz="2400" dirty="0" err="1" smtClean="0"/>
              <a:t>EventSource</a:t>
            </a:r>
            <a:r>
              <a:rPr lang="en-IN" sz="2400" dirty="0" smtClean="0"/>
              <a:t> object, and specify the URL of the page sending the updates</a:t>
            </a:r>
          </a:p>
          <a:p>
            <a:r>
              <a:rPr lang="en-IN" sz="2400" dirty="0" smtClean="0"/>
              <a:t>Each time an update is received, the </a:t>
            </a:r>
            <a:r>
              <a:rPr lang="en-IN" sz="2400" dirty="0" err="1" smtClean="0"/>
              <a:t>onmessage</a:t>
            </a:r>
            <a:r>
              <a:rPr lang="en-IN" sz="2400" dirty="0" smtClean="0"/>
              <a:t> event occurs</a:t>
            </a:r>
          </a:p>
          <a:p>
            <a:r>
              <a:rPr sz="2400" dirty="0" smtClean="0"/>
              <a:t>Other event include </a:t>
            </a:r>
            <a:r>
              <a:rPr sz="2400" dirty="0" err="1" smtClean="0"/>
              <a:t>onopen</a:t>
            </a:r>
            <a:r>
              <a:rPr sz="2400" dirty="0" smtClean="0"/>
              <a:t>, </a:t>
            </a:r>
            <a:r>
              <a:rPr sz="2400" dirty="0" err="1" smtClean="0"/>
              <a:t>onerror</a:t>
            </a:r>
            <a:r>
              <a:rPr sz="2400" dirty="0" smtClean="0"/>
              <a:t> </a:t>
            </a:r>
            <a:endParaRPr lang="en-IN" sz="2400" dirty="0" smtClean="0"/>
          </a:p>
          <a:p>
            <a:pPr>
              <a:buNone/>
            </a:pPr>
            <a:r>
              <a:rPr sz="2400" dirty="0" smtClean="0"/>
              <a:t>Server Side</a:t>
            </a:r>
            <a:endParaRPr lang="en-IN" sz="2400" dirty="0" smtClean="0"/>
          </a:p>
          <a:p>
            <a:r>
              <a:rPr lang="en-IN" sz="2400" dirty="0" smtClean="0"/>
              <a:t>Set the "Content-Type" header to "text/event-stream"</a:t>
            </a:r>
          </a:p>
          <a:p>
            <a:r>
              <a:rPr lang="en-IN" sz="2400" dirty="0" smtClean="0"/>
              <a:t>Specify that the page should not cache</a:t>
            </a:r>
          </a:p>
          <a:p>
            <a:r>
              <a:rPr lang="en-IN" sz="2400" dirty="0" smtClean="0"/>
              <a:t>Output the data to send (</a:t>
            </a:r>
            <a:r>
              <a:rPr lang="en-IN" sz="2400" b="1" dirty="0" smtClean="0"/>
              <a:t>Always</a:t>
            </a:r>
            <a:r>
              <a:rPr lang="en-IN" sz="2400" dirty="0" smtClean="0"/>
              <a:t> start with "data: ")</a:t>
            </a:r>
          </a:p>
          <a:p>
            <a:r>
              <a:rPr lang="en-IN" sz="2400" dirty="0" smtClean="0"/>
              <a:t>Flush the output data back to the web page</a:t>
            </a:r>
          </a:p>
          <a:p>
            <a:endParaRPr lang="en-IN" dirty="0"/>
          </a:p>
        </p:txBody>
      </p:sp>
      <p:sp>
        <p:nvSpPr>
          <p:cNvPr id="3" name="Title 2"/>
          <p:cNvSpPr>
            <a:spLocks noGrp="1"/>
          </p:cNvSpPr>
          <p:nvPr>
            <p:ph type="title"/>
          </p:nvPr>
        </p:nvSpPr>
        <p:spPr/>
        <p:txBody>
          <a:bodyPr/>
          <a:lstStyle/>
          <a:p>
            <a:r>
              <a:rPr lang="en-US" dirty="0" smtClean="0"/>
              <a:t>Web socket</a:t>
            </a:r>
            <a:endParaRPr lang="en-IN"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37</a:t>
            </a:fld>
            <a:endParaRPr lang="en-US" dirty="0"/>
          </a:p>
        </p:txBody>
      </p:sp>
    </p:spTree>
    <p:extLst>
      <p:ext uri="{BB962C8B-B14F-4D97-AF65-F5344CB8AC3E}">
        <p14:creationId xmlns:p14="http://schemas.microsoft.com/office/powerpoint/2010/main" val="8033318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38</a:t>
            </a:fld>
            <a:endParaRPr lang="en-US" dirty="0"/>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en-US" dirty="0">
                <a:hlinkClick r:id="rId2"/>
              </a:rPr>
              <a:t>What is HTML </a:t>
            </a:r>
            <a:r>
              <a:rPr lang="en-US" dirty="0" smtClean="0">
                <a:hlinkClick r:id="rId2"/>
              </a:rPr>
              <a:t>5</a:t>
            </a:r>
            <a:r>
              <a:rPr lang="en-US" dirty="0" smtClean="0"/>
              <a:t> ????</a:t>
            </a:r>
          </a:p>
          <a:p>
            <a:pPr>
              <a:defRPr/>
            </a:pPr>
            <a:r>
              <a:rPr lang="en-US" dirty="0" smtClean="0"/>
              <a:t>Will </a:t>
            </a:r>
            <a:r>
              <a:rPr lang="en-US" dirty="0"/>
              <a:t>HTML 5 work </a:t>
            </a:r>
            <a:r>
              <a:rPr lang="en-US" dirty="0" smtClean="0"/>
              <a:t>without &lt;! </a:t>
            </a:r>
            <a:r>
              <a:rPr lang="en-US" dirty="0"/>
              <a:t>DOCTYPE html&gt; </a:t>
            </a:r>
            <a:r>
              <a:rPr lang="en-US" dirty="0" smtClean="0"/>
              <a:t>????</a:t>
            </a:r>
          </a:p>
          <a:p>
            <a:pPr>
              <a:defRPr/>
            </a:pPr>
            <a:r>
              <a:rPr lang="en-US" dirty="0"/>
              <a:t>Which browsers support HTML </a:t>
            </a:r>
            <a:r>
              <a:rPr lang="en-US" dirty="0" smtClean="0"/>
              <a:t>5 ????</a:t>
            </a:r>
          </a:p>
          <a:p>
            <a:pPr>
              <a:defRPr/>
            </a:pPr>
            <a:r>
              <a:rPr lang="en-US" dirty="0"/>
              <a:t>What is “Semantic </a:t>
            </a:r>
            <a:r>
              <a:rPr lang="en-US" dirty="0" smtClean="0"/>
              <a:t>HTML ????</a:t>
            </a:r>
          </a:p>
          <a:p>
            <a:pPr>
              <a:defRPr/>
            </a:pPr>
            <a:r>
              <a:rPr lang="en-US" dirty="0" smtClean="0"/>
              <a:t>What are different </a:t>
            </a:r>
            <a:r>
              <a:rPr lang="en-US" dirty="0"/>
              <a:t>S</a:t>
            </a:r>
            <a:r>
              <a:rPr lang="en-US" dirty="0" smtClean="0"/>
              <a:t>torage type in HTML5 ????</a:t>
            </a:r>
          </a:p>
          <a:p>
            <a:pPr>
              <a:defRPr/>
            </a:pPr>
            <a:endParaRPr lang="en-US" dirty="0"/>
          </a:p>
          <a:p>
            <a:pPr>
              <a:defRPr/>
            </a:pPr>
            <a:endParaRPr lang="en-US" dirty="0"/>
          </a:p>
          <a:p>
            <a:pPr>
              <a:defRPr/>
            </a:pPr>
            <a:endParaRPr lang="en-US" dirty="0" smtClean="0"/>
          </a:p>
          <a:p>
            <a:pPr>
              <a:defRPr/>
            </a:pPr>
            <a:endParaRPr lang="en-US" dirty="0"/>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39</a:t>
            </a:fld>
            <a:endParaRPr lang="en-US" dirty="0"/>
          </a:p>
        </p:txBody>
      </p:sp>
      <p:pic>
        <p:nvPicPr>
          <p:cNvPr id="6" name="Picture 29"/>
          <p:cNvPicPr>
            <a:picLocks noChangeAspect="1" noChangeArrowheads="1"/>
          </p:cNvPicPr>
          <p:nvPr/>
        </p:nvPicPr>
        <p:blipFill>
          <a:blip r:embed="rId3" cstate="print"/>
          <a:srcRect/>
          <a:stretch>
            <a:fillRect/>
          </a:stretch>
        </p:blipFill>
        <p:spPr bwMode="auto">
          <a:xfrm>
            <a:off x="8124825" y="76200"/>
            <a:ext cx="1004888" cy="105568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buFont typeface="Arial" panose="020B0604020202020204" pitchFamily="34" charset="0"/>
              <a:buChar char="•"/>
            </a:pPr>
            <a:r>
              <a:rPr dirty="0" smtClean="0"/>
              <a:t>HTML 5  a revolution in WEB. </a:t>
            </a:r>
          </a:p>
          <a:p>
            <a:pPr lvl="1">
              <a:buFont typeface="Arial" panose="020B0604020202020204" pitchFamily="34" charset="0"/>
              <a:buChar char="•"/>
            </a:pPr>
            <a:r>
              <a:rPr dirty="0" smtClean="0"/>
              <a:t>What is HTML 5 ?</a:t>
            </a:r>
          </a:p>
          <a:p>
            <a:pPr lvl="1">
              <a:buFont typeface="Arial" panose="020B0604020202020204" pitchFamily="34" charset="0"/>
              <a:buChar char="•"/>
            </a:pPr>
            <a:r>
              <a:rPr lang="en-US" dirty="0" smtClean="0"/>
              <a:t>Why HTML5 ?</a:t>
            </a:r>
          </a:p>
        </p:txBody>
      </p:sp>
      <p:sp>
        <p:nvSpPr>
          <p:cNvPr id="3" name="Title 2"/>
          <p:cNvSpPr>
            <a:spLocks noGrp="1"/>
          </p:cNvSpPr>
          <p:nvPr>
            <p:ph type="title"/>
          </p:nvPr>
        </p:nvSpPr>
        <p:spPr/>
        <p:txBody>
          <a:bodyPr/>
          <a:lstStyle/>
          <a:p>
            <a:r>
              <a:rPr lang="en-US" dirty="0" smtClean="0"/>
              <a:t>Overview</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auto">
              <a:lnSpc>
                <a:spcPct val="120000"/>
              </a:lnSpc>
              <a:spcAft>
                <a:spcPts val="0"/>
              </a:spcAft>
              <a:defRPr/>
            </a:pPr>
            <a:r>
              <a:rPr lang="en-US" sz="2400" dirty="0"/>
              <a:t>HTMl5 Demos with browser support listed</a:t>
            </a:r>
            <a:br>
              <a:rPr lang="en-US" sz="2400" dirty="0"/>
            </a:br>
            <a:r>
              <a:rPr lang="en-US" sz="2400" dirty="0">
                <a:hlinkClick r:id="rId2"/>
              </a:rPr>
              <a:t>http://html5demos.com</a:t>
            </a:r>
            <a:endParaRPr lang="en-US" sz="2400" dirty="0"/>
          </a:p>
          <a:p>
            <a:pPr>
              <a:defRPr/>
            </a:pPr>
            <a:endParaRPr lang="en-US" sz="2000" dirty="0"/>
          </a:p>
        </p:txBody>
      </p:sp>
      <p:sp>
        <p:nvSpPr>
          <p:cNvPr id="3" name="Title 2"/>
          <p:cNvSpPr>
            <a:spLocks noGrp="1"/>
          </p:cNvSpPr>
          <p:nvPr>
            <p:ph type="title"/>
          </p:nvPr>
        </p:nvSpPr>
        <p:spPr/>
        <p:txBody>
          <a:bodyPr/>
          <a:lstStyle/>
          <a:p>
            <a:r>
              <a:rPr lang="en-US" dirty="0" smtClean="0"/>
              <a:t>Demos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40</a:t>
            </a:fld>
            <a:endParaRPr lang="en-US" dirty="0"/>
          </a:p>
        </p:txBody>
      </p:sp>
      <p:pic>
        <p:nvPicPr>
          <p:cNvPr id="6" name="Picture 7"/>
          <p:cNvPicPr>
            <a:picLocks noChangeAspect="1" noChangeArrowheads="1"/>
          </p:cNvPicPr>
          <p:nvPr/>
        </p:nvPicPr>
        <p:blipFill>
          <a:blip r:embed="rId3"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1600" dirty="0"/>
              <a:t>W3C</a:t>
            </a:r>
            <a:br>
              <a:rPr lang="en-US" altLang="en-US" sz="1600" dirty="0"/>
            </a:br>
            <a:r>
              <a:rPr lang="en-US" altLang="en-US" sz="1600" dirty="0">
                <a:hlinkClick r:id="rId2"/>
              </a:rPr>
              <a:t>http://dev.w3.org/html5/html-author/</a:t>
            </a:r>
            <a:r>
              <a:rPr lang="en-US" altLang="en-US" sz="1600" dirty="0"/>
              <a:t/>
            </a:r>
            <a:br>
              <a:rPr lang="en-US" altLang="en-US" sz="1600" dirty="0"/>
            </a:br>
            <a:r>
              <a:rPr lang="en-US" altLang="en-US" sz="1600" dirty="0" smtClean="0"/>
              <a:t>W3Schools </a:t>
            </a:r>
            <a:r>
              <a:rPr lang="en-US" altLang="en-US" sz="1600" dirty="0"/>
              <a:t>HTML 5 Reference</a:t>
            </a:r>
            <a:br>
              <a:rPr lang="en-US" altLang="en-US" sz="1600" dirty="0"/>
            </a:br>
            <a:r>
              <a:rPr lang="en-US" altLang="en-US" sz="1600" dirty="0">
                <a:hlinkClick r:id="rId3"/>
              </a:rPr>
              <a:t>http://www.w3schools.com/html5/</a:t>
            </a:r>
            <a:endParaRPr lang="en-US" altLang="en-US" sz="1600" dirty="0"/>
          </a:p>
          <a:p>
            <a:r>
              <a:rPr lang="en-US" altLang="en-US" sz="1600" dirty="0"/>
              <a:t>Dive Into HTML 5 (prerelease site for an O’Reilly book)</a:t>
            </a:r>
            <a:br>
              <a:rPr lang="en-US" altLang="en-US" sz="1600" dirty="0"/>
            </a:br>
            <a:r>
              <a:rPr lang="en-US" altLang="en-US" sz="1600" dirty="0">
                <a:hlinkClick r:id="rId4"/>
              </a:rPr>
              <a:t>http://diveintohtml5.org</a:t>
            </a:r>
            <a:endParaRPr lang="en-US" altLang="en-US" sz="1600" dirty="0"/>
          </a:p>
          <a:p>
            <a:r>
              <a:rPr lang="en-US" altLang="en-US" sz="1600" dirty="0" smtClean="0"/>
              <a:t>Web Kit </a:t>
            </a:r>
            <a:r>
              <a:rPr lang="en-US" altLang="en-US" sz="1600" dirty="0"/>
              <a:t>(Safari and Chromium)</a:t>
            </a:r>
            <a:br>
              <a:rPr lang="en-US" altLang="en-US" sz="1600" dirty="0"/>
            </a:br>
            <a:r>
              <a:rPr lang="en-US" altLang="en-US" sz="1600" dirty="0">
                <a:hlinkClick r:id="rId5"/>
              </a:rPr>
              <a:t>http://developer.apple.com/safari/library/navigation/</a:t>
            </a:r>
            <a:r>
              <a:rPr lang="en-US" altLang="en-US" sz="1600" dirty="0"/>
              <a:t/>
            </a:r>
            <a:br>
              <a:rPr lang="en-US" altLang="en-US" sz="1600" dirty="0"/>
            </a:br>
            <a:r>
              <a:rPr lang="en-US" altLang="en-US" sz="1600" dirty="0">
                <a:hlinkClick r:id="rId6"/>
              </a:rPr>
              <a:t>http://www.chromium/home/</a:t>
            </a:r>
            <a:endParaRPr lang="en-US" altLang="en-US" sz="1600" dirty="0"/>
          </a:p>
          <a:p>
            <a:r>
              <a:rPr lang="en-US" altLang="en-US" sz="1600" dirty="0"/>
              <a:t>Mozilla</a:t>
            </a:r>
            <a:br>
              <a:rPr lang="en-US" altLang="en-US" sz="1600" dirty="0"/>
            </a:br>
            <a:r>
              <a:rPr lang="en-US" altLang="en-US" sz="1600" dirty="0">
                <a:hlinkClick r:id="rId7"/>
              </a:rPr>
              <a:t>http://developer.mozilla.org/en/html/html5/</a:t>
            </a:r>
            <a:endParaRPr lang="en-US" altLang="en-US" sz="1600" dirty="0"/>
          </a:p>
          <a:p>
            <a:r>
              <a:rPr lang="en-US" altLang="en-US" sz="1600" dirty="0"/>
              <a:t>IE 8 &amp; 9</a:t>
            </a:r>
            <a:br>
              <a:rPr lang="en-US" altLang="en-US" sz="1600" dirty="0"/>
            </a:br>
            <a:r>
              <a:rPr lang="en-US" altLang="en-US" sz="1600" dirty="0">
                <a:hlinkClick r:id="rId8"/>
              </a:rPr>
              <a:t>http://msdn.microsoft.com/en-us/library/aa737439.aspx</a:t>
            </a:r>
            <a:r>
              <a:rPr lang="en-US" altLang="en-US" sz="1600" dirty="0"/>
              <a:t/>
            </a:r>
            <a:br>
              <a:rPr lang="en-US" altLang="en-US" sz="1600" dirty="0"/>
            </a:br>
            <a:r>
              <a:rPr lang="en-US" altLang="en-US" sz="1600" dirty="0">
                <a:hlinkClick r:id="rId9"/>
              </a:rPr>
              <a:t>http://ie.microsoft.com/testdrive/</a:t>
            </a:r>
            <a:endParaRPr lang="en-US" altLang="en-US" sz="1600" dirty="0"/>
          </a:p>
          <a:p>
            <a:pPr>
              <a:defRPr/>
            </a:pPr>
            <a:endParaRPr lang="en-US" sz="1600" dirty="0"/>
          </a:p>
        </p:txBody>
      </p:sp>
      <p:sp>
        <p:nvSpPr>
          <p:cNvPr id="3" name="Title 2"/>
          <p:cNvSpPr>
            <a:spLocks noGrp="1"/>
          </p:cNvSpPr>
          <p:nvPr>
            <p:ph type="title"/>
          </p:nvPr>
        </p:nvSpPr>
        <p:spPr/>
        <p:txBody>
          <a:bodyPr/>
          <a:lstStyle/>
          <a:p>
            <a:r>
              <a:rPr lang="en-US" dirty="0" smtClean="0"/>
              <a:t>Developer </a:t>
            </a:r>
            <a:r>
              <a:rPr lang="en-US" dirty="0" err="1" smtClean="0"/>
              <a:t>Sorce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41</a:t>
            </a:fld>
            <a:endParaRPr lang="en-US" dirty="0"/>
          </a:p>
        </p:txBody>
      </p:sp>
      <p:pic>
        <p:nvPicPr>
          <p:cNvPr id="6" name="Picture 7"/>
          <p:cNvPicPr>
            <a:picLocks noChangeAspect="1" noChangeArrowheads="1"/>
          </p:cNvPicPr>
          <p:nvPr/>
        </p:nvPicPr>
        <p:blipFill>
          <a:blip r:embed="rId10"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81000" y="50673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extLst>
      <p:ext uri="{BB962C8B-B14F-4D97-AF65-F5344CB8AC3E}">
        <p14:creationId xmlns:p14="http://schemas.microsoft.com/office/powerpoint/2010/main" val="5387769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en-US" sz="2000" dirty="0" smtClean="0">
                <a:hlinkClick r:id="rId2"/>
              </a:rPr>
              <a:t>http</a:t>
            </a:r>
            <a:r>
              <a:rPr lang="en-US" sz="2000" dirty="0">
                <a:hlinkClick r:id="rId2"/>
              </a:rPr>
              <a:t>://</a:t>
            </a:r>
            <a:r>
              <a:rPr lang="en-US" sz="2000" dirty="0" smtClean="0">
                <a:hlinkClick r:id="rId2"/>
              </a:rPr>
              <a:t>www.tutorialspoint.com/html5/html5_pdf_version.htm</a:t>
            </a:r>
            <a:endParaRPr lang="en-US" sz="2000" dirty="0" smtClean="0"/>
          </a:p>
          <a:p>
            <a:pPr>
              <a:defRPr/>
            </a:pPr>
            <a:r>
              <a:rPr lang="en-US" sz="2000" dirty="0">
                <a:hlinkClick r:id="rId3"/>
              </a:rPr>
              <a:t>http://</a:t>
            </a:r>
            <a:r>
              <a:rPr lang="en-US" sz="2000" dirty="0" smtClean="0">
                <a:hlinkClick r:id="rId3"/>
              </a:rPr>
              <a:t>www.html-5-tutorial.com/all-html-tags.htm</a:t>
            </a:r>
            <a:r>
              <a:rPr lang="en-US" sz="2000" dirty="0" smtClean="0"/>
              <a:t>  - Tags</a:t>
            </a:r>
          </a:p>
          <a:p>
            <a:pPr>
              <a:defRPr/>
            </a:pPr>
            <a:r>
              <a:rPr sz="2000" dirty="0" smtClean="0">
                <a:hlinkClick r:id="rId4"/>
              </a:rPr>
              <a:t>http://www.tutorialspoint.com/html5/html5_events.htm</a:t>
            </a:r>
            <a:r>
              <a:rPr sz="2000" dirty="0" smtClean="0"/>
              <a:t> - Events</a:t>
            </a:r>
          </a:p>
          <a:p>
            <a:pPr>
              <a:defRPr/>
            </a:pPr>
            <a:r>
              <a:rPr lang="en-US" sz="2000" dirty="0">
                <a:hlinkClick r:id="rId5"/>
              </a:rPr>
              <a:t>http://</a:t>
            </a:r>
            <a:r>
              <a:rPr lang="en-US" sz="2000" dirty="0" smtClean="0">
                <a:hlinkClick r:id="rId5"/>
              </a:rPr>
              <a:t>www.w3schools.com/html/html5_geolocation.asp</a:t>
            </a:r>
            <a:r>
              <a:rPr lang="en-US" sz="2000" dirty="0" smtClean="0"/>
              <a:t> - Location</a:t>
            </a:r>
            <a:endParaRPr sz="2000" dirty="0" smtClean="0"/>
          </a:p>
          <a:p>
            <a:pPr>
              <a:defRPr/>
            </a:pPr>
            <a:endParaRPr lang="en-US" sz="2000" dirty="0" smtClean="0"/>
          </a:p>
          <a:p>
            <a:pPr>
              <a:defRPr/>
            </a:pPr>
            <a:endParaRPr lang="en-US" sz="2000" dirty="0" smtClean="0"/>
          </a:p>
          <a:p>
            <a:pPr>
              <a:defRPr/>
            </a:pPr>
            <a:endParaRPr lang="en-US" sz="2000" dirty="0" smtClean="0"/>
          </a:p>
          <a:p>
            <a:pPr>
              <a:defRPr/>
            </a:pPr>
            <a:endParaRPr lang="en-US" sz="2000" dirty="0"/>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42</a:t>
            </a:fld>
            <a:endParaRPr lang="en-US" dirty="0"/>
          </a:p>
        </p:txBody>
      </p:sp>
      <p:pic>
        <p:nvPicPr>
          <p:cNvPr id="6" name="Picture 7"/>
          <p:cNvPicPr>
            <a:picLocks noChangeAspect="1" noChangeArrowheads="1"/>
          </p:cNvPicPr>
          <p:nvPr/>
        </p:nvPicPr>
        <p:blipFill>
          <a:blip r:embed="rId6"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extLst>
      <p:ext uri="{BB962C8B-B14F-4D97-AF65-F5344CB8AC3E}">
        <p14:creationId xmlns:p14="http://schemas.microsoft.com/office/powerpoint/2010/main" val="5387769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endParaRPr lang="en-US" sz="2000" dirty="0"/>
          </a:p>
        </p:txBody>
      </p:sp>
      <p:sp>
        <p:nvSpPr>
          <p:cNvPr id="3" name="Title 2"/>
          <p:cNvSpPr>
            <a:spLocks noGrp="1"/>
          </p:cNvSpPr>
          <p:nvPr>
            <p:ph type="title"/>
          </p:nvPr>
        </p:nvSpPr>
        <p:spPr/>
        <p:txBody>
          <a:bodyPr/>
          <a:lstStyle/>
          <a:p>
            <a:r>
              <a:rPr lang="en-US" dirty="0" smtClean="0"/>
              <a:t>Hands On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43</a:t>
            </a:fld>
            <a:endParaRPr lang="en-US" dirty="0"/>
          </a:p>
        </p:txBody>
      </p:sp>
      <p:pic>
        <p:nvPicPr>
          <p:cNvPr id="8" name="Picture 32"/>
          <p:cNvPicPr>
            <a:picLocks noChangeAspect="1" noChangeArrowheads="1"/>
          </p:cNvPicPr>
          <p:nvPr/>
        </p:nvPicPr>
        <p:blipFill>
          <a:blip r:embed="rId3" cstate="print"/>
          <a:srcRect/>
          <a:stretch>
            <a:fillRect/>
          </a:stretch>
        </p:blipFill>
        <p:spPr bwMode="auto">
          <a:xfrm>
            <a:off x="7705725" y="0"/>
            <a:ext cx="1133475" cy="1050925"/>
          </a:xfrm>
          <a:prstGeom prst="rect">
            <a:avLst/>
          </a:prstGeom>
          <a:noFill/>
          <a:ln w="9525" algn="ctr">
            <a:noFill/>
            <a:miter lim="800000"/>
            <a:headEnd/>
            <a:tailEnd/>
          </a:ln>
        </p:spPr>
      </p:pic>
      <p:pic>
        <p:nvPicPr>
          <p:cNvPr id="1028" name="Picture 4" descr="C:\Users\350071\Desktop\ELT training\htmL5\HTML5 Form\Form part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700808"/>
            <a:ext cx="4107336" cy="4608512"/>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350071\Desktop\ELT training\htmL5\HTML5 Form\Form part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7505" y="1680325"/>
            <a:ext cx="4791695" cy="4845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8337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HTML5</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latin typeface="Cambria" pitchFamily="18" charset="0"/>
                <a:ea typeface="+mj-ea"/>
                <a:cs typeface="+mj-cs"/>
              </a:rPr>
              <a:t>You have successfully completed.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smtClean="0"/>
              <a:t>Introduction</a:t>
            </a:r>
          </a:p>
          <a:p>
            <a:r>
              <a:rPr lang="en-US" sz="2000" dirty="0" smtClean="0"/>
              <a:t>History</a:t>
            </a:r>
          </a:p>
          <a:p>
            <a:r>
              <a:rPr lang="en-US" sz="2000" dirty="0" smtClean="0"/>
              <a:t>Browser Support</a:t>
            </a:r>
          </a:p>
          <a:p>
            <a:r>
              <a:rPr lang="en-US" sz="2000" dirty="0" smtClean="0"/>
              <a:t>Elements</a:t>
            </a:r>
          </a:p>
          <a:p>
            <a:pPr lvl="1"/>
            <a:r>
              <a:rPr sz="2000" smtClean="0"/>
              <a:t>Form Elements and Input Types </a:t>
            </a:r>
            <a:endParaRPr lang="en-US" sz="2000" dirty="0" smtClean="0"/>
          </a:p>
          <a:p>
            <a:r>
              <a:rPr lang="en-US" sz="2000" dirty="0" smtClean="0"/>
              <a:t>Attributes</a:t>
            </a:r>
          </a:p>
          <a:p>
            <a:r>
              <a:rPr lang="en-US" sz="2000" dirty="0" smtClean="0"/>
              <a:t>Events</a:t>
            </a:r>
          </a:p>
          <a:p>
            <a:r>
              <a:rPr lang="en-US" sz="2000" dirty="0" smtClean="0"/>
              <a:t>Graphics</a:t>
            </a:r>
          </a:p>
          <a:p>
            <a:pPr lvl="1"/>
            <a:r>
              <a:rPr lang="en-US" sz="2000" dirty="0" smtClean="0"/>
              <a:t>SVG and Canvas</a:t>
            </a:r>
          </a:p>
          <a:p>
            <a:r>
              <a:rPr lang="en-US" sz="2000" dirty="0"/>
              <a:t>Introduction to </a:t>
            </a:r>
            <a:r>
              <a:rPr lang="en-US" sz="2000" dirty="0" smtClean="0"/>
              <a:t> API</a:t>
            </a:r>
          </a:p>
          <a:p>
            <a:pPr lvl="1"/>
            <a:r>
              <a:rPr lang="en-US" sz="2000" dirty="0" smtClean="0"/>
              <a:t>Storage</a:t>
            </a:r>
          </a:p>
          <a:p>
            <a:pPr lvl="2"/>
            <a:r>
              <a:rPr lang="en-US" dirty="0" smtClean="0"/>
              <a:t>Local and Session Storage, Cache manifesto, </a:t>
            </a:r>
            <a:r>
              <a:rPr lang="en-US" dirty="0" err="1" smtClean="0"/>
              <a:t>IndexedDB</a:t>
            </a:r>
            <a:endParaRPr lang="en-US" dirty="0" smtClean="0"/>
          </a:p>
          <a:p>
            <a:pPr lvl="1"/>
            <a:r>
              <a:rPr lang="en-US" sz="2000" dirty="0" err="1" smtClean="0"/>
              <a:t>Geolocation</a:t>
            </a:r>
            <a:r>
              <a:rPr lang="en-US" sz="2000" dirty="0" smtClean="0"/>
              <a:t>, Web  Socket and Web workers</a:t>
            </a:r>
            <a:endParaRPr lang="en-US" sz="2000" dirty="0"/>
          </a:p>
        </p:txBody>
      </p:sp>
      <p:sp>
        <p:nvSpPr>
          <p:cNvPr id="3" name="Title 2"/>
          <p:cNvSpPr>
            <a:spLocks noGrp="1"/>
          </p:cNvSpPr>
          <p:nvPr>
            <p:ph type="title"/>
          </p:nvPr>
        </p:nvSpPr>
        <p:spPr/>
        <p:txBody>
          <a:bodyPr/>
          <a:lstStyle/>
          <a:p>
            <a:r>
              <a:rPr lang="en-US" dirty="0" smtClean="0"/>
              <a:t>Table of Content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spTree>
    <p:extLst>
      <p:ext uri="{BB962C8B-B14F-4D97-AF65-F5344CB8AC3E}">
        <p14:creationId xmlns:p14="http://schemas.microsoft.com/office/powerpoint/2010/main" val="381121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sz="2400" dirty="0" smtClean="0"/>
              <a:t>After this complete session you will be </a:t>
            </a:r>
            <a:r>
              <a:rPr sz="2400" smtClean="0"/>
              <a:t>able to understand:</a:t>
            </a:r>
            <a:endParaRPr sz="2400" dirty="0" smtClean="0"/>
          </a:p>
          <a:p>
            <a:pPr lvl="1">
              <a:buFont typeface="Arial" pitchFamily="34" charset="0"/>
              <a:buChar char="•"/>
            </a:pPr>
            <a:r>
              <a:rPr lang="en-US" dirty="0" smtClean="0"/>
              <a:t>What is RIA ?</a:t>
            </a:r>
            <a:endParaRPr dirty="0" smtClean="0"/>
          </a:p>
          <a:p>
            <a:pPr lvl="1">
              <a:buFont typeface="Arial" pitchFamily="34" charset="0"/>
              <a:buChar char="•"/>
            </a:pPr>
            <a:r>
              <a:rPr smtClean="0"/>
              <a:t>Importance </a:t>
            </a:r>
            <a:r>
              <a:rPr dirty="0" smtClean="0"/>
              <a:t>of semantic markup.</a:t>
            </a:r>
          </a:p>
          <a:p>
            <a:pPr lvl="1">
              <a:buFont typeface="Arial" pitchFamily="34" charset="0"/>
              <a:buChar char="•"/>
            </a:pPr>
            <a:r>
              <a:rPr lang="en-US" dirty="0" smtClean="0"/>
              <a:t>HTML 5 tags and APIs.</a:t>
            </a:r>
            <a:endParaRPr dirty="0" smtClean="0"/>
          </a:p>
          <a:p>
            <a:pPr>
              <a:buNone/>
            </a:pPr>
            <a:endParaRPr lang="en-US" dirty="0"/>
          </a:p>
        </p:txBody>
      </p:sp>
      <p:sp>
        <p:nvSpPr>
          <p:cNvPr id="3" name="Title 2"/>
          <p:cNvSpPr>
            <a:spLocks noGrp="1"/>
          </p:cNvSpPr>
          <p:nvPr>
            <p:ph type="title"/>
          </p:nvPr>
        </p:nvSpPr>
        <p:spPr/>
        <p:txBody>
          <a:bodyPr/>
          <a:lstStyle/>
          <a:p>
            <a:r>
              <a:rPr lang="en-US" dirty="0" smtClean="0"/>
              <a:t>Objectives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dirty="0" smtClean="0"/>
              <a:t>What is world wide web ?</a:t>
            </a:r>
          </a:p>
          <a:p>
            <a:r>
              <a:rPr lang="en-US" dirty="0" smtClean="0"/>
              <a:t>What is Web site ?</a:t>
            </a:r>
          </a:p>
          <a:p>
            <a:r>
              <a:rPr lang="en-US" dirty="0" smtClean="0"/>
              <a:t>How does a web site work ?</a:t>
            </a:r>
          </a:p>
          <a:p>
            <a:r>
              <a:rPr lang="en-US" dirty="0" smtClean="0"/>
              <a:t>What is HTML ?</a:t>
            </a:r>
            <a:endParaRPr dirty="0" smtClean="0"/>
          </a:p>
          <a:p>
            <a:endParaRPr dirty="0" smtClean="0"/>
          </a:p>
          <a:p>
            <a:endParaRPr lang="en-US" dirty="0"/>
          </a:p>
        </p:txBody>
      </p:sp>
      <p:sp>
        <p:nvSpPr>
          <p:cNvPr id="3" name="Title 2"/>
          <p:cNvSpPr>
            <a:spLocks noGrp="1"/>
          </p:cNvSpPr>
          <p:nvPr>
            <p:ph type="title"/>
          </p:nvPr>
        </p:nvSpPr>
        <p:spPr/>
        <p:txBody>
          <a:bodyPr/>
          <a:lstStyle/>
          <a:p>
            <a:r>
              <a:rPr lang="en-US" dirty="0" smtClean="0"/>
              <a:t>Do </a:t>
            </a:r>
            <a:r>
              <a:rPr lang="en-US" smtClean="0"/>
              <a:t>You Know</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763000" cy="4486275"/>
          </a:xfrm>
          <a:no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smtClean="0"/>
              <a:t>HTML5</a:t>
            </a:r>
            <a:r>
              <a:rPr lang="en-US" sz="2200" dirty="0"/>
              <a:t> is a </a:t>
            </a:r>
            <a:r>
              <a:rPr lang="en-US" sz="2200" dirty="0" smtClean="0"/>
              <a:t>markup language</a:t>
            </a:r>
            <a:r>
              <a:rPr lang="en-US" sz="2200" dirty="0"/>
              <a:t> used for structuring and presenting content for the </a:t>
            </a:r>
            <a:r>
              <a:rPr lang="en-US" sz="2200" dirty="0" smtClean="0"/>
              <a:t>World</a:t>
            </a:r>
            <a:r>
              <a:rPr lang="en-US" sz="2200" u="sng" dirty="0" smtClean="0"/>
              <a:t> </a:t>
            </a:r>
            <a:r>
              <a:rPr lang="en-US" sz="2200" dirty="0" smtClean="0"/>
              <a:t>Wide Web.</a:t>
            </a:r>
          </a:p>
          <a:p>
            <a:endParaRPr lang="en-US" sz="2200" dirty="0"/>
          </a:p>
          <a:p>
            <a:r>
              <a:rPr lang="en-US" sz="2200" dirty="0"/>
              <a:t>It is the fifth revision of the </a:t>
            </a:r>
            <a:r>
              <a:rPr lang="en-US" sz="2200" dirty="0" smtClean="0"/>
              <a:t>HTML</a:t>
            </a:r>
            <a:r>
              <a:rPr lang="en-US" sz="2200" dirty="0"/>
              <a:t> standard (created in 1990 and standardized as HTML 4 as of 1997</a:t>
            </a:r>
            <a:r>
              <a:rPr lang="en-US" sz="2200" dirty="0" smtClean="0"/>
              <a:t>).</a:t>
            </a:r>
          </a:p>
          <a:p>
            <a:endParaRPr lang="en-US" sz="2200" dirty="0"/>
          </a:p>
          <a:p>
            <a:r>
              <a:rPr lang="en-US" sz="2200" dirty="0" smtClean="0"/>
              <a:t>HTML </a:t>
            </a:r>
            <a:r>
              <a:rPr lang="en-US" sz="2200" dirty="0"/>
              <a:t>5 is a new standard for HTML whose main target is to deliver everything without need to any additional plugins like flash, Silverlight etc. It has everything from animations, videos, rich GUI etc</a:t>
            </a:r>
            <a:r>
              <a:rPr lang="en-US" sz="2200" dirty="0" smtClean="0"/>
              <a:t>.</a:t>
            </a:r>
            <a:br>
              <a:rPr lang="en-US" sz="2200" dirty="0" smtClean="0"/>
            </a:br>
            <a:endParaRPr lang="en-US" sz="2200" dirty="0"/>
          </a:p>
          <a:p>
            <a:r>
              <a:rPr lang="en-US" sz="2200" dirty="0"/>
              <a:t>HTML5 is cooperation output between World Wide Web Consortium </a:t>
            </a:r>
            <a:r>
              <a:rPr lang="en-US" sz="2200" dirty="0" smtClean="0"/>
              <a:t>and </a:t>
            </a:r>
            <a:r>
              <a:rPr lang="en-US" sz="2200" dirty="0"/>
              <a:t>the Web Hypertext Application Technology Working </a:t>
            </a:r>
            <a:r>
              <a:rPr lang="en-US" sz="2200" dirty="0" smtClean="0"/>
              <a:t>Group.</a:t>
            </a:r>
            <a:endParaRPr lang="en-US" sz="2200" dirty="0"/>
          </a:p>
          <a:p>
            <a:endParaRPr lang="en-US" sz="2200" dirty="0" smtClean="0"/>
          </a:p>
        </p:txBody>
      </p:sp>
      <p:sp>
        <p:nvSpPr>
          <p:cNvPr id="3" name="Title 2"/>
          <p:cNvSpPr>
            <a:spLocks noGrp="1"/>
          </p:cNvSpPr>
          <p:nvPr>
            <p:ph type="title"/>
          </p:nvPr>
        </p:nvSpPr>
        <p:spPr/>
        <p:txBody>
          <a:bodyPr/>
          <a:lstStyle/>
          <a:p>
            <a:r>
              <a:rPr lang="en-US" dirty="0" smtClean="0"/>
              <a:t>HTML5 Introduction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763000" cy="4486275"/>
          </a:xfrm>
          <a:noFill/>
          <a:ln w="9525">
            <a:noFill/>
            <a:miter lim="800000"/>
            <a:headEnd/>
            <a:tailEnd/>
          </a:ln>
        </p:spPr>
        <p:txBody>
          <a:bodyPr vert="horz" wrap="square" lIns="91440" tIns="45720" rIns="91440" bIns="45720" numCol="1" anchor="t" anchorCtr="0" compatLnSpc="1">
            <a:prstTxWarp prst="textNoShape">
              <a:avLst/>
            </a:prstTxWarp>
          </a:bodyPr>
          <a:lstStyle/>
          <a:p>
            <a:r>
              <a:rPr lang="en-US" sz="2200" dirty="0">
                <a:solidFill>
                  <a:srgbClr val="C00000"/>
                </a:solidFill>
              </a:rPr>
              <a:t>HTML5 ~= HTML + CSS + </a:t>
            </a:r>
            <a:r>
              <a:rPr lang="en-US" sz="2200" dirty="0" smtClean="0">
                <a:solidFill>
                  <a:srgbClr val="C00000"/>
                </a:solidFill>
              </a:rPr>
              <a:t>JS</a:t>
            </a:r>
          </a:p>
          <a:p>
            <a:endParaRPr lang="en-US" sz="2200" dirty="0" smtClean="0"/>
          </a:p>
          <a:p>
            <a:r>
              <a:rPr lang="en-US" sz="2200" dirty="0" smtClean="0"/>
              <a:t>HTML5 </a:t>
            </a:r>
            <a:r>
              <a:rPr lang="en-US" sz="2200" dirty="0"/>
              <a:t>has </a:t>
            </a:r>
            <a:r>
              <a:rPr lang="en-US" sz="2200" dirty="0" smtClean="0"/>
              <a:t>included </a:t>
            </a:r>
            <a:r>
              <a:rPr lang="en-US" sz="2200" dirty="0"/>
              <a:t>new elements for drawing graphics, displaying media content, for better page structure and better form handling, and several new APIs, such as drag and drop, get the geographical position of a user, store local data, and </a:t>
            </a:r>
            <a:r>
              <a:rPr lang="en-US" sz="2200" dirty="0" smtClean="0"/>
              <a:t>more</a:t>
            </a:r>
          </a:p>
          <a:p>
            <a:endParaRPr sz="2200" smtClean="0"/>
          </a:p>
          <a:p>
            <a:r>
              <a:rPr sz="2200" smtClean="0"/>
              <a:t>Language for Mobile Applications development.</a:t>
            </a:r>
          </a:p>
          <a:p>
            <a:pPr>
              <a:buNone/>
            </a:pPr>
            <a:endParaRPr lang="en-US" sz="2200" dirty="0" smtClean="0"/>
          </a:p>
        </p:txBody>
      </p:sp>
      <p:sp>
        <p:nvSpPr>
          <p:cNvPr id="3" name="Title 2"/>
          <p:cNvSpPr>
            <a:spLocks noGrp="1"/>
          </p:cNvSpPr>
          <p:nvPr>
            <p:ph type="title"/>
          </p:nvPr>
        </p:nvSpPr>
        <p:spPr/>
        <p:txBody>
          <a:bodyPr/>
          <a:lstStyle/>
          <a:p>
            <a:r>
              <a:rPr lang="en-US" dirty="0" smtClean="0"/>
              <a:t>HTML5 Introduction cont.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spTree>
    <p:extLst>
      <p:ext uri="{BB962C8B-B14F-4D97-AF65-F5344CB8AC3E}">
        <p14:creationId xmlns:p14="http://schemas.microsoft.com/office/powerpoint/2010/main" val="970098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1BE50270E5E134D95689062A58BEE64" ma:contentTypeVersion="0" ma:contentTypeDescription="Create a new document." ma:contentTypeScope="" ma:versionID="c789855a85528a6715f955adaaffe55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2.xml><?xml version="1.0" encoding="utf-8"?>
<ds:datastoreItem xmlns:ds="http://schemas.openxmlformats.org/officeDocument/2006/customXml" ds:itemID="{A7C481EB-8F30-4DBE-97E4-C47F16554C60}">
  <ds:schemaRefs>
    <ds:schemaRef ds:uri="http://schemas.microsoft.com/office/2006/metadata/properties"/>
  </ds:schemaRefs>
</ds:datastoreItem>
</file>

<file path=customXml/itemProps3.xml><?xml version="1.0" encoding="utf-8"?>
<ds:datastoreItem xmlns:ds="http://schemas.openxmlformats.org/officeDocument/2006/customXml" ds:itemID="{5D84ECA1-659B-4CDE-9233-365F07A777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4595</TotalTime>
  <Words>1975</Words>
  <Application>Microsoft Office PowerPoint</Application>
  <PresentationFormat>On-screen Show (4:3)</PresentationFormat>
  <Paragraphs>432</Paragraphs>
  <Slides>44</Slides>
  <Notes>5</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Theme_3</vt:lpstr>
      <vt:lpstr>PowerPoint Presentation</vt:lpstr>
      <vt:lpstr>PowerPoint Presentation</vt:lpstr>
      <vt:lpstr>PowerPoint Presentation</vt:lpstr>
      <vt:lpstr>Overview</vt:lpstr>
      <vt:lpstr>Table of Content</vt:lpstr>
      <vt:lpstr>Objectives</vt:lpstr>
      <vt:lpstr>Do You Know</vt:lpstr>
      <vt:lpstr>HTML5 Introduction</vt:lpstr>
      <vt:lpstr>HTML5 Introduction cont.</vt:lpstr>
      <vt:lpstr>History of Web Standards</vt:lpstr>
      <vt:lpstr>Why HTML5</vt:lpstr>
      <vt:lpstr>Browser Support</vt:lpstr>
      <vt:lpstr>Elements</vt:lpstr>
      <vt:lpstr>Elements cont.</vt:lpstr>
      <vt:lpstr>Elements cont.</vt:lpstr>
      <vt:lpstr>Semantic markup</vt:lpstr>
      <vt:lpstr>Semantic markup cont.</vt:lpstr>
      <vt:lpstr>Input Types</vt:lpstr>
      <vt:lpstr>Form Elements</vt:lpstr>
      <vt:lpstr>HTML Attribute Rule &amp; List</vt:lpstr>
      <vt:lpstr>Attributes</vt:lpstr>
      <vt:lpstr>Attributes cont.</vt:lpstr>
      <vt:lpstr>Events</vt:lpstr>
      <vt:lpstr>Events cont.</vt:lpstr>
      <vt:lpstr>Events cont.</vt:lpstr>
      <vt:lpstr>Video</vt:lpstr>
      <vt:lpstr>Audio</vt:lpstr>
      <vt:lpstr>Audio</vt:lpstr>
      <vt:lpstr>Scalable Vector Graphics</vt:lpstr>
      <vt:lpstr>Canvas</vt:lpstr>
      <vt:lpstr>Canvas cont.</vt:lpstr>
      <vt:lpstr>Storage - Offline Applications</vt:lpstr>
      <vt:lpstr>Storage - Local Storage</vt:lpstr>
      <vt:lpstr>Storage - Local Storage cont.</vt:lpstr>
      <vt:lpstr>Location</vt:lpstr>
      <vt:lpstr>Web Worker</vt:lpstr>
      <vt:lpstr>Web socket</vt:lpstr>
      <vt:lpstr>Questions</vt:lpstr>
      <vt:lpstr>Test Your Understanding</vt:lpstr>
      <vt:lpstr>Demos</vt:lpstr>
      <vt:lpstr>Developer Sorce</vt:lpstr>
      <vt:lpstr>Source</vt:lpstr>
      <vt:lpstr>Hands On</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Content_Development_Template_Learner</dc:title>
  <dc:creator>AssetDevelopmentTeam@cognizant.com</dc:creator>
  <cp:lastModifiedBy>NSS</cp:lastModifiedBy>
  <cp:revision>459</cp:revision>
  <dcterms:created xsi:type="dcterms:W3CDTF">2011-06-15T11:24:59Z</dcterms:created>
  <dcterms:modified xsi:type="dcterms:W3CDTF">2014-09-26T08:08:35Z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0x010100B1BE50270E5E134D95689062A58BEE64</vt:lpwstr>
  </property>
</Properties>
</file>