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0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2" autoAdjust="0"/>
    <p:restoredTop sz="94660"/>
  </p:normalViewPr>
  <p:slideViewPr>
    <p:cSldViewPr>
      <p:cViewPr varScale="1">
        <p:scale>
          <a:sx n="68" d="100"/>
          <a:sy n="68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81C8-59D1-4C48-A0E7-82F2644140A5}" type="datetimeFigureOut">
              <a:rPr lang="en-IN" smtClean="0"/>
              <a:pPr/>
              <a:t>27-09-2012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11A20-E19E-42F5-9B42-52FCF00E7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125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02717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18432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1A20-E19E-42F5-9B42-52FCF00E777D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6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520065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" y="0"/>
            <a:ext cx="557213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55625" y="6437313"/>
            <a:ext cx="3119438" cy="244475"/>
          </a:xfrm>
          <a:prstGeom prst="rect">
            <a:avLst/>
          </a:prstGeom>
        </p:spPr>
        <p:txBody>
          <a:bodyPr lIns="0" rIns="0" bIns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© 2012, Cognizant Technology Solutions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16100" y="3365500"/>
            <a:ext cx="5181600" cy="368300"/>
          </a:xfrm>
        </p:spPr>
        <p:txBody>
          <a:bodyPr lIns="0" tIns="0" rIns="0" bIns="0"/>
          <a:lstStyle>
            <a:lvl1pPr marL="0" indent="0">
              <a:defRPr sz="2400">
                <a:solidFill>
                  <a:srgbClr val="3E9A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6100" y="2047875"/>
            <a:ext cx="6045200" cy="1241425"/>
          </a:xfrm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7375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 smtClean="0"/>
              <a:t>   </a:t>
            </a:r>
            <a:r>
              <a:rPr lang="en-US"/>
              <a:t>© 2012, Cognizant Technology Solutions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50825" y="6459538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FDF1E02-6924-4A84-9425-CCE380479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©2012, Cognizant 		</a:t>
            </a:r>
            <a:endParaRPr lang="en-US" sz="900" b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DB23F"/>
                </a:solidFill>
                <a:cs typeface="Arial" charset="0"/>
              </a:defRPr>
            </a:lvl1pPr>
          </a:lstStyle>
          <a:p>
            <a:pPr>
              <a:defRPr/>
            </a:pPr>
            <a:fld id="{2AB1E8DC-F7DF-4D4F-B3C6-E3FB89983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518932-7389-417F-B738-97845BC6F53B}" type="datetimeFigureOut">
              <a:rPr lang="en-IN" smtClean="0"/>
              <a:pPr/>
              <a:t>27-09-2012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9CC6F1-A844-42E0-AF96-44BDEDEAB2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323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4850" y="0"/>
            <a:ext cx="33496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615950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 l    © 2012, Cognizant Technology Solutions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F7BD0848-76BE-4ED1-B7DD-82F9BE3796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 l    © 2012, Cognizant Technology Solutions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120079C-BF55-4BC2-9BCB-4696F22787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40377" y="615950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2825" y="0"/>
            <a:ext cx="30416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40377" y="579438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4025" y="1320799"/>
            <a:ext cx="8242300" cy="47783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 l    © 2012, Cognizant Technology Solutions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CE956619-E71F-4399-A56E-DB28639A4A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 l    © 2012, Cognizant Technology Solutions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B4F20C6-3003-4694-8E58-E2FD6F3AF8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40377" y="615950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4025" y="1573213"/>
            <a:ext cx="3962400" cy="4525962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2"/>
          </p:nvPr>
        </p:nvSpPr>
        <p:spPr>
          <a:xfrm>
            <a:off x="4733925" y="1573213"/>
            <a:ext cx="3962400" cy="4525962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0438" y="0"/>
            <a:ext cx="3094037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0377" y="579438"/>
            <a:ext cx="8242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10000">
                  <a:schemeClr val="bg1">
                    <a:lumMod val="85000"/>
                    <a:alpha val="0"/>
                  </a:schemeClr>
                </a:gs>
                <a:gs pos="60000">
                  <a:schemeClr val="bg1">
                    <a:lumMod val="65000"/>
                    <a:alpha val="3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31800" y="406400"/>
            <a:ext cx="5486400" cy="495300"/>
          </a:xfrm>
        </p:spPr>
        <p:txBody>
          <a:bodyPr/>
          <a:lstStyle>
            <a:lvl1pPr>
              <a:defRPr b="0">
                <a:solidFill>
                  <a:srgbClr val="3D96A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4025" y="1320799"/>
            <a:ext cx="8242300" cy="47783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 anchor="t" anchorCtr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 l    © 2012, Cognizant Technology Solutions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5653458-6C02-401C-B0AB-1D1F365C14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2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9813" y="0"/>
            <a:ext cx="301466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288718\Desktop\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9875" y="6235700"/>
            <a:ext cx="22717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514350" y="6437313"/>
            <a:ext cx="2520950" cy="244475"/>
          </a:xfrm>
          <a:prstGeom prst="rect">
            <a:avLst/>
          </a:prstGeom>
        </p:spPr>
        <p:txBody>
          <a:bodyPr lIns="0" rIns="0" bIns="0"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 l    © 2012, Cognizant Technology Solutions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36538" y="6475413"/>
            <a:ext cx="238125" cy="2222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D84ECD5-30F8-46ED-9649-4AE203CBF6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593975" y="6248400"/>
            <a:ext cx="4111625" cy="3683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2011, Cognizant Technology Solutions.                            Confidential</a:t>
            </a:r>
            <a:r>
              <a:rPr lang="en-US" sz="200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©2012, Cognizant 		</a:t>
            </a:r>
            <a:endParaRPr lang="en-US" sz="900" b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"/>
            <a:ext cx="86106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" y="1143000"/>
            <a:ext cx="8610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DB23F"/>
                </a:solidFill>
                <a:cs typeface="Arial" charset="0"/>
              </a:defRPr>
            </a:lvl1pPr>
          </a:lstStyle>
          <a:p>
            <a:pPr>
              <a:defRPr/>
            </a:pPr>
            <a:fld id="{280B9FA3-6217-4CFB-981F-308BA3BD6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2.1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252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Syntax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145045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body { 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 font-size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0.8em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}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each selector there are '</a:t>
            </a:r>
            <a:r>
              <a:rPr lang="en-IN" b="1" dirty="0"/>
              <a:t>properties</a:t>
            </a:r>
            <a:r>
              <a:rPr lang="en-IN" dirty="0"/>
              <a:t>' inside </a:t>
            </a:r>
            <a:r>
              <a:rPr lang="en-IN" b="1" dirty="0"/>
              <a:t>curly brackets</a:t>
            </a:r>
            <a:r>
              <a:rPr lang="en-IN" dirty="0"/>
              <a:t>, which simply take the form of words such as </a:t>
            </a:r>
            <a:r>
              <a:rPr lang="en-IN" u="sng" dirty="0">
                <a:solidFill>
                  <a:srgbClr val="3333FF"/>
                </a:solidFill>
              </a:rPr>
              <a:t>color</a:t>
            </a:r>
            <a:r>
              <a:rPr lang="en-IN" dirty="0"/>
              <a:t>, </a:t>
            </a:r>
            <a:r>
              <a:rPr lang="en-IN" u="sng" dirty="0">
                <a:solidFill>
                  <a:srgbClr val="3333FF"/>
                </a:solidFill>
              </a:rPr>
              <a:t>font-weight</a:t>
            </a:r>
            <a:r>
              <a:rPr lang="en-IN" dirty="0"/>
              <a:t> or </a:t>
            </a:r>
            <a:r>
              <a:rPr lang="en-IN" u="sng" dirty="0">
                <a:solidFill>
                  <a:srgbClr val="3333FF"/>
                </a:solidFill>
              </a:rPr>
              <a:t>background-color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335699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 font-size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0.8em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blue;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}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515719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font-size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0.8em;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blue;}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55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Syntax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Lengths &amp; Percentages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145045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em</a:t>
            </a:r>
            <a:r>
              <a:rPr lang="en-IN" dirty="0"/>
              <a:t> (such as font-size: 2em) is the unit for the </a:t>
            </a:r>
            <a:r>
              <a:rPr lang="en-IN" b="1" dirty="0"/>
              <a:t>calculated size of a font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So </a:t>
            </a:r>
            <a:r>
              <a:rPr lang="en-IN" dirty="0"/>
              <a:t>"2em", for example, is two times the current font size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 err="1"/>
              <a:t>px</a:t>
            </a:r>
            <a:r>
              <a:rPr lang="en-IN" dirty="0"/>
              <a:t> (such as font-size: 12px) is the unit for </a:t>
            </a:r>
            <a:r>
              <a:rPr lang="en-IN" b="1" dirty="0"/>
              <a:t>pixels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 err="1"/>
              <a:t>pt</a:t>
            </a:r>
            <a:r>
              <a:rPr lang="en-IN" dirty="0"/>
              <a:t> (such as font-size: 12pt) is the unit for </a:t>
            </a:r>
            <a:r>
              <a:rPr lang="en-IN" b="1" dirty="0"/>
              <a:t>points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/>
              <a:t>%</a:t>
            </a:r>
            <a:r>
              <a:rPr lang="en-IN" dirty="0"/>
              <a:t> (such as font-size: 80%) is the unit </a:t>
            </a:r>
            <a:r>
              <a:rPr lang="en-IN" dirty="0" smtClean="0"/>
              <a:t>for </a:t>
            </a:r>
            <a:r>
              <a:rPr lang="en-IN" b="1" dirty="0" smtClean="0"/>
              <a:t>percentages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following </a:t>
            </a:r>
            <a:r>
              <a:rPr lang="en-IN" dirty="0"/>
              <a:t>are some general units that are used in a number of properties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30120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a value is </a:t>
            </a:r>
            <a:r>
              <a:rPr lang="en-IN" b="1" dirty="0"/>
              <a:t>zero</a:t>
            </a:r>
            <a:r>
              <a:rPr lang="en-IN" dirty="0"/>
              <a:t>, you do not need to state a unit.</a:t>
            </a:r>
          </a:p>
        </p:txBody>
      </p:sp>
    </p:spTree>
    <p:extLst>
      <p:ext uri="{BB962C8B-B14F-4D97-AF65-F5344CB8AC3E}">
        <p14:creationId xmlns:p14="http://schemas.microsoft.com/office/powerpoint/2010/main" xmlns="" val="20283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Syntax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Colours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501008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red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r>
              <a:rPr lang="en-IN" b="1" dirty="0" err="1" smtClean="0"/>
              <a:t>rgb</a:t>
            </a:r>
            <a:r>
              <a:rPr lang="en-IN" b="1" dirty="0" smtClean="0"/>
              <a:t>(255,0,0</a:t>
            </a:r>
            <a:r>
              <a:rPr lang="en-IN" b="1" dirty="0"/>
              <a:t>)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r>
              <a:rPr lang="en-IN" b="1" dirty="0" err="1" smtClean="0"/>
              <a:t>rgb</a:t>
            </a:r>
            <a:r>
              <a:rPr lang="en-IN" b="1" dirty="0" smtClean="0"/>
              <a:t>(100</a:t>
            </a:r>
            <a:r>
              <a:rPr lang="en-IN" b="1" dirty="0"/>
              <a:t>%,0%,0%)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r>
              <a:rPr lang="en-IN" b="1" dirty="0" smtClean="0"/>
              <a:t>#</a:t>
            </a:r>
            <a:r>
              <a:rPr lang="en-IN" b="1" dirty="0"/>
              <a:t>ff0000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r>
              <a:rPr lang="en-IN" b="1" dirty="0" smtClean="0"/>
              <a:t>#</a:t>
            </a:r>
            <a:r>
              <a:rPr lang="en-IN" b="1" dirty="0"/>
              <a:t>f00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 brings </a:t>
            </a:r>
            <a:r>
              <a:rPr lang="en-IN" b="1" dirty="0"/>
              <a:t>16,777,216</a:t>
            </a:r>
            <a:r>
              <a:rPr lang="en-IN" dirty="0"/>
              <a:t> colours to your disposal. They can take the form of a </a:t>
            </a:r>
            <a:r>
              <a:rPr lang="en-IN" b="1" dirty="0"/>
              <a:t>name</a:t>
            </a:r>
            <a:r>
              <a:rPr lang="en-IN" dirty="0"/>
              <a:t>, an </a:t>
            </a:r>
            <a:r>
              <a:rPr lang="en-IN" b="1" dirty="0" err="1"/>
              <a:t>rgb</a:t>
            </a:r>
            <a:r>
              <a:rPr lang="en-IN" dirty="0"/>
              <a:t> (red/green/blue) value or a </a:t>
            </a:r>
            <a:r>
              <a:rPr lang="en-IN" b="1" dirty="0"/>
              <a:t>hex</a:t>
            </a:r>
            <a:r>
              <a:rPr lang="en-IN" dirty="0"/>
              <a:t>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h1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 err="1"/>
              <a:t>color</a:t>
            </a:r>
            <a:r>
              <a:rPr lang="en-IN" b="1" dirty="0"/>
              <a:t>: yellow;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28786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Syntax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Background Colours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50912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red</a:t>
            </a:r>
            <a:endParaRPr lang="en-IN" dirty="0" smtClean="0"/>
          </a:p>
          <a:p>
            <a:r>
              <a:rPr lang="en-IN" b="1" dirty="0" err="1" smtClean="0"/>
              <a:t>rgb</a:t>
            </a:r>
            <a:r>
              <a:rPr lang="en-IN" b="1" dirty="0" smtClean="0"/>
              <a:t>(255,0,0)</a:t>
            </a:r>
            <a:endParaRPr lang="en-IN" dirty="0" smtClean="0"/>
          </a:p>
          <a:p>
            <a:r>
              <a:rPr lang="en-IN" b="1" dirty="0" err="1" smtClean="0"/>
              <a:t>rgb</a:t>
            </a:r>
            <a:r>
              <a:rPr lang="en-IN" b="1" dirty="0" smtClean="0"/>
              <a:t>(100</a:t>
            </a:r>
            <a:r>
              <a:rPr lang="en-IN" b="1" dirty="0"/>
              <a:t>%,0%,0</a:t>
            </a:r>
            <a:r>
              <a:rPr lang="en-IN" b="1" dirty="0" smtClean="0"/>
              <a:t>%)</a:t>
            </a:r>
            <a:endParaRPr lang="en-IN" dirty="0" smtClean="0"/>
          </a:p>
          <a:p>
            <a:r>
              <a:rPr lang="en-IN" b="1" dirty="0" smtClean="0"/>
              <a:t>#ff0000</a:t>
            </a:r>
            <a:endParaRPr lang="en-IN" dirty="0" smtClean="0"/>
          </a:p>
          <a:p>
            <a:r>
              <a:rPr lang="en-IN" b="1" dirty="0" smtClean="0"/>
              <a:t>#</a:t>
            </a:r>
            <a:r>
              <a:rPr lang="en-IN" b="1" dirty="0"/>
              <a:t>f00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 brings </a:t>
            </a:r>
            <a:r>
              <a:rPr lang="en-IN" b="1" dirty="0"/>
              <a:t>16,777,216</a:t>
            </a:r>
            <a:r>
              <a:rPr lang="en-IN" dirty="0"/>
              <a:t> colours to your disposal. They can take the form of a </a:t>
            </a:r>
            <a:r>
              <a:rPr lang="en-IN" b="1" dirty="0"/>
              <a:t>name</a:t>
            </a:r>
            <a:r>
              <a:rPr lang="en-IN" dirty="0"/>
              <a:t>, an </a:t>
            </a:r>
            <a:r>
              <a:rPr lang="en-IN" b="1" dirty="0" err="1"/>
              <a:t>rgb</a:t>
            </a:r>
            <a:r>
              <a:rPr lang="en-IN" dirty="0"/>
              <a:t> (red/green/blue) value or a </a:t>
            </a:r>
            <a:r>
              <a:rPr lang="en-IN" b="1" dirty="0"/>
              <a:t>hex</a:t>
            </a:r>
            <a:r>
              <a:rPr lang="en-IN" dirty="0"/>
              <a:t>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h1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 smtClean="0"/>
              <a:t>background-</a:t>
            </a:r>
            <a:r>
              <a:rPr lang="en-IN" b="1" dirty="0" err="1" smtClean="0"/>
              <a:t>color</a:t>
            </a:r>
            <a:r>
              <a:rPr lang="en-IN" b="1" dirty="0"/>
              <a:t>: </a:t>
            </a:r>
            <a:r>
              <a:rPr lang="en-IN" b="1" dirty="0" smtClean="0"/>
              <a:t>red;</a:t>
            </a:r>
            <a:r>
              <a:rPr lang="en-IN" dirty="0" smtClean="0"/>
              <a:t>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 </a:t>
            </a:r>
            <a:endParaRPr lang="en-IN" dirty="0" smtClean="0"/>
          </a:p>
          <a:p>
            <a:endParaRPr lang="en-US" dirty="0"/>
          </a:p>
          <a:p>
            <a:r>
              <a:rPr lang="en-IN" dirty="0" smtClean="0"/>
              <a:t>.header {</a:t>
            </a:r>
            <a:r>
              <a:rPr lang="en-IN" b="1" dirty="0" smtClean="0"/>
              <a:t>background-</a:t>
            </a:r>
            <a:r>
              <a:rPr lang="en-IN" b="1" dirty="0" err="1" smtClean="0"/>
              <a:t>color</a:t>
            </a:r>
            <a:r>
              <a:rPr lang="en-IN" b="1" dirty="0" smtClean="0"/>
              <a:t>: grey;</a:t>
            </a:r>
            <a:r>
              <a:rPr lang="en-IN" dirty="0" smtClean="0"/>
              <a:t>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193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Syntax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Text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can alter the </a:t>
            </a:r>
            <a:r>
              <a:rPr lang="en-IN" b="1" dirty="0"/>
              <a:t>size</a:t>
            </a:r>
            <a:r>
              <a:rPr lang="en-IN" dirty="0"/>
              <a:t> and </a:t>
            </a:r>
            <a:r>
              <a:rPr lang="en-IN" b="1" dirty="0"/>
              <a:t>shape </a:t>
            </a:r>
            <a:r>
              <a:rPr lang="en-IN" dirty="0"/>
              <a:t>of the text on a web page with a range of </a:t>
            </a:r>
            <a:r>
              <a:rPr lang="en-IN" dirty="0" smtClean="0"/>
              <a:t>properties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85536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Font-family</a:t>
            </a:r>
          </a:p>
          <a:p>
            <a:r>
              <a:rPr lang="en-US" dirty="0" smtClean="0"/>
              <a:t>Font-size</a:t>
            </a:r>
          </a:p>
          <a:p>
            <a:r>
              <a:rPr lang="en-US" dirty="0" smtClean="0"/>
              <a:t>Font-weight</a:t>
            </a:r>
          </a:p>
          <a:p>
            <a:r>
              <a:rPr lang="en-US" dirty="0" smtClean="0"/>
              <a:t>Font-style</a:t>
            </a:r>
          </a:p>
          <a:p>
            <a:r>
              <a:rPr lang="en-US" dirty="0" smtClean="0"/>
              <a:t>Text-decoration</a:t>
            </a:r>
          </a:p>
          <a:p>
            <a:r>
              <a:rPr lang="en-US" dirty="0" smtClean="0"/>
              <a:t>Text-transform</a:t>
            </a:r>
          </a:p>
          <a:p>
            <a:r>
              <a:rPr lang="en-US" dirty="0" smtClean="0"/>
              <a:t>Text-spacing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3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Font-family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font itself, such as </a:t>
            </a:r>
            <a:r>
              <a:rPr lang="en-IN" b="1" dirty="0"/>
              <a:t>Times New Roman</a:t>
            </a:r>
            <a:r>
              <a:rPr lang="en-IN" dirty="0"/>
              <a:t>, </a:t>
            </a:r>
            <a:r>
              <a:rPr lang="en-IN" b="1" dirty="0"/>
              <a:t>Arial</a:t>
            </a:r>
            <a:r>
              <a:rPr lang="en-IN" dirty="0"/>
              <a:t>, or </a:t>
            </a:r>
            <a:r>
              <a:rPr lang="en-IN" b="1" dirty="0"/>
              <a:t>Verdana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34888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h1 {font-family</a:t>
            </a:r>
            <a:r>
              <a:rPr lang="en-IN" dirty="0"/>
              <a:t>: "Times New </a:t>
            </a:r>
            <a:r>
              <a:rPr lang="en-IN" dirty="0" smtClean="0"/>
              <a:t>Roman“;}</a:t>
            </a:r>
          </a:p>
          <a:p>
            <a:endParaRPr lang="en-US" dirty="0"/>
          </a:p>
          <a:p>
            <a:r>
              <a:rPr lang="en-IN" dirty="0" smtClean="0"/>
              <a:t>h2 {font-family: </a:t>
            </a:r>
            <a:r>
              <a:rPr lang="en-IN" dirty="0" err="1" smtClean="0"/>
              <a:t>arial</a:t>
            </a:r>
            <a:r>
              <a:rPr lang="en-IN" dirty="0" smtClean="0"/>
              <a:t>, </a:t>
            </a:r>
            <a:r>
              <a:rPr lang="en-IN" dirty="0" err="1" smtClean="0"/>
              <a:t>verdana</a:t>
            </a:r>
            <a:r>
              <a:rPr lang="en-IN" dirty="0" smtClean="0"/>
              <a:t>, </a:t>
            </a:r>
            <a:r>
              <a:rPr lang="en-IN" dirty="0" err="1" smtClean="0"/>
              <a:t>helvetica</a:t>
            </a:r>
            <a:r>
              <a:rPr lang="en-IN" dirty="0" smtClean="0"/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xmlns="" val="30959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Font-size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Size of the font(text), can be relative or fixed.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488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h1 {font-size: 12px;}</a:t>
            </a:r>
          </a:p>
          <a:p>
            <a:endParaRPr lang="en-US" dirty="0"/>
          </a:p>
          <a:p>
            <a:r>
              <a:rPr lang="en-IN" dirty="0" smtClean="0"/>
              <a:t>h2 {font-size: 2em;}</a:t>
            </a:r>
          </a:p>
          <a:p>
            <a:endParaRPr lang="en-US" dirty="0"/>
          </a:p>
          <a:p>
            <a:r>
              <a:rPr lang="en-IN" dirty="0" smtClean="0"/>
              <a:t>h3 {font-size: 150%;}</a:t>
            </a:r>
          </a:p>
        </p:txBody>
      </p:sp>
    </p:spTree>
    <p:extLst>
      <p:ext uri="{BB962C8B-B14F-4D97-AF65-F5344CB8AC3E}">
        <p14:creationId xmlns:p14="http://schemas.microsoft.com/office/powerpoint/2010/main" xmlns="" val="4486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Font-weight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states whether the text is </a:t>
            </a:r>
            <a:r>
              <a:rPr lang="en-IN" b="1" dirty="0"/>
              <a:t>bold</a:t>
            </a:r>
            <a:r>
              <a:rPr lang="en-IN" dirty="0"/>
              <a:t> or not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6165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.navigation {</a:t>
            </a:r>
            <a:r>
              <a:rPr lang="en-IN" b="1" dirty="0" smtClean="0"/>
              <a:t>font-weight</a:t>
            </a:r>
            <a:r>
              <a:rPr lang="en-IN" b="1" dirty="0"/>
              <a:t>: </a:t>
            </a:r>
            <a:r>
              <a:rPr lang="en-IN" b="1" dirty="0" smtClean="0"/>
              <a:t>normal;</a:t>
            </a:r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 smtClean="0"/>
              <a:t>.current {font-weight: </a:t>
            </a:r>
            <a:r>
              <a:rPr lang="en-IN" b="1" dirty="0" smtClean="0"/>
              <a:t>bold</a:t>
            </a:r>
            <a:r>
              <a:rPr lang="en-IN" dirty="0" smtClean="0"/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xmlns="" val="2334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Font-style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states whether the text is </a:t>
            </a:r>
            <a:r>
              <a:rPr lang="en-IN" b="1" dirty="0"/>
              <a:t>italic</a:t>
            </a:r>
            <a:r>
              <a:rPr lang="en-IN" dirty="0"/>
              <a:t> or not.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6165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.navigation {</a:t>
            </a:r>
            <a:r>
              <a:rPr lang="en-IN" b="1" dirty="0" smtClean="0"/>
              <a:t>font-style: normal;</a:t>
            </a:r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 smtClean="0"/>
              <a:t>.current {font-style: </a:t>
            </a:r>
            <a:r>
              <a:rPr lang="en-IN" b="1" dirty="0" smtClean="0"/>
              <a:t>italic</a:t>
            </a:r>
            <a:r>
              <a:rPr lang="en-IN" dirty="0" smtClean="0"/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xmlns="" val="39629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Text-decoration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states whether the text is underlined or not. This can be: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361654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text-decoration: </a:t>
            </a:r>
            <a:r>
              <a:rPr lang="en-IN" b="1" dirty="0" err="1"/>
              <a:t>overline</a:t>
            </a:r>
            <a:r>
              <a:rPr lang="en-IN" dirty="0"/>
              <a:t>, which places a line above the text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/>
              <a:t>text-decoration: line-through</a:t>
            </a:r>
            <a:r>
              <a:rPr lang="en-IN" dirty="0"/>
              <a:t>, strike-through, which puts a line through the text.</a:t>
            </a:r>
          </a:p>
          <a:p>
            <a:endParaRPr lang="en-IN" b="1" dirty="0" smtClean="0"/>
          </a:p>
          <a:p>
            <a:r>
              <a:rPr lang="en-IN" b="1" dirty="0" smtClean="0"/>
              <a:t>text-decoration</a:t>
            </a:r>
            <a:r>
              <a:rPr lang="en-IN" b="1" dirty="0"/>
              <a:t>: </a:t>
            </a:r>
            <a:r>
              <a:rPr lang="en-IN" b="1" dirty="0" smtClean="0"/>
              <a:t>underline, this</a:t>
            </a:r>
            <a:r>
              <a:rPr lang="en-IN" dirty="0" smtClean="0"/>
              <a:t> </a:t>
            </a:r>
            <a:r>
              <a:rPr lang="en-IN" b="1" dirty="0"/>
              <a:t>should only be used for links</a:t>
            </a:r>
            <a:r>
              <a:rPr lang="en-IN" dirty="0"/>
              <a:t> because users generally expect underlined text to be links</a:t>
            </a:r>
          </a:p>
        </p:txBody>
      </p:sp>
    </p:spTree>
    <p:extLst>
      <p:ext uri="{BB962C8B-B14F-4D97-AF65-F5344CB8AC3E}">
        <p14:creationId xmlns:p14="http://schemas.microsoft.com/office/powerpoint/2010/main" xmlns="" val="22892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6400"/>
            <a:ext cx="5486400" cy="4953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Applying </a:t>
            </a:r>
            <a:r>
              <a:rPr lang="en-IN" b="1" dirty="0" smtClean="0"/>
              <a:t>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1700" y="1320800"/>
            <a:ext cx="8242300" cy="4778375"/>
          </a:xfrm>
        </p:spPr>
        <p:txBody>
          <a:bodyPr/>
          <a:lstStyle/>
          <a:p>
            <a:r>
              <a:rPr lang="en-US" dirty="0" smtClean="0"/>
              <a:t>In-line</a:t>
            </a:r>
          </a:p>
          <a:p>
            <a:r>
              <a:rPr lang="en-US" dirty="0" smtClean="0"/>
              <a:t>Internal</a:t>
            </a:r>
          </a:p>
          <a:p>
            <a:r>
              <a:rPr lang="en-US" dirty="0" smtClean="0"/>
              <a:t>External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555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Text-transform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will change the case of the text.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361654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text-transform: </a:t>
            </a:r>
            <a:r>
              <a:rPr lang="en-IN" b="1" dirty="0" smtClean="0"/>
              <a:t>capitalize;</a:t>
            </a:r>
            <a:r>
              <a:rPr lang="en-IN" dirty="0" smtClean="0"/>
              <a:t> </a:t>
            </a:r>
            <a:r>
              <a:rPr lang="en-IN" dirty="0"/>
              <a:t>turns the first letter of every word into uppercase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/>
              <a:t>text-transform: </a:t>
            </a:r>
            <a:r>
              <a:rPr lang="en-IN" b="1" dirty="0" smtClean="0"/>
              <a:t>uppercase;</a:t>
            </a:r>
            <a:r>
              <a:rPr lang="en-IN" dirty="0" smtClean="0"/>
              <a:t> </a:t>
            </a:r>
            <a:r>
              <a:rPr lang="en-IN" dirty="0"/>
              <a:t>turns everything into uppercase.</a:t>
            </a:r>
          </a:p>
          <a:p>
            <a:endParaRPr lang="en-IN" b="1" dirty="0" smtClean="0"/>
          </a:p>
          <a:p>
            <a:r>
              <a:rPr lang="en-IN" b="1" dirty="0" smtClean="0"/>
              <a:t>text-transform</a:t>
            </a:r>
            <a:r>
              <a:rPr lang="en-IN" b="1" dirty="0"/>
              <a:t>: </a:t>
            </a:r>
            <a:r>
              <a:rPr lang="en-IN" b="1" dirty="0" smtClean="0"/>
              <a:t>lowercase;</a:t>
            </a:r>
            <a:r>
              <a:rPr lang="en-IN" dirty="0" smtClean="0"/>
              <a:t> </a:t>
            </a:r>
            <a:r>
              <a:rPr lang="en-IN" dirty="0"/>
              <a:t>turns everything into lowercase.</a:t>
            </a:r>
          </a:p>
          <a:p>
            <a:endParaRPr lang="en-IN" b="1" dirty="0" smtClean="0"/>
          </a:p>
          <a:p>
            <a:r>
              <a:rPr lang="en-IN" b="1" dirty="0" smtClean="0"/>
              <a:t>text-transform</a:t>
            </a:r>
            <a:r>
              <a:rPr lang="en-IN" b="1" dirty="0"/>
              <a:t>: </a:t>
            </a:r>
            <a:r>
              <a:rPr lang="en-IN" b="1" dirty="0" smtClean="0"/>
              <a:t>none;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43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Text spacing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</a:t>
            </a:r>
            <a:r>
              <a:rPr lang="en-IN" b="1" u="sng" dirty="0">
                <a:solidFill>
                  <a:srgbClr val="3333FF"/>
                </a:solidFill>
              </a:rPr>
              <a:t>letter-spacing</a:t>
            </a:r>
            <a:r>
              <a:rPr lang="en-IN" dirty="0"/>
              <a:t> and </a:t>
            </a:r>
            <a:r>
              <a:rPr lang="en-IN" b="1" u="sng" dirty="0">
                <a:solidFill>
                  <a:srgbClr val="3333FF"/>
                </a:solidFill>
              </a:rPr>
              <a:t>word-spacing</a:t>
            </a:r>
            <a:r>
              <a:rPr lang="en-IN" dirty="0"/>
              <a:t> properties are for spacing between letters or words. The value can be a length or </a:t>
            </a:r>
            <a:r>
              <a:rPr lang="en-IN" b="1" dirty="0" smtClean="0"/>
              <a:t>normal.</a:t>
            </a:r>
          </a:p>
          <a:p>
            <a:endParaRPr lang="en-US" b="1" dirty="0"/>
          </a:p>
          <a:p>
            <a:r>
              <a:rPr lang="en-IN" dirty="0"/>
              <a:t>The </a:t>
            </a:r>
            <a:r>
              <a:rPr lang="en-IN" b="1" u="sng" dirty="0">
                <a:solidFill>
                  <a:srgbClr val="3333FF"/>
                </a:solidFill>
              </a:rPr>
              <a:t>line-height</a:t>
            </a:r>
            <a:r>
              <a:rPr lang="en-IN" dirty="0"/>
              <a:t> property sets the height of the lines in an element, such as a paragraph, without adjusting the size of the font. </a:t>
            </a:r>
            <a:endParaRPr lang="en-IN" dirty="0" smtClean="0"/>
          </a:p>
          <a:p>
            <a:endParaRPr lang="en-US" dirty="0"/>
          </a:p>
          <a:p>
            <a:r>
              <a:rPr lang="en-IN" dirty="0"/>
              <a:t>The </a:t>
            </a:r>
            <a:r>
              <a:rPr lang="en-IN" b="1" u="sng" dirty="0">
                <a:solidFill>
                  <a:srgbClr val="3333FF"/>
                </a:solidFill>
              </a:rPr>
              <a:t>text-align</a:t>
            </a:r>
            <a:r>
              <a:rPr lang="en-IN" dirty="0"/>
              <a:t> property will align the text inside an element to </a:t>
            </a:r>
            <a:r>
              <a:rPr lang="en-IN" b="1" dirty="0"/>
              <a:t>left</a:t>
            </a:r>
            <a:r>
              <a:rPr lang="en-IN" dirty="0"/>
              <a:t>, </a:t>
            </a:r>
            <a:r>
              <a:rPr lang="en-IN" b="1" dirty="0"/>
              <a:t>right</a:t>
            </a:r>
            <a:r>
              <a:rPr lang="en-IN" dirty="0"/>
              <a:t>, </a:t>
            </a:r>
            <a:r>
              <a:rPr lang="en-IN" b="1" dirty="0" err="1"/>
              <a:t>center</a:t>
            </a:r>
            <a:r>
              <a:rPr lang="en-IN" dirty="0"/>
              <a:t> or </a:t>
            </a:r>
            <a:r>
              <a:rPr lang="en-IN" b="1" dirty="0"/>
              <a:t>justify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u="sng" dirty="0">
                <a:solidFill>
                  <a:srgbClr val="3333FF"/>
                </a:solidFill>
              </a:rPr>
              <a:t>text-indent</a:t>
            </a:r>
            <a:r>
              <a:rPr lang="en-IN" dirty="0"/>
              <a:t> property will </a:t>
            </a:r>
            <a:r>
              <a:rPr lang="en-IN" b="1" dirty="0"/>
              <a:t>indent</a:t>
            </a:r>
            <a:r>
              <a:rPr lang="en-IN" dirty="0"/>
              <a:t> the first line of a paragraph, for example, to a given length or </a:t>
            </a:r>
            <a:r>
              <a:rPr lang="en-IN" dirty="0" smtClean="0"/>
              <a:t>percentage.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650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Text spacing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340768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letter-spacing: 0.5em;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word-spacing: 2em;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line-height: 1.5;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text-align: </a:t>
            </a:r>
            <a:r>
              <a:rPr lang="en-IN" b="1" dirty="0" err="1"/>
              <a:t>center</a:t>
            </a:r>
            <a:r>
              <a:rPr lang="en-IN" b="1" dirty="0"/>
              <a:t>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2118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Text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Example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03131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body { </a:t>
            </a:r>
            <a:br>
              <a:rPr lang="en-IN" sz="1600" dirty="0"/>
            </a:br>
            <a:r>
              <a:rPr lang="en-IN" sz="1600" dirty="0"/>
              <a:t>    </a:t>
            </a:r>
            <a:r>
              <a:rPr lang="en-IN" sz="1600" b="1" dirty="0"/>
              <a:t>font-family: </a:t>
            </a:r>
            <a:r>
              <a:rPr lang="en-IN" sz="1600" b="1" dirty="0" err="1"/>
              <a:t>arial</a:t>
            </a:r>
            <a:r>
              <a:rPr lang="en-IN" sz="1600" b="1" dirty="0"/>
              <a:t>, </a:t>
            </a:r>
            <a:r>
              <a:rPr lang="en-IN" sz="1600" b="1" dirty="0" err="1"/>
              <a:t>helvetica</a:t>
            </a:r>
            <a:r>
              <a:rPr lang="en-IN" sz="1600" b="1" dirty="0"/>
              <a:t>, sans-serif;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dirty="0"/>
              <a:t>    </a:t>
            </a:r>
            <a:r>
              <a:rPr lang="en-IN" sz="1600" b="1" dirty="0"/>
              <a:t>font-size: 0.8em;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dirty="0"/>
              <a:t>} </a:t>
            </a:r>
            <a:br>
              <a:rPr lang="en-IN" sz="1600" dirty="0"/>
            </a:br>
            <a:endParaRPr lang="en-IN" sz="1600" dirty="0"/>
          </a:p>
          <a:p>
            <a:r>
              <a:rPr lang="en-IN" sz="1600" dirty="0"/>
              <a:t>h1 { </a:t>
            </a:r>
            <a:br>
              <a:rPr lang="en-IN" sz="1600" dirty="0"/>
            </a:br>
            <a:r>
              <a:rPr lang="en-IN" sz="1600" dirty="0"/>
              <a:t>    </a:t>
            </a:r>
            <a:r>
              <a:rPr lang="en-IN" sz="1600" b="1" dirty="0"/>
              <a:t>font-size: 2em;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dirty="0"/>
              <a:t>} </a:t>
            </a:r>
            <a:br>
              <a:rPr lang="en-IN" sz="1600" dirty="0"/>
            </a:br>
            <a:endParaRPr lang="en-IN" sz="1600" dirty="0"/>
          </a:p>
          <a:p>
            <a:r>
              <a:rPr lang="en-IN" sz="1600" dirty="0"/>
              <a:t>h2 { </a:t>
            </a:r>
            <a:br>
              <a:rPr lang="en-IN" sz="1600" dirty="0"/>
            </a:br>
            <a:r>
              <a:rPr lang="en-IN" sz="1600" dirty="0"/>
              <a:t>    </a:t>
            </a:r>
            <a:r>
              <a:rPr lang="en-IN" sz="1600" b="1" dirty="0"/>
              <a:t>font-size: 1.5em;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dirty="0"/>
              <a:t>} </a:t>
            </a:r>
            <a:br>
              <a:rPr lang="en-IN" sz="1600" dirty="0"/>
            </a:br>
            <a:endParaRPr lang="en-IN" sz="1600" dirty="0"/>
          </a:p>
          <a:p>
            <a:r>
              <a:rPr lang="en-IN" sz="1600" dirty="0"/>
              <a:t>a { </a:t>
            </a:r>
            <a:br>
              <a:rPr lang="en-IN" sz="1600" dirty="0"/>
            </a:br>
            <a:r>
              <a:rPr lang="en-IN" sz="1600" dirty="0"/>
              <a:t>    </a:t>
            </a:r>
            <a:r>
              <a:rPr lang="en-IN" sz="1600" b="1" dirty="0"/>
              <a:t>text-decoration: none;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dirty="0"/>
              <a:t>} </a:t>
            </a:r>
            <a:br>
              <a:rPr lang="en-IN" sz="1600" dirty="0"/>
            </a:br>
            <a:endParaRPr lang="en-IN" sz="1600" dirty="0"/>
          </a:p>
          <a:p>
            <a:r>
              <a:rPr lang="en-IN" sz="1600" dirty="0"/>
              <a:t>strong { </a:t>
            </a:r>
            <a:br>
              <a:rPr lang="en-IN" sz="1600" dirty="0"/>
            </a:br>
            <a:r>
              <a:rPr lang="en-IN" sz="1600" dirty="0"/>
              <a:t>    </a:t>
            </a:r>
            <a:r>
              <a:rPr lang="en-IN" sz="1600" b="1" dirty="0"/>
              <a:t>font-style: italic;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dirty="0"/>
              <a:t>    </a:t>
            </a:r>
            <a:r>
              <a:rPr lang="en-IN" sz="1600" b="1" dirty="0"/>
              <a:t>text-transform: uppercase;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5432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Margin &amp; Padding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03131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3333FF"/>
                </a:solidFill>
              </a:rPr>
              <a:t>margin</a:t>
            </a:r>
            <a:r>
              <a:rPr lang="en-IN" dirty="0"/>
              <a:t> and </a:t>
            </a:r>
            <a:r>
              <a:rPr lang="en-IN" b="1" u="sng" dirty="0">
                <a:solidFill>
                  <a:srgbClr val="3333FF"/>
                </a:solidFill>
              </a:rPr>
              <a:t>padding</a:t>
            </a:r>
            <a:r>
              <a:rPr lang="en-IN" dirty="0"/>
              <a:t> are the two most commonly used properties for spacing-out elements. A margin is the space </a:t>
            </a:r>
            <a:r>
              <a:rPr lang="en-IN" b="1" dirty="0"/>
              <a:t>outside</a:t>
            </a:r>
            <a:r>
              <a:rPr lang="en-IN" dirty="0"/>
              <a:t> of the element, whereas padding is the space </a:t>
            </a:r>
            <a:r>
              <a:rPr lang="en-IN" b="1" dirty="0"/>
              <a:t>inside</a:t>
            </a:r>
            <a:r>
              <a:rPr lang="en-IN" dirty="0"/>
              <a:t> the element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dirty="0"/>
              <a:t>The four sides of an element can also be set individually. </a:t>
            </a:r>
            <a:r>
              <a:rPr lang="en-IN" b="1" u="sng" dirty="0">
                <a:solidFill>
                  <a:srgbClr val="3333FF"/>
                </a:solidFill>
              </a:rPr>
              <a:t>margin-top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margin-right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margin-bottom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margin-left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padding-top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padding-right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padding-bottom</a:t>
            </a:r>
            <a:r>
              <a:rPr lang="en-IN" dirty="0"/>
              <a:t> and </a:t>
            </a:r>
            <a:r>
              <a:rPr lang="en-IN" b="1" u="sng" dirty="0">
                <a:solidFill>
                  <a:srgbClr val="3333FF"/>
                </a:solidFill>
              </a:rPr>
              <a:t>padding-left</a:t>
            </a:r>
            <a:r>
              <a:rPr lang="en-IN" dirty="0"/>
              <a:t> are the self-explanatory properties you can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583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Margin &amp; Padding : </a:t>
            </a:r>
            <a:r>
              <a:rPr lang="en-IN" b="1" dirty="0" smtClean="0">
                <a:solidFill>
                  <a:schemeClr val="accent1"/>
                </a:solidFill>
              </a:rPr>
              <a:t>Example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628800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h2 { </a:t>
            </a:r>
            <a:br>
              <a:rPr lang="en-IN" dirty="0"/>
            </a:br>
            <a:r>
              <a:rPr lang="en-IN" dirty="0"/>
              <a:t>    font-size: 1.5em; </a:t>
            </a:r>
            <a:br>
              <a:rPr lang="en-IN" dirty="0"/>
            </a:br>
            <a:r>
              <a:rPr lang="en-IN" dirty="0"/>
              <a:t>    background-</a:t>
            </a:r>
            <a:r>
              <a:rPr lang="en-IN" dirty="0" err="1"/>
              <a:t>color</a:t>
            </a:r>
            <a:r>
              <a:rPr lang="en-IN" dirty="0"/>
              <a:t>: #ccc;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margin: 1em;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padding: 3em;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h1 { </a:t>
            </a:r>
            <a:br>
              <a:rPr lang="en-IN" dirty="0" smtClean="0"/>
            </a:br>
            <a:r>
              <a:rPr lang="en-IN" dirty="0" smtClean="0"/>
              <a:t>    font-size: 2.0em; </a:t>
            </a:r>
            <a:br>
              <a:rPr lang="en-IN" dirty="0" smtClean="0"/>
            </a:br>
            <a:r>
              <a:rPr lang="en-IN" dirty="0" smtClean="0"/>
              <a:t>    background-</a:t>
            </a:r>
            <a:r>
              <a:rPr lang="en-IN" dirty="0" err="1" smtClean="0"/>
              <a:t>color</a:t>
            </a:r>
            <a:r>
              <a:rPr lang="en-IN" dirty="0" smtClean="0"/>
              <a:t>: #333; </a:t>
            </a:r>
            <a:br>
              <a:rPr lang="en-IN" dirty="0" smtClean="0"/>
            </a:br>
            <a:r>
              <a:rPr lang="en-IN" dirty="0" smtClean="0"/>
              <a:t>    </a:t>
            </a:r>
            <a:r>
              <a:rPr lang="en-IN" b="1" dirty="0" smtClean="0"/>
              <a:t>margin: 0 0 20px 0;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    </a:t>
            </a:r>
            <a:r>
              <a:rPr lang="en-IN" b="1" dirty="0" smtClean="0"/>
              <a:t>padding: 10px 5px 15px;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}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800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Box Model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413" y="2881313"/>
            <a:ext cx="86391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542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Borders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628800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make a border around an element, all you need is </a:t>
            </a:r>
            <a:r>
              <a:rPr lang="en-IN" b="1" u="sng" dirty="0">
                <a:solidFill>
                  <a:srgbClr val="3333FF"/>
                </a:solidFill>
              </a:rPr>
              <a:t>border-style</a:t>
            </a:r>
            <a:r>
              <a:rPr lang="en-IN" dirty="0"/>
              <a:t>. The values can be </a:t>
            </a:r>
            <a:r>
              <a:rPr lang="en-IN" b="1" dirty="0"/>
              <a:t>solid</a:t>
            </a:r>
            <a:r>
              <a:rPr lang="en-IN" dirty="0"/>
              <a:t>, </a:t>
            </a:r>
            <a:r>
              <a:rPr lang="en-IN" b="1" dirty="0"/>
              <a:t>dotted</a:t>
            </a:r>
            <a:r>
              <a:rPr lang="en-IN" dirty="0"/>
              <a:t>, </a:t>
            </a:r>
            <a:r>
              <a:rPr lang="en-IN" b="1" dirty="0"/>
              <a:t>dashed</a:t>
            </a:r>
            <a:r>
              <a:rPr lang="en-IN" dirty="0"/>
              <a:t>, </a:t>
            </a:r>
            <a:r>
              <a:rPr lang="en-IN" b="1" dirty="0"/>
              <a:t>double</a:t>
            </a:r>
            <a:r>
              <a:rPr lang="en-IN" dirty="0"/>
              <a:t>, </a:t>
            </a:r>
            <a:r>
              <a:rPr lang="en-IN" b="1" dirty="0"/>
              <a:t>groove</a:t>
            </a:r>
            <a:r>
              <a:rPr lang="en-IN" dirty="0"/>
              <a:t>, </a:t>
            </a:r>
            <a:r>
              <a:rPr lang="en-IN" b="1" dirty="0"/>
              <a:t>ridge</a:t>
            </a:r>
            <a:r>
              <a:rPr lang="en-IN" dirty="0"/>
              <a:t>, </a:t>
            </a:r>
            <a:r>
              <a:rPr lang="en-IN" b="1" dirty="0"/>
              <a:t>inset</a:t>
            </a:r>
            <a:r>
              <a:rPr lang="en-IN" dirty="0"/>
              <a:t> and </a:t>
            </a:r>
            <a:r>
              <a:rPr lang="en-IN" b="1" dirty="0"/>
              <a:t>outset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u="sng" dirty="0">
                <a:solidFill>
                  <a:srgbClr val="3333FF"/>
                </a:solidFill>
              </a:rPr>
              <a:t>border-width</a:t>
            </a:r>
            <a:r>
              <a:rPr lang="en-IN" dirty="0"/>
              <a:t> sets the </a:t>
            </a:r>
            <a:r>
              <a:rPr lang="en-IN" b="1" dirty="0"/>
              <a:t>width</a:t>
            </a:r>
            <a:r>
              <a:rPr lang="en-IN" dirty="0"/>
              <a:t> of the border, which is usually in pixels. There are also properties for </a:t>
            </a:r>
            <a:r>
              <a:rPr lang="en-IN" b="1" u="sng" dirty="0">
                <a:solidFill>
                  <a:srgbClr val="3333FF"/>
                </a:solidFill>
              </a:rPr>
              <a:t>border-top-width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border-right-width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border-bottom-width</a:t>
            </a:r>
            <a:r>
              <a:rPr lang="en-IN" dirty="0"/>
              <a:t> and </a:t>
            </a:r>
            <a:r>
              <a:rPr lang="en-IN" b="1" u="sng" dirty="0">
                <a:solidFill>
                  <a:srgbClr val="3333FF"/>
                </a:solidFill>
              </a:rPr>
              <a:t>border-left-width</a:t>
            </a:r>
            <a:r>
              <a:rPr lang="en-IN" dirty="0"/>
              <a:t>.</a:t>
            </a:r>
          </a:p>
          <a:p>
            <a:endParaRPr lang="en-IN" dirty="0" smtClean="0"/>
          </a:p>
          <a:p>
            <a:r>
              <a:rPr lang="en-IN" dirty="0" smtClean="0"/>
              <a:t>Finally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border-</a:t>
            </a:r>
            <a:r>
              <a:rPr lang="en-IN" b="1" u="sng" dirty="0" err="1">
                <a:solidFill>
                  <a:srgbClr val="3333FF"/>
                </a:solidFill>
              </a:rPr>
              <a:t>color</a:t>
            </a:r>
            <a:r>
              <a:rPr lang="en-IN" dirty="0"/>
              <a:t> sets the colour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95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Borders: </a:t>
            </a:r>
            <a:r>
              <a:rPr lang="en-IN" b="1" dirty="0" smtClean="0">
                <a:solidFill>
                  <a:schemeClr val="accent1"/>
                </a:solidFill>
              </a:rPr>
              <a:t>Example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628800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h2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border-style: dashed;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border-width: 3px;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border-left-width: 10px;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border-right-width: 10px;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border-</a:t>
            </a:r>
            <a:r>
              <a:rPr lang="en-IN" b="1" dirty="0" err="1"/>
              <a:t>color</a:t>
            </a:r>
            <a:r>
              <a:rPr lang="en-IN" b="1" dirty="0"/>
              <a:t>: red;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434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Comments: </a:t>
            </a:r>
            <a:r>
              <a:rPr lang="en-IN" b="1" dirty="0" smtClean="0">
                <a:solidFill>
                  <a:schemeClr val="accent1"/>
                </a:solidFill>
              </a:rPr>
              <a:t>Example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628800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/* </a:t>
            </a:r>
            <a:r>
              <a:rPr lang="en-IN" dirty="0" smtClean="0"/>
              <a:t>- - - - - - These are header styles - - - - - - - */</a:t>
            </a:r>
          </a:p>
          <a:p>
            <a:endParaRPr lang="en-US" dirty="0"/>
          </a:p>
          <a:p>
            <a:r>
              <a:rPr lang="en-IN" dirty="0"/>
              <a:t>h1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#</a:t>
            </a:r>
            <a:r>
              <a:rPr lang="en-IN" dirty="0" err="1"/>
              <a:t>ffc</a:t>
            </a:r>
            <a:r>
              <a:rPr lang="en-IN" dirty="0"/>
              <a:t>; </a:t>
            </a:r>
            <a:br>
              <a:rPr lang="en-IN" dirty="0"/>
            </a:br>
            <a:r>
              <a:rPr lang="en-IN" dirty="0"/>
              <a:t>    background-</a:t>
            </a:r>
            <a:r>
              <a:rPr lang="en-IN" dirty="0" err="1"/>
              <a:t>color</a:t>
            </a:r>
            <a:r>
              <a:rPr lang="en-IN" dirty="0"/>
              <a:t>: #900; </a:t>
            </a:r>
            <a:br>
              <a:rPr lang="en-IN" dirty="0"/>
            </a:br>
            <a:r>
              <a:rPr lang="en-IN" dirty="0"/>
              <a:t>    font-size: 2em; </a:t>
            </a:r>
            <a:br>
              <a:rPr lang="en-IN" dirty="0"/>
            </a:br>
            <a:r>
              <a:rPr lang="en-IN" dirty="0" smtClean="0"/>
              <a:t>/*</a:t>
            </a:r>
            <a:r>
              <a:rPr lang="en-IN" dirty="0"/>
              <a:t>    margin: 0; </a:t>
            </a:r>
            <a:r>
              <a:rPr lang="en-IN" dirty="0" smtClean="0"/>
              <a:t> */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margin-bottom: 0.5em; </a:t>
            </a:r>
            <a:br>
              <a:rPr lang="en-IN" dirty="0"/>
            </a:b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710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Applying CSS : </a:t>
            </a:r>
            <a:r>
              <a:rPr lang="en-IN" b="1" dirty="0" smtClean="0">
                <a:solidFill>
                  <a:schemeClr val="accent1"/>
                </a:solidFill>
              </a:rPr>
              <a:t>in-line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7008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In-line</a:t>
            </a:r>
            <a:r>
              <a:rPr lang="en-IN" dirty="0"/>
              <a:t> styles are plonked straight into the HTML tags using the style attribute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026" y="353236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IN" b="1" dirty="0">
                <a:latin typeface="Courier New" pitchFamily="49" charset="0"/>
                <a:cs typeface="Courier New" pitchFamily="49" charset="0"/>
              </a:rPr>
              <a:t>style="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: red</a:t>
            </a:r>
            <a:r>
              <a:rPr lang="en-I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&gt;text&lt;/p&gt; </a:t>
            </a:r>
          </a:p>
        </p:txBody>
      </p:sp>
    </p:spTree>
    <p:extLst>
      <p:ext uri="{BB962C8B-B14F-4D97-AF65-F5344CB8AC3E}">
        <p14:creationId xmlns:p14="http://schemas.microsoft.com/office/powerpoint/2010/main" xmlns="" val="9576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accent1"/>
                </a:solidFill>
              </a:rPr>
              <a:t>Id &amp; Class selectors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412776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#top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background-</a:t>
            </a:r>
            <a:r>
              <a:rPr lang="en-IN" dirty="0" err="1"/>
              <a:t>color</a:t>
            </a:r>
            <a:r>
              <a:rPr lang="en-IN" dirty="0"/>
              <a:t>: #ccc; </a:t>
            </a:r>
            <a:br>
              <a:rPr lang="en-IN" dirty="0"/>
            </a:br>
            <a:r>
              <a:rPr lang="en-IN" dirty="0"/>
              <a:t>    padding: 1em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  <a:p>
            <a:r>
              <a:rPr lang="en-IN" b="1" dirty="0"/>
              <a:t>.intro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red; </a:t>
            </a:r>
            <a:br>
              <a:rPr lang="en-IN" dirty="0"/>
            </a:br>
            <a:r>
              <a:rPr lang="en-IN" dirty="0"/>
              <a:t>    font-weight: bold;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US" dirty="0"/>
          </a:p>
          <a:p>
            <a:r>
              <a:rPr lang="en-IN" dirty="0"/>
              <a:t>&lt;div </a:t>
            </a:r>
            <a:r>
              <a:rPr lang="en-IN" b="1" dirty="0"/>
              <a:t>id="top"</a:t>
            </a:r>
            <a:r>
              <a:rPr lang="en-IN" dirty="0"/>
              <a:t>&gt; </a:t>
            </a:r>
          </a:p>
          <a:p>
            <a:r>
              <a:rPr lang="en-IN" dirty="0"/>
              <a:t>&lt;h1&gt;Chocolate curry&lt;/h1&gt; </a:t>
            </a:r>
          </a:p>
          <a:p>
            <a:r>
              <a:rPr lang="en-IN" dirty="0"/>
              <a:t>&lt;p </a:t>
            </a:r>
            <a:r>
              <a:rPr lang="en-IN" b="1" dirty="0"/>
              <a:t>class="intro"</a:t>
            </a:r>
            <a:r>
              <a:rPr lang="en-IN" dirty="0"/>
              <a:t>&gt;This is my recipe for making curry purely with chocolate&lt;/p</a:t>
            </a:r>
            <a:r>
              <a:rPr lang="en-IN" dirty="0" smtClean="0"/>
              <a:t>&gt;</a:t>
            </a:r>
            <a:endParaRPr lang="en-IN" dirty="0"/>
          </a:p>
          <a:p>
            <a:r>
              <a:rPr lang="en-IN" dirty="0"/>
              <a:t>&lt;p </a:t>
            </a:r>
            <a:r>
              <a:rPr lang="en-IN" b="1" dirty="0"/>
              <a:t>class="intro"</a:t>
            </a:r>
            <a:r>
              <a:rPr lang="en-IN" dirty="0"/>
              <a:t>&gt;</a:t>
            </a:r>
            <a:r>
              <a:rPr lang="en-IN" dirty="0" err="1"/>
              <a:t>Mmm</a:t>
            </a:r>
            <a:r>
              <a:rPr lang="en-IN" dirty="0"/>
              <a:t> mm </a:t>
            </a:r>
            <a:r>
              <a:rPr lang="en-IN" dirty="0" err="1"/>
              <a:t>mmmmm</a:t>
            </a:r>
            <a:r>
              <a:rPr lang="en-IN" dirty="0"/>
              <a:t>&lt;/p&gt; </a:t>
            </a:r>
          </a:p>
          <a:p>
            <a:r>
              <a:rPr lang="en-IN" dirty="0"/>
              <a:t>&lt;/div&gt; </a:t>
            </a:r>
          </a:p>
        </p:txBody>
      </p:sp>
    </p:spTree>
    <p:extLst>
      <p:ext uri="{BB962C8B-B14F-4D97-AF65-F5344CB8AC3E}">
        <p14:creationId xmlns:p14="http://schemas.microsoft.com/office/powerpoint/2010/main" xmlns="" val="16893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6400"/>
            <a:ext cx="5486400" cy="495300"/>
          </a:xfrm>
        </p:spPr>
        <p:txBody>
          <a:bodyPr/>
          <a:lstStyle/>
          <a:p>
            <a:r>
              <a:rPr lang="en-US" dirty="0" smtClean="0"/>
              <a:t>CSS 2.1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901700" y="1320800"/>
            <a:ext cx="8242300" cy="4778375"/>
          </a:xfrm>
        </p:spPr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accent1"/>
                </a:solidFill>
              </a:rPr>
              <a:t>Grouping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can give the same properties to a number of selectors without having to repeat them by separating the selectors by </a:t>
            </a:r>
            <a:r>
              <a:rPr lang="en-IN" b="1" dirty="0"/>
              <a:t>commas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dirty="0"/>
              <a:t>h2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red;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  <a:p>
            <a:r>
              <a:rPr lang="en-IN" dirty="0"/>
              <a:t>.</a:t>
            </a:r>
            <a:r>
              <a:rPr lang="en-IN" dirty="0" err="1"/>
              <a:t>thisOtherClass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red;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  <a:p>
            <a:r>
              <a:rPr lang="en-IN" dirty="0"/>
              <a:t>.</a:t>
            </a:r>
            <a:r>
              <a:rPr lang="en-IN" dirty="0" err="1"/>
              <a:t>yetAnotherClass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red;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 smtClean="0"/>
          </a:p>
          <a:p>
            <a:endParaRPr lang="en-US" dirty="0"/>
          </a:p>
          <a:p>
            <a:r>
              <a:rPr lang="en-IN" b="1" dirty="0"/>
              <a:t>h2, .</a:t>
            </a:r>
            <a:r>
              <a:rPr lang="en-IN" b="1" dirty="0" err="1"/>
              <a:t>thisOtherClass</a:t>
            </a:r>
            <a:r>
              <a:rPr lang="en-IN" b="1" dirty="0"/>
              <a:t>, .</a:t>
            </a:r>
            <a:r>
              <a:rPr lang="en-IN" b="1" dirty="0" err="1"/>
              <a:t>yetAnotherClass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red; </a:t>
            </a:r>
            <a:br>
              <a:rPr lang="en-IN" dirty="0"/>
            </a:b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5497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accent1"/>
                </a:solidFill>
              </a:rPr>
              <a:t>Nesting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the CSS is structured well, there shouldn't be a need to use many class or ID selectors. This is because you can specify properties to selectors </a:t>
            </a:r>
            <a:r>
              <a:rPr lang="en-IN" i="1" dirty="0"/>
              <a:t>within</a:t>
            </a:r>
            <a:r>
              <a:rPr lang="en-IN" dirty="0"/>
              <a:t> other selectors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/>
              <a:t>&lt;div id="top"&gt;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&lt;h1&gt;</a:t>
            </a:r>
            <a:r>
              <a:rPr lang="en-IN" dirty="0"/>
              <a:t>Chocolate curry</a:t>
            </a:r>
            <a:r>
              <a:rPr lang="en-IN" b="1" dirty="0"/>
              <a:t>&lt;/h1&gt;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&lt;p&gt;</a:t>
            </a:r>
            <a:r>
              <a:rPr lang="en-IN" dirty="0"/>
              <a:t>This is my recipe for making curry purely with chocolate</a:t>
            </a:r>
            <a:r>
              <a:rPr lang="en-IN" b="1" dirty="0"/>
              <a:t>&lt;/p&gt;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&lt;p&gt;</a:t>
            </a:r>
            <a:r>
              <a:rPr lang="en-IN" dirty="0" err="1"/>
              <a:t>Mmm</a:t>
            </a:r>
            <a:r>
              <a:rPr lang="en-IN" dirty="0"/>
              <a:t> mm </a:t>
            </a:r>
            <a:r>
              <a:rPr lang="en-IN" dirty="0" err="1"/>
              <a:t>mmmmm</a:t>
            </a:r>
            <a:r>
              <a:rPr lang="en-IN" b="1" dirty="0"/>
              <a:t>&lt;/p&gt;</a:t>
            </a:r>
            <a:r>
              <a:rPr lang="en-IN" dirty="0"/>
              <a:t> </a:t>
            </a:r>
            <a:br>
              <a:rPr lang="en-IN" dirty="0"/>
            </a:br>
            <a:r>
              <a:rPr lang="en-IN" b="1" dirty="0" smtClean="0"/>
              <a:t>&lt;/</a:t>
            </a:r>
            <a:r>
              <a:rPr lang="en-IN" b="1" dirty="0"/>
              <a:t>div&gt;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368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accent1"/>
                </a:solidFill>
              </a:rPr>
              <a:t>Nesting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the CSS is structured well, there shouldn't be a need to use many class or ID selectors. This is because you can specify properties to selectors </a:t>
            </a:r>
            <a:r>
              <a:rPr lang="en-IN" i="1" dirty="0"/>
              <a:t>within</a:t>
            </a:r>
            <a:r>
              <a:rPr lang="en-IN" dirty="0"/>
              <a:t> other selectors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dirty="0"/>
              <a:t>&lt;div id="top"&gt;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&lt;h1&gt;</a:t>
            </a:r>
            <a:r>
              <a:rPr lang="en-IN" dirty="0"/>
              <a:t>Chocolate curry</a:t>
            </a:r>
            <a:r>
              <a:rPr lang="en-IN" b="1" dirty="0"/>
              <a:t>&lt;/h1&gt;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&lt;p&gt;</a:t>
            </a:r>
            <a:r>
              <a:rPr lang="en-IN" dirty="0"/>
              <a:t>This is my recipe for making curry purely with chocolate</a:t>
            </a:r>
            <a:r>
              <a:rPr lang="en-IN" b="1" dirty="0"/>
              <a:t>&lt;/p&gt;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&lt;p&gt;</a:t>
            </a:r>
            <a:r>
              <a:rPr lang="en-IN" dirty="0" err="1"/>
              <a:t>Mmm</a:t>
            </a:r>
            <a:r>
              <a:rPr lang="en-IN" dirty="0"/>
              <a:t> mm </a:t>
            </a:r>
            <a:r>
              <a:rPr lang="en-IN" dirty="0" err="1"/>
              <a:t>mmmmm</a:t>
            </a:r>
            <a:r>
              <a:rPr lang="en-IN" b="1" dirty="0"/>
              <a:t>&lt;/p&gt;</a:t>
            </a:r>
            <a:r>
              <a:rPr lang="en-IN" dirty="0"/>
              <a:t> </a:t>
            </a:r>
            <a:br>
              <a:rPr lang="en-IN" dirty="0"/>
            </a:br>
            <a:r>
              <a:rPr lang="en-IN" b="1" dirty="0" smtClean="0"/>
              <a:t>&lt;/</a:t>
            </a:r>
            <a:r>
              <a:rPr lang="en-IN" b="1" dirty="0"/>
              <a:t>div&gt;</a:t>
            </a:r>
            <a:r>
              <a:rPr lang="en-IN" dirty="0"/>
              <a:t> 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  <a:p>
            <a:r>
              <a:rPr lang="en-IN" dirty="0"/>
              <a:t>#top </a:t>
            </a:r>
            <a:r>
              <a:rPr lang="en-IN" dirty="0" smtClean="0"/>
              <a:t>{background-</a:t>
            </a:r>
            <a:r>
              <a:rPr lang="en-IN" dirty="0" err="1" smtClean="0"/>
              <a:t>color</a:t>
            </a:r>
            <a:r>
              <a:rPr lang="en-IN" dirty="0"/>
              <a:t>: #ccc; </a:t>
            </a:r>
            <a:r>
              <a:rPr lang="en-IN" dirty="0" smtClean="0"/>
              <a:t>padding</a:t>
            </a:r>
            <a:r>
              <a:rPr lang="en-IN" dirty="0"/>
              <a:t>: 1em </a:t>
            </a:r>
            <a:r>
              <a:rPr lang="en-IN" dirty="0" smtClean="0"/>
              <a:t>;}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r>
              <a:rPr lang="en-IN" b="1" dirty="0"/>
              <a:t>#top h1</a:t>
            </a:r>
            <a:r>
              <a:rPr lang="en-IN" dirty="0"/>
              <a:t> </a:t>
            </a:r>
            <a:r>
              <a:rPr lang="en-IN" dirty="0" smtClean="0"/>
              <a:t>{</a:t>
            </a:r>
            <a:r>
              <a:rPr lang="en-IN" dirty="0" err="1" smtClean="0"/>
              <a:t>color</a:t>
            </a:r>
            <a:r>
              <a:rPr lang="en-IN" dirty="0"/>
              <a:t>: #ff0</a:t>
            </a:r>
            <a:r>
              <a:rPr lang="en-IN" dirty="0" smtClean="0"/>
              <a:t>;}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r>
              <a:rPr lang="en-IN" b="1" dirty="0"/>
              <a:t>#top p</a:t>
            </a:r>
            <a:r>
              <a:rPr lang="en-IN" dirty="0"/>
              <a:t> </a:t>
            </a:r>
            <a:r>
              <a:rPr lang="en-IN" dirty="0" smtClean="0"/>
              <a:t>{</a:t>
            </a:r>
            <a:r>
              <a:rPr lang="en-IN" dirty="0" err="1" smtClean="0"/>
              <a:t>color</a:t>
            </a:r>
            <a:r>
              <a:rPr lang="en-IN" dirty="0"/>
              <a:t>: </a:t>
            </a:r>
            <a:r>
              <a:rPr lang="en-IN" dirty="0" err="1" smtClean="0"/>
              <a:t>red;font-weight</a:t>
            </a:r>
            <a:r>
              <a:rPr lang="en-IN" dirty="0"/>
              <a:t>: bold</a:t>
            </a:r>
            <a:r>
              <a:rPr lang="en-IN" dirty="0" smtClean="0"/>
              <a:t>;}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523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CSS: </a:t>
            </a:r>
            <a:r>
              <a:rPr lang="en-IN" b="1" dirty="0">
                <a:solidFill>
                  <a:schemeClr val="accent1"/>
                </a:solidFill>
              </a:rPr>
              <a:t>Pseudo </a:t>
            </a:r>
            <a:r>
              <a:rPr lang="en-IN" b="1" dirty="0" smtClean="0">
                <a:solidFill>
                  <a:schemeClr val="accent1"/>
                </a:solidFill>
              </a:rPr>
              <a:t>Classes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Pseudo classes</a:t>
            </a:r>
            <a:r>
              <a:rPr lang="en-IN" dirty="0"/>
              <a:t> are bolted on to selectors to specify a state or relation to the selector. They take the form of </a:t>
            </a:r>
            <a:r>
              <a:rPr lang="en-IN" b="1" dirty="0" err="1"/>
              <a:t>selector:pseudo</a:t>
            </a:r>
            <a:r>
              <a:rPr lang="en-IN" b="1" dirty="0"/>
              <a:t> class { property: value; }</a:t>
            </a:r>
            <a:r>
              <a:rPr lang="en-IN" dirty="0"/>
              <a:t>, simply with a </a:t>
            </a:r>
            <a:r>
              <a:rPr lang="en-IN" b="1" dirty="0"/>
              <a:t>colon</a:t>
            </a:r>
            <a:r>
              <a:rPr lang="en-IN" dirty="0"/>
              <a:t> in between the selector and the pseudo class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link</a:t>
            </a:r>
            <a:r>
              <a:rPr lang="en-IN" dirty="0"/>
              <a:t> is for an unvisited link.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visited</a:t>
            </a:r>
            <a:r>
              <a:rPr lang="en-IN" dirty="0"/>
              <a:t> is for a link to a page that has already been visited.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active</a:t>
            </a:r>
            <a:r>
              <a:rPr lang="en-IN" dirty="0"/>
              <a:t> is for a link when it is gains focus (for example, when it is clicked on).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hover</a:t>
            </a:r>
            <a:r>
              <a:rPr lang="en-IN" dirty="0"/>
              <a:t> is for a link when the cursor is held over it.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{</a:t>
            </a:r>
            <a:r>
              <a:rPr lang="en-US" dirty="0" err="1" smtClean="0"/>
              <a:t>color:blue;text-decoration:underline</a:t>
            </a:r>
            <a:r>
              <a:rPr lang="en-US" dirty="0" smtClean="0"/>
              <a:t>;}</a:t>
            </a:r>
          </a:p>
          <a:p>
            <a:endParaRPr lang="en-IN" dirty="0" smtClean="0"/>
          </a:p>
          <a:p>
            <a:r>
              <a:rPr lang="en-IN" dirty="0" smtClean="0"/>
              <a:t>a</a:t>
            </a:r>
            <a:r>
              <a:rPr lang="en-IN" b="1" dirty="0" smtClean="0"/>
              <a:t>:hover</a:t>
            </a:r>
            <a:r>
              <a:rPr lang="en-IN" dirty="0" smtClean="0"/>
              <a:t> {  </a:t>
            </a:r>
          </a:p>
          <a:p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text-decoration:none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510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CSS: </a:t>
            </a:r>
            <a:r>
              <a:rPr lang="en-IN" b="1" dirty="0">
                <a:solidFill>
                  <a:schemeClr val="accent1"/>
                </a:solidFill>
              </a:rPr>
              <a:t>Pseudo </a:t>
            </a:r>
            <a:r>
              <a:rPr lang="en-IN" b="1" dirty="0" smtClean="0">
                <a:solidFill>
                  <a:schemeClr val="accent1"/>
                </a:solidFill>
              </a:rPr>
              <a:t>Classes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a.snowman</a:t>
            </a:r>
            <a:r>
              <a:rPr lang="en-IN" b="1" dirty="0" err="1"/>
              <a:t>:link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blue;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  <a:p>
            <a:r>
              <a:rPr lang="en-IN" dirty="0" err="1"/>
              <a:t>a.snowman</a:t>
            </a:r>
            <a:r>
              <a:rPr lang="en-IN" b="1" dirty="0" err="1"/>
              <a:t>:visited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purple;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  <a:p>
            <a:r>
              <a:rPr lang="en-IN" dirty="0" err="1"/>
              <a:t>a.snowman</a:t>
            </a:r>
            <a:r>
              <a:rPr lang="en-IN" b="1" dirty="0" err="1"/>
              <a:t>:active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red;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  <a:p>
            <a:r>
              <a:rPr lang="en-IN" dirty="0" err="1"/>
              <a:t>a.snowman</a:t>
            </a:r>
            <a:r>
              <a:rPr lang="en-IN" b="1" dirty="0" err="1"/>
              <a:t>:hover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    text-decoration: none;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color</a:t>
            </a:r>
            <a:r>
              <a:rPr lang="en-IN" dirty="0"/>
              <a:t>: blue; </a:t>
            </a:r>
            <a:br>
              <a:rPr lang="en-IN" dirty="0"/>
            </a:br>
            <a:r>
              <a:rPr lang="en-IN" dirty="0"/>
              <a:t>    background-</a:t>
            </a:r>
            <a:r>
              <a:rPr lang="en-IN" dirty="0" err="1"/>
              <a:t>color</a:t>
            </a:r>
            <a:r>
              <a:rPr lang="en-IN" dirty="0"/>
              <a:t>: yellow;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126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accent1"/>
                </a:solidFill>
              </a:rPr>
              <a:t>Shorthand Properties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Some CSS properties allow a string of values, replacing the need for a number of properties. These are represented by values separated by </a:t>
            </a:r>
            <a:r>
              <a:rPr lang="en-IN" b="1" dirty="0"/>
              <a:t>spaces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IN" b="1" u="sng" dirty="0">
                <a:solidFill>
                  <a:srgbClr val="3333FF"/>
                </a:solidFill>
              </a:rPr>
              <a:t>margin</a:t>
            </a:r>
            <a:r>
              <a:rPr lang="en-IN" dirty="0"/>
              <a:t>, </a:t>
            </a:r>
            <a:r>
              <a:rPr lang="en-IN" b="1" u="sng" dirty="0">
                <a:solidFill>
                  <a:srgbClr val="3333FF"/>
                </a:solidFill>
              </a:rPr>
              <a:t>padding</a:t>
            </a:r>
            <a:r>
              <a:rPr lang="en-IN" dirty="0"/>
              <a:t> and </a:t>
            </a:r>
            <a:r>
              <a:rPr lang="en-IN" b="1" u="sng" dirty="0">
                <a:solidFill>
                  <a:srgbClr val="3333FF"/>
                </a:solidFill>
              </a:rPr>
              <a:t>border-width</a:t>
            </a:r>
            <a:r>
              <a:rPr lang="en-IN" dirty="0"/>
              <a:t> allow you to amalgamate margin-top-width, margin-right-width, margin-bottom-width etc. in the form of </a:t>
            </a:r>
            <a:endParaRPr lang="en-IN" dirty="0" smtClean="0"/>
          </a:p>
          <a:p>
            <a:endParaRPr lang="en-US" b="1" dirty="0" smtClean="0"/>
          </a:p>
          <a:p>
            <a:endParaRPr lang="en-IN" b="1" dirty="0"/>
          </a:p>
          <a:p>
            <a:r>
              <a:rPr lang="en-IN" b="1" dirty="0" smtClean="0"/>
              <a:t>.</a:t>
            </a:r>
            <a:r>
              <a:rPr lang="en-IN" b="1" dirty="0" err="1" smtClean="0"/>
              <a:t>classname</a:t>
            </a:r>
            <a:r>
              <a:rPr lang="en-IN" b="1" dirty="0" smtClean="0"/>
              <a:t> {property</a:t>
            </a:r>
            <a:r>
              <a:rPr lang="en-IN" dirty="0"/>
              <a:t>: </a:t>
            </a:r>
            <a:r>
              <a:rPr lang="en-IN" b="1" dirty="0"/>
              <a:t>top right bottom left</a:t>
            </a:r>
            <a:r>
              <a:rPr lang="en-IN" b="1" dirty="0" smtClean="0"/>
              <a:t>;}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004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accent1"/>
                </a:solidFill>
              </a:rPr>
              <a:t>Shorthand Properties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Some CSS properties allow a string of values, replacing the need for a number of properties. These are represented by values separated by </a:t>
            </a:r>
            <a:r>
              <a:rPr lang="en-IN" b="1" dirty="0"/>
              <a:t>spaces</a:t>
            </a:r>
            <a:r>
              <a:rPr lang="en-IN" dirty="0" smtClean="0"/>
              <a:t>.</a:t>
            </a:r>
          </a:p>
          <a:p>
            <a:endParaRPr lang="en-US" b="1" dirty="0" smtClean="0"/>
          </a:p>
          <a:p>
            <a:endParaRPr lang="en-IN" b="1" dirty="0"/>
          </a:p>
          <a:p>
            <a:r>
              <a:rPr lang="en-IN" dirty="0"/>
              <a:t>p { </a:t>
            </a:r>
            <a:br>
              <a:rPr lang="en-IN" dirty="0"/>
            </a:br>
            <a:r>
              <a:rPr lang="en-IN" dirty="0"/>
              <a:t>    border-top-width: 1px; </a:t>
            </a:r>
            <a:br>
              <a:rPr lang="en-IN" dirty="0"/>
            </a:br>
            <a:r>
              <a:rPr lang="en-IN" dirty="0"/>
              <a:t>    border-right-width: 5px; </a:t>
            </a:r>
            <a:br>
              <a:rPr lang="en-IN" dirty="0"/>
            </a:br>
            <a:r>
              <a:rPr lang="en-IN" dirty="0"/>
              <a:t>    border-bottom-width: 10px; </a:t>
            </a:r>
            <a:br>
              <a:rPr lang="en-IN" dirty="0"/>
            </a:br>
            <a:r>
              <a:rPr lang="en-IN" dirty="0"/>
              <a:t>    border-left-width: 20px;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 smtClean="0"/>
          </a:p>
          <a:p>
            <a:endParaRPr lang="en-US" dirty="0"/>
          </a:p>
          <a:p>
            <a:r>
              <a:rPr lang="en-IN" dirty="0"/>
              <a:t>p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border-width: 1px 5px 10px 20px;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65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accent1"/>
                </a:solidFill>
              </a:rPr>
              <a:t>Shorthand Properties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3333FF"/>
                </a:solidFill>
              </a:rPr>
              <a:t>border-width</a:t>
            </a:r>
            <a:r>
              <a:rPr lang="en-IN" dirty="0"/>
              <a:t>, </a:t>
            </a:r>
            <a:r>
              <a:rPr lang="en-IN" b="1" dirty="0">
                <a:solidFill>
                  <a:srgbClr val="3333FF"/>
                </a:solidFill>
              </a:rPr>
              <a:t>border-</a:t>
            </a:r>
            <a:r>
              <a:rPr lang="en-IN" b="1" dirty="0" err="1">
                <a:solidFill>
                  <a:srgbClr val="3333FF"/>
                </a:solidFill>
              </a:rPr>
              <a:t>color</a:t>
            </a:r>
            <a:r>
              <a:rPr lang="en-IN" dirty="0"/>
              <a:t> and </a:t>
            </a:r>
            <a:r>
              <a:rPr lang="en-IN" b="1" dirty="0">
                <a:solidFill>
                  <a:srgbClr val="3333FF"/>
                </a:solidFill>
              </a:rPr>
              <a:t>border-style</a:t>
            </a:r>
            <a:r>
              <a:rPr lang="en-IN" dirty="0"/>
              <a:t> can also be summed up as, for example:</a:t>
            </a:r>
          </a:p>
          <a:p>
            <a:endParaRPr lang="en-US" b="1" dirty="0" smtClean="0"/>
          </a:p>
          <a:p>
            <a:endParaRPr lang="en-IN" b="1" dirty="0"/>
          </a:p>
          <a:p>
            <a:r>
              <a:rPr lang="en-IN" dirty="0"/>
              <a:t>p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border: 1px red solid;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Font-related properties can also be gathered together with the </a:t>
            </a:r>
            <a:r>
              <a:rPr lang="en-IN" dirty="0">
                <a:solidFill>
                  <a:srgbClr val="3333FF"/>
                </a:solidFill>
              </a:rPr>
              <a:t>font</a:t>
            </a:r>
            <a:r>
              <a:rPr lang="en-IN" dirty="0"/>
              <a:t> </a:t>
            </a:r>
            <a:r>
              <a:rPr lang="en-IN" dirty="0" smtClean="0"/>
              <a:t>property</a:t>
            </a:r>
          </a:p>
          <a:p>
            <a:endParaRPr lang="en-IN" dirty="0"/>
          </a:p>
          <a:p>
            <a:r>
              <a:rPr lang="en-IN" dirty="0"/>
              <a:t>p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font: italic bold 1em/1.5 courier;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744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Applying CSS : </a:t>
            </a:r>
            <a:r>
              <a:rPr lang="en-IN" b="1" dirty="0" smtClean="0">
                <a:solidFill>
                  <a:schemeClr val="accent1"/>
                </a:solidFill>
              </a:rPr>
              <a:t>internal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26876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Embedded, or </a:t>
            </a:r>
            <a:r>
              <a:rPr lang="en-IN" b="1" dirty="0"/>
              <a:t>internal</a:t>
            </a:r>
            <a:r>
              <a:rPr lang="en-IN" dirty="0"/>
              <a:t> styles are used for the whole page. Inside the </a:t>
            </a:r>
            <a:r>
              <a:rPr lang="en-IN" b="1" u="sng" dirty="0">
                <a:solidFill>
                  <a:srgbClr val="6600FF"/>
                </a:solidFill>
              </a:rPr>
              <a:t>head</a:t>
            </a:r>
            <a:r>
              <a:rPr lang="en-IN" dirty="0"/>
              <a:t> tags, the </a:t>
            </a:r>
            <a:r>
              <a:rPr lang="en-IN" b="1" u="sng" dirty="0">
                <a:solidFill>
                  <a:srgbClr val="3333FF"/>
                </a:solidFill>
              </a:rPr>
              <a:t>style</a:t>
            </a:r>
            <a:r>
              <a:rPr lang="en-IN" dirty="0"/>
              <a:t> tags surround all of the styles for the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2145045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&lt;!DOCTYPE html PUBLIC "-//W3C//DTD XHTML 1.0 Strict//EN"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"http://www.w3.org/TR/xhtml1/DTD/xhtml1-strict.dtd"&gt;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&lt;html&gt;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&lt;head&gt;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&lt;title&gt;CSS Example&lt;/title&gt;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b="1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p {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: red;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a {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: blue;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b="1" dirty="0">
                <a:latin typeface="Courier New" pitchFamily="49" charset="0"/>
                <a:cs typeface="Courier New" pitchFamily="49" charset="0"/>
              </a:rPr>
              <a:t>&lt;/style&gt;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xmlns="" val="27600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CSS: </a:t>
            </a: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Background Images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655" y="1196752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u="sng" dirty="0">
                <a:solidFill>
                  <a:srgbClr val="3333FF"/>
                </a:solidFill>
              </a:rPr>
              <a:t>background-</a:t>
            </a:r>
            <a:r>
              <a:rPr lang="en-IN" b="1" u="sng" dirty="0" err="1">
                <a:solidFill>
                  <a:srgbClr val="3333FF"/>
                </a:solidFill>
              </a:rPr>
              <a:t>color</a:t>
            </a:r>
            <a:r>
              <a:rPr lang="en-IN" dirty="0"/>
              <a:t>, </a:t>
            </a:r>
            <a:r>
              <a:rPr lang="en-IN" dirty="0" smtClean="0"/>
              <a:t>applies the </a:t>
            </a:r>
            <a:r>
              <a:rPr lang="en-IN" dirty="0" err="1" smtClean="0"/>
              <a:t>color</a:t>
            </a:r>
            <a:r>
              <a:rPr lang="en-IN" dirty="0" smtClean="0"/>
              <a:t> to the background of a block level element.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>
                <a:solidFill>
                  <a:srgbClr val="3333FF"/>
                </a:solidFill>
              </a:rPr>
              <a:t>background-image</a:t>
            </a:r>
            <a:r>
              <a:rPr lang="en-IN" dirty="0"/>
              <a:t>, which is the location of the image itself.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>
                <a:solidFill>
                  <a:srgbClr val="3333FF"/>
                </a:solidFill>
              </a:rPr>
              <a:t>background-repeat</a:t>
            </a:r>
            <a:r>
              <a:rPr lang="en-IN" dirty="0"/>
              <a:t>, which is how the image repeats itself. </a:t>
            </a:r>
            <a:r>
              <a:rPr lang="en-IN" dirty="0" smtClean="0"/>
              <a:t>Takes values as </a:t>
            </a:r>
            <a:r>
              <a:rPr lang="en-IN" b="1" dirty="0" smtClean="0"/>
              <a:t>repeat</a:t>
            </a:r>
            <a:r>
              <a:rPr lang="en-IN" dirty="0" smtClean="0"/>
              <a:t>, </a:t>
            </a:r>
            <a:r>
              <a:rPr lang="en-IN" b="1" dirty="0" smtClean="0"/>
              <a:t>repeat-y</a:t>
            </a:r>
            <a:r>
              <a:rPr lang="en-IN" dirty="0" smtClean="0"/>
              <a:t>, </a:t>
            </a:r>
            <a:r>
              <a:rPr lang="en-IN" b="1" dirty="0" smtClean="0"/>
              <a:t>repeat-x,</a:t>
            </a:r>
            <a:r>
              <a:rPr lang="en-IN" dirty="0" smtClean="0"/>
              <a:t> </a:t>
            </a:r>
            <a:r>
              <a:rPr lang="en-IN" dirty="0"/>
              <a:t>or </a:t>
            </a:r>
            <a:r>
              <a:rPr lang="en-IN" b="1" dirty="0" smtClean="0"/>
              <a:t>no-repeat</a:t>
            </a:r>
            <a:r>
              <a:rPr lang="en-IN" dirty="0" smtClean="0"/>
              <a:t>.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b="1" u="sng" dirty="0">
                <a:solidFill>
                  <a:srgbClr val="3333FF"/>
                </a:solidFill>
              </a:rPr>
              <a:t>background-position</a:t>
            </a:r>
            <a:r>
              <a:rPr lang="en-IN" dirty="0"/>
              <a:t>, which can be </a:t>
            </a:r>
            <a:r>
              <a:rPr lang="en-IN" b="1" dirty="0"/>
              <a:t>top</a:t>
            </a:r>
            <a:r>
              <a:rPr lang="en-IN" dirty="0"/>
              <a:t>, </a:t>
            </a:r>
            <a:r>
              <a:rPr lang="en-IN" b="1" dirty="0" err="1"/>
              <a:t>center</a:t>
            </a:r>
            <a:r>
              <a:rPr lang="en-IN" dirty="0"/>
              <a:t>, </a:t>
            </a:r>
            <a:r>
              <a:rPr lang="en-IN" b="1" dirty="0"/>
              <a:t>bottom</a:t>
            </a:r>
            <a:r>
              <a:rPr lang="en-IN" dirty="0"/>
              <a:t>, </a:t>
            </a:r>
            <a:r>
              <a:rPr lang="en-IN" b="1" dirty="0"/>
              <a:t>left</a:t>
            </a:r>
            <a:r>
              <a:rPr lang="en-IN" dirty="0"/>
              <a:t>, </a:t>
            </a:r>
            <a:r>
              <a:rPr lang="en-IN" b="1" dirty="0"/>
              <a:t>right</a:t>
            </a:r>
            <a:r>
              <a:rPr lang="en-IN" dirty="0"/>
              <a:t> or any sensible </a:t>
            </a:r>
            <a:r>
              <a:rPr lang="en-IN" dirty="0" smtClean="0"/>
              <a:t>combination of these.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30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CSS: </a:t>
            </a: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Background Images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77" y="1779017"/>
            <a:ext cx="8493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body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background: white </a:t>
            </a:r>
            <a:r>
              <a:rPr lang="en-IN" b="1" dirty="0" err="1"/>
              <a:t>url</a:t>
            </a:r>
            <a:r>
              <a:rPr lang="en-IN" b="1" dirty="0" smtClean="0"/>
              <a:t>(“http</a:t>
            </a:r>
            <a:r>
              <a:rPr lang="en-IN" b="1" dirty="0"/>
              <a:t>://</a:t>
            </a:r>
            <a:r>
              <a:rPr lang="en-IN" b="1" dirty="0" smtClean="0"/>
              <a:t>www.google.com/images/bg.gif</a:t>
            </a:r>
            <a:r>
              <a:rPr lang="en-IN" b="1" dirty="0"/>
              <a:t>) no-repeat top right;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765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Display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most fundamental types of display are </a:t>
            </a:r>
            <a:r>
              <a:rPr lang="en-IN" b="1" dirty="0"/>
              <a:t>inline</a:t>
            </a:r>
            <a:r>
              <a:rPr lang="en-IN" dirty="0"/>
              <a:t>, </a:t>
            </a:r>
            <a:r>
              <a:rPr lang="en-IN" b="1" dirty="0"/>
              <a:t>block-line</a:t>
            </a:r>
            <a:r>
              <a:rPr lang="en-IN" dirty="0"/>
              <a:t> and </a:t>
            </a:r>
            <a:r>
              <a:rPr lang="en-IN" b="1" dirty="0"/>
              <a:t>none</a:t>
            </a:r>
            <a:r>
              <a:rPr lang="en-IN" dirty="0"/>
              <a:t> and they can be manipulated with the </a:t>
            </a:r>
            <a:r>
              <a:rPr lang="en-IN" b="1" u="sng" dirty="0">
                <a:solidFill>
                  <a:srgbClr val="3333FF"/>
                </a:solidFill>
              </a:rPr>
              <a:t>display</a:t>
            </a:r>
            <a:r>
              <a:rPr lang="en-IN" dirty="0"/>
              <a:t> property and the values inline, block and none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inline</a:t>
            </a:r>
            <a:r>
              <a:rPr lang="en-IN" dirty="0"/>
              <a:t> does just what it says - elements that are displayed inline follow the flow of a line. </a:t>
            </a:r>
            <a:r>
              <a:rPr lang="en-IN" b="1" dirty="0"/>
              <a:t>Strong</a:t>
            </a:r>
            <a:r>
              <a:rPr lang="en-IN" dirty="0"/>
              <a:t>, </a:t>
            </a:r>
            <a:r>
              <a:rPr lang="en-IN" b="1" dirty="0"/>
              <a:t>anchor</a:t>
            </a:r>
            <a:r>
              <a:rPr lang="en-IN" dirty="0"/>
              <a:t> and </a:t>
            </a:r>
            <a:r>
              <a:rPr lang="en-IN" b="1" dirty="0"/>
              <a:t>emphasis</a:t>
            </a:r>
            <a:r>
              <a:rPr lang="en-IN" dirty="0"/>
              <a:t> elements are traditionally displayed inline.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block</a:t>
            </a:r>
            <a:r>
              <a:rPr lang="en-IN" dirty="0"/>
              <a:t> puts a line break before and after the element. </a:t>
            </a:r>
            <a:r>
              <a:rPr lang="en-IN" b="1" dirty="0"/>
              <a:t>Header</a:t>
            </a:r>
            <a:r>
              <a:rPr lang="en-IN" dirty="0"/>
              <a:t> and </a:t>
            </a:r>
            <a:r>
              <a:rPr lang="en-IN" b="1" dirty="0"/>
              <a:t>paragraph</a:t>
            </a:r>
            <a:r>
              <a:rPr lang="en-IN" dirty="0"/>
              <a:t> elements are examples of elements that are traditionally displayed block-line.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none</a:t>
            </a:r>
            <a:r>
              <a:rPr lang="en-IN" dirty="0"/>
              <a:t>, </a:t>
            </a:r>
            <a:r>
              <a:rPr lang="en-IN" dirty="0" smtClean="0"/>
              <a:t>if used </a:t>
            </a:r>
            <a:r>
              <a:rPr lang="en-IN" dirty="0"/>
              <a:t>doesn't display the </a:t>
            </a:r>
            <a:r>
              <a:rPr lang="en-IN" dirty="0" smtClean="0"/>
              <a:t>element.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891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Display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most fundamental types of display are </a:t>
            </a:r>
            <a:r>
              <a:rPr lang="en-IN" b="1" dirty="0"/>
              <a:t>inline</a:t>
            </a:r>
            <a:r>
              <a:rPr lang="en-IN" dirty="0"/>
              <a:t>, </a:t>
            </a:r>
            <a:r>
              <a:rPr lang="en-IN" b="1" dirty="0"/>
              <a:t>block-line</a:t>
            </a:r>
            <a:r>
              <a:rPr lang="en-IN" dirty="0"/>
              <a:t> and </a:t>
            </a:r>
            <a:r>
              <a:rPr lang="en-IN" b="1" dirty="0"/>
              <a:t>none</a:t>
            </a:r>
            <a:r>
              <a:rPr lang="en-IN" dirty="0"/>
              <a:t> and they can be manipulated with the </a:t>
            </a:r>
            <a:r>
              <a:rPr lang="en-IN" b="1" u="sng" dirty="0">
                <a:solidFill>
                  <a:srgbClr val="3333FF"/>
                </a:solidFill>
              </a:rPr>
              <a:t>display</a:t>
            </a:r>
            <a:r>
              <a:rPr lang="en-IN" dirty="0"/>
              <a:t> property and the values inline, block and none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IN" dirty="0"/>
              <a:t>h1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display: inline;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font-size: 2em;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  <a:p>
            <a:r>
              <a:rPr lang="en-IN" dirty="0"/>
              <a:t>#header p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display: inline;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    font-size: 0.9em; </a:t>
            </a:r>
            <a:br>
              <a:rPr lang="en-IN" dirty="0"/>
            </a:br>
            <a:r>
              <a:rPr lang="en-IN" dirty="0"/>
              <a:t>    padding-left: 2em; </a:t>
            </a:r>
            <a:br>
              <a:rPr lang="en-IN" dirty="0"/>
            </a:br>
            <a:r>
              <a:rPr lang="en-IN" dirty="0" smtClean="0"/>
              <a:t>}</a:t>
            </a:r>
          </a:p>
          <a:p>
            <a:endParaRPr lang="en-US" dirty="0"/>
          </a:p>
          <a:p>
            <a:r>
              <a:rPr lang="en-IN" dirty="0"/>
              <a:t>#navigation, #</a:t>
            </a:r>
            <a:r>
              <a:rPr lang="en-IN" dirty="0" err="1"/>
              <a:t>seeAlso</a:t>
            </a:r>
            <a:r>
              <a:rPr lang="en-IN" dirty="0"/>
              <a:t>, #comments, #standards { 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b="1" dirty="0"/>
              <a:t>display: none;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Layout: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Positioning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u="sng" dirty="0" smtClean="0">
                <a:solidFill>
                  <a:srgbClr val="3333FF"/>
                </a:solidFill>
              </a:rPr>
              <a:t>position</a:t>
            </a:r>
            <a:r>
              <a:rPr lang="en-US" dirty="0" smtClean="0"/>
              <a:t> property is used to define whether an element is absolute, relative, static or fixed.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&lt;div id="navigation"&gt; 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        &lt;</a:t>
            </a:r>
            <a:r>
              <a:rPr lang="en-US" dirty="0" err="1" smtClean="0"/>
              <a:t>li</a:t>
            </a:r>
            <a:r>
              <a:rPr lang="en-US" dirty="0" smtClean="0"/>
              <a:t>&gt;&lt;a </a:t>
            </a:r>
            <a:r>
              <a:rPr lang="en-US" dirty="0" err="1" smtClean="0"/>
              <a:t>href</a:t>
            </a:r>
            <a:r>
              <a:rPr lang="en-US" dirty="0" smtClean="0"/>
              <a:t>="this.html"&gt;This&lt;/a&gt;&lt;/</a:t>
            </a:r>
            <a:r>
              <a:rPr lang="en-US" dirty="0" err="1" smtClean="0"/>
              <a:t>li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        &lt;</a:t>
            </a:r>
            <a:r>
              <a:rPr lang="en-US" dirty="0" err="1" smtClean="0"/>
              <a:t>li</a:t>
            </a:r>
            <a:r>
              <a:rPr lang="en-US" dirty="0" smtClean="0"/>
              <a:t>&gt;&lt;a </a:t>
            </a:r>
            <a:r>
              <a:rPr lang="en-US" dirty="0" err="1" smtClean="0"/>
              <a:t>href</a:t>
            </a:r>
            <a:r>
              <a:rPr lang="en-US" dirty="0" smtClean="0"/>
              <a:t>="that.html"&gt;That&lt;/a&gt;&lt;/</a:t>
            </a:r>
            <a:r>
              <a:rPr lang="en-US" dirty="0" err="1" smtClean="0"/>
              <a:t>li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        &lt;</a:t>
            </a:r>
            <a:r>
              <a:rPr lang="en-US" dirty="0" err="1" smtClean="0"/>
              <a:t>li</a:t>
            </a:r>
            <a:r>
              <a:rPr lang="en-US" dirty="0" smtClean="0"/>
              <a:t>&gt;&lt;a </a:t>
            </a:r>
            <a:r>
              <a:rPr lang="en-US" dirty="0" err="1" smtClean="0"/>
              <a:t>href</a:t>
            </a:r>
            <a:r>
              <a:rPr lang="en-US" dirty="0" smtClean="0"/>
              <a:t>="theOther.html"&gt;The Other&lt;/a&gt;&lt;/</a:t>
            </a:r>
            <a:r>
              <a:rPr lang="en-US" dirty="0" err="1" smtClean="0"/>
              <a:t>li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    &lt;/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&lt;/div&gt;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&lt;div id="content"&gt; </a:t>
            </a:r>
            <a:br>
              <a:rPr lang="en-US" dirty="0" smtClean="0"/>
            </a:br>
            <a:r>
              <a:rPr lang="en-US" dirty="0" smtClean="0"/>
              <a:t>    &lt;h1&gt;Ra </a:t>
            </a:r>
            <a:r>
              <a:rPr lang="en-US" dirty="0" err="1" smtClean="0"/>
              <a:t>ra</a:t>
            </a:r>
            <a:r>
              <a:rPr lang="en-US" dirty="0" smtClean="0"/>
              <a:t> banjo </a:t>
            </a:r>
            <a:r>
              <a:rPr lang="en-US" dirty="0" err="1" smtClean="0"/>
              <a:t>banjo</a:t>
            </a:r>
            <a:r>
              <a:rPr lang="en-US" dirty="0" smtClean="0"/>
              <a:t>&lt;/h1&gt; </a:t>
            </a:r>
            <a:br>
              <a:rPr lang="en-US" dirty="0" smtClean="0"/>
            </a:br>
            <a:r>
              <a:rPr lang="en-US" dirty="0" smtClean="0"/>
              <a:t>    &lt;p&gt;Welcome to the Ra </a:t>
            </a:r>
            <a:r>
              <a:rPr lang="en-US" dirty="0" err="1" smtClean="0"/>
              <a:t>ra</a:t>
            </a:r>
            <a:r>
              <a:rPr lang="en-US" dirty="0" smtClean="0"/>
              <a:t> banjo </a:t>
            </a:r>
            <a:r>
              <a:rPr lang="en-US" dirty="0" err="1" smtClean="0"/>
              <a:t>banjo</a:t>
            </a:r>
            <a:r>
              <a:rPr lang="en-US" dirty="0" smtClean="0"/>
              <a:t> page. Ra </a:t>
            </a:r>
            <a:r>
              <a:rPr lang="en-US" dirty="0" err="1" smtClean="0"/>
              <a:t>ra</a:t>
            </a:r>
            <a:r>
              <a:rPr lang="en-US" dirty="0" smtClean="0"/>
              <a:t> banjo </a:t>
            </a:r>
            <a:r>
              <a:rPr lang="en-US" dirty="0" err="1" smtClean="0"/>
              <a:t>banjo</a:t>
            </a:r>
            <a:r>
              <a:rPr lang="en-US" dirty="0" smtClean="0"/>
              <a:t>. Ra </a:t>
            </a:r>
            <a:r>
              <a:rPr lang="en-US" dirty="0" err="1" smtClean="0"/>
              <a:t>ra</a:t>
            </a:r>
            <a:r>
              <a:rPr lang="en-US" dirty="0" smtClean="0"/>
              <a:t> banjo </a:t>
            </a:r>
            <a:r>
              <a:rPr lang="en-US" dirty="0" err="1" smtClean="0"/>
              <a:t>banjo</a:t>
            </a:r>
            <a:r>
              <a:rPr lang="en-US" dirty="0" smtClean="0"/>
              <a:t>. Ra </a:t>
            </a:r>
            <a:r>
              <a:rPr lang="en-US" dirty="0" err="1" smtClean="0"/>
              <a:t>ra</a:t>
            </a:r>
            <a:r>
              <a:rPr lang="en-US" dirty="0" smtClean="0"/>
              <a:t> banjo </a:t>
            </a:r>
            <a:r>
              <a:rPr lang="en-US" dirty="0" err="1" smtClean="0"/>
              <a:t>banjo</a:t>
            </a:r>
            <a:r>
              <a:rPr lang="en-US" dirty="0" smtClean="0"/>
              <a:t>.&lt;/p&gt; </a:t>
            </a:r>
            <a:br>
              <a:rPr lang="en-US" dirty="0" smtClean="0"/>
            </a:br>
            <a:r>
              <a:rPr lang="en-US" dirty="0" smtClean="0"/>
              <a:t>    &lt;p&gt;some paragraph to display&lt;/p&gt; </a:t>
            </a:r>
            <a:br>
              <a:rPr lang="en-US" dirty="0" smtClean="0"/>
            </a:br>
            <a:r>
              <a:rPr lang="en-US" dirty="0" smtClean="0"/>
              <a:t>&lt;/div&gt;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Layout: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Positioning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u="sng" dirty="0" smtClean="0">
                <a:solidFill>
                  <a:srgbClr val="3333FF"/>
                </a:solidFill>
              </a:rPr>
              <a:t>position</a:t>
            </a:r>
            <a:r>
              <a:rPr lang="en-US" dirty="0" smtClean="0"/>
              <a:t> property is used to define whether an element is absolute, relative, static or fixed.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#navigation {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smtClean="0"/>
              <a:t>position: absolute;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smtClean="0"/>
              <a:t>top: 0;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smtClean="0"/>
              <a:t>left: 0;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width: 10em; 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#content { </a:t>
            </a:r>
            <a:br>
              <a:rPr lang="en-US" dirty="0" smtClean="0"/>
            </a:br>
            <a:r>
              <a:rPr lang="en-US" dirty="0" smtClean="0"/>
              <a:t>    margin-left: 10em; </a:t>
            </a:r>
            <a:br>
              <a:rPr lang="en-US" dirty="0" smtClean="0"/>
            </a:br>
            <a:r>
              <a:rPr lang="en-US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Layout: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Floating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Floating an element will shift it to the right or left of a line, with surrounding content flowing around it.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#navigation {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smtClean="0"/>
              <a:t>float: left;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width: 10em; 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#navigation2 {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smtClean="0"/>
              <a:t>float: right;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width: 10em; 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#content { </a:t>
            </a:r>
            <a:br>
              <a:rPr lang="en-US" dirty="0" smtClean="0"/>
            </a:br>
            <a:r>
              <a:rPr lang="en-US" dirty="0" smtClean="0"/>
              <a:t>    margin: 0 10em; </a:t>
            </a:r>
            <a:br>
              <a:rPr lang="en-US" dirty="0" smtClean="0"/>
            </a:br>
            <a:r>
              <a:rPr lang="en-US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At-Rules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At-rules encapsulate a bunch of CSS rules and apply them to something specific.</a:t>
            </a:r>
          </a:p>
          <a:p>
            <a:pPr marL="285750" indent="-28575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Importing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Media types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Character sets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Font 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At-Rules: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Importing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import at-rule will bolt on another style sheet.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@import </a:t>
            </a:r>
            <a:r>
              <a:rPr lang="en-US" b="1" dirty="0" err="1" smtClean="0"/>
              <a:t>url</a:t>
            </a:r>
            <a:r>
              <a:rPr lang="en-US" b="1" dirty="0" smtClean="0"/>
              <a:t>(“styles.css”);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&lt;style type="text/</a:t>
            </a:r>
            <a:r>
              <a:rPr lang="en-US" dirty="0" err="1" smtClean="0"/>
              <a:t>css</a:t>
            </a:r>
            <a:r>
              <a:rPr lang="en-US" dirty="0" smtClean="0"/>
              <a:t>" media="all"&gt;</a:t>
            </a:r>
          </a:p>
          <a:p>
            <a:r>
              <a:rPr lang="en-US" b="1" dirty="0" smtClean="0"/>
              <a:t>	@import </a:t>
            </a:r>
            <a:r>
              <a:rPr lang="en-US" b="1" dirty="0" err="1" smtClean="0"/>
              <a:t>url</a:t>
            </a:r>
            <a:r>
              <a:rPr lang="en-US" b="1" dirty="0" smtClean="0"/>
              <a:t>(“styles.css”);</a:t>
            </a:r>
          </a:p>
          <a:p>
            <a:r>
              <a:rPr lang="en-US" dirty="0" smtClean="0"/>
              <a:t>&lt;/style&gt;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At-Rules: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Media types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655" y="1196752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 smtClean="0"/>
              <a:t>The media at-rule will apply its contents to a specified media, such as print.</a:t>
            </a:r>
          </a:p>
          <a:p>
            <a:pPr marL="285750" indent="-285750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all</a:t>
            </a:r>
            <a:r>
              <a:rPr lang="en-US" dirty="0" smtClean="0"/>
              <a:t> - for every media under, over, around and in the sun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aural</a:t>
            </a:r>
            <a:r>
              <a:rPr lang="en-US" dirty="0" smtClean="0"/>
              <a:t> - for speech synthesizers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handheld</a:t>
            </a:r>
            <a:r>
              <a:rPr lang="en-US" dirty="0" smtClean="0"/>
              <a:t> - for handheld devices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print</a:t>
            </a:r>
            <a:r>
              <a:rPr lang="en-US" dirty="0" smtClean="0"/>
              <a:t> - for printers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projection</a:t>
            </a:r>
            <a:r>
              <a:rPr lang="en-US" dirty="0" smtClean="0"/>
              <a:t> - for projectors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screen</a:t>
            </a:r>
            <a:r>
              <a:rPr lang="en-US" dirty="0" smtClean="0"/>
              <a:t> – for computer screens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Applying CSS : </a:t>
            </a:r>
            <a:r>
              <a:rPr lang="en-IN" b="1" dirty="0" smtClean="0">
                <a:solidFill>
                  <a:schemeClr val="accent1"/>
                </a:solidFill>
              </a:rPr>
              <a:t>External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26876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External</a:t>
            </a:r>
            <a:r>
              <a:rPr lang="en-IN" dirty="0"/>
              <a:t> styles are used for the whole, multiple-page website. </a:t>
            </a:r>
            <a:r>
              <a:rPr lang="en-IN" dirty="0" smtClean="0"/>
              <a:t> And is saved with an extension </a:t>
            </a:r>
            <a:r>
              <a:rPr lang="en-IN" b="1" dirty="0" smtClean="0"/>
              <a:t>.</a:t>
            </a:r>
            <a:r>
              <a:rPr lang="en-IN" b="1" dirty="0" err="1" smtClean="0"/>
              <a:t>css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145045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&lt;!DOCTYPE html PUBLIC "-//W3C//DTD XHTML 1.0 Strict//EN"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"http://www.w3.org/TR/xhtml1/DTD/xhtml1-strict.dtd"&gt;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&lt;html&gt;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&lt;head&gt;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    &lt;title&gt;CSS Example&lt;/title&gt;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=“styles.css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" /&gt;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IN" sz="1600" dirty="0">
                <a:latin typeface="Courier New" pitchFamily="49" charset="0"/>
                <a:cs typeface="Courier New" pitchFamily="49" charset="0"/>
              </a:rPr>
            </a:br>
            <a:r>
              <a:rPr lang="en-IN" sz="1600" dirty="0">
                <a:latin typeface="Courier New" pitchFamily="49" charset="0"/>
                <a:cs typeface="Courier New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xmlns="" val="21287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At-Rules: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Media types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@media print {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body { </a:t>
            </a:r>
            <a:br>
              <a:rPr lang="en-US" dirty="0" smtClean="0"/>
            </a:br>
            <a:r>
              <a:rPr lang="en-US" dirty="0" smtClean="0"/>
              <a:t>        font-size: 10pt; </a:t>
            </a:r>
            <a:br>
              <a:rPr lang="en-US" dirty="0" smtClean="0"/>
            </a:br>
            <a:r>
              <a:rPr lang="en-US" dirty="0" smtClean="0"/>
              <a:t>        font-family: times new roman, times, serif; </a:t>
            </a:r>
            <a:br>
              <a:rPr lang="en-US" dirty="0" smtClean="0"/>
            </a:br>
            <a:r>
              <a:rPr lang="en-US" dirty="0" smtClean="0"/>
              <a:t>    }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    #navigation { </a:t>
            </a:r>
            <a:br>
              <a:rPr lang="en-US" dirty="0" smtClean="0"/>
            </a:br>
            <a:r>
              <a:rPr lang="en-US" dirty="0" smtClean="0"/>
              <a:t>        display: none; </a:t>
            </a:r>
            <a:br>
              <a:rPr lang="en-US" dirty="0" smtClean="0"/>
            </a:br>
            <a:r>
              <a:rPr lang="en-US" dirty="0" smtClean="0"/>
              <a:t>    } </a:t>
            </a:r>
            <a:br>
              <a:rPr lang="en-US" dirty="0" smtClean="0"/>
            </a:br>
            <a:r>
              <a:rPr lang="en-US" b="1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At-Rules: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Character 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Usually used at the top of the </a:t>
            </a:r>
            <a:r>
              <a:rPr lang="en-US" dirty="0" err="1" smtClean="0"/>
              <a:t>stylesheet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@</a:t>
            </a:r>
            <a:r>
              <a:rPr lang="en-US" b="1" dirty="0" err="1" smtClean="0"/>
              <a:t>charset</a:t>
            </a:r>
            <a:r>
              <a:rPr lang="en-US" b="1" dirty="0" smtClean="0"/>
              <a:t> "ISO-8859-1";</a:t>
            </a:r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At-Rules: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Font faces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font-face at-rule is used for a detailed description of a font and can embed an external font in your CSS.</a:t>
            </a:r>
          </a:p>
          <a:p>
            <a:endParaRPr lang="en-US" b="1" dirty="0" smtClean="0"/>
          </a:p>
          <a:p>
            <a:r>
              <a:rPr lang="en-US" b="1" dirty="0" smtClean="0"/>
              <a:t>@font-face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smtClean="0"/>
              <a:t>font-family: </a:t>
            </a:r>
            <a:r>
              <a:rPr lang="en-US" b="1" dirty="0" err="1" smtClean="0"/>
              <a:t>somerandomfontname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err="1" smtClean="0"/>
              <a:t>src</a:t>
            </a:r>
            <a:r>
              <a:rPr lang="en-US" b="1" dirty="0" smtClean="0"/>
              <a:t>: </a:t>
            </a:r>
            <a:r>
              <a:rPr lang="en-US" b="1" dirty="0" err="1" smtClean="0"/>
              <a:t>url</a:t>
            </a:r>
            <a:r>
              <a:rPr lang="en-US" b="1" dirty="0" smtClean="0"/>
              <a:t>(somefont.ttf);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font-weight: bold; 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 {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smtClean="0"/>
              <a:t>font-family: </a:t>
            </a:r>
            <a:r>
              <a:rPr lang="en-US" b="1" dirty="0" err="1" smtClean="0"/>
              <a:t>somerandomfontname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font-weight: bold; 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At-Rules: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page at-rule is for </a:t>
            </a:r>
            <a:r>
              <a:rPr lang="en-US" b="1" dirty="0" smtClean="0"/>
              <a:t>paged media</a:t>
            </a:r>
            <a:r>
              <a:rPr lang="en-US" dirty="0" smtClean="0"/>
              <a:t> and is an advanced way to apply styles to printed media. It defines a </a:t>
            </a:r>
            <a:r>
              <a:rPr lang="en-US" b="1" dirty="0" smtClean="0"/>
              <a:t>page block</a:t>
            </a:r>
            <a:r>
              <a:rPr lang="en-US" dirty="0" smtClean="0"/>
              <a:t> that extends on the box model.</a:t>
            </a:r>
          </a:p>
          <a:p>
            <a:endParaRPr lang="en-US" b="1" dirty="0" smtClean="0"/>
          </a:p>
          <a:p>
            <a:r>
              <a:rPr lang="en-US" b="1" dirty="0" smtClean="0"/>
              <a:t>@page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b="1" dirty="0" smtClean="0"/>
              <a:t>size: 15cm 20cm;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  margin: 3cm;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CSS: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Pseudo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Pseudo elements suck on to selectors much like </a:t>
            </a:r>
            <a:r>
              <a:rPr lang="en-US" b="1" u="sng" dirty="0" smtClean="0">
                <a:solidFill>
                  <a:srgbClr val="3333FF"/>
                </a:solidFill>
              </a:rPr>
              <a:t>pseudo</a:t>
            </a:r>
            <a:r>
              <a:rPr lang="en-US" dirty="0" smtClean="0"/>
              <a:t> classes, taking the form of </a:t>
            </a:r>
            <a:r>
              <a:rPr lang="en-US" dirty="0" err="1" smtClean="0"/>
              <a:t>selector:pseudoelement</a:t>
            </a:r>
            <a:r>
              <a:rPr lang="en-US" dirty="0" smtClean="0"/>
              <a:t> { property: value; }. </a:t>
            </a:r>
          </a:p>
          <a:p>
            <a:endParaRPr lang="en-US" sz="1400" b="1" dirty="0" smtClean="0"/>
          </a:p>
          <a:p>
            <a:r>
              <a:rPr lang="en-US" b="1" dirty="0" smtClean="0"/>
              <a:t>First letters and First lines</a:t>
            </a:r>
          </a:p>
          <a:p>
            <a:r>
              <a:rPr lang="en-US" sz="1400" dirty="0" smtClean="0"/>
              <a:t>p</a:t>
            </a:r>
            <a:r>
              <a:rPr lang="en-US" sz="1400" b="1" dirty="0" smtClean="0"/>
              <a:t>:first-letter</a:t>
            </a:r>
            <a:r>
              <a:rPr lang="en-US" sz="1400" dirty="0" smtClean="0"/>
              <a:t> { </a:t>
            </a:r>
            <a:br>
              <a:rPr lang="en-US" sz="1400" dirty="0" smtClean="0"/>
            </a:br>
            <a:r>
              <a:rPr lang="en-US" sz="1400" dirty="0" smtClean="0"/>
              <a:t>    font-size: 3em; </a:t>
            </a:r>
            <a:br>
              <a:rPr lang="en-US" sz="1400" dirty="0" smtClean="0"/>
            </a:br>
            <a:r>
              <a:rPr lang="en-US" sz="1400" dirty="0" smtClean="0"/>
              <a:t>    float: left; </a:t>
            </a:r>
            <a:br>
              <a:rPr lang="en-US" sz="1400" dirty="0" smtClean="0"/>
            </a:br>
            <a:r>
              <a:rPr lang="en-US" sz="1400" dirty="0" smtClean="0"/>
              <a:t>} 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p</a:t>
            </a:r>
            <a:r>
              <a:rPr lang="en-US" sz="1400" b="1" dirty="0" smtClean="0"/>
              <a:t>:first-line</a:t>
            </a:r>
            <a:r>
              <a:rPr lang="en-US" sz="1400" dirty="0" smtClean="0"/>
              <a:t> { </a:t>
            </a:r>
            <a:br>
              <a:rPr lang="en-US" sz="1400" dirty="0" smtClean="0"/>
            </a:br>
            <a:r>
              <a:rPr lang="en-US" sz="1400" dirty="0" smtClean="0"/>
              <a:t>    font-weight: bold; </a:t>
            </a:r>
            <a:br>
              <a:rPr lang="en-US" sz="1400" dirty="0" smtClean="0"/>
            </a:br>
            <a:r>
              <a:rPr lang="en-US" sz="1400" dirty="0" smtClean="0"/>
              <a:t>} 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b="1" dirty="0" smtClean="0"/>
              <a:t>Before and after</a:t>
            </a:r>
          </a:p>
          <a:p>
            <a:r>
              <a:rPr lang="en-US" sz="1400" dirty="0" err="1" smtClean="0"/>
              <a:t>blockquote</a:t>
            </a:r>
            <a:r>
              <a:rPr lang="en-US" sz="1400" b="1" dirty="0" err="1" smtClean="0"/>
              <a:t>:before</a:t>
            </a:r>
            <a:r>
              <a:rPr lang="en-US" sz="1400" dirty="0" smtClean="0"/>
              <a:t> { </a:t>
            </a:r>
            <a:br>
              <a:rPr lang="en-US" sz="1400" dirty="0" smtClean="0"/>
            </a:br>
            <a:r>
              <a:rPr lang="en-US" sz="1400" dirty="0" smtClean="0"/>
              <a:t>    </a:t>
            </a:r>
            <a:r>
              <a:rPr lang="en-US" sz="1400" b="1" dirty="0" smtClean="0"/>
              <a:t>content: open-quote;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} 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err="1" smtClean="0"/>
              <a:t>blockquote</a:t>
            </a:r>
            <a:r>
              <a:rPr lang="en-US" sz="1400" b="1" dirty="0" err="1" smtClean="0"/>
              <a:t>:after</a:t>
            </a:r>
            <a:r>
              <a:rPr lang="en-US" sz="1400" dirty="0" smtClean="0"/>
              <a:t> { </a:t>
            </a:r>
            <a:br>
              <a:rPr lang="en-US" sz="1400" dirty="0" smtClean="0"/>
            </a:br>
            <a:r>
              <a:rPr lang="en-US" sz="1400" dirty="0" smtClean="0"/>
              <a:t>    </a:t>
            </a:r>
            <a:r>
              <a:rPr lang="en-US" sz="1400" b="1" dirty="0" smtClean="0"/>
              <a:t>content: close-quote;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} 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496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CSS: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Specificity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122" y="1268760"/>
            <a:ext cx="849381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have two (or more) conflicting CSS rules that point to the same element, there are some basic rules that a browser follows to determine which one is most </a:t>
            </a:r>
            <a:r>
              <a:rPr lang="en-US" b="1" u="sng" dirty="0" smtClean="0">
                <a:solidFill>
                  <a:srgbClr val="3333FF"/>
                </a:solidFill>
              </a:rPr>
              <a:t>specific</a:t>
            </a:r>
            <a:r>
              <a:rPr lang="en-US" dirty="0" smtClean="0"/>
              <a:t> and therefore wins out.</a:t>
            </a:r>
          </a:p>
          <a:p>
            <a:endParaRPr lang="en-US" sz="1400" b="1" dirty="0" smtClean="0"/>
          </a:p>
          <a:p>
            <a:r>
              <a:rPr lang="en-US" sz="1400" dirty="0" smtClean="0"/>
              <a:t>p { color: red; } </a:t>
            </a:r>
            <a:br>
              <a:rPr lang="en-US" sz="1400" dirty="0" smtClean="0"/>
            </a:br>
            <a:r>
              <a:rPr lang="en-US" sz="1400" dirty="0" smtClean="0"/>
              <a:t>p { color: blue; }</a:t>
            </a:r>
          </a:p>
          <a:p>
            <a:endParaRPr lang="en-US" sz="1400" b="1" dirty="0" smtClean="0"/>
          </a:p>
          <a:p>
            <a:r>
              <a:rPr lang="en-US" sz="1400" dirty="0" smtClean="0"/>
              <a:t>div p { color: red; } </a:t>
            </a:r>
            <a:br>
              <a:rPr lang="en-US" sz="1400" dirty="0" smtClean="0"/>
            </a:br>
            <a:r>
              <a:rPr lang="en-US" sz="1400" dirty="0" smtClean="0"/>
              <a:t>p { color: blue; } </a:t>
            </a:r>
            <a:br>
              <a:rPr lang="en-US" sz="1400" dirty="0" smtClean="0"/>
            </a:br>
            <a:endParaRPr lang="en-US" sz="1400" dirty="0" smtClean="0"/>
          </a:p>
          <a:p>
            <a:endParaRPr lang="en-US" sz="1400" b="1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p has a specificity of 1 (1 HTML selector)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div p has a specificity of 2 (2 HTML selectors; 1+1)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.tree has a specificity of 10 (1 class selector)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div </a:t>
            </a:r>
            <a:r>
              <a:rPr lang="en-US" sz="1400" dirty="0" err="1" smtClean="0"/>
              <a:t>p.tree</a:t>
            </a:r>
            <a:r>
              <a:rPr lang="en-US" sz="1400" dirty="0" smtClean="0"/>
              <a:t> has a specificity of 12 (2 HTML selectors and a class selector; 1+1+10)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#baobab has a specificity of 100 (1 id selector)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body #content .alternative p has a specificity of 112 (HTML selector, id selector, class selector, HTML selector; 1+100+10+1)</a:t>
            </a:r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9702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2.1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/>
              <a:t>CSS </a:t>
            </a:r>
            <a:r>
              <a:rPr lang="en-IN" b="1" dirty="0" smtClean="0"/>
              <a:t>Selectors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26876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Selectors are the names given to styles in internal and external style sheets</a:t>
            </a:r>
            <a:endParaRPr lang="en-IN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85536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 Selector</a:t>
            </a:r>
          </a:p>
          <a:p>
            <a:r>
              <a:rPr lang="en-US" dirty="0" smtClean="0"/>
              <a:t>Class Selector</a:t>
            </a:r>
          </a:p>
          <a:p>
            <a:r>
              <a:rPr lang="en-US" dirty="0" smtClean="0"/>
              <a:t>Id Selector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752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Selectors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HTML Selector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145045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body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  {…. .. .. ……}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td {…. .. .. ……}</a:t>
            </a:r>
          </a:p>
        </p:txBody>
      </p:sp>
    </p:spTree>
    <p:extLst>
      <p:ext uri="{BB962C8B-B14F-4D97-AF65-F5344CB8AC3E}">
        <p14:creationId xmlns:p14="http://schemas.microsoft.com/office/powerpoint/2010/main" xmlns="" val="29572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Selectors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Class Selector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145045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.homepage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.header 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.navigation 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sidenavigation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maincontent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.footer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.panel {…. .. .. ……}</a:t>
            </a:r>
          </a:p>
        </p:txBody>
      </p:sp>
    </p:spTree>
    <p:extLst>
      <p:ext uri="{BB962C8B-B14F-4D97-AF65-F5344CB8AC3E}">
        <p14:creationId xmlns:p14="http://schemas.microsoft.com/office/powerpoint/2010/main" xmlns="" val="5930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>CSS Selectors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b="1" dirty="0" smtClean="0"/>
              <a:t>: </a:t>
            </a:r>
            <a:r>
              <a:rPr lang="en-IN" b="1" dirty="0" smtClean="0">
                <a:solidFill>
                  <a:schemeClr val="accent1"/>
                </a:solidFill>
              </a:rPr>
              <a:t>Id Selector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145045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#homepage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#header 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#navigation 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sidenavigation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maincontent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#footer {…. .. .. ……}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#panel {…. .. .. ……}</a:t>
            </a:r>
          </a:p>
        </p:txBody>
      </p:sp>
    </p:spTree>
    <p:extLst>
      <p:ext uri="{BB962C8B-B14F-4D97-AF65-F5344CB8AC3E}">
        <p14:creationId xmlns:p14="http://schemas.microsoft.com/office/powerpoint/2010/main" xmlns="" val="14294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31BC6725678499B873552DB2E17F4" ma:contentTypeVersion="0" ma:contentTypeDescription="Create a new document." ma:contentTypeScope="" ma:versionID="80f229b991a288a3192306f5c5431ed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CF8778A-8D4E-4604-A590-7E96C2715491}"/>
</file>

<file path=customXml/itemProps2.xml><?xml version="1.0" encoding="utf-8"?>
<ds:datastoreItem xmlns:ds="http://schemas.openxmlformats.org/officeDocument/2006/customXml" ds:itemID="{EA768494-18A2-44E8-A81A-99DD4A007E80}"/>
</file>

<file path=customXml/itemProps3.xml><?xml version="1.0" encoding="utf-8"?>
<ds:datastoreItem xmlns:ds="http://schemas.openxmlformats.org/officeDocument/2006/customXml" ds:itemID="{6E2F1E6A-46F7-43BB-B344-11F0B2C7DE1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2064</Words>
  <Application>Microsoft Office PowerPoint</Application>
  <PresentationFormat>On-screen Show (4:3)</PresentationFormat>
  <Paragraphs>401</Paragraphs>
  <Slides>56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1_Blank Presentation</vt:lpstr>
      <vt:lpstr>CSS 2.1</vt:lpstr>
      <vt:lpstr>Applying CSS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CSS 2.1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CSS 2.1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Sv</dc:creator>
  <cp:lastModifiedBy>306490</cp:lastModifiedBy>
  <cp:revision>26</cp:revision>
  <dcterms:created xsi:type="dcterms:W3CDTF">2011-07-04T15:26:36Z</dcterms:created>
  <dcterms:modified xsi:type="dcterms:W3CDTF">2012-09-27T15:37:42Z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0x010100D0F31BC6725678499B873552DB2E17F4</vt:lpwstr>
  </property>
</Properties>
</file>