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1"/>
  </p:notesMasterIdLst>
  <p:sldIdLst>
    <p:sldId id="256" r:id="rId5"/>
    <p:sldId id="257" r:id="rId6"/>
    <p:sldId id="258" r:id="rId7"/>
    <p:sldId id="313" r:id="rId8"/>
    <p:sldId id="314" r:id="rId9"/>
    <p:sldId id="309" r:id="rId10"/>
    <p:sldId id="310" r:id="rId11"/>
    <p:sldId id="311" r:id="rId12"/>
    <p:sldId id="259" r:id="rId13"/>
    <p:sldId id="260" r:id="rId14"/>
    <p:sldId id="261" r:id="rId15"/>
    <p:sldId id="315" r:id="rId16"/>
    <p:sldId id="316" r:id="rId17"/>
    <p:sldId id="262" r:id="rId18"/>
    <p:sldId id="263" r:id="rId19"/>
    <p:sldId id="31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088" autoAdjust="0"/>
    <p:restoredTop sz="94660"/>
  </p:normalViewPr>
  <p:slideViewPr>
    <p:cSldViewPr>
      <p:cViewPr varScale="1">
        <p:scale>
          <a:sx n="86" d="100"/>
          <a:sy n="86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A0AD-6D88-4C35-BC40-BF509F741DAC}" type="datetimeFigureOut">
              <a:rPr lang="en-IN" smtClean="0"/>
              <a:pPr/>
              <a:t>27-02-2014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64BD-1AD3-4BD0-B40E-826F03FC5F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49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748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9278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C64BD-1AD3-4BD0-B40E-826F03FC5FB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58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jigsaw.w3.org/css-validato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ossbrowsertesting.com/" TargetMode="External"/><Relationship Id="rId7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validator.w3.org/" TargetMode="External"/><Relationship Id="rId5" Type="http://schemas.openxmlformats.org/officeDocument/2006/relationships/hyperlink" Target="https://chrome.google.com/webstore/detail/adobe-edge-inspect/ijoeapleklopieoejahbpdnhkjjgddem/related" TargetMode="External"/><Relationship Id="rId4" Type="http://schemas.openxmlformats.org/officeDocument/2006/relationships/hyperlink" Target="http://www.modern.ie/en-us/repo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Cross-Browser Compatible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61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Prevent possible conflicts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Reset CSS</a:t>
            </a:r>
            <a:endParaRPr lang="en-US" b="1" dirty="0"/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143299"/>
              </p:ext>
            </p:extLst>
          </p:nvPr>
        </p:nvGraphicFramePr>
        <p:xfrm>
          <a:off x="533400" y="1524000"/>
          <a:ext cx="784887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5638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html,body,div,ul,ol,li,dl,dt,dd,h1,h2,h3,h4,h5,h6,pre,form,p,blockquote,fieldset,input,hr {margin:0; padding:0;} h1,h2,h3,h4,h5,h6,pre,code,address,caption,cite,code,em,strong,th {font-size:1em; </a:t>
                      </a:r>
                      <a:r>
                        <a:rPr lang="en-US" sz="2400" b="0" dirty="0" err="1" smtClean="0"/>
                        <a:t>font-weight:normal</a:t>
                      </a:r>
                      <a:r>
                        <a:rPr lang="en-US" sz="2400" b="0" dirty="0" smtClean="0"/>
                        <a:t>; </a:t>
                      </a:r>
                      <a:r>
                        <a:rPr lang="en-US" sz="2400" b="0" dirty="0" err="1" smtClean="0"/>
                        <a:t>font-style:normal</a:t>
                      </a:r>
                      <a:r>
                        <a:rPr lang="en-US" sz="2400" b="0" dirty="0" smtClean="0"/>
                        <a:t>;} </a:t>
                      </a:r>
                      <a:r>
                        <a:rPr lang="en-US" sz="2400" b="0" dirty="0" err="1" smtClean="0"/>
                        <a:t>ul,ol</a:t>
                      </a:r>
                      <a:r>
                        <a:rPr lang="en-US" sz="2400" b="0" dirty="0" smtClean="0"/>
                        <a:t> {</a:t>
                      </a:r>
                      <a:r>
                        <a:rPr lang="en-US" sz="2400" b="0" dirty="0" err="1" smtClean="0"/>
                        <a:t>list-style:none</a:t>
                      </a:r>
                      <a:r>
                        <a:rPr lang="en-US" sz="2400" b="0" dirty="0" smtClean="0"/>
                        <a:t>;} </a:t>
                      </a:r>
                      <a:r>
                        <a:rPr lang="en-US" sz="2400" b="0" dirty="0" err="1" smtClean="0"/>
                        <a:t>fieldset,img,hr</a:t>
                      </a:r>
                      <a:r>
                        <a:rPr lang="en-US" sz="2400" b="0" dirty="0" smtClean="0"/>
                        <a:t> {</a:t>
                      </a:r>
                      <a:r>
                        <a:rPr lang="en-US" sz="2400" b="0" dirty="0" err="1" smtClean="0"/>
                        <a:t>border:none</a:t>
                      </a:r>
                      <a:r>
                        <a:rPr lang="en-US" sz="2400" b="0" dirty="0" smtClean="0"/>
                        <a:t>;} </a:t>
                      </a:r>
                      <a:r>
                        <a:rPr lang="en-US" sz="2400" b="0" dirty="0" err="1" smtClean="0"/>
                        <a:t>caption,th</a:t>
                      </a:r>
                      <a:r>
                        <a:rPr lang="en-US" sz="2400" b="0" dirty="0" smtClean="0"/>
                        <a:t> {</a:t>
                      </a:r>
                      <a:r>
                        <a:rPr lang="en-US" sz="2400" b="0" dirty="0" err="1" smtClean="0"/>
                        <a:t>text-align:left</a:t>
                      </a:r>
                      <a:r>
                        <a:rPr lang="en-US" sz="2400" b="0" dirty="0" smtClean="0"/>
                        <a:t>;} table {</a:t>
                      </a:r>
                      <a:r>
                        <a:rPr lang="en-US" sz="2400" b="0" dirty="0" err="1" smtClean="0"/>
                        <a:t>border-collapse:collapse</a:t>
                      </a:r>
                      <a:r>
                        <a:rPr lang="en-US" sz="2400" b="0" dirty="0" smtClean="0"/>
                        <a:t>; border-spacing:0;} td {</a:t>
                      </a:r>
                      <a:r>
                        <a:rPr lang="en-US" sz="2400" b="0" dirty="0" err="1" smtClean="0"/>
                        <a:t>vertical-align:top</a:t>
                      </a:r>
                      <a:r>
                        <a:rPr lang="en-US" sz="2400" b="0" dirty="0" smtClean="0"/>
                        <a:t>;}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85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Prevent possible conflicts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Internet Explorer </a:t>
            </a:r>
            <a:r>
              <a:rPr lang="en-US" b="1" dirty="0" smtClean="0"/>
              <a:t>conditional </a:t>
            </a:r>
            <a:r>
              <a:rPr lang="en-US" b="1" dirty="0" smtClean="0"/>
              <a:t>comments</a:t>
            </a:r>
            <a:endParaRPr lang="en-US" b="1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4044510"/>
              </p:ext>
            </p:extLst>
          </p:nvPr>
        </p:nvGraphicFramePr>
        <p:xfrm>
          <a:off x="762000" y="1524000"/>
          <a:ext cx="78488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100811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&lt;!--[if IE]&gt; </a:t>
                      </a:r>
                    </a:p>
                    <a:p>
                      <a:r>
                        <a:rPr lang="en-US" sz="2400" b="0" dirty="0" smtClean="0"/>
                        <a:t>&lt;link </a:t>
                      </a:r>
                      <a:r>
                        <a:rPr lang="en-US" sz="2400" b="0" dirty="0" err="1" smtClean="0"/>
                        <a:t>href</a:t>
                      </a:r>
                      <a:r>
                        <a:rPr lang="en-US" sz="2400" b="0" dirty="0" smtClean="0"/>
                        <a:t>="ie.css" </a:t>
                      </a:r>
                      <a:r>
                        <a:rPr lang="en-US" sz="2400" b="0" dirty="0" err="1" smtClean="0"/>
                        <a:t>rel</a:t>
                      </a:r>
                      <a:r>
                        <a:rPr lang="en-US" sz="2400" b="0" dirty="0" smtClean="0"/>
                        <a:t>="</a:t>
                      </a:r>
                      <a:r>
                        <a:rPr lang="en-US" sz="2400" b="0" dirty="0" err="1" smtClean="0"/>
                        <a:t>stylesheet</a:t>
                      </a:r>
                      <a:r>
                        <a:rPr lang="en-US" sz="2400" b="0" dirty="0" smtClean="0"/>
                        <a:t>" type="text/</a:t>
                      </a:r>
                      <a:r>
                        <a:rPr lang="en-US" sz="2400" b="0" dirty="0" err="1" smtClean="0"/>
                        <a:t>css</a:t>
                      </a:r>
                      <a:r>
                        <a:rPr lang="en-US" sz="2400" b="0" dirty="0" smtClean="0"/>
                        <a:t>" /&gt; &lt;![</a:t>
                      </a:r>
                      <a:r>
                        <a:rPr lang="en-US" sz="2400" b="0" dirty="0" err="1" smtClean="0"/>
                        <a:t>endif</a:t>
                      </a:r>
                      <a:r>
                        <a:rPr lang="en-US" sz="2400" b="0" dirty="0" smtClean="0"/>
                        <a:t>]--&gt;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2580334"/>
              </p:ext>
            </p:extLst>
          </p:nvPr>
        </p:nvGraphicFramePr>
        <p:xfrm>
          <a:off x="762000" y="2676128"/>
          <a:ext cx="78488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100811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&lt;!--[if IE6]&gt;</a:t>
                      </a:r>
                    </a:p>
                    <a:p>
                      <a:r>
                        <a:rPr lang="en-US" sz="2400" b="0" dirty="0" smtClean="0"/>
                        <a:t> &lt;link </a:t>
                      </a:r>
                      <a:r>
                        <a:rPr lang="en-US" sz="2400" b="0" dirty="0" err="1" smtClean="0"/>
                        <a:t>href</a:t>
                      </a:r>
                      <a:r>
                        <a:rPr lang="en-US" sz="2400" b="0" dirty="0" smtClean="0"/>
                        <a:t>="ie.css" </a:t>
                      </a:r>
                      <a:r>
                        <a:rPr lang="en-US" sz="2400" b="0" dirty="0" err="1" smtClean="0"/>
                        <a:t>rel</a:t>
                      </a:r>
                      <a:r>
                        <a:rPr lang="en-US" sz="2400" b="0" dirty="0" smtClean="0"/>
                        <a:t>="</a:t>
                      </a:r>
                      <a:r>
                        <a:rPr lang="en-US" sz="2400" b="0" dirty="0" err="1" smtClean="0"/>
                        <a:t>stylesheet</a:t>
                      </a:r>
                      <a:r>
                        <a:rPr lang="en-US" sz="2400" b="0" dirty="0" smtClean="0"/>
                        <a:t>" type="text/</a:t>
                      </a:r>
                      <a:r>
                        <a:rPr lang="en-US" sz="2400" b="0" dirty="0" err="1" smtClean="0"/>
                        <a:t>css</a:t>
                      </a:r>
                      <a:r>
                        <a:rPr lang="en-US" sz="2400" b="0" dirty="0" smtClean="0"/>
                        <a:t>" /&gt; &lt;![</a:t>
                      </a:r>
                      <a:r>
                        <a:rPr lang="en-US" sz="2400" b="0" dirty="0" err="1" smtClean="0"/>
                        <a:t>endif</a:t>
                      </a:r>
                      <a:r>
                        <a:rPr lang="en-US" sz="2400" b="0" dirty="0" smtClean="0"/>
                        <a:t>]--&gt;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0166965"/>
              </p:ext>
            </p:extLst>
          </p:nvPr>
        </p:nvGraphicFramePr>
        <p:xfrm>
          <a:off x="762000" y="3828256"/>
          <a:ext cx="78488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1512168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.class { </a:t>
                      </a:r>
                    </a:p>
                    <a:p>
                      <a:r>
                        <a:rPr lang="en-US" sz="2400" b="0" dirty="0" smtClean="0"/>
                        <a:t>width:200px; /* All browsers */ </a:t>
                      </a:r>
                    </a:p>
                    <a:p>
                      <a:r>
                        <a:rPr lang="en-US" sz="2400" b="0" dirty="0" smtClean="0"/>
                        <a:t>*width:250px; /* IE */ </a:t>
                      </a:r>
                    </a:p>
                    <a:p>
                      <a:r>
                        <a:rPr lang="en-US" sz="2400" b="0" dirty="0" smtClean="0"/>
                        <a:t>_width:300px; /* IE6 */ </a:t>
                      </a:r>
                    </a:p>
                    <a:p>
                      <a:r>
                        <a:rPr lang="en-US" sz="2400" b="0" dirty="0" smtClean="0"/>
                        <a:t>.width:200px; /* IE7 */ }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5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29B4DF-0B59-411B-BCF2-5B7E7B65BA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Browser Specific Hacks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16888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/***** Attribute Hacks ******/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IE6 */</a:t>
            </a:r>
          </a:p>
          <a:p>
            <a:r>
              <a:rPr lang="en-IN" dirty="0" smtClean="0"/>
              <a:t>#once { _</a:t>
            </a:r>
            <a:r>
              <a:rPr lang="en-IN" dirty="0" err="1" smtClean="0"/>
              <a:t>color</a:t>
            </a:r>
            <a:r>
              <a:rPr lang="en-IN" dirty="0" smtClean="0"/>
              <a:t>: blue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IE6, IE7 */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doce</a:t>
            </a:r>
            <a:r>
              <a:rPr lang="en-IN" dirty="0" smtClean="0"/>
              <a:t> { *</a:t>
            </a:r>
            <a:r>
              <a:rPr lang="en-IN" dirty="0" err="1" smtClean="0"/>
              <a:t>color</a:t>
            </a:r>
            <a:r>
              <a:rPr lang="en-IN" dirty="0" smtClean="0"/>
              <a:t>: blue; /* or #</a:t>
            </a:r>
            <a:r>
              <a:rPr lang="en-IN" dirty="0" err="1" smtClean="0"/>
              <a:t>color</a:t>
            </a:r>
            <a:r>
              <a:rPr lang="en-IN" dirty="0" smtClean="0"/>
              <a:t>: blue */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Everything but IE6 */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diecisiete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/**/: blue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IE6, IE7, IE8 */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diecinueve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: blue\9;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IE7, IE8 */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veinte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/*\**/: blue\9;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IE6, IE7 -- acts as an !important */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veintesiete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: blue </a:t>
            </a:r>
            <a:r>
              <a:rPr lang="en-IN" dirty="0" smtClean="0"/>
              <a:t>!important</a:t>
            </a:r>
            <a:r>
              <a:rPr lang="en-IN" dirty="0" smtClean="0"/>
              <a:t>; </a:t>
            </a: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29B4DF-0B59-411B-BCF2-5B7E7B65BA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Browser Specific Hacks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5800" y="1305342"/>
            <a:ext cx="617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/***** Selector Hacks ******/</a:t>
            </a:r>
          </a:p>
          <a:p>
            <a:endParaRPr lang="en-IN" dirty="0" smtClean="0"/>
          </a:p>
          <a:p>
            <a:r>
              <a:rPr lang="en-IN" dirty="0" smtClean="0"/>
              <a:t>/* IE6 and below */</a:t>
            </a:r>
          </a:p>
          <a:p>
            <a:r>
              <a:rPr lang="en-IN" dirty="0" smtClean="0"/>
              <a:t>* html #</a:t>
            </a:r>
            <a:r>
              <a:rPr lang="en-IN" dirty="0" err="1" smtClean="0"/>
              <a:t>uno</a:t>
            </a:r>
            <a:r>
              <a:rPr lang="en-IN" dirty="0" smtClean="0"/>
              <a:t>  { </a:t>
            </a:r>
            <a:r>
              <a:rPr lang="en-IN" dirty="0" err="1" smtClean="0"/>
              <a:t>color</a:t>
            </a:r>
            <a:r>
              <a:rPr lang="en-IN" dirty="0" smtClean="0"/>
              <a:t>: red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IE7 */</a:t>
            </a:r>
          </a:p>
          <a:p>
            <a:r>
              <a:rPr lang="en-IN" dirty="0" smtClean="0"/>
              <a:t>*:first-</a:t>
            </a:r>
            <a:r>
              <a:rPr lang="en-IN" dirty="0" err="1" smtClean="0"/>
              <a:t>child+html</a:t>
            </a:r>
            <a:r>
              <a:rPr lang="en-IN" dirty="0" smtClean="0"/>
              <a:t> #dos { </a:t>
            </a:r>
            <a:r>
              <a:rPr lang="en-IN" dirty="0" err="1" smtClean="0"/>
              <a:t>color</a:t>
            </a:r>
            <a:r>
              <a:rPr lang="en-IN" dirty="0" smtClean="0"/>
              <a:t>: red }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IE7, FF, </a:t>
            </a:r>
            <a:r>
              <a:rPr lang="en-IN" dirty="0" err="1" smtClean="0"/>
              <a:t>Saf</a:t>
            </a:r>
            <a:r>
              <a:rPr lang="en-IN" dirty="0" smtClean="0"/>
              <a:t>, Opera  */</a:t>
            </a:r>
          </a:p>
          <a:p>
            <a:r>
              <a:rPr lang="en-IN" dirty="0" smtClean="0"/>
              <a:t>html&gt;body #</a:t>
            </a:r>
            <a:r>
              <a:rPr lang="en-IN" dirty="0" err="1" smtClean="0"/>
              <a:t>tres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: red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/* IE8, FF, </a:t>
            </a:r>
            <a:r>
              <a:rPr lang="en-IN" dirty="0" err="1" smtClean="0"/>
              <a:t>Saf</a:t>
            </a:r>
            <a:r>
              <a:rPr lang="en-IN" dirty="0" smtClean="0"/>
              <a:t>, Opera (Everything but IE 6,7) */</a:t>
            </a:r>
          </a:p>
          <a:p>
            <a:r>
              <a:rPr lang="en-IN" dirty="0" smtClean="0"/>
              <a:t>html&gt;/**/body #</a:t>
            </a:r>
            <a:r>
              <a:rPr lang="en-IN" dirty="0" err="1" smtClean="0"/>
              <a:t>cuatro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: red }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Tips</a:t>
            </a:r>
            <a:endParaRPr lang="en-IN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8229600" cy="26971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pitchFamily="2" charset="2"/>
              <a:buNone/>
              <a:tabLst>
                <a:tab pos="102235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Avoid complexity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pitchFamily="2" charset="2"/>
              <a:buNone/>
              <a:tabLst>
                <a:tab pos="102235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Inclusion of DOCTYPE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pitchFamily="2" charset="2"/>
              <a:buNone/>
              <a:tabLst>
                <a:tab pos="102235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Choose target browsers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pitchFamily="2" charset="2"/>
              <a:buNone/>
              <a:tabLst>
                <a:tab pos="102235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Code validation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pitchFamily="2" charset="2"/>
              <a:buNone/>
              <a:tabLst>
                <a:tab pos="102235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Web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437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Validate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off, </a:t>
            </a:r>
            <a:r>
              <a:rPr lang="en-IN" dirty="0" smtClean="0">
                <a:hlinkClick r:id="rId3"/>
              </a:rPr>
              <a:t>validate your site</a:t>
            </a:r>
            <a:r>
              <a:rPr lang="en-IN" dirty="0" smtClean="0"/>
              <a:t>. Ironing out those XHTML and CSS errors can often solve those pesky browser bugs. I suggest running your site through </a:t>
            </a:r>
            <a:r>
              <a:rPr lang="en-IN" dirty="0" smtClean="0">
                <a:hlinkClick r:id="rId3"/>
              </a:rPr>
              <a:t>W3′s XHTML </a:t>
            </a:r>
            <a:r>
              <a:rPr lang="en-IN" dirty="0" err="1" smtClean="0">
                <a:hlinkClick r:id="rId3"/>
              </a:rPr>
              <a:t>Validator</a:t>
            </a:r>
            <a:r>
              <a:rPr lang="en-IN" dirty="0" smtClean="0"/>
              <a:t> and </a:t>
            </a:r>
            <a:r>
              <a:rPr lang="en-IN" dirty="0" smtClean="0">
                <a:hlinkClick r:id="rId4"/>
              </a:rPr>
              <a:t>CSS </a:t>
            </a:r>
            <a:r>
              <a:rPr lang="en-IN" dirty="0" err="1" smtClean="0">
                <a:hlinkClick r:id="rId4"/>
              </a:rPr>
              <a:t>Validator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5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Cross-Browser Compatible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4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Cross-Browser Compatible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Cross-Browser Compatible</a:t>
            </a:r>
          </a:p>
          <a:p>
            <a:endParaRPr lang="en-IN" dirty="0" smtClean="0"/>
          </a:p>
          <a:p>
            <a:r>
              <a:rPr lang="en-IN" dirty="0" smtClean="0"/>
              <a:t>Compatible with all major browsers available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73427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“Compatibility</a:t>
            </a:r>
            <a:r>
              <a:rPr lang="en-IN" dirty="0" smtClean="0"/>
              <a:t>” (in this context) is not a term which means “looks and behaves identically” — instead, it may be better described as “performs equivalently under alternative conditions.”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72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Cross-Browser Compatible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lot of cross-browser issues amount to this: you didn't specify something, and different browsers make different assumptions. Therefore</a:t>
            </a:r>
            <a:r>
              <a:rPr lang="en-IN" dirty="0" smtClean="0"/>
              <a:t>:</a:t>
            </a:r>
          </a:p>
          <a:p>
            <a:endParaRPr lang="en-US" dirty="0" smtClean="0"/>
          </a:p>
          <a:p>
            <a:r>
              <a:rPr lang="en-IN" b="1" dirty="0" smtClean="0"/>
              <a:t>Major Desktop Browsers Available</a:t>
            </a:r>
          </a:p>
          <a:p>
            <a:r>
              <a:rPr lang="en-IN" dirty="0" smtClean="0"/>
              <a:t>These are the major desktop browsers available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Internet Explorer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Google Chrome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Opera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Firefox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Safari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Text based browsers for Lynx operating system or the visually impaired</a:t>
            </a:r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5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29B4DF-0B59-411B-BCF2-5B7E7B65BA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I Make My Site Cross-Browser Compatible?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To create a cross-browser compatible website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Use only standard compliant coding. 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Don't use browser specific (</a:t>
            </a:r>
            <a:r>
              <a:rPr lang="en-IN" dirty="0" err="1" smtClean="0"/>
              <a:t>proprietory</a:t>
            </a:r>
            <a:r>
              <a:rPr lang="en-IN" dirty="0" smtClean="0"/>
              <a:t>) HTML tags and features</a:t>
            </a:r>
            <a:r>
              <a:rPr lang="en-IN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These only work in the browser they were created for and may even break your web page when viewed in another browser.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Validate your web pages.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Validate your HTML/XHTML coding using the W3C free validation </a:t>
            </a:r>
            <a:r>
              <a:rPr lang="en-IN" dirty="0" smtClean="0"/>
              <a:t>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Validate your cascading style sheets using the W3C free validation </a:t>
            </a:r>
            <a:r>
              <a:rPr lang="en-IN" dirty="0" smtClean="0"/>
              <a:t>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29B4DF-0B59-411B-BCF2-5B7E7B65BA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– Web browser engines</a:t>
            </a:r>
            <a:endParaRPr lang="en-IN" dirty="0"/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8855238"/>
              </p:ext>
            </p:extLst>
          </p:nvPr>
        </p:nvGraphicFramePr>
        <p:xfrm>
          <a:off x="1524000" y="1556792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Engine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WebKit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Safari </a:t>
                      </a:r>
                    </a:p>
                    <a:p>
                      <a:r>
                        <a:rPr lang="en-US" sz="1800" dirty="0" smtClean="0"/>
                        <a:t>Chrome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Gecko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Mozilla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Firefox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Trident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Internet Explorer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Presto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Cause – Web browser engines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699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smtClean="0"/>
              <a:t>CSS support – CSS2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2415427"/>
              </p:ext>
            </p:extLst>
          </p:nvPr>
        </p:nvGraphicFramePr>
        <p:xfrm>
          <a:off x="228600" y="1295400"/>
          <a:ext cx="8534400" cy="4191000"/>
        </p:xfrm>
        <a:graphic>
          <a:graphicData uri="http://schemas.openxmlformats.org/drawingml/2006/table">
            <a:tbl>
              <a:tblPr/>
              <a:tblGrid>
                <a:gridCol w="762000"/>
                <a:gridCol w="1371603"/>
                <a:gridCol w="1676397"/>
                <a:gridCol w="685800"/>
                <a:gridCol w="838200"/>
                <a:gridCol w="762000"/>
                <a:gridCol w="838200"/>
                <a:gridCol w="838200"/>
                <a:gridCol w="762000"/>
              </a:tblGrid>
              <a:tr h="4791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`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Trident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Gecko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 smtClean="0">
                          <a:solidFill>
                            <a:srgbClr val="0B0080"/>
                          </a:solidFill>
                          <a:effectLst/>
                        </a:rPr>
                        <a:t>WebKit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KHTML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Presto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Prince XML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70718" marR="70718" marT="35359" marB="3535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386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CSS2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!important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Weight increasing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7.0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79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/*Comment*/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Comments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688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@import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stylesheet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8.0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1.0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79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@charset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Character set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4.2.3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688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@media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Media-specific rules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688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@page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 paged media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8.0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19.0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Nightly </a:t>
                      </a: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Build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6.0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16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How to solve it?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solve it? </a:t>
            </a:r>
          </a:p>
          <a:p>
            <a:pPr lvl="1"/>
            <a:r>
              <a:rPr lang="en-US" dirty="0" smtClean="0"/>
              <a:t>What tools to check compatibility?</a:t>
            </a:r>
          </a:p>
          <a:p>
            <a:pPr lvl="1"/>
            <a:r>
              <a:rPr lang="en-US" dirty="0" smtClean="0"/>
              <a:t>What ways to prevent conflicts?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Tools introduction</a:t>
            </a:r>
          </a:p>
          <a:p>
            <a:pPr lvl="1"/>
            <a:r>
              <a:rPr lang="en-US" dirty="0" smtClean="0">
                <a:hlinkClick r:id="rId3"/>
              </a:rPr>
              <a:t>Cross Browser Testing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MS modern.IE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Google Browser Compatibility Detector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Markup Validation Service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CSS Validation 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438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D96AC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Solution – Check compatibility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D96AC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90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Check compatibility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8580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CSS Validation Service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16" y="2111777"/>
            <a:ext cx="8892480" cy="3909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39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Follow web standards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Check web standard 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308304" cy="4162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36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8094EAC-160B-4BB5-9D4B-C61F3B344C0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DBF5834-2F22-47CC-B0B3-291BCC9AA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9BF4E-0C7C-47C0-A67F-5AA2037E87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720</Words>
  <Application>Microsoft Office PowerPoint</Application>
  <PresentationFormat>On-screen Show (4:3)</PresentationFormat>
  <Paragraphs>192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Cognizant_Corporate_Template Final</vt:lpstr>
      <vt:lpstr>Cross-Browser Compatible</vt:lpstr>
      <vt:lpstr>Cross-Browser Compatible</vt:lpstr>
      <vt:lpstr>Cross-Browser Compatible</vt:lpstr>
      <vt:lpstr>How do I Make My Site Cross-Browser Compatible?</vt:lpstr>
      <vt:lpstr>Cause – Web browser engines</vt:lpstr>
      <vt:lpstr>Cause – Web browser engines</vt:lpstr>
      <vt:lpstr>Solution – How to solve it? </vt:lpstr>
      <vt:lpstr>Solution – Check compatibility</vt:lpstr>
      <vt:lpstr>Solution – Follow web standards</vt:lpstr>
      <vt:lpstr>Solution – Prevent possible conflicts</vt:lpstr>
      <vt:lpstr>Solution – Prevent possible conflicts</vt:lpstr>
      <vt:lpstr>Browser Specific Hacks</vt:lpstr>
      <vt:lpstr>Browser Specific Hacks</vt:lpstr>
      <vt:lpstr>Solution – Tips</vt:lpstr>
      <vt:lpstr>Validate </vt:lpstr>
      <vt:lpstr>Cross-Browser Compatible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Sv</dc:creator>
  <cp:lastModifiedBy>admin</cp:lastModifiedBy>
  <cp:revision>32</cp:revision>
  <dcterms:created xsi:type="dcterms:W3CDTF">2011-07-03T18:49:19Z</dcterms:created>
  <dcterms:modified xsi:type="dcterms:W3CDTF">2014-02-27T17:53:05Z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