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6" r:id="rId3"/>
    <p:sldId id="263" r:id="rId4"/>
    <p:sldId id="265" r:id="rId5"/>
    <p:sldId id="266" r:id="rId6"/>
    <p:sldId id="267" r:id="rId7"/>
    <p:sldId id="268" r:id="rId8"/>
    <p:sldId id="269" r:id="rId9"/>
    <p:sldId id="270" r:id="rId10"/>
    <p:sldId id="271" r:id="rId11"/>
    <p:sldId id="272" r:id="rId12"/>
    <p:sldId id="273" r:id="rId13"/>
    <p:sldId id="275" r:id="rId14"/>
    <p:sldId id="276" r:id="rId15"/>
    <p:sldId id="274"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8C322C-E323-4967-85A0-5198816A2491}" type="datetimeFigureOut">
              <a:rPr lang="en-US" smtClean="0"/>
              <a:pPr/>
              <a:t>9/28/2012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820EAE-3FDD-4954-9448-CB6A749E4A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&lt;title&gt;Jump Menus&lt;/title&gt; &lt;script type="text/</a:t>
            </a:r>
            <a:r>
              <a:rPr lang="en-US" dirty="0" err="1" smtClean="0"/>
              <a:t>javascript</a:t>
            </a:r>
            <a:r>
              <a:rPr lang="en-US" dirty="0" smtClean="0"/>
              <a:t>"&gt;</a:t>
            </a:r>
            <a:r>
              <a:rPr lang="en-US" b="1" dirty="0" smtClean="0"/>
              <a:t> function </a:t>
            </a:r>
            <a:r>
              <a:rPr lang="en-US" b="1" dirty="0" err="1" smtClean="0"/>
              <a:t>jumpMenu</a:t>
            </a:r>
            <a:r>
              <a:rPr lang="en-US" b="1" dirty="0" smtClean="0"/>
              <a:t>(select){ </a:t>
            </a:r>
            <a:r>
              <a:rPr lang="en-US" b="1" dirty="0" err="1" smtClean="0"/>
              <a:t>var</a:t>
            </a:r>
            <a:r>
              <a:rPr lang="en-US" b="1" dirty="0" smtClean="0"/>
              <a:t> </a:t>
            </a:r>
            <a:r>
              <a:rPr lang="en-US" b="1" dirty="0" err="1" smtClean="0"/>
              <a:t>i</a:t>
            </a:r>
            <a:r>
              <a:rPr lang="en-US" b="1" dirty="0" smtClean="0"/>
              <a:t> = </a:t>
            </a:r>
            <a:r>
              <a:rPr lang="en-US" b="1" dirty="0" err="1" smtClean="0"/>
              <a:t>select.selectedIndex</a:t>
            </a:r>
            <a:r>
              <a:rPr lang="en-US" b="1" dirty="0" smtClean="0"/>
              <a:t>; </a:t>
            </a:r>
            <a:r>
              <a:rPr lang="en-US" b="1" dirty="0" err="1" smtClean="0"/>
              <a:t>var</a:t>
            </a:r>
            <a:r>
              <a:rPr lang="en-US" b="1" dirty="0" smtClean="0"/>
              <a:t> selection = </a:t>
            </a:r>
            <a:r>
              <a:rPr lang="en-US" b="1" dirty="0" err="1" smtClean="0"/>
              <a:t>select.options</a:t>
            </a:r>
            <a:r>
              <a:rPr lang="en-US" b="1" dirty="0" smtClean="0"/>
              <a:t>[</a:t>
            </a:r>
            <a:r>
              <a:rPr lang="en-US" b="1" dirty="0" err="1" smtClean="0"/>
              <a:t>i</a:t>
            </a:r>
            <a:r>
              <a:rPr lang="en-US" b="1" dirty="0" smtClean="0"/>
              <a:t>].value; </a:t>
            </a:r>
            <a:r>
              <a:rPr lang="en-US" b="1" dirty="0" err="1" smtClean="0"/>
              <a:t>var</a:t>
            </a:r>
            <a:r>
              <a:rPr lang="en-US" b="1" dirty="0" smtClean="0"/>
              <a:t> </a:t>
            </a:r>
            <a:r>
              <a:rPr lang="en-US" b="1" dirty="0" err="1" smtClean="0"/>
              <a:t>url</a:t>
            </a:r>
            <a:r>
              <a:rPr lang="en-US" b="1" dirty="0" smtClean="0"/>
              <a:t>; if (</a:t>
            </a:r>
            <a:r>
              <a:rPr lang="en-US" b="1" dirty="0" err="1" smtClean="0"/>
              <a:t>i</a:t>
            </a:r>
            <a:r>
              <a:rPr lang="en-US" b="1" dirty="0" smtClean="0"/>
              <a:t> === 0) { alert("Please select a state."); } else { </a:t>
            </a:r>
            <a:r>
              <a:rPr lang="en-US" b="1" dirty="0" err="1" smtClean="0"/>
              <a:t>url</a:t>
            </a:r>
            <a:r>
              <a:rPr lang="en-US" b="1" dirty="0" smtClean="0"/>
              <a:t> = "http://www.50states.com/" + selection + ".</a:t>
            </a:r>
            <a:r>
              <a:rPr lang="en-US" b="1" dirty="0" err="1" smtClean="0"/>
              <a:t>htm</a:t>
            </a:r>
            <a:r>
              <a:rPr lang="en-US" b="1" dirty="0" smtClean="0"/>
              <a:t>"; </a:t>
            </a:r>
            <a:r>
              <a:rPr lang="en-US" b="1" dirty="0" err="1" smtClean="0"/>
              <a:t>location.href</a:t>
            </a:r>
            <a:r>
              <a:rPr lang="en-US" b="1" dirty="0" smtClean="0"/>
              <a:t> = </a:t>
            </a:r>
            <a:r>
              <a:rPr lang="en-US" b="1" dirty="0" err="1" smtClean="0"/>
              <a:t>url</a:t>
            </a:r>
            <a:r>
              <a:rPr lang="en-US" b="1" dirty="0" smtClean="0"/>
              <a:t>; } }</a:t>
            </a:r>
            <a:r>
              <a:rPr lang="en-US" dirty="0" smtClean="0"/>
              <a:t> &lt;/script&gt; &lt;/head&gt; &lt;body&gt; &lt;form&gt; &lt;select name="State"&gt; &lt;option value="0"&gt;--SELECT A STATE--&lt;/option&gt; &lt;option value="</a:t>
            </a:r>
            <a:r>
              <a:rPr lang="en-US" dirty="0" err="1" smtClean="0"/>
              <a:t>alabama</a:t>
            </a:r>
            <a:r>
              <a:rPr lang="en-US" dirty="0" smtClean="0"/>
              <a:t>"&gt;Alabama&lt;/option&gt; &lt;option value="</a:t>
            </a:r>
            <a:r>
              <a:rPr lang="en-US" dirty="0" err="1" smtClean="0"/>
              <a:t>illinois</a:t>
            </a:r>
            <a:r>
              <a:rPr lang="en-US" dirty="0" smtClean="0"/>
              <a:t>"&gt;Illinois&lt;/option&gt; &lt;option value="</a:t>
            </a:r>
            <a:r>
              <a:rPr lang="en-US" dirty="0" err="1" smtClean="0"/>
              <a:t>massachu</a:t>
            </a:r>
            <a:r>
              <a:rPr lang="en-US" dirty="0" smtClean="0"/>
              <a:t>"&gt;Massachusetts&lt;/option&gt; &lt;option value="</a:t>
            </a:r>
            <a:r>
              <a:rPr lang="en-US" dirty="0" err="1" smtClean="0"/>
              <a:t>montana</a:t>
            </a:r>
            <a:r>
              <a:rPr lang="en-US" dirty="0" smtClean="0"/>
              <a:t>"&gt;Montana&lt;/option&gt; &lt;option value="</a:t>
            </a:r>
            <a:r>
              <a:rPr lang="en-US" dirty="0" err="1" smtClean="0"/>
              <a:t>ncarolin</a:t>
            </a:r>
            <a:r>
              <a:rPr lang="en-US" dirty="0" smtClean="0"/>
              <a:t>"&gt;North Carolina&lt;/option&gt; &lt;option value="</a:t>
            </a:r>
            <a:r>
              <a:rPr lang="en-US" dirty="0" err="1" smtClean="0"/>
              <a:t>wvirgini</a:t>
            </a:r>
            <a:r>
              <a:rPr lang="en-US" dirty="0" smtClean="0"/>
              <a:t>"&gt;West Virginia&lt;/option&gt; &lt;/select&gt;</a:t>
            </a:r>
            <a:r>
              <a:rPr lang="en-US" b="1" dirty="0" smtClean="0"/>
              <a:t> &lt;input type="button" value="GO" </a:t>
            </a:r>
            <a:r>
              <a:rPr lang="en-US" b="1" dirty="0" err="1" smtClean="0"/>
              <a:t>onclick</a:t>
            </a:r>
            <a:r>
              <a:rPr lang="en-US" b="1" dirty="0" smtClean="0"/>
              <a:t>="</a:t>
            </a:r>
            <a:r>
              <a:rPr lang="en-US" b="1" dirty="0" err="1" smtClean="0"/>
              <a:t>jumpMenu</a:t>
            </a:r>
            <a:r>
              <a:rPr lang="en-US" b="1" dirty="0" smtClean="0"/>
              <a:t>(</a:t>
            </a:r>
            <a:r>
              <a:rPr lang="en-US" b="1" dirty="0" err="1" smtClean="0"/>
              <a:t>this.form.State</a:t>
            </a:r>
            <a:r>
              <a:rPr lang="en-US" b="1" dirty="0" smtClean="0"/>
              <a:t>);"&gt;</a:t>
            </a:r>
            <a:r>
              <a:rPr lang="en-US" dirty="0" smtClean="0"/>
              <a:t> &lt;/form&gt; &lt;/body&gt; &lt;/html&gt; </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&lt;html&gt; &lt;head&gt; &lt;title&gt;Focus and Blur&lt;/title&gt; &lt;script </a:t>
            </a:r>
            <a:r>
              <a:rPr lang="en-US" dirty="0" err="1" smtClean="0"/>
              <a:t>src</a:t>
            </a:r>
            <a:r>
              <a:rPr lang="en-US" dirty="0" smtClean="0"/>
              <a:t>="DateUDFs.js" type="text/</a:t>
            </a:r>
            <a:r>
              <a:rPr lang="en-US" dirty="0" err="1" smtClean="0"/>
              <a:t>javascript</a:t>
            </a:r>
            <a:r>
              <a:rPr lang="en-US" dirty="0" smtClean="0"/>
              <a:t>"&gt;&lt;/script&gt; &lt;script type="text/</a:t>
            </a:r>
            <a:r>
              <a:rPr lang="en-US" dirty="0" err="1" smtClean="0"/>
              <a:t>javascript</a:t>
            </a:r>
            <a:r>
              <a:rPr lang="en-US" dirty="0" smtClean="0"/>
              <a:t>"&gt;</a:t>
            </a:r>
            <a:r>
              <a:rPr lang="en-US" b="1" dirty="0" smtClean="0"/>
              <a:t> function </a:t>
            </a:r>
            <a:r>
              <a:rPr lang="en-US" b="1" dirty="0" err="1" smtClean="0"/>
              <a:t>getMonth</a:t>
            </a:r>
            <a:r>
              <a:rPr lang="en-US" b="1" dirty="0" smtClean="0"/>
              <a:t>(){ </a:t>
            </a:r>
            <a:r>
              <a:rPr lang="en-US" b="1" dirty="0" err="1" smtClean="0"/>
              <a:t>var</a:t>
            </a:r>
            <a:r>
              <a:rPr lang="en-US" b="1" dirty="0" smtClean="0"/>
              <a:t> </a:t>
            </a:r>
            <a:r>
              <a:rPr lang="en-US" b="1" dirty="0" err="1" smtClean="0"/>
              <a:t>elemMonthNumber</a:t>
            </a:r>
            <a:r>
              <a:rPr lang="en-US" b="1" dirty="0" smtClean="0"/>
              <a:t> = </a:t>
            </a:r>
            <a:r>
              <a:rPr lang="en-US" b="1" dirty="0" err="1" smtClean="0"/>
              <a:t>document.DateForm.MonthNumber</a:t>
            </a:r>
            <a:r>
              <a:rPr lang="en-US" b="1" dirty="0" smtClean="0"/>
              <a:t>; </a:t>
            </a:r>
            <a:r>
              <a:rPr lang="en-US" b="1" dirty="0" err="1" smtClean="0"/>
              <a:t>var</a:t>
            </a:r>
            <a:r>
              <a:rPr lang="en-US" b="1" dirty="0" smtClean="0"/>
              <a:t> </a:t>
            </a:r>
            <a:r>
              <a:rPr lang="en-US" b="1" dirty="0" err="1" smtClean="0"/>
              <a:t>monthNumber</a:t>
            </a:r>
            <a:r>
              <a:rPr lang="en-US" b="1" dirty="0" smtClean="0"/>
              <a:t> = </a:t>
            </a:r>
            <a:r>
              <a:rPr lang="en-US" b="1" dirty="0" err="1" smtClean="0"/>
              <a:t>elemMonthNumber.value</a:t>
            </a:r>
            <a:r>
              <a:rPr lang="en-US" b="1" dirty="0" smtClean="0"/>
              <a:t>; </a:t>
            </a:r>
            <a:r>
              <a:rPr lang="en-US" b="1" dirty="0" err="1" smtClean="0"/>
              <a:t>var</a:t>
            </a:r>
            <a:r>
              <a:rPr lang="en-US" b="1" dirty="0" smtClean="0"/>
              <a:t> </a:t>
            </a:r>
            <a:r>
              <a:rPr lang="en-US" b="1" dirty="0" err="1" smtClean="0"/>
              <a:t>elemMonthName</a:t>
            </a:r>
            <a:r>
              <a:rPr lang="en-US" b="1" dirty="0" smtClean="0"/>
              <a:t> = </a:t>
            </a:r>
            <a:r>
              <a:rPr lang="en-US" b="1" dirty="0" err="1" smtClean="0"/>
              <a:t>document.DateForm.MonthName</a:t>
            </a:r>
            <a:r>
              <a:rPr lang="en-US" b="1" dirty="0" smtClean="0"/>
              <a:t>; </a:t>
            </a:r>
            <a:r>
              <a:rPr lang="en-US" b="1" dirty="0" err="1" smtClean="0"/>
              <a:t>var</a:t>
            </a:r>
            <a:r>
              <a:rPr lang="en-US" b="1" dirty="0" smtClean="0"/>
              <a:t> month = </a:t>
            </a:r>
            <a:r>
              <a:rPr lang="en-US" b="1" dirty="0" err="1" smtClean="0"/>
              <a:t>monthAsString</a:t>
            </a:r>
            <a:r>
              <a:rPr lang="en-US" b="1" dirty="0" smtClean="0"/>
              <a:t>(</a:t>
            </a:r>
            <a:r>
              <a:rPr lang="en-US" b="1" dirty="0" err="1" smtClean="0"/>
              <a:t>elemMonthNumber.value</a:t>
            </a:r>
            <a:r>
              <a:rPr lang="en-US" b="1" dirty="0" smtClean="0"/>
              <a:t>); </a:t>
            </a:r>
            <a:r>
              <a:rPr lang="en-US" b="1" dirty="0" err="1" smtClean="0"/>
              <a:t>elemMonthName.value</a:t>
            </a:r>
            <a:r>
              <a:rPr lang="en-US" b="1" dirty="0" smtClean="0"/>
              <a:t> = (</a:t>
            </a:r>
            <a:r>
              <a:rPr lang="en-US" b="1" dirty="0" err="1" smtClean="0"/>
              <a:t>monthNumber</a:t>
            </a:r>
            <a:r>
              <a:rPr lang="en-US" b="1" dirty="0" smtClean="0"/>
              <a:t> &gt; 0 &amp;&amp; </a:t>
            </a:r>
            <a:r>
              <a:rPr lang="en-US" b="1" dirty="0" err="1" smtClean="0"/>
              <a:t>monthNumber</a:t>
            </a:r>
            <a:r>
              <a:rPr lang="en-US" b="1" dirty="0" smtClean="0"/>
              <a:t> &lt;=12) ? month : "Bad Number"; }</a:t>
            </a:r>
            <a:r>
              <a:rPr lang="en-US" dirty="0" smtClean="0"/>
              <a:t> &lt;/script&gt; &lt;/head&gt; &lt;body</a:t>
            </a:r>
            <a:r>
              <a:rPr lang="en-US" b="1" dirty="0" smtClean="0"/>
              <a:t> </a:t>
            </a:r>
            <a:r>
              <a:rPr lang="en-US" b="1" dirty="0" err="1" smtClean="0"/>
              <a:t>onload</a:t>
            </a:r>
            <a:r>
              <a:rPr lang="en-US" b="1" dirty="0" smtClean="0"/>
              <a:t>="</a:t>
            </a:r>
            <a:r>
              <a:rPr lang="en-US" b="1" dirty="0" err="1" smtClean="0"/>
              <a:t>document.DateForm.MonthNumber.focus</a:t>
            </a:r>
            <a:r>
              <a:rPr lang="en-US" b="1" dirty="0" smtClean="0"/>
              <a:t>();"</a:t>
            </a:r>
            <a:r>
              <a:rPr lang="en-US" dirty="0" smtClean="0"/>
              <a:t>&gt; &lt;h1&gt;Month Check&lt;/h1&gt; &lt;form name="</a:t>
            </a:r>
            <a:r>
              <a:rPr lang="en-US" dirty="0" err="1" smtClean="0"/>
              <a:t>DateForm</a:t>
            </a:r>
            <a:r>
              <a:rPr lang="en-US" dirty="0" smtClean="0"/>
              <a:t>"&gt; Month Number: &lt;input type="text" name="</a:t>
            </a:r>
            <a:r>
              <a:rPr lang="en-US" dirty="0" err="1" smtClean="0"/>
              <a:t>MonthNumber</a:t>
            </a:r>
            <a:r>
              <a:rPr lang="en-US" dirty="0" smtClean="0"/>
              <a:t>" size="2"</a:t>
            </a:r>
            <a:r>
              <a:rPr lang="en-US" b="1" dirty="0" smtClean="0"/>
              <a:t> </a:t>
            </a:r>
            <a:r>
              <a:rPr lang="en-US" b="1" dirty="0" err="1" smtClean="0"/>
              <a:t>onblur</a:t>
            </a:r>
            <a:r>
              <a:rPr lang="en-US" b="1" dirty="0" smtClean="0"/>
              <a:t>="</a:t>
            </a:r>
            <a:r>
              <a:rPr lang="en-US" b="1" dirty="0" err="1" smtClean="0"/>
              <a:t>getMonth</a:t>
            </a:r>
            <a:r>
              <a:rPr lang="en-US" b="1" dirty="0" smtClean="0"/>
              <a:t>();"</a:t>
            </a:r>
            <a:r>
              <a:rPr lang="en-US" dirty="0" smtClean="0"/>
              <a:t>&gt; Month Name: &lt;input type="text" name="</a:t>
            </a:r>
            <a:r>
              <a:rPr lang="en-US" dirty="0" err="1" smtClean="0"/>
              <a:t>MonthName</a:t>
            </a:r>
            <a:r>
              <a:rPr lang="en-US" dirty="0" smtClean="0"/>
              <a:t>" size="10"</a:t>
            </a:r>
            <a:r>
              <a:rPr lang="en-US" b="1" dirty="0" smtClean="0"/>
              <a:t> </a:t>
            </a:r>
            <a:r>
              <a:rPr lang="en-US" b="1" dirty="0" err="1" smtClean="0"/>
              <a:t>onfocus</a:t>
            </a:r>
            <a:r>
              <a:rPr lang="en-US" b="1" dirty="0" smtClean="0"/>
              <a:t>="</a:t>
            </a:r>
            <a:r>
              <a:rPr lang="en-US" b="1" dirty="0" err="1" smtClean="0"/>
              <a:t>this.blur</a:t>
            </a:r>
            <a:r>
              <a:rPr lang="en-US" b="1" dirty="0" smtClean="0"/>
              <a:t>();"</a:t>
            </a:r>
            <a:r>
              <a:rPr lang="en-US" dirty="0" smtClean="0"/>
              <a:t>&gt; &lt;/form&gt; &lt;/body&gt; &lt;/html&gt; </a:t>
            </a:r>
          </a:p>
          <a:p>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&lt;title&gt;Change&lt;/title&gt; &lt;script </a:t>
            </a:r>
            <a:r>
              <a:rPr lang="en-US" dirty="0" err="1" smtClean="0"/>
              <a:t>src</a:t>
            </a:r>
            <a:r>
              <a:rPr lang="en-US" dirty="0" smtClean="0"/>
              <a:t>="DateUDFs.js" type="text/</a:t>
            </a:r>
            <a:r>
              <a:rPr lang="en-US" dirty="0" err="1" smtClean="0"/>
              <a:t>javascript</a:t>
            </a:r>
            <a:r>
              <a:rPr lang="en-US" dirty="0" smtClean="0"/>
              <a:t>"&gt;&lt;/script&gt; &lt;script type="text/</a:t>
            </a:r>
            <a:r>
              <a:rPr lang="en-US" dirty="0" err="1" smtClean="0"/>
              <a:t>javascript</a:t>
            </a:r>
            <a:r>
              <a:rPr lang="en-US" dirty="0" smtClean="0"/>
              <a:t>"&gt;</a:t>
            </a:r>
            <a:r>
              <a:rPr lang="en-US" b="1" dirty="0" smtClean="0"/>
              <a:t> function </a:t>
            </a:r>
            <a:r>
              <a:rPr lang="en-US" b="1" dirty="0" err="1" smtClean="0"/>
              <a:t>getMonth</a:t>
            </a:r>
            <a:r>
              <a:rPr lang="en-US" b="1" dirty="0" smtClean="0"/>
              <a:t>(){ </a:t>
            </a:r>
            <a:r>
              <a:rPr lang="en-US" b="1" dirty="0" err="1" smtClean="0"/>
              <a:t>var</a:t>
            </a:r>
            <a:r>
              <a:rPr lang="en-US" b="1" dirty="0" smtClean="0"/>
              <a:t> </a:t>
            </a:r>
            <a:r>
              <a:rPr lang="en-US" b="1" dirty="0" err="1" smtClean="0"/>
              <a:t>elemMonthNumber</a:t>
            </a:r>
            <a:r>
              <a:rPr lang="en-US" b="1" dirty="0" smtClean="0"/>
              <a:t> = </a:t>
            </a:r>
            <a:r>
              <a:rPr lang="en-US" b="1" dirty="0" err="1" smtClean="0"/>
              <a:t>document.DateForm.MonthNumber</a:t>
            </a:r>
            <a:r>
              <a:rPr lang="en-US" b="1" dirty="0" smtClean="0"/>
              <a:t>; </a:t>
            </a:r>
            <a:r>
              <a:rPr lang="en-US" b="1" dirty="0" err="1" smtClean="0"/>
              <a:t>var</a:t>
            </a:r>
            <a:r>
              <a:rPr lang="en-US" b="1" dirty="0" smtClean="0"/>
              <a:t> </a:t>
            </a:r>
            <a:r>
              <a:rPr lang="en-US" b="1" dirty="0" err="1" smtClean="0"/>
              <a:t>i</a:t>
            </a:r>
            <a:r>
              <a:rPr lang="en-US" b="1" dirty="0" smtClean="0"/>
              <a:t> = </a:t>
            </a:r>
            <a:r>
              <a:rPr lang="en-US" b="1" dirty="0" err="1" smtClean="0"/>
              <a:t>elemMonthNumber.selectedIndex</a:t>
            </a:r>
            <a:r>
              <a:rPr lang="en-US" b="1" dirty="0" smtClean="0"/>
              <a:t>; </a:t>
            </a:r>
            <a:r>
              <a:rPr lang="en-US" b="1" dirty="0" err="1" smtClean="0"/>
              <a:t>var</a:t>
            </a:r>
            <a:r>
              <a:rPr lang="en-US" b="1" dirty="0" smtClean="0"/>
              <a:t> </a:t>
            </a:r>
            <a:r>
              <a:rPr lang="en-US" b="1" dirty="0" err="1" smtClean="0"/>
              <a:t>monthNumber</a:t>
            </a:r>
            <a:r>
              <a:rPr lang="en-US" b="1" dirty="0" smtClean="0"/>
              <a:t> = </a:t>
            </a:r>
            <a:r>
              <a:rPr lang="en-US" b="1" dirty="0" err="1" smtClean="0"/>
              <a:t>elemMonthNumber</a:t>
            </a:r>
            <a:r>
              <a:rPr lang="en-US" b="1" dirty="0" smtClean="0"/>
              <a:t>[</a:t>
            </a:r>
            <a:r>
              <a:rPr lang="en-US" b="1" dirty="0" err="1" smtClean="0"/>
              <a:t>i</a:t>
            </a:r>
            <a:r>
              <a:rPr lang="en-US" b="1" dirty="0" smtClean="0"/>
              <a:t>].value; </a:t>
            </a:r>
            <a:r>
              <a:rPr lang="en-US" b="1" dirty="0" err="1" smtClean="0"/>
              <a:t>var</a:t>
            </a:r>
            <a:r>
              <a:rPr lang="en-US" b="1" dirty="0" smtClean="0"/>
              <a:t> </a:t>
            </a:r>
            <a:r>
              <a:rPr lang="en-US" b="1" dirty="0" err="1" smtClean="0"/>
              <a:t>elemMonthName</a:t>
            </a:r>
            <a:r>
              <a:rPr lang="en-US" b="1" dirty="0" smtClean="0"/>
              <a:t> = </a:t>
            </a:r>
            <a:r>
              <a:rPr lang="en-US" b="1" dirty="0" err="1" smtClean="0"/>
              <a:t>document.DateForm.MonthName</a:t>
            </a:r>
            <a:r>
              <a:rPr lang="en-US" b="1" dirty="0" smtClean="0"/>
              <a:t>; </a:t>
            </a:r>
            <a:r>
              <a:rPr lang="en-US" b="1" dirty="0" err="1" smtClean="0"/>
              <a:t>var</a:t>
            </a:r>
            <a:r>
              <a:rPr lang="en-US" b="1" dirty="0" smtClean="0"/>
              <a:t> month = </a:t>
            </a:r>
            <a:r>
              <a:rPr lang="en-US" b="1" dirty="0" err="1" smtClean="0"/>
              <a:t>monthAsString</a:t>
            </a:r>
            <a:r>
              <a:rPr lang="en-US" b="1" dirty="0" smtClean="0"/>
              <a:t>(</a:t>
            </a:r>
            <a:r>
              <a:rPr lang="en-US" b="1" dirty="0" err="1" smtClean="0"/>
              <a:t>monthNumber</a:t>
            </a:r>
            <a:r>
              <a:rPr lang="en-US" b="1" dirty="0" smtClean="0"/>
              <a:t>); </a:t>
            </a:r>
            <a:r>
              <a:rPr lang="en-US" b="1" dirty="0" err="1" smtClean="0"/>
              <a:t>elemMonthName.value</a:t>
            </a:r>
            <a:r>
              <a:rPr lang="en-US" b="1" dirty="0" smtClean="0"/>
              <a:t> = (</a:t>
            </a:r>
            <a:r>
              <a:rPr lang="en-US" b="1" dirty="0" err="1" smtClean="0"/>
              <a:t>i</a:t>
            </a:r>
            <a:r>
              <a:rPr lang="en-US" b="1" dirty="0" smtClean="0"/>
              <a:t> === 0) ? "" : month; }</a:t>
            </a:r>
            <a:r>
              <a:rPr lang="en-US" dirty="0" smtClean="0"/>
              <a:t> &lt;/script&gt; &lt;/head&gt; &lt;body</a:t>
            </a:r>
            <a:r>
              <a:rPr lang="en-US" b="1" dirty="0" smtClean="0"/>
              <a:t> </a:t>
            </a:r>
            <a:r>
              <a:rPr lang="en-US" b="1" dirty="0" err="1" smtClean="0"/>
              <a:t>onload</a:t>
            </a:r>
            <a:r>
              <a:rPr lang="en-US" b="1" dirty="0" smtClean="0"/>
              <a:t>="</a:t>
            </a:r>
            <a:r>
              <a:rPr lang="en-US" b="1" dirty="0" err="1" smtClean="0"/>
              <a:t>document.DateForm.MonthNumber.focus</a:t>
            </a:r>
            <a:r>
              <a:rPr lang="en-US" b="1" dirty="0" smtClean="0"/>
              <a:t>();"</a:t>
            </a:r>
            <a:r>
              <a:rPr lang="en-US" dirty="0" smtClean="0"/>
              <a:t>&gt; &lt;h1&gt;Month Check&lt;/h1&gt; &lt;form name="</a:t>
            </a:r>
            <a:r>
              <a:rPr lang="en-US" dirty="0" err="1" smtClean="0"/>
              <a:t>DateForm</a:t>
            </a:r>
            <a:r>
              <a:rPr lang="en-US" dirty="0" smtClean="0"/>
              <a:t>"&gt; Month Number: &lt;select name="</a:t>
            </a:r>
            <a:r>
              <a:rPr lang="en-US" dirty="0" err="1" smtClean="0"/>
              <a:t>MonthNumber</a:t>
            </a:r>
            <a:r>
              <a:rPr lang="en-US" dirty="0" smtClean="0"/>
              <a:t>"</a:t>
            </a:r>
            <a:r>
              <a:rPr lang="en-US" b="1" dirty="0" smtClean="0"/>
              <a:t> </a:t>
            </a:r>
            <a:r>
              <a:rPr lang="en-US" b="1" dirty="0" err="1" smtClean="0"/>
              <a:t>onchange</a:t>
            </a:r>
            <a:r>
              <a:rPr lang="en-US" b="1" dirty="0" smtClean="0"/>
              <a:t>="</a:t>
            </a:r>
            <a:r>
              <a:rPr lang="en-US" b="1" dirty="0" err="1" smtClean="0"/>
              <a:t>getMonth</a:t>
            </a:r>
            <a:r>
              <a:rPr lang="en-US" b="1" dirty="0" smtClean="0"/>
              <a:t>();"</a:t>
            </a:r>
            <a:r>
              <a:rPr lang="en-US" dirty="0" smtClean="0"/>
              <a:t>&gt; &lt;option&gt;--Choose--&lt;/option&gt; &lt;option value="1"&gt;1&lt;/option&gt; &lt;option value="2"&gt;2&lt;/option&gt; &lt;option value="3"&gt;3&lt;/option&gt; &lt;option value="4"&gt;4&lt;/option&gt; &lt;option value="5"&gt;5&lt;/option&gt; &lt;option value="6"&gt;6&lt;/option&gt; &lt;option value="7"&gt;7&lt;/option&gt; &lt;option value="8"&gt;8&lt;/option&gt; &lt;option value="9"&gt;9&lt;/option&gt; &lt;option value="10"&gt;10&lt;/option&gt; &lt;option value="11"&gt;11&lt;/option&gt; &lt;option value="12"&gt;12&lt;/option&gt; &lt;/select&gt;&lt;</a:t>
            </a:r>
            <a:r>
              <a:rPr lang="en-US" dirty="0" err="1" smtClean="0"/>
              <a:t>br</a:t>
            </a:r>
            <a:r>
              <a:rPr lang="en-US" dirty="0" smtClean="0"/>
              <a:t>&gt; Month Name: &lt;input type="text" name="</a:t>
            </a:r>
            <a:r>
              <a:rPr lang="en-US" dirty="0" err="1" smtClean="0"/>
              <a:t>MonthName</a:t>
            </a:r>
            <a:r>
              <a:rPr lang="en-US" dirty="0" smtClean="0"/>
              <a:t>" size="10"</a:t>
            </a:r>
            <a:r>
              <a:rPr lang="en-US" b="1" dirty="0" smtClean="0"/>
              <a:t> </a:t>
            </a:r>
            <a:r>
              <a:rPr lang="en-US" b="1" dirty="0" err="1" smtClean="0"/>
              <a:t>onfocus</a:t>
            </a:r>
            <a:r>
              <a:rPr lang="en-US" b="1" dirty="0" smtClean="0"/>
              <a:t>="</a:t>
            </a:r>
            <a:r>
              <a:rPr lang="en-US" b="1" dirty="0" err="1" smtClean="0"/>
              <a:t>this.blur</a:t>
            </a:r>
            <a:r>
              <a:rPr lang="en-US" b="1" dirty="0" smtClean="0"/>
              <a:t>();"</a:t>
            </a:r>
            <a:r>
              <a:rPr lang="en-US" dirty="0" smtClean="0"/>
              <a:t>&gt; &lt;/form&gt; &lt;/body&gt; &lt;/html&gt; </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&lt;form name="</a:t>
            </a:r>
            <a:r>
              <a:rPr lang="en-US" sz="1200" kern="1200" dirty="0" err="1" smtClean="0">
                <a:solidFill>
                  <a:schemeClr val="tx1"/>
                </a:solidFill>
                <a:latin typeface="+mn-lt"/>
                <a:ea typeface="+mn-ea"/>
                <a:cs typeface="+mn-cs"/>
              </a:rPr>
              <a:t>myForm</a:t>
            </a:r>
            <a:r>
              <a:rPr lang="en-US" sz="1200" kern="1200" dirty="0" smtClean="0">
                <a:solidFill>
                  <a:schemeClr val="tx1"/>
                </a:solidFill>
                <a:latin typeface="+mn-lt"/>
                <a:ea typeface="+mn-ea"/>
                <a:cs typeface="+mn-cs"/>
              </a:rPr>
              <a:t>" action="demo_form.asp" </a:t>
            </a:r>
            <a:r>
              <a:rPr lang="en-US" sz="1200" kern="1200" dirty="0" err="1" smtClean="0">
                <a:solidFill>
                  <a:schemeClr val="tx1"/>
                </a:solidFill>
                <a:latin typeface="+mn-lt"/>
                <a:ea typeface="+mn-ea"/>
                <a:cs typeface="+mn-cs"/>
              </a:rPr>
              <a:t>onsubmit</a:t>
            </a:r>
            <a:r>
              <a:rPr lang="en-US" sz="1200" kern="1200" dirty="0" smtClean="0">
                <a:solidFill>
                  <a:schemeClr val="tx1"/>
                </a:solidFill>
                <a:latin typeface="+mn-lt"/>
                <a:ea typeface="+mn-ea"/>
                <a:cs typeface="+mn-cs"/>
              </a:rPr>
              <a:t>="return </a:t>
            </a:r>
            <a:r>
              <a:rPr lang="en-US" sz="1200" kern="1200" dirty="0" err="1" smtClean="0">
                <a:solidFill>
                  <a:schemeClr val="tx1"/>
                </a:solidFill>
                <a:latin typeface="+mn-lt"/>
                <a:ea typeface="+mn-ea"/>
                <a:cs typeface="+mn-cs"/>
              </a:rPr>
              <a:t>validateForm</a:t>
            </a:r>
            <a:r>
              <a:rPr lang="en-US" sz="1200" kern="1200" dirty="0" smtClean="0">
                <a:solidFill>
                  <a:schemeClr val="tx1"/>
                </a:solidFill>
                <a:latin typeface="+mn-lt"/>
                <a:ea typeface="+mn-ea"/>
                <a:cs typeface="+mn-cs"/>
              </a:rPr>
              <a:t>()" method="post"&gt;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 name: &lt;input type="text" name="</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"&gt;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&lt;input type="submit" value="Submit"&gt;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&lt;/form&gt;</a:t>
            </a:r>
          </a:p>
        </p:txBody>
      </p:sp>
      <p:sp>
        <p:nvSpPr>
          <p:cNvPr id="4" name="Slide Number Placeholder 3"/>
          <p:cNvSpPr>
            <a:spLocks noGrp="1"/>
          </p:cNvSpPr>
          <p:nvPr>
            <p:ph type="sldNum" sz="quarter" idx="10"/>
          </p:nvPr>
        </p:nvSpPr>
        <p:spPr/>
        <p:txBody>
          <a:bodyPr/>
          <a:lstStyle/>
          <a:p>
            <a:fld id="{34820EAE-3FDD-4954-9448-CB6A749E4A3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&lt;form name="</a:t>
            </a:r>
            <a:r>
              <a:rPr lang="en-US" sz="1200" kern="1200" dirty="0" err="1" smtClean="0">
                <a:solidFill>
                  <a:schemeClr val="tx1"/>
                </a:solidFill>
                <a:latin typeface="+mn-lt"/>
                <a:ea typeface="+mn-ea"/>
                <a:cs typeface="+mn-cs"/>
              </a:rPr>
              <a:t>myForm</a:t>
            </a:r>
            <a:r>
              <a:rPr lang="en-US" sz="1200" kern="1200" dirty="0" smtClean="0">
                <a:solidFill>
                  <a:schemeClr val="tx1"/>
                </a:solidFill>
                <a:latin typeface="+mn-lt"/>
                <a:ea typeface="+mn-ea"/>
                <a:cs typeface="+mn-cs"/>
              </a:rPr>
              <a:t>" action="demo_form.asp" </a:t>
            </a:r>
            <a:r>
              <a:rPr lang="en-US" sz="1200" kern="1200" dirty="0" err="1" smtClean="0">
                <a:solidFill>
                  <a:schemeClr val="tx1"/>
                </a:solidFill>
                <a:latin typeface="+mn-lt"/>
                <a:ea typeface="+mn-ea"/>
                <a:cs typeface="+mn-cs"/>
              </a:rPr>
              <a:t>onsubmit</a:t>
            </a:r>
            <a:r>
              <a:rPr lang="en-US" sz="1200" kern="1200" dirty="0" smtClean="0">
                <a:solidFill>
                  <a:schemeClr val="tx1"/>
                </a:solidFill>
                <a:latin typeface="+mn-lt"/>
                <a:ea typeface="+mn-ea"/>
                <a:cs typeface="+mn-cs"/>
              </a:rPr>
              <a:t>="return </a:t>
            </a:r>
            <a:r>
              <a:rPr lang="en-US" sz="1200" kern="1200" dirty="0" err="1" smtClean="0">
                <a:solidFill>
                  <a:schemeClr val="tx1"/>
                </a:solidFill>
                <a:latin typeface="+mn-lt"/>
                <a:ea typeface="+mn-ea"/>
                <a:cs typeface="+mn-cs"/>
              </a:rPr>
              <a:t>validateForm</a:t>
            </a:r>
            <a:r>
              <a:rPr lang="en-US" sz="1200" kern="1200" dirty="0" smtClean="0">
                <a:solidFill>
                  <a:schemeClr val="tx1"/>
                </a:solidFill>
                <a:latin typeface="+mn-lt"/>
                <a:ea typeface="+mn-ea"/>
                <a:cs typeface="+mn-cs"/>
              </a:rPr>
              <a:t>();" method="post"&gt;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Email: &lt;input type="text" name="email"&gt;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&lt;input type="submit" value="Submit"&gt;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&lt;/</a:t>
            </a:r>
            <a:r>
              <a:rPr lang="en-US" sz="1200" kern="1200" smtClean="0">
                <a:solidFill>
                  <a:schemeClr val="tx1"/>
                </a:solidFill>
                <a:latin typeface="+mn-lt"/>
                <a:ea typeface="+mn-ea"/>
                <a:cs typeface="+mn-cs"/>
              </a:rPr>
              <a:t>form&gt;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4820EAE-3FDD-4954-9448-CB6A749E4A3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&lt;title&gt;Change&lt;/title&gt; &lt;script </a:t>
            </a:r>
            <a:r>
              <a:rPr lang="en-US" dirty="0" err="1" smtClean="0"/>
              <a:t>src</a:t>
            </a:r>
            <a:r>
              <a:rPr lang="en-US" dirty="0" smtClean="0"/>
              <a:t>="DateUDFs.js" type="text/</a:t>
            </a:r>
            <a:r>
              <a:rPr lang="en-US" dirty="0" err="1" smtClean="0"/>
              <a:t>javascript</a:t>
            </a:r>
            <a:r>
              <a:rPr lang="en-US" dirty="0" smtClean="0"/>
              <a:t>"&gt;&lt;/script&gt; &lt;script type="text/</a:t>
            </a:r>
            <a:r>
              <a:rPr lang="en-US" dirty="0" err="1" smtClean="0"/>
              <a:t>javascript</a:t>
            </a:r>
            <a:r>
              <a:rPr lang="en-US" dirty="0" smtClean="0"/>
              <a:t>"&gt;</a:t>
            </a:r>
            <a:r>
              <a:rPr lang="en-US" b="1" dirty="0" smtClean="0"/>
              <a:t> function </a:t>
            </a:r>
            <a:r>
              <a:rPr lang="en-US" b="1" dirty="0" err="1" smtClean="0"/>
              <a:t>getMonth</a:t>
            </a:r>
            <a:r>
              <a:rPr lang="en-US" b="1" dirty="0" smtClean="0"/>
              <a:t>(){ </a:t>
            </a:r>
            <a:r>
              <a:rPr lang="en-US" b="1" dirty="0" err="1" smtClean="0"/>
              <a:t>var</a:t>
            </a:r>
            <a:r>
              <a:rPr lang="en-US" b="1" dirty="0" smtClean="0"/>
              <a:t> </a:t>
            </a:r>
            <a:r>
              <a:rPr lang="en-US" b="1" dirty="0" err="1" smtClean="0"/>
              <a:t>elemMonthNumber</a:t>
            </a:r>
            <a:r>
              <a:rPr lang="en-US" b="1" dirty="0" smtClean="0"/>
              <a:t> = </a:t>
            </a:r>
            <a:r>
              <a:rPr lang="en-US" b="1" dirty="0" err="1" smtClean="0"/>
              <a:t>document.DateForm.MonthNumber</a:t>
            </a:r>
            <a:r>
              <a:rPr lang="en-US" b="1" dirty="0" smtClean="0"/>
              <a:t>; </a:t>
            </a:r>
            <a:r>
              <a:rPr lang="en-US" b="1" dirty="0" err="1" smtClean="0"/>
              <a:t>var</a:t>
            </a:r>
            <a:r>
              <a:rPr lang="en-US" b="1" dirty="0" smtClean="0"/>
              <a:t> </a:t>
            </a:r>
            <a:r>
              <a:rPr lang="en-US" b="1" dirty="0" err="1" smtClean="0"/>
              <a:t>i</a:t>
            </a:r>
            <a:r>
              <a:rPr lang="en-US" b="1" dirty="0" smtClean="0"/>
              <a:t> = </a:t>
            </a:r>
            <a:r>
              <a:rPr lang="en-US" b="1" dirty="0" err="1" smtClean="0"/>
              <a:t>elemMonthNumber.selectedIndex</a:t>
            </a:r>
            <a:r>
              <a:rPr lang="en-US" b="1" dirty="0" smtClean="0"/>
              <a:t>; </a:t>
            </a:r>
            <a:r>
              <a:rPr lang="en-US" b="1" dirty="0" err="1" smtClean="0"/>
              <a:t>var</a:t>
            </a:r>
            <a:r>
              <a:rPr lang="en-US" b="1" dirty="0" smtClean="0"/>
              <a:t> </a:t>
            </a:r>
            <a:r>
              <a:rPr lang="en-US" b="1" dirty="0" err="1" smtClean="0"/>
              <a:t>monthNumber</a:t>
            </a:r>
            <a:r>
              <a:rPr lang="en-US" b="1" dirty="0" smtClean="0"/>
              <a:t> = </a:t>
            </a:r>
            <a:r>
              <a:rPr lang="en-US" b="1" dirty="0" err="1" smtClean="0"/>
              <a:t>elemMonthNumber</a:t>
            </a:r>
            <a:r>
              <a:rPr lang="en-US" b="1" dirty="0" smtClean="0"/>
              <a:t>[</a:t>
            </a:r>
            <a:r>
              <a:rPr lang="en-US" b="1" dirty="0" err="1" smtClean="0"/>
              <a:t>i</a:t>
            </a:r>
            <a:r>
              <a:rPr lang="en-US" b="1" dirty="0" smtClean="0"/>
              <a:t>].value; </a:t>
            </a:r>
            <a:r>
              <a:rPr lang="en-US" b="1" dirty="0" err="1" smtClean="0"/>
              <a:t>var</a:t>
            </a:r>
            <a:r>
              <a:rPr lang="en-US" b="1" dirty="0" smtClean="0"/>
              <a:t> </a:t>
            </a:r>
            <a:r>
              <a:rPr lang="en-US" b="1" dirty="0" err="1" smtClean="0"/>
              <a:t>elemMonthName</a:t>
            </a:r>
            <a:r>
              <a:rPr lang="en-US" b="1" dirty="0" smtClean="0"/>
              <a:t> = </a:t>
            </a:r>
            <a:r>
              <a:rPr lang="en-US" b="1" dirty="0" err="1" smtClean="0"/>
              <a:t>document.DateForm.MonthName</a:t>
            </a:r>
            <a:r>
              <a:rPr lang="en-US" b="1" dirty="0" smtClean="0"/>
              <a:t>; </a:t>
            </a:r>
            <a:r>
              <a:rPr lang="en-US" b="1" dirty="0" err="1" smtClean="0"/>
              <a:t>var</a:t>
            </a:r>
            <a:r>
              <a:rPr lang="en-US" b="1" dirty="0" smtClean="0"/>
              <a:t> month = </a:t>
            </a:r>
            <a:r>
              <a:rPr lang="en-US" b="1" dirty="0" err="1" smtClean="0"/>
              <a:t>monthAsString</a:t>
            </a:r>
            <a:r>
              <a:rPr lang="en-US" b="1" dirty="0" smtClean="0"/>
              <a:t>(</a:t>
            </a:r>
            <a:r>
              <a:rPr lang="en-US" b="1" dirty="0" err="1" smtClean="0"/>
              <a:t>monthNumber</a:t>
            </a:r>
            <a:r>
              <a:rPr lang="en-US" b="1" dirty="0" smtClean="0"/>
              <a:t>); </a:t>
            </a:r>
            <a:r>
              <a:rPr lang="en-US" b="1" dirty="0" err="1" smtClean="0"/>
              <a:t>elemMonthName.value</a:t>
            </a:r>
            <a:r>
              <a:rPr lang="en-US" b="1" dirty="0" smtClean="0"/>
              <a:t> = (</a:t>
            </a:r>
            <a:r>
              <a:rPr lang="en-US" b="1" dirty="0" err="1" smtClean="0"/>
              <a:t>i</a:t>
            </a:r>
            <a:r>
              <a:rPr lang="en-US" b="1" dirty="0" smtClean="0"/>
              <a:t> === 0) ? "" : month; }</a:t>
            </a:r>
            <a:r>
              <a:rPr lang="en-US" dirty="0" smtClean="0"/>
              <a:t> &lt;/script&gt; &lt;/head&gt; &lt;body</a:t>
            </a:r>
            <a:r>
              <a:rPr lang="en-US" b="1" dirty="0" smtClean="0"/>
              <a:t> </a:t>
            </a:r>
            <a:r>
              <a:rPr lang="en-US" b="1" dirty="0" err="1" smtClean="0"/>
              <a:t>onload</a:t>
            </a:r>
            <a:r>
              <a:rPr lang="en-US" b="1" dirty="0" smtClean="0"/>
              <a:t>="</a:t>
            </a:r>
            <a:r>
              <a:rPr lang="en-US" b="1" dirty="0" err="1" smtClean="0"/>
              <a:t>document.DateForm.MonthNumber.focus</a:t>
            </a:r>
            <a:r>
              <a:rPr lang="en-US" b="1" dirty="0" smtClean="0"/>
              <a:t>();"</a:t>
            </a:r>
            <a:r>
              <a:rPr lang="en-US" dirty="0" smtClean="0"/>
              <a:t>&gt; &lt;h1&gt;Month Check&lt;/h1&gt; &lt;form name="</a:t>
            </a:r>
            <a:r>
              <a:rPr lang="en-US" dirty="0" err="1" smtClean="0"/>
              <a:t>DateForm</a:t>
            </a:r>
            <a:r>
              <a:rPr lang="en-US" dirty="0" smtClean="0"/>
              <a:t>"&gt; Month Number: &lt;select name="</a:t>
            </a:r>
            <a:r>
              <a:rPr lang="en-US" dirty="0" err="1" smtClean="0"/>
              <a:t>MonthNumber</a:t>
            </a:r>
            <a:r>
              <a:rPr lang="en-US" dirty="0" smtClean="0"/>
              <a:t>"</a:t>
            </a:r>
            <a:r>
              <a:rPr lang="en-US" b="1" dirty="0" smtClean="0"/>
              <a:t> </a:t>
            </a:r>
            <a:r>
              <a:rPr lang="en-US" b="1" dirty="0" err="1" smtClean="0"/>
              <a:t>onchange</a:t>
            </a:r>
            <a:r>
              <a:rPr lang="en-US" b="1" dirty="0" smtClean="0"/>
              <a:t>="</a:t>
            </a:r>
            <a:r>
              <a:rPr lang="en-US" b="1" dirty="0" err="1" smtClean="0"/>
              <a:t>getMonth</a:t>
            </a:r>
            <a:r>
              <a:rPr lang="en-US" b="1" dirty="0" smtClean="0"/>
              <a:t>();"</a:t>
            </a:r>
            <a:r>
              <a:rPr lang="en-US" dirty="0" smtClean="0"/>
              <a:t>&gt; &lt;option&gt;--Choose--&lt;/option&gt; &lt;option value="1"&gt;1&lt;/option&gt; &lt;option value="2"&gt;2&lt;/option&gt; &lt;option value="3"&gt;3&lt;/option&gt; &lt;option value="4"&gt;4&lt;/option&gt; &lt;option value="5"&gt;5&lt;/option&gt; &lt;option value="6"&gt;6&lt;/option&gt; &lt;option value="7"&gt;7&lt;/option&gt; &lt;option value="8"&gt;8&lt;/option&gt; &lt;option value="9"&gt;9&lt;/option&gt; &lt;option value="10"&gt;10&lt;/option&gt; &lt;option value="11"&gt;11&lt;/option&gt; &lt;option value="12"&gt;12&lt;/option&gt; &lt;/select&gt;&lt;</a:t>
            </a:r>
            <a:r>
              <a:rPr lang="en-US" dirty="0" err="1" smtClean="0"/>
              <a:t>br</a:t>
            </a:r>
            <a:r>
              <a:rPr lang="en-US" dirty="0" smtClean="0"/>
              <a:t>&gt; Month Name: &lt;input type="text" name="</a:t>
            </a:r>
            <a:r>
              <a:rPr lang="en-US" dirty="0" err="1" smtClean="0"/>
              <a:t>MonthName</a:t>
            </a:r>
            <a:r>
              <a:rPr lang="en-US" dirty="0" smtClean="0"/>
              <a:t>" size="10"</a:t>
            </a:r>
            <a:r>
              <a:rPr lang="en-US" b="1" dirty="0" smtClean="0"/>
              <a:t> </a:t>
            </a:r>
            <a:r>
              <a:rPr lang="en-US" b="1" dirty="0" err="1" smtClean="0"/>
              <a:t>onfocus</a:t>
            </a:r>
            <a:r>
              <a:rPr lang="en-US" b="1" dirty="0" smtClean="0"/>
              <a:t>="</a:t>
            </a:r>
            <a:r>
              <a:rPr lang="en-US" b="1" dirty="0" err="1" smtClean="0"/>
              <a:t>this.blur</a:t>
            </a:r>
            <a:r>
              <a:rPr lang="en-US" b="1" smtClean="0"/>
              <a:t>();"</a:t>
            </a:r>
            <a:r>
              <a:rPr lang="en-US" smtClean="0"/>
              <a:t>&gt; &lt;/form&gt; &lt;/body&gt; &lt;/html&gt; </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&lt;html&gt; &lt;head&gt; &lt;title&gt;Form Fields&lt;/title&gt; &lt;script type="text/</a:t>
            </a:r>
            <a:r>
              <a:rPr lang="en-US" dirty="0" err="1" smtClean="0"/>
              <a:t>javascript</a:t>
            </a:r>
            <a:r>
              <a:rPr lang="en-US" dirty="0" smtClean="0"/>
              <a:t>"&gt;</a:t>
            </a:r>
            <a:r>
              <a:rPr lang="en-US" b="1" dirty="0" smtClean="0"/>
              <a:t> function </a:t>
            </a:r>
            <a:r>
              <a:rPr lang="en-US" b="1" dirty="0" err="1" smtClean="0"/>
              <a:t>changeBg</a:t>
            </a:r>
            <a:r>
              <a:rPr lang="en-US" b="1" dirty="0" smtClean="0"/>
              <a:t>(){ </a:t>
            </a:r>
            <a:r>
              <a:rPr lang="en-US" b="1" dirty="0" err="1" smtClean="0"/>
              <a:t>var</a:t>
            </a:r>
            <a:r>
              <a:rPr lang="en-US" b="1" dirty="0" smtClean="0"/>
              <a:t> </a:t>
            </a:r>
            <a:r>
              <a:rPr lang="en-US" b="1" dirty="0" err="1" smtClean="0"/>
              <a:t>userName</a:t>
            </a:r>
            <a:r>
              <a:rPr lang="en-US" b="1" dirty="0" smtClean="0"/>
              <a:t> = </a:t>
            </a:r>
            <a:r>
              <a:rPr lang="en-US" b="1" dirty="0" err="1" smtClean="0"/>
              <a:t>document.forms</a:t>
            </a:r>
            <a:r>
              <a:rPr lang="en-US" b="1" dirty="0" smtClean="0"/>
              <a:t>[0].</a:t>
            </a:r>
            <a:r>
              <a:rPr lang="en-US" b="1" dirty="0" err="1" smtClean="0"/>
              <a:t>UserName.value</a:t>
            </a:r>
            <a:r>
              <a:rPr lang="en-US" b="1" dirty="0" smtClean="0"/>
              <a:t>; </a:t>
            </a:r>
            <a:r>
              <a:rPr lang="en-US" b="1" dirty="0" err="1" smtClean="0"/>
              <a:t>var</a:t>
            </a:r>
            <a:r>
              <a:rPr lang="en-US" b="1" dirty="0" smtClean="0"/>
              <a:t> </a:t>
            </a:r>
            <a:r>
              <a:rPr lang="en-US" b="1" dirty="0" err="1" smtClean="0"/>
              <a:t>bgColor</a:t>
            </a:r>
            <a:r>
              <a:rPr lang="en-US" b="1" dirty="0" smtClean="0"/>
              <a:t> = </a:t>
            </a:r>
            <a:r>
              <a:rPr lang="en-US" b="1" dirty="0" err="1" smtClean="0"/>
              <a:t>document.BgForm.BgColor.value</a:t>
            </a:r>
            <a:r>
              <a:rPr lang="en-US" b="1" dirty="0" smtClean="0"/>
              <a:t>; </a:t>
            </a:r>
            <a:r>
              <a:rPr lang="en-US" b="1" dirty="0" err="1" smtClean="0"/>
              <a:t>document.bgColor</a:t>
            </a:r>
            <a:r>
              <a:rPr lang="en-US" b="1" dirty="0" smtClean="0"/>
              <a:t> = </a:t>
            </a:r>
            <a:r>
              <a:rPr lang="en-US" b="1" dirty="0" err="1" smtClean="0"/>
              <a:t>bgColor</a:t>
            </a:r>
            <a:r>
              <a:rPr lang="en-US" b="1" dirty="0" smtClean="0"/>
              <a:t>; alert(</a:t>
            </a:r>
            <a:r>
              <a:rPr lang="en-US" b="1" dirty="0" err="1" smtClean="0"/>
              <a:t>userName</a:t>
            </a:r>
            <a:r>
              <a:rPr lang="en-US" b="1" dirty="0" smtClean="0"/>
              <a:t> + ", the background color is " + </a:t>
            </a:r>
            <a:r>
              <a:rPr lang="en-US" b="1" dirty="0" err="1" smtClean="0"/>
              <a:t>bgColor</a:t>
            </a:r>
            <a:r>
              <a:rPr lang="en-US" b="1" dirty="0" smtClean="0"/>
              <a:t> + "."); }</a:t>
            </a:r>
            <a:r>
              <a:rPr lang="en-US" dirty="0" smtClean="0"/>
              <a:t> &lt;/script&gt; &lt;/head&gt; &lt;body&gt; &lt;h1&gt;Change Background Color&lt;/h1&gt; &lt;form name="</a:t>
            </a:r>
            <a:r>
              <a:rPr lang="en-US" dirty="0" err="1" smtClean="0"/>
              <a:t>BgForm</a:t>
            </a:r>
            <a:r>
              <a:rPr lang="en-US" dirty="0" smtClean="0"/>
              <a:t>"&gt; Your Name: &lt;input type="text" name="</a:t>
            </a:r>
            <a:r>
              <a:rPr lang="en-US" dirty="0" err="1" smtClean="0"/>
              <a:t>UserName</a:t>
            </a:r>
            <a:r>
              <a:rPr lang="en-US" dirty="0" smtClean="0"/>
              <a:t>" size="10"&gt;&lt;</a:t>
            </a:r>
            <a:r>
              <a:rPr lang="en-US" dirty="0" err="1" smtClean="0"/>
              <a:t>br</a:t>
            </a:r>
            <a:r>
              <a:rPr lang="en-US" dirty="0" smtClean="0"/>
              <a:t>/&gt; Background Color: &lt;input type="text" name="</a:t>
            </a:r>
            <a:r>
              <a:rPr lang="en-US" dirty="0" err="1" smtClean="0"/>
              <a:t>BgColor</a:t>
            </a:r>
            <a:r>
              <a:rPr lang="en-US" dirty="0" smtClean="0"/>
              <a:t>" size="10"&gt;&lt;</a:t>
            </a:r>
            <a:r>
              <a:rPr lang="en-US" dirty="0" err="1" smtClean="0"/>
              <a:t>br</a:t>
            </a:r>
            <a:r>
              <a:rPr lang="en-US" dirty="0" smtClean="0"/>
              <a:t>/&gt; &lt;input type="button" value="Change Background" </a:t>
            </a:r>
            <a:r>
              <a:rPr lang="en-US" b="1" dirty="0" err="1" smtClean="0"/>
              <a:t>onclick</a:t>
            </a:r>
            <a:r>
              <a:rPr lang="en-US" b="1" dirty="0" smtClean="0"/>
              <a:t>="</a:t>
            </a:r>
            <a:r>
              <a:rPr lang="en-US" b="1" dirty="0" err="1" smtClean="0"/>
              <a:t>changeBg</a:t>
            </a:r>
            <a:r>
              <a:rPr lang="en-US" b="1" dirty="0" smtClean="0"/>
              <a:t>();"</a:t>
            </a:r>
            <a:r>
              <a:rPr lang="en-US" dirty="0" smtClean="0"/>
              <a:t>&gt; &lt;/form&gt; &lt;/body&gt; &lt;/html&gt; </a:t>
            </a:r>
          </a:p>
          <a:p>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a:t>
            </a:r>
          </a:p>
          <a:p>
            <a:r>
              <a:rPr lang="en-US" dirty="0" smtClean="0"/>
              <a:t>&lt;head&gt;</a:t>
            </a:r>
          </a:p>
          <a:p>
            <a:r>
              <a:rPr lang="en-US" dirty="0" smtClean="0"/>
              <a:t>&lt;script type="text/</a:t>
            </a:r>
            <a:r>
              <a:rPr lang="en-US" dirty="0" err="1" smtClean="0"/>
              <a:t>javascript</a:t>
            </a:r>
            <a:r>
              <a:rPr lang="en-US" dirty="0" smtClean="0"/>
              <a:t>"&gt;</a:t>
            </a:r>
          </a:p>
          <a:p>
            <a:r>
              <a:rPr lang="en-US" dirty="0" smtClean="0"/>
              <a:t>function </a:t>
            </a:r>
            <a:r>
              <a:rPr lang="en-US" dirty="0" err="1" smtClean="0"/>
              <a:t>validateForm</a:t>
            </a:r>
            <a:r>
              <a:rPr lang="en-US" dirty="0" smtClean="0"/>
              <a:t>()</a:t>
            </a:r>
          </a:p>
          <a:p>
            <a:r>
              <a:rPr lang="en-US" dirty="0" smtClean="0"/>
              <a:t>{</a:t>
            </a:r>
          </a:p>
          <a:p>
            <a:r>
              <a:rPr lang="en-US" dirty="0" err="1" smtClean="0"/>
              <a:t>var</a:t>
            </a:r>
            <a:r>
              <a:rPr lang="en-US" dirty="0" smtClean="0"/>
              <a:t> x=</a:t>
            </a:r>
            <a:r>
              <a:rPr lang="en-US" dirty="0" err="1" smtClean="0"/>
              <a:t>document.forms</a:t>
            </a:r>
            <a:r>
              <a:rPr lang="en-US" dirty="0" smtClean="0"/>
              <a:t>["</a:t>
            </a:r>
            <a:r>
              <a:rPr lang="en-US" dirty="0" err="1" smtClean="0"/>
              <a:t>myForm</a:t>
            </a:r>
            <a:r>
              <a:rPr lang="en-US" dirty="0" smtClean="0"/>
              <a:t>"]["</a:t>
            </a:r>
            <a:r>
              <a:rPr lang="en-US" dirty="0" err="1" smtClean="0"/>
              <a:t>fname</a:t>
            </a:r>
            <a:r>
              <a:rPr lang="en-US" dirty="0" smtClean="0"/>
              <a:t>"].value;</a:t>
            </a:r>
          </a:p>
          <a:p>
            <a:r>
              <a:rPr lang="en-US" dirty="0" smtClean="0"/>
              <a:t>if (x==null || x=="")</a:t>
            </a:r>
          </a:p>
          <a:p>
            <a:r>
              <a:rPr lang="en-US" dirty="0" smtClean="0"/>
              <a:t>  {</a:t>
            </a:r>
          </a:p>
          <a:p>
            <a:r>
              <a:rPr lang="en-US" dirty="0" smtClean="0"/>
              <a:t>  alert("First name must be filled out");</a:t>
            </a:r>
          </a:p>
          <a:p>
            <a:r>
              <a:rPr lang="en-US" dirty="0" smtClean="0"/>
              <a:t>  return false;</a:t>
            </a:r>
          </a:p>
          <a:p>
            <a:r>
              <a:rPr lang="en-US" dirty="0" smtClean="0"/>
              <a:t>  }</a:t>
            </a:r>
          </a:p>
          <a:p>
            <a:r>
              <a:rPr lang="en-US" dirty="0" smtClean="0"/>
              <a:t>}</a:t>
            </a:r>
          </a:p>
          <a:p>
            <a:r>
              <a:rPr lang="en-US" dirty="0" smtClean="0"/>
              <a:t>&lt;/script&gt;</a:t>
            </a:r>
          </a:p>
          <a:p>
            <a:r>
              <a:rPr lang="en-US" dirty="0" smtClean="0"/>
              <a:t>&lt;/head&gt;</a:t>
            </a:r>
          </a:p>
          <a:p>
            <a:endParaRPr lang="en-US" dirty="0" smtClean="0"/>
          </a:p>
          <a:p>
            <a:r>
              <a:rPr lang="en-US" dirty="0" smtClean="0"/>
              <a:t>&lt;body&gt;</a:t>
            </a:r>
          </a:p>
          <a:p>
            <a:r>
              <a:rPr lang="en-US" dirty="0" smtClean="0"/>
              <a:t>&lt;form name="</a:t>
            </a:r>
            <a:r>
              <a:rPr lang="en-US" dirty="0" err="1" smtClean="0"/>
              <a:t>myForm</a:t>
            </a:r>
            <a:r>
              <a:rPr lang="en-US" dirty="0" smtClean="0"/>
              <a:t>" action="demo_form.asp" </a:t>
            </a:r>
            <a:r>
              <a:rPr lang="en-US" dirty="0" err="1" smtClean="0"/>
              <a:t>onsubmit</a:t>
            </a:r>
            <a:r>
              <a:rPr lang="en-US" dirty="0" smtClean="0"/>
              <a:t>="return </a:t>
            </a:r>
            <a:r>
              <a:rPr lang="en-US" dirty="0" err="1" smtClean="0"/>
              <a:t>validateForm</a:t>
            </a:r>
            <a:r>
              <a:rPr lang="en-US" dirty="0" smtClean="0"/>
              <a:t>()" method="post"&gt;</a:t>
            </a:r>
          </a:p>
          <a:p>
            <a:r>
              <a:rPr lang="en-US" dirty="0" smtClean="0"/>
              <a:t>First name: &lt;input type="text" name="</a:t>
            </a:r>
            <a:r>
              <a:rPr lang="en-US" dirty="0" err="1" smtClean="0"/>
              <a:t>fname</a:t>
            </a:r>
            <a:r>
              <a:rPr lang="en-US" dirty="0" smtClean="0"/>
              <a:t>"&gt;</a:t>
            </a:r>
          </a:p>
          <a:p>
            <a:r>
              <a:rPr lang="en-US" dirty="0" smtClean="0"/>
              <a:t>&lt;input type="submit" value="Submit"&gt;</a:t>
            </a:r>
          </a:p>
          <a:p>
            <a:r>
              <a:rPr lang="en-US" dirty="0" smtClean="0"/>
              <a:t>&lt;/form&gt;</a:t>
            </a:r>
          </a:p>
          <a:p>
            <a:r>
              <a:rPr lang="en-US" dirty="0" smtClean="0"/>
              <a:t>&lt;/body&gt;</a:t>
            </a:r>
          </a:p>
          <a:p>
            <a:endParaRPr lang="en-US" dirty="0" smtClean="0"/>
          </a:p>
          <a:p>
            <a:r>
              <a:rPr lang="en-US" smtClean="0"/>
              <a:t>&lt;/html&gt;</a:t>
            </a:r>
            <a:endParaRPr lang="en-US"/>
          </a:p>
        </p:txBody>
      </p:sp>
      <p:sp>
        <p:nvSpPr>
          <p:cNvPr id="4" name="Slide Number Placeholder 3"/>
          <p:cNvSpPr>
            <a:spLocks noGrp="1"/>
          </p:cNvSpPr>
          <p:nvPr>
            <p:ph type="sldNum" sz="quarter" idx="10"/>
          </p:nvPr>
        </p:nvSpPr>
        <p:spPr/>
        <p:txBody>
          <a:bodyPr/>
          <a:lstStyle/>
          <a:p>
            <a:fld id="{34820EAE-3FDD-4954-9448-CB6A749E4A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&lt;title&gt;Login&lt;/title&gt; &lt;script type="text/</a:t>
            </a:r>
            <a:r>
              <a:rPr lang="en-US" dirty="0" err="1" smtClean="0"/>
              <a:t>javascript</a:t>
            </a:r>
            <a:r>
              <a:rPr lang="en-US" dirty="0" smtClean="0"/>
              <a:t>"&gt;</a:t>
            </a:r>
            <a:r>
              <a:rPr lang="en-US" b="1" dirty="0" smtClean="0"/>
              <a:t> function validate(form){ </a:t>
            </a:r>
            <a:r>
              <a:rPr lang="en-US" b="1" dirty="0" err="1" smtClean="0"/>
              <a:t>var</a:t>
            </a:r>
            <a:r>
              <a:rPr lang="en-US" b="1" dirty="0" smtClean="0"/>
              <a:t> </a:t>
            </a:r>
            <a:r>
              <a:rPr lang="en-US" b="1" dirty="0" err="1" smtClean="0"/>
              <a:t>userName</a:t>
            </a:r>
            <a:r>
              <a:rPr lang="en-US" b="1" dirty="0" smtClean="0"/>
              <a:t> = </a:t>
            </a:r>
            <a:r>
              <a:rPr lang="en-US" b="1" dirty="0" err="1" smtClean="0"/>
              <a:t>form.Username.value</a:t>
            </a:r>
            <a:r>
              <a:rPr lang="en-US" b="1" dirty="0" smtClean="0"/>
              <a:t>; </a:t>
            </a:r>
            <a:r>
              <a:rPr lang="en-US" b="1" dirty="0" err="1" smtClean="0"/>
              <a:t>var</a:t>
            </a:r>
            <a:r>
              <a:rPr lang="en-US" b="1" dirty="0" smtClean="0"/>
              <a:t> password = </a:t>
            </a:r>
            <a:r>
              <a:rPr lang="en-US" b="1" dirty="0" err="1" smtClean="0"/>
              <a:t>form.Password.value</a:t>
            </a:r>
            <a:r>
              <a:rPr lang="en-US" b="1" dirty="0" smtClean="0"/>
              <a:t>; if (</a:t>
            </a:r>
            <a:r>
              <a:rPr lang="en-US" b="1" dirty="0" err="1" smtClean="0"/>
              <a:t>userName.length</a:t>
            </a:r>
            <a:r>
              <a:rPr lang="en-US" b="1" dirty="0" smtClean="0"/>
              <a:t> === 0) { alert("You must enter a username."); return false; } if (</a:t>
            </a:r>
            <a:r>
              <a:rPr lang="en-US" b="1" dirty="0" err="1" smtClean="0"/>
              <a:t>password.length</a:t>
            </a:r>
            <a:r>
              <a:rPr lang="en-US" b="1" dirty="0" smtClean="0"/>
              <a:t> === 0) { alert("You must enter a password."); return false; } return true; }</a:t>
            </a:r>
            <a:r>
              <a:rPr lang="en-US" dirty="0" smtClean="0"/>
              <a:t> &lt;/script&gt; &lt;/head&gt; &lt;body&gt; &lt;h1&gt;Login Form&lt;/h1&gt; &lt;form method="post" action="Process.html"</a:t>
            </a:r>
            <a:r>
              <a:rPr lang="en-US" b="1" dirty="0" smtClean="0"/>
              <a:t> </a:t>
            </a:r>
            <a:r>
              <a:rPr lang="en-US" b="1" dirty="0" err="1" smtClean="0"/>
              <a:t>onsubmit</a:t>
            </a:r>
            <a:r>
              <a:rPr lang="en-US" b="1" dirty="0" smtClean="0"/>
              <a:t>="return validate(this);"</a:t>
            </a:r>
            <a:r>
              <a:rPr lang="en-US" dirty="0" smtClean="0"/>
              <a:t>&gt; Username: &lt;input type="text" name="Username" size="10"&gt;&lt;</a:t>
            </a:r>
            <a:r>
              <a:rPr lang="en-US" dirty="0" err="1" smtClean="0"/>
              <a:t>br</a:t>
            </a:r>
            <a:r>
              <a:rPr lang="en-US" dirty="0" smtClean="0"/>
              <a:t>/&gt; Password: &lt;input type="password" name="Password" size="10"&gt;&lt;</a:t>
            </a:r>
            <a:r>
              <a:rPr lang="en-US" dirty="0" err="1" smtClean="0"/>
              <a:t>br</a:t>
            </a:r>
            <a:r>
              <a:rPr lang="en-US" dirty="0" smtClean="0"/>
              <a:t>/&gt; &lt;input type="submit" value="Submit"&gt; &lt;input type="reset" value="Reset Form"&gt; &lt;/p&gt; &lt;/form&gt; &lt;/body&gt; &lt;/html&gt; </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&lt;title&gt;Login&lt;/title&gt; &lt;script type="text/</a:t>
            </a:r>
            <a:r>
              <a:rPr lang="en-US" dirty="0" err="1" smtClean="0"/>
              <a:t>javascript</a:t>
            </a:r>
            <a:r>
              <a:rPr lang="en-US" dirty="0" smtClean="0"/>
              <a:t>"&gt;</a:t>
            </a:r>
            <a:r>
              <a:rPr lang="en-US" b="1" dirty="0" smtClean="0"/>
              <a:t> function validate(form){ </a:t>
            </a:r>
            <a:r>
              <a:rPr lang="en-US" b="1" dirty="0" err="1" smtClean="0"/>
              <a:t>var</a:t>
            </a:r>
            <a:r>
              <a:rPr lang="en-US" b="1" dirty="0" smtClean="0"/>
              <a:t> </a:t>
            </a:r>
            <a:r>
              <a:rPr lang="en-US" b="1" dirty="0" err="1" smtClean="0"/>
              <a:t>userName</a:t>
            </a:r>
            <a:r>
              <a:rPr lang="en-US" b="1" dirty="0" smtClean="0"/>
              <a:t> = </a:t>
            </a:r>
            <a:r>
              <a:rPr lang="en-US" b="1" dirty="0" err="1" smtClean="0"/>
              <a:t>form.Username.value</a:t>
            </a:r>
            <a:r>
              <a:rPr lang="en-US" b="1" dirty="0" smtClean="0"/>
              <a:t>; </a:t>
            </a:r>
            <a:r>
              <a:rPr lang="en-US" b="1" dirty="0" err="1" smtClean="0"/>
              <a:t>var</a:t>
            </a:r>
            <a:r>
              <a:rPr lang="en-US" b="1" dirty="0" smtClean="0"/>
              <a:t> password = </a:t>
            </a:r>
            <a:r>
              <a:rPr lang="en-US" b="1" dirty="0" err="1" smtClean="0"/>
              <a:t>form.Password.value</a:t>
            </a:r>
            <a:r>
              <a:rPr lang="en-US" b="1" dirty="0" smtClean="0"/>
              <a:t>; </a:t>
            </a:r>
            <a:r>
              <a:rPr lang="en-US" b="1" dirty="0" err="1" smtClean="0"/>
              <a:t>var</a:t>
            </a:r>
            <a:r>
              <a:rPr lang="en-US" b="1" dirty="0" smtClean="0"/>
              <a:t> errors = []; if (!</a:t>
            </a:r>
            <a:r>
              <a:rPr lang="en-US" b="1" dirty="0" err="1" smtClean="0"/>
              <a:t>checkLength</a:t>
            </a:r>
            <a:r>
              <a:rPr lang="en-US" b="1" dirty="0" smtClean="0"/>
              <a:t>(</a:t>
            </a:r>
            <a:r>
              <a:rPr lang="en-US" b="1" dirty="0" err="1" smtClean="0"/>
              <a:t>userName</a:t>
            </a:r>
            <a:r>
              <a:rPr lang="en-US" b="1" dirty="0" smtClean="0"/>
              <a:t>)) { errors[</a:t>
            </a:r>
            <a:r>
              <a:rPr lang="en-US" b="1" dirty="0" err="1" smtClean="0"/>
              <a:t>errors.length</a:t>
            </a:r>
            <a:r>
              <a:rPr lang="en-US" b="1" dirty="0" smtClean="0"/>
              <a:t>] = "You must enter a username."; } if (!</a:t>
            </a:r>
            <a:r>
              <a:rPr lang="en-US" b="1" dirty="0" err="1" smtClean="0"/>
              <a:t>checkLength</a:t>
            </a:r>
            <a:r>
              <a:rPr lang="en-US" b="1" dirty="0" smtClean="0"/>
              <a:t>(password)) { errors[</a:t>
            </a:r>
            <a:r>
              <a:rPr lang="en-US" b="1" dirty="0" err="1" smtClean="0"/>
              <a:t>errors.length</a:t>
            </a:r>
            <a:r>
              <a:rPr lang="en-US" b="1" dirty="0" smtClean="0"/>
              <a:t>] = "You must enter a password."; } if (</a:t>
            </a:r>
            <a:r>
              <a:rPr lang="en-US" b="1" dirty="0" err="1" smtClean="0"/>
              <a:t>errors.length</a:t>
            </a:r>
            <a:r>
              <a:rPr lang="en-US" b="1" dirty="0" smtClean="0"/>
              <a:t> &gt; 0) { </a:t>
            </a:r>
            <a:r>
              <a:rPr lang="en-US" b="1" dirty="0" err="1" smtClean="0"/>
              <a:t>reportErrors</a:t>
            </a:r>
            <a:r>
              <a:rPr lang="en-US" b="1" dirty="0" smtClean="0"/>
              <a:t>(errors); return false; } return true; } function </a:t>
            </a:r>
            <a:r>
              <a:rPr lang="en-US" b="1" dirty="0" err="1" smtClean="0"/>
              <a:t>checkLength</a:t>
            </a:r>
            <a:r>
              <a:rPr lang="en-US" b="1" dirty="0" smtClean="0"/>
              <a:t>(text, min, max){ min = min || 1; max = max || 10000; if (</a:t>
            </a:r>
            <a:r>
              <a:rPr lang="en-US" b="1" dirty="0" err="1" smtClean="0"/>
              <a:t>text.length</a:t>
            </a:r>
            <a:r>
              <a:rPr lang="en-US" b="1" dirty="0" smtClean="0"/>
              <a:t> &lt; min || </a:t>
            </a:r>
            <a:r>
              <a:rPr lang="en-US" b="1" dirty="0" err="1" smtClean="0"/>
              <a:t>text.length</a:t>
            </a:r>
            <a:r>
              <a:rPr lang="en-US" b="1" dirty="0" smtClean="0"/>
              <a:t> &gt; max) { return false; } return true; } function </a:t>
            </a:r>
            <a:r>
              <a:rPr lang="en-US" b="1" dirty="0" err="1" smtClean="0"/>
              <a:t>reportErrors</a:t>
            </a:r>
            <a:r>
              <a:rPr lang="en-US" b="1" dirty="0" smtClean="0"/>
              <a:t>(errors){ </a:t>
            </a:r>
            <a:r>
              <a:rPr lang="en-US" b="1" dirty="0" err="1" smtClean="0"/>
              <a:t>var</a:t>
            </a:r>
            <a:r>
              <a:rPr lang="en-US" b="1" dirty="0" smtClean="0"/>
              <a:t> </a:t>
            </a:r>
            <a:r>
              <a:rPr lang="en-US" b="1" dirty="0" err="1" smtClean="0"/>
              <a:t>msg</a:t>
            </a:r>
            <a:r>
              <a:rPr lang="en-US" b="1" dirty="0" smtClean="0"/>
              <a:t> = "There were some problems...\n"; </a:t>
            </a:r>
            <a:r>
              <a:rPr lang="en-US" b="1" dirty="0" err="1" smtClean="0"/>
              <a:t>var</a:t>
            </a:r>
            <a:r>
              <a:rPr lang="en-US" b="1" dirty="0" smtClean="0"/>
              <a:t> </a:t>
            </a:r>
            <a:r>
              <a:rPr lang="en-US" b="1" dirty="0" err="1" smtClean="0"/>
              <a:t>numError</a:t>
            </a:r>
            <a:r>
              <a:rPr lang="en-US" b="1" dirty="0" smtClean="0"/>
              <a:t>; for (</a:t>
            </a:r>
            <a:r>
              <a:rPr lang="en-US" b="1" dirty="0" err="1" smtClean="0"/>
              <a:t>var</a:t>
            </a:r>
            <a:r>
              <a:rPr lang="en-US" b="1" dirty="0" smtClean="0"/>
              <a:t> </a:t>
            </a:r>
            <a:r>
              <a:rPr lang="en-US" b="1" dirty="0" err="1" smtClean="0"/>
              <a:t>i</a:t>
            </a:r>
            <a:r>
              <a:rPr lang="en-US" b="1" dirty="0" smtClean="0"/>
              <a:t> = 0; </a:t>
            </a:r>
            <a:r>
              <a:rPr lang="en-US" b="1" dirty="0" err="1" smtClean="0"/>
              <a:t>i</a:t>
            </a:r>
            <a:r>
              <a:rPr lang="en-US" b="1" dirty="0" smtClean="0"/>
              <a:t>&lt;</a:t>
            </a:r>
            <a:r>
              <a:rPr lang="en-US" b="1" dirty="0" err="1" smtClean="0"/>
              <a:t>errors.length</a:t>
            </a:r>
            <a:r>
              <a:rPr lang="en-US" b="1" dirty="0" smtClean="0"/>
              <a:t>; </a:t>
            </a:r>
            <a:r>
              <a:rPr lang="en-US" b="1" dirty="0" err="1" smtClean="0"/>
              <a:t>i</a:t>
            </a:r>
            <a:r>
              <a:rPr lang="en-US" b="1" dirty="0" smtClean="0"/>
              <a:t>++) { </a:t>
            </a:r>
            <a:r>
              <a:rPr lang="en-US" b="1" dirty="0" err="1" smtClean="0"/>
              <a:t>numError</a:t>
            </a:r>
            <a:r>
              <a:rPr lang="en-US" b="1" dirty="0" smtClean="0"/>
              <a:t> = </a:t>
            </a:r>
            <a:r>
              <a:rPr lang="en-US" b="1" dirty="0" err="1" smtClean="0"/>
              <a:t>i</a:t>
            </a:r>
            <a:r>
              <a:rPr lang="en-US" b="1" dirty="0" smtClean="0"/>
              <a:t> + 1; </a:t>
            </a:r>
            <a:r>
              <a:rPr lang="en-US" b="1" dirty="0" err="1" smtClean="0"/>
              <a:t>msg</a:t>
            </a:r>
            <a:r>
              <a:rPr lang="en-US" b="1" dirty="0" smtClean="0"/>
              <a:t> += "\n" + </a:t>
            </a:r>
            <a:r>
              <a:rPr lang="en-US" b="1" dirty="0" err="1" smtClean="0"/>
              <a:t>numError</a:t>
            </a:r>
            <a:r>
              <a:rPr lang="en-US" b="1" dirty="0" smtClean="0"/>
              <a:t> + ". " + errors[</a:t>
            </a:r>
            <a:r>
              <a:rPr lang="en-US" b="1" dirty="0" err="1" smtClean="0"/>
              <a:t>i</a:t>
            </a:r>
            <a:r>
              <a:rPr lang="en-US" b="1" dirty="0" smtClean="0"/>
              <a:t>]; } alert(</a:t>
            </a:r>
            <a:r>
              <a:rPr lang="en-US" b="1" dirty="0" err="1" smtClean="0"/>
              <a:t>msg</a:t>
            </a:r>
            <a:r>
              <a:rPr lang="en-US" b="1" dirty="0" smtClean="0"/>
              <a:t>); }</a:t>
            </a:r>
            <a:r>
              <a:rPr lang="en-US" dirty="0" smtClean="0"/>
              <a:t> &lt;/script&gt; &lt;/head&gt; &lt;body&gt; &lt;h1&gt;Login Form&lt;/h1&gt; &lt;form method="post" action="Process.html"</a:t>
            </a:r>
            <a:r>
              <a:rPr lang="en-US" b="1" dirty="0" smtClean="0"/>
              <a:t> </a:t>
            </a:r>
            <a:r>
              <a:rPr lang="en-US" b="1" dirty="0" err="1" smtClean="0"/>
              <a:t>onsubmit</a:t>
            </a:r>
            <a:r>
              <a:rPr lang="en-US" b="1" dirty="0" smtClean="0"/>
              <a:t>="return validate(this);"</a:t>
            </a:r>
            <a:r>
              <a:rPr lang="en-US" dirty="0" smtClean="0"/>
              <a:t>&gt; Username: &lt;input type="text" name="Username" size="10"&gt;&lt;</a:t>
            </a:r>
            <a:r>
              <a:rPr lang="en-US" dirty="0" err="1" smtClean="0"/>
              <a:t>br</a:t>
            </a:r>
            <a:r>
              <a:rPr lang="en-US" dirty="0" smtClean="0"/>
              <a:t>/&gt; Password: &lt;input type="password" name="Password" size="10"&gt;&lt;</a:t>
            </a:r>
            <a:r>
              <a:rPr lang="en-US" dirty="0" err="1" smtClean="0"/>
              <a:t>br</a:t>
            </a:r>
            <a:r>
              <a:rPr lang="en-US" dirty="0" smtClean="0"/>
              <a:t>/&gt; &lt;input type="submit" value="Submit"&gt; &lt;input type="reset" value="Reset Form"&gt; &lt;/p&gt; &lt;/form&gt; &lt;/body&gt; &lt;/html&gt; </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&lt;title&gt;Radio Arrays&lt;/title&gt; &lt;script type="text/</a:t>
            </a:r>
            <a:r>
              <a:rPr lang="en-US" dirty="0" err="1" smtClean="0"/>
              <a:t>javascript</a:t>
            </a:r>
            <a:r>
              <a:rPr lang="en-US" dirty="0" smtClean="0"/>
              <a:t>"&gt; function validate(form){ </a:t>
            </a:r>
            <a:r>
              <a:rPr lang="en-US" dirty="0" err="1" smtClean="0"/>
              <a:t>var</a:t>
            </a:r>
            <a:r>
              <a:rPr lang="en-US" dirty="0" smtClean="0"/>
              <a:t> errors = [];</a:t>
            </a:r>
            <a:r>
              <a:rPr lang="en-US" b="1" dirty="0" smtClean="0"/>
              <a:t> if ( !</a:t>
            </a:r>
            <a:r>
              <a:rPr lang="en-US" b="1" dirty="0" err="1" smtClean="0"/>
              <a:t>checkRadioArray</a:t>
            </a:r>
            <a:r>
              <a:rPr lang="en-US" b="1" dirty="0" smtClean="0"/>
              <a:t>(</a:t>
            </a:r>
            <a:r>
              <a:rPr lang="en-US" b="1" dirty="0" err="1" smtClean="0"/>
              <a:t>form.container</a:t>
            </a:r>
            <a:r>
              <a:rPr lang="en-US" b="1" dirty="0" smtClean="0"/>
              <a:t>) ) { errors[</a:t>
            </a:r>
            <a:r>
              <a:rPr lang="en-US" b="1" dirty="0" err="1" smtClean="0"/>
              <a:t>errors.length</a:t>
            </a:r>
            <a:r>
              <a:rPr lang="en-US" b="1" dirty="0" smtClean="0"/>
              <a:t>] = "You must choose a cup or cone."; }</a:t>
            </a:r>
            <a:r>
              <a:rPr lang="en-US" dirty="0" smtClean="0"/>
              <a:t> if (</a:t>
            </a:r>
            <a:r>
              <a:rPr lang="en-US" dirty="0" err="1" smtClean="0"/>
              <a:t>errors.length</a:t>
            </a:r>
            <a:r>
              <a:rPr lang="en-US" dirty="0" smtClean="0"/>
              <a:t> &gt; 0) { </a:t>
            </a:r>
            <a:r>
              <a:rPr lang="en-US" dirty="0" err="1" smtClean="0"/>
              <a:t>reportErrors</a:t>
            </a:r>
            <a:r>
              <a:rPr lang="en-US" dirty="0" smtClean="0"/>
              <a:t>(errors); return false; } return true; }</a:t>
            </a:r>
            <a:r>
              <a:rPr lang="en-US" b="1" dirty="0" smtClean="0"/>
              <a:t> function </a:t>
            </a:r>
            <a:r>
              <a:rPr lang="en-US" b="1" dirty="0" err="1" smtClean="0"/>
              <a:t>checkRadioArray</a:t>
            </a:r>
            <a:r>
              <a:rPr lang="en-US" b="1" dirty="0" smtClean="0"/>
              <a:t>(</a:t>
            </a:r>
            <a:r>
              <a:rPr lang="en-US" b="1" dirty="0" err="1" smtClean="0"/>
              <a:t>radioButtons</a:t>
            </a:r>
            <a:r>
              <a:rPr lang="en-US" b="1" dirty="0" smtClean="0"/>
              <a:t>){ for (</a:t>
            </a:r>
            <a:r>
              <a:rPr lang="en-US" b="1" dirty="0" err="1" smtClean="0"/>
              <a:t>var</a:t>
            </a:r>
            <a:r>
              <a:rPr lang="en-US" b="1" dirty="0" smtClean="0"/>
              <a:t> </a:t>
            </a:r>
            <a:r>
              <a:rPr lang="en-US" b="1" dirty="0" err="1" smtClean="0"/>
              <a:t>i</a:t>
            </a:r>
            <a:r>
              <a:rPr lang="en-US" b="1" dirty="0" smtClean="0"/>
              <a:t>=0; </a:t>
            </a:r>
            <a:r>
              <a:rPr lang="en-US" b="1" dirty="0" err="1" smtClean="0"/>
              <a:t>i</a:t>
            </a:r>
            <a:r>
              <a:rPr lang="en-US" b="1" dirty="0" smtClean="0"/>
              <a:t> &lt; </a:t>
            </a:r>
            <a:r>
              <a:rPr lang="en-US" b="1" dirty="0" err="1" smtClean="0"/>
              <a:t>radioButtons.length</a:t>
            </a:r>
            <a:r>
              <a:rPr lang="en-US" b="1" dirty="0" smtClean="0"/>
              <a:t>; </a:t>
            </a:r>
            <a:r>
              <a:rPr lang="en-US" b="1" dirty="0" err="1" smtClean="0"/>
              <a:t>i</a:t>
            </a:r>
            <a:r>
              <a:rPr lang="en-US" b="1" dirty="0" smtClean="0"/>
              <a:t>++) { if (</a:t>
            </a:r>
            <a:r>
              <a:rPr lang="en-US" b="1" dirty="0" err="1" smtClean="0"/>
              <a:t>radioButtons</a:t>
            </a:r>
            <a:r>
              <a:rPr lang="en-US" b="1" dirty="0" smtClean="0"/>
              <a:t>[</a:t>
            </a:r>
            <a:r>
              <a:rPr lang="en-US" b="1" dirty="0" err="1" smtClean="0"/>
              <a:t>i</a:t>
            </a:r>
            <a:r>
              <a:rPr lang="en-US" b="1" dirty="0" smtClean="0"/>
              <a:t>].checked) { return true; } } return false; }</a:t>
            </a:r>
            <a:r>
              <a:rPr lang="en-US" dirty="0" smtClean="0"/>
              <a:t> function </a:t>
            </a:r>
            <a:r>
              <a:rPr lang="en-US" dirty="0" err="1" smtClean="0"/>
              <a:t>reportErrors</a:t>
            </a:r>
            <a:r>
              <a:rPr lang="en-US" dirty="0" smtClean="0"/>
              <a:t>(errors){ </a:t>
            </a:r>
            <a:r>
              <a:rPr lang="en-US" dirty="0" err="1" smtClean="0"/>
              <a:t>var</a:t>
            </a:r>
            <a:r>
              <a:rPr lang="en-US" dirty="0" smtClean="0"/>
              <a:t> </a:t>
            </a:r>
            <a:r>
              <a:rPr lang="en-US" dirty="0" err="1" smtClean="0"/>
              <a:t>msg</a:t>
            </a:r>
            <a:r>
              <a:rPr lang="en-US" dirty="0" smtClean="0"/>
              <a:t> = "There were some problems...\n"; </a:t>
            </a:r>
            <a:r>
              <a:rPr lang="en-US" dirty="0" err="1" smtClean="0"/>
              <a:t>var</a:t>
            </a:r>
            <a:r>
              <a:rPr lang="en-US" dirty="0" smtClean="0"/>
              <a:t> </a:t>
            </a:r>
            <a:r>
              <a:rPr lang="en-US" dirty="0" err="1" smtClean="0"/>
              <a:t>numError</a:t>
            </a:r>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&lt;</a:t>
            </a:r>
            <a:r>
              <a:rPr lang="en-US" dirty="0" err="1" smtClean="0"/>
              <a:t>errors.length</a:t>
            </a:r>
            <a:r>
              <a:rPr lang="en-US" dirty="0" smtClean="0"/>
              <a:t>; </a:t>
            </a:r>
            <a:r>
              <a:rPr lang="en-US" dirty="0" err="1" smtClean="0"/>
              <a:t>i</a:t>
            </a:r>
            <a:r>
              <a:rPr lang="en-US" dirty="0" smtClean="0"/>
              <a:t>++) { </a:t>
            </a:r>
            <a:r>
              <a:rPr lang="en-US" dirty="0" err="1" smtClean="0"/>
              <a:t>numError</a:t>
            </a:r>
            <a:r>
              <a:rPr lang="en-US" dirty="0" smtClean="0"/>
              <a:t> = </a:t>
            </a:r>
            <a:r>
              <a:rPr lang="en-US" dirty="0" err="1" smtClean="0"/>
              <a:t>i</a:t>
            </a:r>
            <a:r>
              <a:rPr lang="en-US" dirty="0" smtClean="0"/>
              <a:t> + 1; </a:t>
            </a:r>
            <a:r>
              <a:rPr lang="en-US" dirty="0" err="1" smtClean="0"/>
              <a:t>msg</a:t>
            </a:r>
            <a:r>
              <a:rPr lang="en-US" dirty="0" smtClean="0"/>
              <a:t> += "\n" + </a:t>
            </a:r>
            <a:r>
              <a:rPr lang="en-US" dirty="0" err="1" smtClean="0"/>
              <a:t>numError</a:t>
            </a:r>
            <a:r>
              <a:rPr lang="en-US" dirty="0" smtClean="0"/>
              <a:t> + ". " + errors[</a:t>
            </a:r>
            <a:r>
              <a:rPr lang="en-US" dirty="0" err="1" smtClean="0"/>
              <a:t>i</a:t>
            </a:r>
            <a:r>
              <a:rPr lang="en-US" dirty="0" smtClean="0"/>
              <a:t>]; } alert(</a:t>
            </a:r>
            <a:r>
              <a:rPr lang="en-US" dirty="0" err="1" smtClean="0"/>
              <a:t>msg</a:t>
            </a:r>
            <a:r>
              <a:rPr lang="en-US" dirty="0" smtClean="0"/>
              <a:t>); } &lt;/script&gt; &lt;/head&gt; &lt;body&gt; &lt;h1&gt;Ice Cream Form&lt;/h1&gt; &lt;form method="post" action="Process.html" </a:t>
            </a:r>
            <a:r>
              <a:rPr lang="en-US" dirty="0" err="1" smtClean="0"/>
              <a:t>onsubmit</a:t>
            </a:r>
            <a:r>
              <a:rPr lang="en-US" dirty="0" smtClean="0"/>
              <a:t>="return validate(this);"&gt; &lt;b&gt;Cup or Cone?&lt;/b&gt;</a:t>
            </a:r>
            <a:r>
              <a:rPr lang="en-US" b="1" dirty="0" smtClean="0"/>
              <a:t> &lt;input type="radio" name="container" value="cup"&gt; Cup &lt;input type="radio" name="container" value="</a:t>
            </a:r>
            <a:r>
              <a:rPr lang="en-US" b="1" dirty="0" err="1" smtClean="0"/>
              <a:t>plaincone</a:t>
            </a:r>
            <a:r>
              <a:rPr lang="en-US" b="1" dirty="0" smtClean="0"/>
              <a:t>"&gt; Plain cone &lt;input type="radio" name="container" value="</a:t>
            </a:r>
            <a:r>
              <a:rPr lang="en-US" b="1" dirty="0" err="1" smtClean="0"/>
              <a:t>sugarcone</a:t>
            </a:r>
            <a:r>
              <a:rPr lang="en-US" b="1" dirty="0" smtClean="0"/>
              <a:t>"&gt; Sugar cone &lt;input type="radio" name="container" value="</a:t>
            </a:r>
            <a:r>
              <a:rPr lang="en-US" b="1" dirty="0" err="1" smtClean="0"/>
              <a:t>wafflecone</a:t>
            </a:r>
            <a:r>
              <a:rPr lang="en-US" b="1" dirty="0" smtClean="0"/>
              <a:t>"&gt; Waffle cone</a:t>
            </a:r>
            <a:r>
              <a:rPr lang="en-US" dirty="0" smtClean="0"/>
              <a:t> &lt;</a:t>
            </a:r>
            <a:r>
              <a:rPr lang="en-US" dirty="0" err="1" smtClean="0"/>
              <a:t>br</a:t>
            </a:r>
            <a:r>
              <a:rPr lang="en-US" dirty="0" smtClean="0"/>
              <a:t>/&gt;&lt;</a:t>
            </a:r>
            <a:r>
              <a:rPr lang="en-US" dirty="0" err="1" smtClean="0"/>
              <a:t>br</a:t>
            </a:r>
            <a:r>
              <a:rPr lang="en-US" dirty="0" smtClean="0"/>
              <a:t>/&gt; &lt;input type="submit" value="Place Order"&gt; &lt;/form&gt; &lt;/body&gt; &lt;/html&gt; </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&lt;title&gt;Checkboxes&lt;/title&gt; &lt;script type="text/</a:t>
            </a:r>
            <a:r>
              <a:rPr lang="en-US" dirty="0" err="1" smtClean="0"/>
              <a:t>javascript</a:t>
            </a:r>
            <a:r>
              <a:rPr lang="en-US" dirty="0" smtClean="0"/>
              <a:t>"&gt; function validate(form){ </a:t>
            </a:r>
            <a:r>
              <a:rPr lang="en-US" dirty="0" err="1" smtClean="0"/>
              <a:t>var</a:t>
            </a:r>
            <a:r>
              <a:rPr lang="en-US" dirty="0" smtClean="0"/>
              <a:t> errors = [];</a:t>
            </a:r>
            <a:r>
              <a:rPr lang="en-US" b="1" dirty="0" smtClean="0"/>
              <a:t> if ( !</a:t>
            </a:r>
            <a:r>
              <a:rPr lang="en-US" b="1" dirty="0" err="1" smtClean="0"/>
              <a:t>checkCheckBox</a:t>
            </a:r>
            <a:r>
              <a:rPr lang="en-US" b="1" dirty="0" smtClean="0"/>
              <a:t>(</a:t>
            </a:r>
            <a:r>
              <a:rPr lang="en-US" b="1" dirty="0" err="1" smtClean="0"/>
              <a:t>form.terms</a:t>
            </a:r>
            <a:r>
              <a:rPr lang="en-US" b="1" dirty="0" smtClean="0"/>
              <a:t>) ) { errors[</a:t>
            </a:r>
            <a:r>
              <a:rPr lang="en-US" b="1" dirty="0" err="1" smtClean="0"/>
              <a:t>errors.length</a:t>
            </a:r>
            <a:r>
              <a:rPr lang="en-US" b="1" dirty="0" smtClean="0"/>
              <a:t>] = "You must agree to the terms."; }</a:t>
            </a:r>
            <a:r>
              <a:rPr lang="en-US" dirty="0" smtClean="0"/>
              <a:t> if (</a:t>
            </a:r>
            <a:r>
              <a:rPr lang="en-US" dirty="0" err="1" smtClean="0"/>
              <a:t>errors.length</a:t>
            </a:r>
            <a:r>
              <a:rPr lang="en-US" dirty="0" smtClean="0"/>
              <a:t> &gt; 0) { </a:t>
            </a:r>
            <a:r>
              <a:rPr lang="en-US" dirty="0" err="1" smtClean="0"/>
              <a:t>reportErrors</a:t>
            </a:r>
            <a:r>
              <a:rPr lang="en-US" dirty="0" smtClean="0"/>
              <a:t>(errors); return false; } return true; }</a:t>
            </a:r>
            <a:r>
              <a:rPr lang="en-US" b="1" dirty="0" smtClean="0"/>
              <a:t> function </a:t>
            </a:r>
            <a:r>
              <a:rPr lang="en-US" b="1" dirty="0" err="1" smtClean="0"/>
              <a:t>checkCheckBox</a:t>
            </a:r>
            <a:r>
              <a:rPr lang="en-US" b="1" dirty="0" smtClean="0"/>
              <a:t>(</a:t>
            </a:r>
            <a:r>
              <a:rPr lang="en-US" b="1" dirty="0" err="1" smtClean="0"/>
              <a:t>cb</a:t>
            </a:r>
            <a:r>
              <a:rPr lang="en-US" b="1" dirty="0" smtClean="0"/>
              <a:t>){ return </a:t>
            </a:r>
            <a:r>
              <a:rPr lang="en-US" b="1" dirty="0" err="1" smtClean="0"/>
              <a:t>cb.checked</a:t>
            </a:r>
            <a:r>
              <a:rPr lang="en-US" b="1" dirty="0" smtClean="0"/>
              <a:t>; }</a:t>
            </a:r>
            <a:r>
              <a:rPr lang="en-US" dirty="0" smtClean="0"/>
              <a:t> function </a:t>
            </a:r>
            <a:r>
              <a:rPr lang="en-US" dirty="0" err="1" smtClean="0"/>
              <a:t>reportErrors</a:t>
            </a:r>
            <a:r>
              <a:rPr lang="en-US" dirty="0" smtClean="0"/>
              <a:t>(errors){ </a:t>
            </a:r>
            <a:r>
              <a:rPr lang="en-US" dirty="0" err="1" smtClean="0"/>
              <a:t>var</a:t>
            </a:r>
            <a:r>
              <a:rPr lang="en-US" dirty="0" smtClean="0"/>
              <a:t> </a:t>
            </a:r>
            <a:r>
              <a:rPr lang="en-US" dirty="0" err="1" smtClean="0"/>
              <a:t>msg</a:t>
            </a:r>
            <a:r>
              <a:rPr lang="en-US" dirty="0" smtClean="0"/>
              <a:t> = "There were some problems...\n"; </a:t>
            </a:r>
            <a:r>
              <a:rPr lang="en-US" dirty="0" err="1" smtClean="0"/>
              <a:t>var</a:t>
            </a:r>
            <a:r>
              <a:rPr lang="en-US" dirty="0" smtClean="0"/>
              <a:t> </a:t>
            </a:r>
            <a:r>
              <a:rPr lang="en-US" dirty="0" err="1" smtClean="0"/>
              <a:t>numError</a:t>
            </a:r>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&lt;</a:t>
            </a:r>
            <a:r>
              <a:rPr lang="en-US" dirty="0" err="1" smtClean="0"/>
              <a:t>errors.length</a:t>
            </a:r>
            <a:r>
              <a:rPr lang="en-US" dirty="0" smtClean="0"/>
              <a:t>; </a:t>
            </a:r>
            <a:r>
              <a:rPr lang="en-US" dirty="0" err="1" smtClean="0"/>
              <a:t>i</a:t>
            </a:r>
            <a:r>
              <a:rPr lang="en-US" dirty="0" smtClean="0"/>
              <a:t>++) { </a:t>
            </a:r>
            <a:r>
              <a:rPr lang="en-US" dirty="0" err="1" smtClean="0"/>
              <a:t>numError</a:t>
            </a:r>
            <a:r>
              <a:rPr lang="en-US" dirty="0" smtClean="0"/>
              <a:t> = </a:t>
            </a:r>
            <a:r>
              <a:rPr lang="en-US" dirty="0" err="1" smtClean="0"/>
              <a:t>i</a:t>
            </a:r>
            <a:r>
              <a:rPr lang="en-US" dirty="0" smtClean="0"/>
              <a:t> + 1; </a:t>
            </a:r>
            <a:r>
              <a:rPr lang="en-US" dirty="0" err="1" smtClean="0"/>
              <a:t>msg</a:t>
            </a:r>
            <a:r>
              <a:rPr lang="en-US" dirty="0" smtClean="0"/>
              <a:t> += "\n" + </a:t>
            </a:r>
            <a:r>
              <a:rPr lang="en-US" dirty="0" err="1" smtClean="0"/>
              <a:t>numError</a:t>
            </a:r>
            <a:r>
              <a:rPr lang="en-US" dirty="0" smtClean="0"/>
              <a:t> + ". " + errors[</a:t>
            </a:r>
            <a:r>
              <a:rPr lang="en-US" dirty="0" err="1" smtClean="0"/>
              <a:t>i</a:t>
            </a:r>
            <a:r>
              <a:rPr lang="en-US" dirty="0" smtClean="0"/>
              <a:t>]; } alert(</a:t>
            </a:r>
            <a:r>
              <a:rPr lang="en-US" dirty="0" err="1" smtClean="0"/>
              <a:t>msg</a:t>
            </a:r>
            <a:r>
              <a:rPr lang="en-US" dirty="0" smtClean="0"/>
              <a:t>); } &lt;/script&gt; &lt;/head&gt; &lt;body&gt; &lt;h1&gt;Ice Cream Form&lt;/h1&gt; &lt;form method="post" action="Process.html" </a:t>
            </a:r>
            <a:r>
              <a:rPr lang="en-US" dirty="0" err="1" smtClean="0"/>
              <a:t>onsubmit</a:t>
            </a:r>
            <a:r>
              <a:rPr lang="en-US" dirty="0" smtClean="0"/>
              <a:t>="return validate(this);"&gt;</a:t>
            </a:r>
            <a:r>
              <a:rPr lang="en-US" b="1" dirty="0" smtClean="0"/>
              <a:t> &lt;input type="checkbox" name="terms"&gt; I understand that I'm really not going to get any ice cream.</a:t>
            </a:r>
            <a:r>
              <a:rPr lang="en-US" dirty="0" smtClean="0"/>
              <a:t> &lt;</a:t>
            </a:r>
            <a:r>
              <a:rPr lang="en-US" dirty="0" err="1" smtClean="0"/>
              <a:t>br</a:t>
            </a:r>
            <a:r>
              <a:rPr lang="en-US" dirty="0" smtClean="0"/>
              <a:t>/&gt;&lt;</a:t>
            </a:r>
            <a:r>
              <a:rPr lang="en-US" dirty="0" err="1" smtClean="0"/>
              <a:t>br</a:t>
            </a:r>
            <a:r>
              <a:rPr lang="en-US" dirty="0" smtClean="0"/>
              <a:t>/&gt; &lt;input type="submit" value="Place Order"&gt; &lt;/form&gt; &lt;/body&gt; &lt;/html&gt;</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&lt;title&gt;Check Boxes&lt;/title&gt; &lt;script type="text/</a:t>
            </a:r>
            <a:r>
              <a:rPr lang="en-US" dirty="0" err="1" smtClean="0"/>
              <a:t>javascript</a:t>
            </a:r>
            <a:r>
              <a:rPr lang="en-US" dirty="0" smtClean="0"/>
              <a:t>"&gt; function validate(form){ </a:t>
            </a:r>
            <a:r>
              <a:rPr lang="en-US" dirty="0" err="1" smtClean="0"/>
              <a:t>var</a:t>
            </a:r>
            <a:r>
              <a:rPr lang="en-US" dirty="0" smtClean="0"/>
              <a:t> errors = [];</a:t>
            </a:r>
            <a:r>
              <a:rPr lang="en-US" b="1" dirty="0" smtClean="0"/>
              <a:t> if ( !</a:t>
            </a:r>
            <a:r>
              <a:rPr lang="en-US" b="1" dirty="0" err="1" smtClean="0"/>
              <a:t>checkSelect</a:t>
            </a:r>
            <a:r>
              <a:rPr lang="en-US" b="1" dirty="0" smtClean="0"/>
              <a:t>(</a:t>
            </a:r>
            <a:r>
              <a:rPr lang="en-US" b="1" dirty="0" err="1" smtClean="0"/>
              <a:t>form.flavor</a:t>
            </a:r>
            <a:r>
              <a:rPr lang="en-US" b="1" dirty="0" smtClean="0"/>
              <a:t>) ) { errors[</a:t>
            </a:r>
            <a:r>
              <a:rPr lang="en-US" b="1" dirty="0" err="1" smtClean="0"/>
              <a:t>errors.length</a:t>
            </a:r>
            <a:r>
              <a:rPr lang="en-US" b="1" dirty="0" smtClean="0"/>
              <a:t>] = "You must choose a flavor."; }</a:t>
            </a:r>
            <a:r>
              <a:rPr lang="en-US" dirty="0" smtClean="0"/>
              <a:t> if (</a:t>
            </a:r>
            <a:r>
              <a:rPr lang="en-US" dirty="0" err="1" smtClean="0"/>
              <a:t>errors.length</a:t>
            </a:r>
            <a:r>
              <a:rPr lang="en-US" dirty="0" smtClean="0"/>
              <a:t> &gt; 0) { </a:t>
            </a:r>
            <a:r>
              <a:rPr lang="en-US" dirty="0" err="1" smtClean="0"/>
              <a:t>reportErrors</a:t>
            </a:r>
            <a:r>
              <a:rPr lang="en-US" dirty="0" smtClean="0"/>
              <a:t>(errors); return false; } return true; }</a:t>
            </a:r>
            <a:r>
              <a:rPr lang="en-US" b="1" dirty="0" smtClean="0"/>
              <a:t> function </a:t>
            </a:r>
            <a:r>
              <a:rPr lang="en-US" b="1" dirty="0" err="1" smtClean="0"/>
              <a:t>checkSelect</a:t>
            </a:r>
            <a:r>
              <a:rPr lang="en-US" b="1" dirty="0" smtClean="0"/>
              <a:t>(select){ return (</a:t>
            </a:r>
            <a:r>
              <a:rPr lang="en-US" b="1" dirty="0" err="1" smtClean="0"/>
              <a:t>select.selectedIndex</a:t>
            </a:r>
            <a:r>
              <a:rPr lang="en-US" b="1" dirty="0" smtClean="0"/>
              <a:t> &gt; 0); }</a:t>
            </a:r>
            <a:r>
              <a:rPr lang="en-US" dirty="0" smtClean="0"/>
              <a:t> function </a:t>
            </a:r>
            <a:r>
              <a:rPr lang="en-US" dirty="0" err="1" smtClean="0"/>
              <a:t>reportErrors</a:t>
            </a:r>
            <a:r>
              <a:rPr lang="en-US" dirty="0" smtClean="0"/>
              <a:t>(errors){ </a:t>
            </a:r>
            <a:r>
              <a:rPr lang="en-US" dirty="0" err="1" smtClean="0"/>
              <a:t>var</a:t>
            </a:r>
            <a:r>
              <a:rPr lang="en-US" dirty="0" smtClean="0"/>
              <a:t> </a:t>
            </a:r>
            <a:r>
              <a:rPr lang="en-US" dirty="0" err="1" smtClean="0"/>
              <a:t>msg</a:t>
            </a:r>
            <a:r>
              <a:rPr lang="en-US" dirty="0" smtClean="0"/>
              <a:t> = "There were some problems...\n"; </a:t>
            </a:r>
            <a:r>
              <a:rPr lang="en-US" dirty="0" err="1" smtClean="0"/>
              <a:t>var</a:t>
            </a:r>
            <a:r>
              <a:rPr lang="en-US" dirty="0" smtClean="0"/>
              <a:t> </a:t>
            </a:r>
            <a:r>
              <a:rPr lang="en-US" dirty="0" err="1" smtClean="0"/>
              <a:t>numError</a:t>
            </a:r>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&lt;</a:t>
            </a:r>
            <a:r>
              <a:rPr lang="en-US" dirty="0" err="1" smtClean="0"/>
              <a:t>errors.length</a:t>
            </a:r>
            <a:r>
              <a:rPr lang="en-US" dirty="0" smtClean="0"/>
              <a:t>; </a:t>
            </a:r>
            <a:r>
              <a:rPr lang="en-US" dirty="0" err="1" smtClean="0"/>
              <a:t>i</a:t>
            </a:r>
            <a:r>
              <a:rPr lang="en-US" dirty="0" smtClean="0"/>
              <a:t>++) { </a:t>
            </a:r>
            <a:r>
              <a:rPr lang="en-US" dirty="0" err="1" smtClean="0"/>
              <a:t>numError</a:t>
            </a:r>
            <a:r>
              <a:rPr lang="en-US" dirty="0" smtClean="0"/>
              <a:t> = </a:t>
            </a:r>
            <a:r>
              <a:rPr lang="en-US" dirty="0" err="1" smtClean="0"/>
              <a:t>i</a:t>
            </a:r>
            <a:r>
              <a:rPr lang="en-US" dirty="0" smtClean="0"/>
              <a:t> + 1; </a:t>
            </a:r>
            <a:r>
              <a:rPr lang="en-US" dirty="0" err="1" smtClean="0"/>
              <a:t>msg</a:t>
            </a:r>
            <a:r>
              <a:rPr lang="en-US" dirty="0" smtClean="0"/>
              <a:t> += "\n" + </a:t>
            </a:r>
            <a:r>
              <a:rPr lang="en-US" dirty="0" err="1" smtClean="0"/>
              <a:t>numError</a:t>
            </a:r>
            <a:r>
              <a:rPr lang="en-US" dirty="0" smtClean="0"/>
              <a:t> + ". " + errors[</a:t>
            </a:r>
            <a:r>
              <a:rPr lang="en-US" dirty="0" err="1" smtClean="0"/>
              <a:t>i</a:t>
            </a:r>
            <a:r>
              <a:rPr lang="en-US" dirty="0" smtClean="0"/>
              <a:t>]; } alert(</a:t>
            </a:r>
            <a:r>
              <a:rPr lang="en-US" dirty="0" err="1" smtClean="0"/>
              <a:t>msg</a:t>
            </a:r>
            <a:r>
              <a:rPr lang="en-US" dirty="0" smtClean="0"/>
              <a:t>); } &lt;/script&gt; &lt;/head&gt; &lt;body&gt; &lt;h1&gt;Ice Cream Form&lt;/h1&gt; &lt;form method="post" action="Process.html" </a:t>
            </a:r>
            <a:r>
              <a:rPr lang="en-US" dirty="0" err="1" smtClean="0"/>
              <a:t>onsubmit</a:t>
            </a:r>
            <a:r>
              <a:rPr lang="en-US" dirty="0" smtClean="0"/>
              <a:t>="return validate(this);"&gt; &lt;b&gt;Flavor:&lt;/b&gt;</a:t>
            </a:r>
            <a:r>
              <a:rPr lang="en-US" b="1" dirty="0" smtClean="0"/>
              <a:t> &lt;select name="flavor"&gt; &lt;option value="0" selected&gt;&lt;/option&gt; &lt;option value="choc"&gt;Chocolate&lt;/option&gt; &lt;option value="straw"&gt;Strawberry&lt;/option&gt; &lt;option value="van"&gt;Vanilla&lt;/option&gt; &lt;/select&gt;</a:t>
            </a:r>
            <a:r>
              <a:rPr lang="en-US" dirty="0" smtClean="0"/>
              <a:t> &lt;</a:t>
            </a:r>
            <a:r>
              <a:rPr lang="en-US" dirty="0" err="1" smtClean="0"/>
              <a:t>br</a:t>
            </a:r>
            <a:r>
              <a:rPr lang="en-US" dirty="0" smtClean="0"/>
              <a:t>/&gt;&lt;</a:t>
            </a:r>
            <a:r>
              <a:rPr lang="en-US" dirty="0" err="1" smtClean="0"/>
              <a:t>br</a:t>
            </a:r>
            <a:r>
              <a:rPr lang="en-US" dirty="0" smtClean="0"/>
              <a:t>/&gt; &lt;input type="submit" value="Place Order"&gt; &lt;/form&gt; &lt;/body&gt; &lt;/html&gt; </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 &lt;head&gt; &lt;title&gt;Check Boxes&lt;/title&gt; &lt;script type="text/</a:t>
            </a:r>
            <a:r>
              <a:rPr lang="en-US" dirty="0" err="1" smtClean="0"/>
              <a:t>javascript</a:t>
            </a:r>
            <a:r>
              <a:rPr lang="en-US" dirty="0" smtClean="0"/>
              <a:t>"&gt; function validate(form){ </a:t>
            </a:r>
            <a:r>
              <a:rPr lang="en-US" dirty="0" err="1" smtClean="0"/>
              <a:t>var</a:t>
            </a:r>
            <a:r>
              <a:rPr lang="en-US" dirty="0" smtClean="0"/>
              <a:t> errors = []; if ( !</a:t>
            </a:r>
            <a:r>
              <a:rPr lang="en-US" dirty="0" err="1" smtClean="0"/>
              <a:t>checkRadioArray</a:t>
            </a:r>
            <a:r>
              <a:rPr lang="en-US" dirty="0" smtClean="0"/>
              <a:t>(</a:t>
            </a:r>
            <a:r>
              <a:rPr lang="en-US" dirty="0" err="1" smtClean="0"/>
              <a:t>form.container</a:t>
            </a:r>
            <a:r>
              <a:rPr lang="en-US" dirty="0" smtClean="0"/>
              <a:t>) ) { errors[</a:t>
            </a:r>
            <a:r>
              <a:rPr lang="en-US" dirty="0" err="1" smtClean="0"/>
              <a:t>errors.length</a:t>
            </a:r>
            <a:r>
              <a:rPr lang="en-US" dirty="0" smtClean="0"/>
              <a:t>] = "You must choose a cup or cone."; } if ( !</a:t>
            </a:r>
            <a:r>
              <a:rPr lang="en-US" dirty="0" err="1" smtClean="0"/>
              <a:t>checkCheckBox</a:t>
            </a:r>
            <a:r>
              <a:rPr lang="en-US" dirty="0" smtClean="0"/>
              <a:t>(</a:t>
            </a:r>
            <a:r>
              <a:rPr lang="en-US" dirty="0" err="1" smtClean="0"/>
              <a:t>form.terms</a:t>
            </a:r>
            <a:r>
              <a:rPr lang="en-US" dirty="0" smtClean="0"/>
              <a:t>) ) { errors[</a:t>
            </a:r>
            <a:r>
              <a:rPr lang="en-US" dirty="0" err="1" smtClean="0"/>
              <a:t>errors.length</a:t>
            </a:r>
            <a:r>
              <a:rPr lang="en-US" dirty="0" smtClean="0"/>
              <a:t>] = "You must agree to the terms."; } if ( !</a:t>
            </a:r>
            <a:r>
              <a:rPr lang="en-US" dirty="0" err="1" smtClean="0"/>
              <a:t>checkSelect</a:t>
            </a:r>
            <a:r>
              <a:rPr lang="en-US" dirty="0" smtClean="0"/>
              <a:t>(</a:t>
            </a:r>
            <a:r>
              <a:rPr lang="en-US" dirty="0" err="1" smtClean="0"/>
              <a:t>form.flavor</a:t>
            </a:r>
            <a:r>
              <a:rPr lang="en-US" dirty="0" smtClean="0"/>
              <a:t>) ) { errors[</a:t>
            </a:r>
            <a:r>
              <a:rPr lang="en-US" dirty="0" err="1" smtClean="0"/>
              <a:t>errors.length</a:t>
            </a:r>
            <a:r>
              <a:rPr lang="en-US" dirty="0" smtClean="0"/>
              <a:t>] = "You must choose a flavor."; } if (</a:t>
            </a:r>
            <a:r>
              <a:rPr lang="en-US" dirty="0" err="1" smtClean="0"/>
              <a:t>errors.length</a:t>
            </a:r>
            <a:r>
              <a:rPr lang="en-US" dirty="0" smtClean="0"/>
              <a:t> &gt; 0) { </a:t>
            </a:r>
            <a:r>
              <a:rPr lang="en-US" dirty="0" err="1" smtClean="0"/>
              <a:t>reportErrors</a:t>
            </a:r>
            <a:r>
              <a:rPr lang="en-US" dirty="0" smtClean="0"/>
              <a:t>(errors); return false; } return true; } function </a:t>
            </a:r>
            <a:r>
              <a:rPr lang="en-US" dirty="0" err="1" smtClean="0"/>
              <a:t>checkRadioArray</a:t>
            </a:r>
            <a:r>
              <a:rPr lang="en-US" dirty="0" smtClean="0"/>
              <a:t>(</a:t>
            </a:r>
            <a:r>
              <a:rPr lang="en-US" dirty="0" err="1" smtClean="0"/>
              <a:t>radioButtons</a:t>
            </a:r>
            <a:r>
              <a:rPr lang="en-US" dirty="0" smtClean="0"/>
              <a:t>){ for (</a:t>
            </a:r>
            <a:r>
              <a:rPr lang="en-US" dirty="0" err="1" smtClean="0"/>
              <a:t>var</a:t>
            </a:r>
            <a:r>
              <a:rPr lang="en-US" dirty="0" smtClean="0"/>
              <a:t> </a:t>
            </a:r>
            <a:r>
              <a:rPr lang="en-US" dirty="0" err="1" smtClean="0"/>
              <a:t>i</a:t>
            </a:r>
            <a:r>
              <a:rPr lang="en-US" dirty="0" smtClean="0"/>
              <a:t>=0; </a:t>
            </a:r>
            <a:r>
              <a:rPr lang="en-US" dirty="0" err="1" smtClean="0"/>
              <a:t>i</a:t>
            </a:r>
            <a:r>
              <a:rPr lang="en-US" dirty="0" smtClean="0"/>
              <a:t> &lt; </a:t>
            </a:r>
            <a:r>
              <a:rPr lang="en-US" dirty="0" err="1" smtClean="0"/>
              <a:t>radioButtons.length</a:t>
            </a:r>
            <a:r>
              <a:rPr lang="en-US" dirty="0" smtClean="0"/>
              <a:t>; </a:t>
            </a:r>
            <a:r>
              <a:rPr lang="en-US" dirty="0" err="1" smtClean="0"/>
              <a:t>i</a:t>
            </a:r>
            <a:r>
              <a:rPr lang="en-US" dirty="0" smtClean="0"/>
              <a:t>++) { if (</a:t>
            </a:r>
            <a:r>
              <a:rPr lang="en-US" dirty="0" err="1" smtClean="0"/>
              <a:t>radioButtons</a:t>
            </a:r>
            <a:r>
              <a:rPr lang="en-US" dirty="0" smtClean="0"/>
              <a:t>[</a:t>
            </a:r>
            <a:r>
              <a:rPr lang="en-US" dirty="0" err="1" smtClean="0"/>
              <a:t>i</a:t>
            </a:r>
            <a:r>
              <a:rPr lang="en-US" dirty="0" smtClean="0"/>
              <a:t>].checked) { return true; } } return false; } function </a:t>
            </a:r>
            <a:r>
              <a:rPr lang="en-US" dirty="0" err="1" smtClean="0"/>
              <a:t>checkCheckBox</a:t>
            </a:r>
            <a:r>
              <a:rPr lang="en-US" dirty="0" smtClean="0"/>
              <a:t>(</a:t>
            </a:r>
            <a:r>
              <a:rPr lang="en-US" dirty="0" err="1" smtClean="0"/>
              <a:t>cb</a:t>
            </a:r>
            <a:r>
              <a:rPr lang="en-US" dirty="0" smtClean="0"/>
              <a:t>){ return </a:t>
            </a:r>
            <a:r>
              <a:rPr lang="en-US" dirty="0" err="1" smtClean="0"/>
              <a:t>cb.checked</a:t>
            </a:r>
            <a:r>
              <a:rPr lang="en-US" dirty="0" smtClean="0"/>
              <a:t>; } function </a:t>
            </a:r>
            <a:r>
              <a:rPr lang="en-US" dirty="0" err="1" smtClean="0"/>
              <a:t>checkSelect</a:t>
            </a:r>
            <a:r>
              <a:rPr lang="en-US" dirty="0" smtClean="0"/>
              <a:t>(select){ return (</a:t>
            </a:r>
            <a:r>
              <a:rPr lang="en-US" dirty="0" err="1" smtClean="0"/>
              <a:t>select.selectedIndex</a:t>
            </a:r>
            <a:r>
              <a:rPr lang="en-US" dirty="0" smtClean="0"/>
              <a:t> &gt; 0); } function </a:t>
            </a:r>
            <a:r>
              <a:rPr lang="en-US" dirty="0" err="1" smtClean="0"/>
              <a:t>checkLength</a:t>
            </a:r>
            <a:r>
              <a:rPr lang="en-US" dirty="0" smtClean="0"/>
              <a:t>(text, min, max){ min = min || 1; max = max || 10000; if (</a:t>
            </a:r>
            <a:r>
              <a:rPr lang="en-US" dirty="0" err="1" smtClean="0"/>
              <a:t>text.length</a:t>
            </a:r>
            <a:r>
              <a:rPr lang="en-US" dirty="0" smtClean="0"/>
              <a:t> &lt; min || </a:t>
            </a:r>
            <a:r>
              <a:rPr lang="en-US" dirty="0" err="1" smtClean="0"/>
              <a:t>text.length</a:t>
            </a:r>
            <a:r>
              <a:rPr lang="en-US" dirty="0" smtClean="0"/>
              <a:t> &gt; max) { return false; } return true; }</a:t>
            </a:r>
            <a:r>
              <a:rPr lang="en-US" b="1" dirty="0" smtClean="0"/>
              <a:t> function </a:t>
            </a:r>
            <a:r>
              <a:rPr lang="en-US" b="1" dirty="0" err="1" smtClean="0"/>
              <a:t>checkTextArea</a:t>
            </a:r>
            <a:r>
              <a:rPr lang="en-US" b="1" dirty="0" smtClean="0"/>
              <a:t>(</a:t>
            </a:r>
            <a:r>
              <a:rPr lang="en-US" b="1" dirty="0" err="1" smtClean="0"/>
              <a:t>textArea</a:t>
            </a:r>
            <a:r>
              <a:rPr lang="en-US" b="1" dirty="0" smtClean="0"/>
              <a:t>, max){ </a:t>
            </a:r>
            <a:r>
              <a:rPr lang="en-US" b="1" dirty="0" err="1" smtClean="0"/>
              <a:t>var</a:t>
            </a:r>
            <a:r>
              <a:rPr lang="en-US" b="1" dirty="0" smtClean="0"/>
              <a:t> </a:t>
            </a:r>
            <a:r>
              <a:rPr lang="en-US" b="1" dirty="0" err="1" smtClean="0"/>
              <a:t>numChars</a:t>
            </a:r>
            <a:r>
              <a:rPr lang="en-US" b="1" dirty="0" smtClean="0"/>
              <a:t>, chopped, message; if (!</a:t>
            </a:r>
            <a:r>
              <a:rPr lang="en-US" b="1" dirty="0" err="1" smtClean="0"/>
              <a:t>checkLength</a:t>
            </a:r>
            <a:r>
              <a:rPr lang="en-US" b="1" dirty="0" smtClean="0"/>
              <a:t>(</a:t>
            </a:r>
            <a:r>
              <a:rPr lang="en-US" b="1" dirty="0" err="1" smtClean="0"/>
              <a:t>textArea.value</a:t>
            </a:r>
            <a:r>
              <a:rPr lang="en-US" b="1" dirty="0" smtClean="0"/>
              <a:t>, 0, max)) { </a:t>
            </a:r>
            <a:r>
              <a:rPr lang="en-US" b="1" dirty="0" err="1" smtClean="0"/>
              <a:t>numChars</a:t>
            </a:r>
            <a:r>
              <a:rPr lang="en-US" b="1" dirty="0" smtClean="0"/>
              <a:t> = </a:t>
            </a:r>
            <a:r>
              <a:rPr lang="en-US" b="1" dirty="0" err="1" smtClean="0"/>
              <a:t>textArea.value.length</a:t>
            </a:r>
            <a:r>
              <a:rPr lang="en-US" b="1" dirty="0" smtClean="0"/>
              <a:t>; chopped = </a:t>
            </a:r>
            <a:r>
              <a:rPr lang="en-US" b="1" dirty="0" err="1" smtClean="0"/>
              <a:t>textArea.value.substr</a:t>
            </a:r>
            <a:r>
              <a:rPr lang="en-US" b="1" dirty="0" smtClean="0"/>
              <a:t>(0, max); message = 'You typed ' + </a:t>
            </a:r>
            <a:r>
              <a:rPr lang="en-US" b="1" dirty="0" err="1" smtClean="0"/>
              <a:t>numChars</a:t>
            </a:r>
            <a:r>
              <a:rPr lang="en-US" b="1" dirty="0" smtClean="0"/>
              <a:t> + ' characters.\n'; message += 'The limit is ' + max + '.'; message += 'Your entry will be shortened to:\n\n' + chopped; alert(message); </a:t>
            </a:r>
            <a:r>
              <a:rPr lang="en-US" b="1" dirty="0" err="1" smtClean="0"/>
              <a:t>textArea.value</a:t>
            </a:r>
            <a:r>
              <a:rPr lang="en-US" b="1" dirty="0" smtClean="0"/>
              <a:t> = chopped; } }</a:t>
            </a:r>
            <a:r>
              <a:rPr lang="en-US" dirty="0" smtClean="0"/>
              <a:t> function </a:t>
            </a:r>
            <a:r>
              <a:rPr lang="en-US" dirty="0" err="1" smtClean="0"/>
              <a:t>reportErrors</a:t>
            </a:r>
            <a:r>
              <a:rPr lang="en-US" dirty="0" smtClean="0"/>
              <a:t>(errors){ </a:t>
            </a:r>
            <a:r>
              <a:rPr lang="en-US" dirty="0" err="1" smtClean="0"/>
              <a:t>var</a:t>
            </a:r>
            <a:r>
              <a:rPr lang="en-US" dirty="0" smtClean="0"/>
              <a:t> </a:t>
            </a:r>
            <a:r>
              <a:rPr lang="en-US" dirty="0" err="1" smtClean="0"/>
              <a:t>msg</a:t>
            </a:r>
            <a:r>
              <a:rPr lang="en-US" dirty="0" smtClean="0"/>
              <a:t> = "There were some problems...\n"; </a:t>
            </a:r>
            <a:r>
              <a:rPr lang="en-US" dirty="0" err="1" smtClean="0"/>
              <a:t>var</a:t>
            </a:r>
            <a:r>
              <a:rPr lang="en-US" dirty="0" smtClean="0"/>
              <a:t> </a:t>
            </a:r>
            <a:r>
              <a:rPr lang="en-US" dirty="0" err="1" smtClean="0"/>
              <a:t>numError</a:t>
            </a:r>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&lt;</a:t>
            </a:r>
            <a:r>
              <a:rPr lang="en-US" dirty="0" err="1" smtClean="0"/>
              <a:t>errors.length</a:t>
            </a:r>
            <a:r>
              <a:rPr lang="en-US" dirty="0" smtClean="0"/>
              <a:t>; </a:t>
            </a:r>
            <a:r>
              <a:rPr lang="en-US" dirty="0" err="1" smtClean="0"/>
              <a:t>i</a:t>
            </a:r>
            <a:r>
              <a:rPr lang="en-US" dirty="0" smtClean="0"/>
              <a:t>++) { </a:t>
            </a:r>
            <a:r>
              <a:rPr lang="en-US" dirty="0" err="1" smtClean="0"/>
              <a:t>numError</a:t>
            </a:r>
            <a:r>
              <a:rPr lang="en-US" dirty="0" smtClean="0"/>
              <a:t> = </a:t>
            </a:r>
            <a:r>
              <a:rPr lang="en-US" dirty="0" err="1" smtClean="0"/>
              <a:t>i</a:t>
            </a:r>
            <a:r>
              <a:rPr lang="en-US" dirty="0" smtClean="0"/>
              <a:t> + 1; </a:t>
            </a:r>
            <a:r>
              <a:rPr lang="en-US" dirty="0" err="1" smtClean="0"/>
              <a:t>msg</a:t>
            </a:r>
            <a:r>
              <a:rPr lang="en-US" dirty="0" smtClean="0"/>
              <a:t> += "\n" + </a:t>
            </a:r>
            <a:r>
              <a:rPr lang="en-US" dirty="0" err="1" smtClean="0"/>
              <a:t>numError</a:t>
            </a:r>
            <a:r>
              <a:rPr lang="en-US" dirty="0" smtClean="0"/>
              <a:t> + ". " + errors[</a:t>
            </a:r>
            <a:r>
              <a:rPr lang="en-US" dirty="0" err="1" smtClean="0"/>
              <a:t>i</a:t>
            </a:r>
            <a:r>
              <a:rPr lang="en-US" dirty="0" smtClean="0"/>
              <a:t>]; } alert(</a:t>
            </a:r>
            <a:r>
              <a:rPr lang="en-US" dirty="0" err="1" smtClean="0"/>
              <a:t>msg</a:t>
            </a:r>
            <a:r>
              <a:rPr lang="en-US" dirty="0" smtClean="0"/>
              <a:t>); } &lt;/script&gt; &lt;/head&gt; &lt;body&gt; &lt;h1&gt;Ice Cream Form&lt;/h1&gt; &lt;form method="post" action="Process.html" </a:t>
            </a:r>
            <a:r>
              <a:rPr lang="en-US" dirty="0" err="1" smtClean="0"/>
              <a:t>onsubmit</a:t>
            </a:r>
            <a:r>
              <a:rPr lang="en-US" dirty="0" smtClean="0"/>
              <a:t>="return validate(this);"&gt; &lt;p&gt;&lt;b&gt;Cup or Cone?&lt;/b&gt; &lt;input type="radio" name="container" value="cup"&gt; Cup &lt;input type="radio" name="container" value="</a:t>
            </a:r>
            <a:r>
              <a:rPr lang="en-US" dirty="0" err="1" smtClean="0"/>
              <a:t>plaincone</a:t>
            </a:r>
            <a:r>
              <a:rPr lang="en-US" dirty="0" smtClean="0"/>
              <a:t>"&gt; Plain cone &lt;input type="radio" name="container" value="</a:t>
            </a:r>
            <a:r>
              <a:rPr lang="en-US" dirty="0" err="1" smtClean="0"/>
              <a:t>sugarcone</a:t>
            </a:r>
            <a:r>
              <a:rPr lang="en-US" dirty="0" smtClean="0"/>
              <a:t>"&gt; Sugar cone &lt;input type="radio" name="container" value="</a:t>
            </a:r>
            <a:r>
              <a:rPr lang="en-US" dirty="0" err="1" smtClean="0"/>
              <a:t>wafflecone</a:t>
            </a:r>
            <a:r>
              <a:rPr lang="en-US" dirty="0" smtClean="0"/>
              <a:t>"&gt; Waffle cone &lt;/p&gt; &lt;p&gt; &lt;b&gt;Flavor:&lt;/b&gt; &lt;select name="flavor"&gt; &lt;option value="0" selected&gt;&lt;/option&gt; &lt;option value="choc"&gt;Chocolate&lt;/option&gt; &lt;option value="straw"&gt;Strawberry&lt;/option&gt; &lt;option value="van"&gt;Vanilla&lt;/option&gt; &lt;/select&gt; &lt;/p&gt; &lt;p&gt; &lt;b&gt;Special Requests:&lt;/b&gt;&lt;</a:t>
            </a:r>
            <a:r>
              <a:rPr lang="en-US" dirty="0" err="1" smtClean="0"/>
              <a:t>br</a:t>
            </a:r>
            <a:r>
              <a:rPr lang="en-US" dirty="0" smtClean="0"/>
              <a:t>&gt; &lt;</a:t>
            </a:r>
            <a:r>
              <a:rPr lang="en-US" dirty="0" err="1" smtClean="0"/>
              <a:t>textarea</a:t>
            </a:r>
            <a:r>
              <a:rPr lang="en-US" dirty="0" smtClean="0"/>
              <a:t> name="requests" cols="40" rows="6" wrap="virtual"</a:t>
            </a:r>
            <a:r>
              <a:rPr lang="en-US" b="1" dirty="0" smtClean="0"/>
              <a:t> </a:t>
            </a:r>
            <a:r>
              <a:rPr lang="en-US" b="1" dirty="0" err="1" smtClean="0"/>
              <a:t>onblur</a:t>
            </a:r>
            <a:r>
              <a:rPr lang="en-US" b="1" dirty="0" smtClean="0"/>
              <a:t>="</a:t>
            </a:r>
            <a:r>
              <a:rPr lang="en-US" b="1" dirty="0" err="1" smtClean="0"/>
              <a:t>checkTextArea</a:t>
            </a:r>
            <a:r>
              <a:rPr lang="en-US" b="1" dirty="0" smtClean="0"/>
              <a:t>(this, 100);"</a:t>
            </a:r>
            <a:r>
              <a:rPr lang="en-US" dirty="0" smtClean="0"/>
              <a:t>&gt;&lt;/</a:t>
            </a:r>
            <a:r>
              <a:rPr lang="en-US" dirty="0" err="1" smtClean="0"/>
              <a:t>textarea</a:t>
            </a:r>
            <a:r>
              <a:rPr lang="en-US" dirty="0" smtClean="0"/>
              <a:t>&gt; &lt;/p&gt; &lt;p&gt; &lt;input type="checkbox" name="terms"&gt; I understand that I'm really not going to get any ice cream. &lt;/p&gt; &lt;input type="submit" value="Place Order"&gt; &lt;/form&gt; &lt;/body&gt; &lt;/html&gt; </a:t>
            </a:r>
            <a:endParaRPr lang="en-US" dirty="0"/>
          </a:p>
        </p:txBody>
      </p:sp>
      <p:sp>
        <p:nvSpPr>
          <p:cNvPr id="4" name="Slide Number Placeholder 3"/>
          <p:cNvSpPr>
            <a:spLocks noGrp="1"/>
          </p:cNvSpPr>
          <p:nvPr>
            <p:ph type="sldNum" sz="quarter" idx="10"/>
          </p:nvPr>
        </p:nvSpPr>
        <p:spPr/>
        <p:txBody>
          <a:bodyPr/>
          <a:lstStyle/>
          <a:p>
            <a:fld id="{34820EAE-3FDD-4954-9448-CB6A749E4A3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4" name="Picture 4" descr="11.jpg"/>
          <p:cNvPicPr>
            <a:picLocks noChangeAspect="1"/>
          </p:cNvPicPr>
          <p:nvPr userDrawn="1"/>
        </p:nvPicPr>
        <p:blipFill>
          <a:blip r:embed="rId2" cstate="print"/>
          <a:srcRect/>
          <a:stretch>
            <a:fillRect/>
          </a:stretch>
        </p:blipFill>
        <p:spPr bwMode="auto">
          <a:xfrm>
            <a:off x="0" y="3429000"/>
            <a:ext cx="5200650" cy="3432175"/>
          </a:xfrm>
          <a:prstGeom prst="rect">
            <a:avLst/>
          </a:prstGeom>
          <a:noFill/>
          <a:ln w="9525">
            <a:noFill/>
            <a:miter lim="800000"/>
            <a:headEnd/>
            <a:tailEnd/>
          </a:ln>
        </p:spPr>
      </p:pic>
      <p:pic>
        <p:nvPicPr>
          <p:cNvPr id="5" name="Picture 9" descr="Cognizant_36x84_04D.png"/>
          <p:cNvPicPr>
            <a:picLocks noChangeAspect="1"/>
          </p:cNvPicPr>
          <p:nvPr userDrawn="1"/>
        </p:nvPicPr>
        <p:blipFill>
          <a:blip r:embed="rId3" cstate="print"/>
          <a:srcRect/>
          <a:stretch>
            <a:fillRect/>
          </a:stretch>
        </p:blipFill>
        <p:spPr bwMode="auto">
          <a:xfrm>
            <a:off x="200025" y="0"/>
            <a:ext cx="557213" cy="3492500"/>
          </a:xfrm>
          <a:prstGeom prst="rect">
            <a:avLst/>
          </a:prstGeom>
          <a:noFill/>
          <a:ln w="9525">
            <a:noFill/>
            <a:miter lim="800000"/>
            <a:headEnd/>
            <a:tailEnd/>
          </a:ln>
        </p:spPr>
      </p:pic>
      <p:pic>
        <p:nvPicPr>
          <p:cNvPr id="6" name="Picture 7" descr="side_circles.png"/>
          <p:cNvPicPr>
            <a:picLocks noChangeAspect="1"/>
          </p:cNvPicPr>
          <p:nvPr userDrawn="1"/>
        </p:nvPicPr>
        <p:blipFill>
          <a:blip r:embed="rId4" cstate="print"/>
          <a:srcRect/>
          <a:stretch>
            <a:fillRect/>
          </a:stretch>
        </p:blipFill>
        <p:spPr bwMode="auto">
          <a:xfrm>
            <a:off x="8882063" y="1981200"/>
            <a:ext cx="261937" cy="2578100"/>
          </a:xfrm>
          <a:prstGeom prst="rect">
            <a:avLst/>
          </a:prstGeom>
          <a:noFill/>
          <a:ln w="9525">
            <a:noFill/>
            <a:miter lim="800000"/>
            <a:headEnd/>
            <a:tailEnd/>
          </a:ln>
        </p:spPr>
      </p:pic>
      <p:pic>
        <p:nvPicPr>
          <p:cNvPr id="7" name="Picture 3" descr="C:\Users\288718\Desktop\1.png"/>
          <p:cNvPicPr>
            <a:picLocks noChangeAspect="1" noChangeArrowheads="1"/>
          </p:cNvPicPr>
          <p:nvPr userDrawn="1"/>
        </p:nvPicPr>
        <p:blipFill>
          <a:blip r:embed="rId5" cstate="print"/>
          <a:srcRect/>
          <a:stretch>
            <a:fillRect/>
          </a:stretch>
        </p:blipFill>
        <p:spPr bwMode="auto">
          <a:xfrm>
            <a:off x="6619875" y="6235700"/>
            <a:ext cx="2271713" cy="395288"/>
          </a:xfrm>
          <a:prstGeom prst="rect">
            <a:avLst/>
          </a:prstGeom>
          <a:noFill/>
          <a:ln w="9525">
            <a:noFill/>
            <a:miter lim="800000"/>
            <a:headEnd/>
            <a:tailEnd/>
          </a:ln>
        </p:spPr>
      </p:pic>
      <p:sp>
        <p:nvSpPr>
          <p:cNvPr id="8" name="Footer Placeholder 4"/>
          <p:cNvSpPr txBox="1">
            <a:spLocks/>
          </p:cNvSpPr>
          <p:nvPr userDrawn="1"/>
        </p:nvSpPr>
        <p:spPr>
          <a:xfrm>
            <a:off x="555625" y="6437313"/>
            <a:ext cx="3119438" cy="244475"/>
          </a:xfrm>
          <a:prstGeom prst="rect">
            <a:avLst/>
          </a:prstGeom>
        </p:spPr>
        <p:txBody>
          <a:bodyPr lIns="0" rIns="0" bIns="0"/>
          <a:lstStyle>
            <a:lvl1pPr>
              <a:defRPr sz="900">
                <a:solidFill>
                  <a:schemeClr val="bg1">
                    <a:lumMod val="65000"/>
                  </a:schemeClr>
                </a:solidFill>
              </a:defRPr>
            </a:lvl1pPr>
          </a:lstStyle>
          <a:p>
            <a:pPr>
              <a:defRPr/>
            </a:pPr>
            <a:r>
              <a:rPr lang="en-US" dirty="0" smtClean="0">
                <a:solidFill>
                  <a:schemeClr val="tx1">
                    <a:lumMod val="85000"/>
                    <a:lumOff val="15000"/>
                  </a:schemeClr>
                </a:solidFill>
              </a:rPr>
              <a:t>     © 2012, Cognizant Technology Solutions</a:t>
            </a:r>
            <a:endParaRPr lang="en-US" dirty="0">
              <a:solidFill>
                <a:schemeClr val="tx1">
                  <a:lumMod val="85000"/>
                  <a:lumOff val="15000"/>
                </a:schemeClr>
              </a:solidFill>
            </a:endParaRPr>
          </a:p>
        </p:txBody>
      </p:sp>
      <p:sp>
        <p:nvSpPr>
          <p:cNvPr id="16" name="Rectangle 3"/>
          <p:cNvSpPr>
            <a:spLocks noGrp="1" noChangeArrowheads="1"/>
          </p:cNvSpPr>
          <p:nvPr>
            <p:ph type="subTitle" idx="1"/>
          </p:nvPr>
        </p:nvSpPr>
        <p:spPr>
          <a:xfrm>
            <a:off x="1816100" y="3365500"/>
            <a:ext cx="5181600" cy="368300"/>
          </a:xfrm>
        </p:spPr>
        <p:txBody>
          <a:bodyPr lIns="0" tIns="0" rIns="0" bIns="0"/>
          <a:lstStyle>
            <a:lvl1pPr marL="0" indent="0">
              <a:defRPr sz="2400">
                <a:solidFill>
                  <a:srgbClr val="3E9AC0"/>
                </a:solidFill>
                <a:latin typeface="Calibri" pitchFamily="34" charset="0"/>
                <a:cs typeface="Calibri" pitchFamily="34" charset="0"/>
              </a:defRPr>
            </a:lvl1pPr>
          </a:lstStyle>
          <a:p>
            <a:r>
              <a:rPr lang="en-US" dirty="0" smtClean="0"/>
              <a:t>Click to edit Master subtitle style</a:t>
            </a:r>
            <a:endParaRPr lang="en-US" dirty="0"/>
          </a:p>
        </p:txBody>
      </p:sp>
      <p:sp>
        <p:nvSpPr>
          <p:cNvPr id="17" name="Rectangle 2"/>
          <p:cNvSpPr>
            <a:spLocks noGrp="1" noChangeArrowheads="1"/>
          </p:cNvSpPr>
          <p:nvPr>
            <p:ph type="ctrTitle"/>
          </p:nvPr>
        </p:nvSpPr>
        <p:spPr>
          <a:xfrm>
            <a:off x="1816100" y="2047875"/>
            <a:ext cx="6045200" cy="1241425"/>
          </a:xfrm>
        </p:spPr>
        <p:txBody>
          <a:bodyPr anchor="ctr"/>
          <a:lstStyle>
            <a:lvl1pPr marL="0" marR="0" indent="0" algn="l" defTabSz="914400" rtl="0" eaLnBrk="0" fontAlgn="base" latinLnBrk="0" hangingPunct="0">
              <a:lnSpc>
                <a:spcPct val="100000"/>
              </a:lnSpc>
              <a:spcBef>
                <a:spcPct val="0"/>
              </a:spcBef>
              <a:spcAft>
                <a:spcPct val="0"/>
              </a:spcAft>
              <a:buClrTx/>
              <a:buSzTx/>
              <a:buFontTx/>
              <a:buNone/>
              <a:tabLst/>
              <a:defRPr sz="4000" b="1">
                <a:solidFill>
                  <a:schemeClr val="tx1"/>
                </a:solidFill>
                <a:latin typeface="Calibri" pitchFamily="34" charset="0"/>
                <a:cs typeface="Calibri" pitchFamily="34" charset="0"/>
              </a:defRPr>
            </a:lvl1pPr>
          </a:lstStyle>
          <a:p>
            <a:r>
              <a:rPr lang="en-US" smtClean="0"/>
              <a:t>Click to edit Master title style</a:t>
            </a:r>
            <a:endParaRPr lang="en-US" dirty="0"/>
          </a:p>
        </p:txBody>
      </p:sp>
      <p:sp>
        <p:nvSpPr>
          <p:cNvPr id="9" name="Footer Placeholder 4"/>
          <p:cNvSpPr>
            <a:spLocks noGrp="1"/>
          </p:cNvSpPr>
          <p:nvPr>
            <p:ph type="ftr" sz="quarter" idx="10"/>
          </p:nvPr>
        </p:nvSpPr>
        <p:spPr>
          <a:xfrm>
            <a:off x="587375" y="6437313"/>
            <a:ext cx="2520950" cy="244475"/>
          </a:xfrm>
          <a:prstGeom prst="rect">
            <a:avLst/>
          </a:prstGeom>
        </p:spPr>
        <p:txBody>
          <a:bodyPr lIns="0" rIns="0" bIns="0" anchor="t" anchorCtr="0"/>
          <a:lstStyle>
            <a:lvl1pPr>
              <a:defRPr sz="900">
                <a:solidFill>
                  <a:schemeClr val="tx1">
                    <a:lumMod val="65000"/>
                    <a:lumOff val="35000"/>
                  </a:schemeClr>
                </a:solidFill>
                <a:cs typeface="+mn-cs"/>
              </a:defRPr>
            </a:lvl1pPr>
          </a:lstStyle>
          <a:p>
            <a:pPr>
              <a:defRPr/>
            </a:pPr>
            <a:r>
              <a:rPr lang="en-US"/>
              <a:t> </a:t>
            </a:r>
            <a:r>
              <a:rPr lang="en-US" smtClean="0"/>
              <a:t>   </a:t>
            </a:r>
            <a:r>
              <a:rPr lang="en-US"/>
              <a:t>© 2012, Cognizant Technology Solutions</a:t>
            </a:r>
          </a:p>
        </p:txBody>
      </p:sp>
      <p:sp>
        <p:nvSpPr>
          <p:cNvPr id="10" name="Slide Number Placeholder 5"/>
          <p:cNvSpPr>
            <a:spLocks noGrp="1"/>
          </p:cNvSpPr>
          <p:nvPr>
            <p:ph type="sldNum" sz="quarter" idx="11"/>
          </p:nvPr>
        </p:nvSpPr>
        <p:spPr>
          <a:xfrm>
            <a:off x="250825" y="6459538"/>
            <a:ext cx="238125" cy="222250"/>
          </a:xfrm>
          <a:prstGeom prst="rect">
            <a:avLst/>
          </a:prstGeom>
        </p:spPr>
        <p:txBody>
          <a:bodyPr lIns="0" tIns="0" rIns="0" bIns="0"/>
          <a:lstStyle>
            <a:lvl1pPr algn="ctr">
              <a:defRPr sz="900">
                <a:solidFill>
                  <a:schemeClr val="tx1">
                    <a:lumMod val="85000"/>
                    <a:lumOff val="15000"/>
                  </a:schemeClr>
                </a:solidFill>
                <a:cs typeface="+mn-cs"/>
              </a:defRPr>
            </a:lvl1pPr>
          </a:lstStyle>
          <a:p>
            <a:pPr>
              <a:defRPr/>
            </a:pPr>
            <a:fld id="{BFDF1E02-6924-4A84-9425-CCE380479AA7}"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7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p:spPr>
        <p:txBody>
          <a:bodyPr/>
          <a:lstStyle/>
          <a:p>
            <a:pPr eaLnBrk="0" hangingPunct="0">
              <a:lnSpc>
                <a:spcPct val="190000"/>
              </a:lnSpc>
            </a:pPr>
            <a:r>
              <a:rPr lang="en-US" sz="900">
                <a:solidFill>
                  <a:srgbClr val="000000"/>
                </a:solidFill>
                <a:latin typeface="Verdana" pitchFamily="34" charset="0"/>
              </a:rPr>
              <a:t>      </a:t>
            </a:r>
            <a:r>
              <a:rPr lang="en-US" sz="800">
                <a:solidFill>
                  <a:srgbClr val="000000"/>
                </a:solidFill>
                <a:latin typeface="Verdana" pitchFamily="34" charset="0"/>
              </a:rPr>
              <a:t>|  </a:t>
            </a:r>
            <a:r>
              <a:rPr lang="en-US" sz="800" b="0">
                <a:solidFill>
                  <a:srgbClr val="000000"/>
                </a:solidFill>
                <a:latin typeface="Verdana" pitchFamily="34" charset="0"/>
              </a:rPr>
              <a:t>©2012, Cognizant 		</a:t>
            </a:r>
            <a:endParaRPr lang="en-US" sz="900" b="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28600"/>
            <a:ext cx="8610600" cy="685800"/>
          </a:xfrm>
        </p:spPr>
        <p:txBody>
          <a:bodyPr/>
          <a:lstStyle>
            <a:lvl1pPr>
              <a:defRPr sz="2800"/>
            </a:lvl1pPr>
          </a:lstStyle>
          <a:p>
            <a:r>
              <a:rPr lang="en-US" smtClean="0"/>
              <a:t>Click to edit Master title style</a:t>
            </a:r>
            <a:endParaRPr lang="en-US" dirty="0"/>
          </a:p>
        </p:txBody>
      </p:sp>
      <p:sp>
        <p:nvSpPr>
          <p:cNvPr id="7"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cs typeface="Arial" charset="0"/>
              </a:defRPr>
            </a:lvl1pPr>
          </a:lstStyle>
          <a:p>
            <a:pPr>
              <a:defRPr/>
            </a:pPr>
            <a:fld id="{2AB1E8DC-F7DF-4D4F-B3C6-E3FB899832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C0704C-4E63-451C-A625-05C27AD0AC70}" type="datetimeFigureOut">
              <a:rPr lang="en-US" smtClean="0"/>
              <a:pPr/>
              <a:t>9/28/2012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C03572D-3080-40CA-A977-871AD5493B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5784850" y="0"/>
            <a:ext cx="3349625" cy="3209925"/>
          </a:xfrm>
          <a:prstGeom prst="rect">
            <a:avLst/>
          </a:prstGeom>
          <a:noFill/>
          <a:ln w="9525">
            <a:noFill/>
            <a:miter lim="800000"/>
            <a:headEnd/>
            <a:tailEnd/>
          </a:ln>
        </p:spPr>
      </p:pic>
      <p:pic>
        <p:nvPicPr>
          <p:cNvPr id="4" name="Picture 4"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cxnSp>
        <p:nvCxnSpPr>
          <p:cNvPr id="5" name="Straight Connector 4"/>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9"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6"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7"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F7BD0848-76BE-4ED1-B7DD-82F9BE37965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C:\Users\288718\Desktop\1.png"/>
          <p:cNvPicPr>
            <a:picLocks noChangeAspect="1" noChangeArrowheads="1"/>
          </p:cNvPicPr>
          <p:nvPr userDrawn="1"/>
        </p:nvPicPr>
        <p:blipFill>
          <a:blip r:embed="rId2" cstate="print"/>
          <a:srcRect/>
          <a:stretch>
            <a:fillRect/>
          </a:stretch>
        </p:blipFill>
        <p:spPr bwMode="auto">
          <a:xfrm>
            <a:off x="6619875" y="6235700"/>
            <a:ext cx="2271713" cy="395288"/>
          </a:xfrm>
          <a:prstGeom prst="rect">
            <a:avLst/>
          </a:prstGeom>
          <a:noFill/>
          <a:ln w="9525">
            <a:noFill/>
            <a:miter lim="800000"/>
            <a:headEnd/>
            <a:tailEnd/>
          </a:ln>
        </p:spPr>
      </p:pic>
      <p:sp>
        <p:nvSpPr>
          <p:cNvPr id="5"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smtClean="0"/>
              <a:t> l    © 2012, Cognizant Technology Solutions</a:t>
            </a:r>
            <a:endParaRPr lang="en-US" dirty="0"/>
          </a:p>
        </p:txBody>
      </p:sp>
      <p:sp>
        <p:nvSpPr>
          <p:cNvPr id="6"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7120079C-BF55-4BC2-9BCB-4696F2278739}" type="slidenum">
              <a:rPr lang="en-US" smtClean="0"/>
              <a:pPr>
                <a:defRPr/>
              </a:pPr>
              <a:t>‹#›</a:t>
            </a:fld>
            <a:endParaRPr lang="en-US" dirty="0"/>
          </a:p>
        </p:txBody>
      </p:sp>
      <p:cxnSp>
        <p:nvCxnSpPr>
          <p:cNvPr id="7" name="Straight Connector 6"/>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2"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6092825" y="0"/>
            <a:ext cx="3041650" cy="3086100"/>
          </a:xfrm>
          <a:prstGeom prst="rect">
            <a:avLst/>
          </a:prstGeom>
          <a:noFill/>
          <a:ln w="9525">
            <a:noFill/>
            <a:miter lim="800000"/>
            <a:headEnd/>
            <a:tailEnd/>
          </a:ln>
        </p:spPr>
      </p:pic>
      <p:cxnSp>
        <p:nvCxnSpPr>
          <p:cNvPr id="5" name="Straight Connector 4"/>
          <p:cNvCxnSpPr/>
          <p:nvPr userDrawn="1"/>
        </p:nvCxnSpPr>
        <p:spPr bwMode="auto">
          <a:xfrm>
            <a:off x="440377" y="579438"/>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sp>
        <p:nvSpPr>
          <p:cNvPr id="2"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8"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CE956619-E71F-4399-A56E-DB28639A4AC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5" name="Picture 3" descr="C:\Users\288718\Desktop\1.png"/>
          <p:cNvPicPr>
            <a:picLocks noChangeAspect="1" noChangeArrowheads="1"/>
          </p:cNvPicPr>
          <p:nvPr userDrawn="1"/>
        </p:nvPicPr>
        <p:blipFill>
          <a:blip r:embed="rId2" cstate="print"/>
          <a:srcRect/>
          <a:stretch>
            <a:fillRect/>
          </a:stretch>
        </p:blipFill>
        <p:spPr bwMode="auto">
          <a:xfrm>
            <a:off x="6619875" y="6235700"/>
            <a:ext cx="2271713" cy="395288"/>
          </a:xfrm>
          <a:prstGeom prst="rect">
            <a:avLst/>
          </a:prstGeom>
          <a:noFill/>
          <a:ln w="9525">
            <a:noFill/>
            <a:miter lim="800000"/>
            <a:headEnd/>
            <a:tailEnd/>
          </a:ln>
        </p:spPr>
      </p:pic>
      <p:sp>
        <p:nvSpPr>
          <p:cNvPr id="6"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dirty="0" smtClean="0"/>
              <a:t> l    © 2012, Cognizant Technology Solutions</a:t>
            </a:r>
            <a:endParaRPr lang="en-US" dirty="0"/>
          </a:p>
        </p:txBody>
      </p:sp>
      <p:sp>
        <p:nvSpPr>
          <p:cNvPr id="7"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AB4F20C6-3003-4694-8E58-E2FD6F3AF8A9}" type="slidenum">
              <a:rPr lang="en-US" smtClean="0"/>
              <a:pPr>
                <a:defRPr/>
              </a:pPr>
              <a:t>‹#›</a:t>
            </a:fld>
            <a:endParaRPr lang="en-US" dirty="0"/>
          </a:p>
        </p:txBody>
      </p:sp>
      <p:cxnSp>
        <p:nvCxnSpPr>
          <p:cNvPr id="8" name="Straight Connector 7"/>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10" name="Content Placeholder 2"/>
          <p:cNvSpPr>
            <a:spLocks noGrp="1"/>
          </p:cNvSpPr>
          <p:nvPr>
            <p:ph sz="half" idx="1"/>
          </p:nvPr>
        </p:nvSpPr>
        <p:spPr>
          <a:xfrm>
            <a:off x="454025" y="1573213"/>
            <a:ext cx="3962400" cy="4525962"/>
          </a:xfrm>
        </p:spPr>
        <p:txBody>
          <a:bodyPr/>
          <a:lstStyle>
            <a:lvl1pPr>
              <a:defRPr sz="2000">
                <a:solidFill>
                  <a:schemeClr val="tx1">
                    <a:lumMod val="85000"/>
                    <a:lumOff val="15000"/>
                  </a:schemeClr>
                </a:solidFill>
                <a:latin typeface="Calibri" pitchFamily="34" charset="0"/>
                <a:cs typeface="Calibri" pitchFamily="34" charset="0"/>
              </a:defRPr>
            </a:lvl1pPr>
            <a:lvl2pPr>
              <a:defRPr sz="1800">
                <a:solidFill>
                  <a:schemeClr val="tx1">
                    <a:lumMod val="85000"/>
                    <a:lumOff val="15000"/>
                  </a:schemeClr>
                </a:solidFill>
                <a:latin typeface="Calibri" pitchFamily="34" charset="0"/>
                <a:cs typeface="Calibri" pitchFamily="34" charset="0"/>
              </a:defRPr>
            </a:lvl2pPr>
            <a:lvl3pPr>
              <a:defRPr sz="1600">
                <a:solidFill>
                  <a:schemeClr val="tx1">
                    <a:lumMod val="85000"/>
                    <a:lumOff val="15000"/>
                  </a:schemeClr>
                </a:solidFill>
                <a:latin typeface="Calibri" pitchFamily="34" charset="0"/>
                <a:cs typeface="Calibri" pitchFamily="34" charset="0"/>
              </a:defRPr>
            </a:lvl3pPr>
            <a:lvl4pPr>
              <a:defRPr sz="1600">
                <a:solidFill>
                  <a:schemeClr val="tx1">
                    <a:lumMod val="85000"/>
                    <a:lumOff val="15000"/>
                  </a:schemeClr>
                </a:solidFill>
                <a:latin typeface="Calibri" pitchFamily="34" charset="0"/>
                <a:cs typeface="Calibri" pitchFamily="34" charset="0"/>
              </a:defRPr>
            </a:lvl4pPr>
            <a:lvl5pPr>
              <a:defRPr sz="1600">
                <a:solidFill>
                  <a:schemeClr val="tx1">
                    <a:lumMod val="85000"/>
                    <a:lumOff val="15000"/>
                  </a:schemeClr>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half" idx="12"/>
          </p:nvPr>
        </p:nvSpPr>
        <p:spPr>
          <a:xfrm>
            <a:off x="4733925" y="1573213"/>
            <a:ext cx="3962400" cy="4525962"/>
          </a:xfrm>
        </p:spPr>
        <p:txBody>
          <a:bodyPr/>
          <a:lstStyle>
            <a:lvl1pPr>
              <a:defRPr sz="2000">
                <a:solidFill>
                  <a:schemeClr val="tx1">
                    <a:lumMod val="85000"/>
                    <a:lumOff val="15000"/>
                  </a:schemeClr>
                </a:solidFill>
                <a:latin typeface="Calibri" pitchFamily="34" charset="0"/>
                <a:cs typeface="Calibri" pitchFamily="34" charset="0"/>
              </a:defRPr>
            </a:lvl1pPr>
            <a:lvl2pPr>
              <a:defRPr sz="1800">
                <a:solidFill>
                  <a:schemeClr val="tx1">
                    <a:lumMod val="85000"/>
                    <a:lumOff val="15000"/>
                  </a:schemeClr>
                </a:solidFill>
                <a:latin typeface="Calibri" pitchFamily="34" charset="0"/>
                <a:cs typeface="Calibri" pitchFamily="34" charset="0"/>
              </a:defRPr>
            </a:lvl2pPr>
            <a:lvl3pPr>
              <a:defRPr sz="1600">
                <a:solidFill>
                  <a:schemeClr val="tx1">
                    <a:lumMod val="85000"/>
                    <a:lumOff val="15000"/>
                  </a:schemeClr>
                </a:solidFill>
                <a:latin typeface="Calibri" pitchFamily="34" charset="0"/>
                <a:cs typeface="Calibri" pitchFamily="34" charset="0"/>
              </a:defRPr>
            </a:lvl3pPr>
            <a:lvl4pPr>
              <a:defRPr sz="1600">
                <a:solidFill>
                  <a:schemeClr val="tx1">
                    <a:lumMod val="85000"/>
                    <a:lumOff val="15000"/>
                  </a:schemeClr>
                </a:solidFill>
                <a:latin typeface="Calibri" pitchFamily="34" charset="0"/>
                <a:cs typeface="Calibri" pitchFamily="34" charset="0"/>
              </a:defRPr>
            </a:lvl4pPr>
            <a:lvl5pPr>
              <a:defRPr sz="1600">
                <a:solidFill>
                  <a:schemeClr val="tx1">
                    <a:lumMod val="85000"/>
                    <a:lumOff val="15000"/>
                  </a:schemeClr>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6040438" y="0"/>
            <a:ext cx="3094037" cy="3148013"/>
          </a:xfrm>
          <a:prstGeom prst="rect">
            <a:avLst/>
          </a:prstGeom>
          <a:noFill/>
          <a:ln w="9525">
            <a:noFill/>
            <a:miter lim="800000"/>
            <a:headEnd/>
            <a:tailEnd/>
          </a:ln>
        </p:spPr>
      </p:pic>
      <p:pic>
        <p:nvPicPr>
          <p:cNvPr id="5" name="Picture 10" descr="side_circles.png"/>
          <p:cNvPicPr>
            <a:picLocks noChangeAspect="1"/>
          </p:cNvPicPr>
          <p:nvPr userDrawn="1"/>
        </p:nvPicPr>
        <p:blipFill>
          <a:blip r:embed="rId3" cstate="print"/>
          <a:srcRect/>
          <a:stretch>
            <a:fillRect/>
          </a:stretch>
        </p:blipFill>
        <p:spPr bwMode="auto">
          <a:xfrm>
            <a:off x="8882063" y="1981200"/>
            <a:ext cx="261937" cy="2578100"/>
          </a:xfrm>
          <a:prstGeom prst="rect">
            <a:avLst/>
          </a:prstGeom>
          <a:noFill/>
          <a:ln w="9525">
            <a:noFill/>
            <a:miter lim="800000"/>
            <a:headEnd/>
            <a:tailEnd/>
          </a:ln>
        </p:spPr>
      </p:pic>
      <p:pic>
        <p:nvPicPr>
          <p:cNvPr id="6" name="Picture 3" descr="C:\Users\288718\Desktop\1.png"/>
          <p:cNvPicPr>
            <a:picLocks noChangeAspect="1" noChangeArrowheads="1"/>
          </p:cNvPicPr>
          <p:nvPr userDrawn="1"/>
        </p:nvPicPr>
        <p:blipFill>
          <a:blip r:embed="rId4" cstate="print"/>
          <a:srcRect/>
          <a:stretch>
            <a:fillRect/>
          </a:stretch>
        </p:blipFill>
        <p:spPr bwMode="auto">
          <a:xfrm>
            <a:off x="6619875" y="6235700"/>
            <a:ext cx="2271713" cy="395288"/>
          </a:xfrm>
          <a:prstGeom prst="rect">
            <a:avLst/>
          </a:prstGeom>
          <a:noFill/>
          <a:ln w="9525">
            <a:noFill/>
            <a:miter lim="800000"/>
            <a:headEnd/>
            <a:tailEnd/>
          </a:ln>
        </p:spPr>
      </p:pic>
      <p:cxnSp>
        <p:nvCxnSpPr>
          <p:cNvPr id="7" name="Straight Connector 6"/>
          <p:cNvCxnSpPr/>
          <p:nvPr userDrawn="1"/>
        </p:nvCxnSpPr>
        <p:spPr bwMode="auto">
          <a:xfrm>
            <a:off x="440377" y="579438"/>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17"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18"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9"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B5653458-6C02-401C-B0AB-1D1F365C14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6119813" y="0"/>
            <a:ext cx="3014662" cy="3086100"/>
          </a:xfrm>
          <a:prstGeom prst="rect">
            <a:avLst/>
          </a:prstGeom>
          <a:noFill/>
          <a:ln w="9525">
            <a:noFill/>
            <a:miter lim="800000"/>
            <a:headEnd/>
            <a:tailEnd/>
          </a:ln>
        </p:spPr>
      </p:pic>
      <p:pic>
        <p:nvPicPr>
          <p:cNvPr id="4" name="Picture 10" descr="side_circles.png"/>
          <p:cNvPicPr>
            <a:picLocks noChangeAspect="1"/>
          </p:cNvPicPr>
          <p:nvPr userDrawn="1"/>
        </p:nvPicPr>
        <p:blipFill>
          <a:blip r:embed="rId3" cstate="print"/>
          <a:srcRect/>
          <a:stretch>
            <a:fillRect/>
          </a:stretch>
        </p:blipFill>
        <p:spPr bwMode="auto">
          <a:xfrm>
            <a:off x="8882063" y="1981200"/>
            <a:ext cx="261937" cy="2578100"/>
          </a:xfrm>
          <a:prstGeom prst="rect">
            <a:avLst/>
          </a:prstGeom>
          <a:noFill/>
          <a:ln w="9525">
            <a:noFill/>
            <a:miter lim="800000"/>
            <a:headEnd/>
            <a:tailEnd/>
          </a:ln>
        </p:spPr>
      </p:pic>
      <p:pic>
        <p:nvPicPr>
          <p:cNvPr id="5" name="Picture 3" descr="C:\Users\288718\Desktop\1.png"/>
          <p:cNvPicPr>
            <a:picLocks noChangeAspect="1" noChangeArrowheads="1"/>
          </p:cNvPicPr>
          <p:nvPr userDrawn="1"/>
        </p:nvPicPr>
        <p:blipFill>
          <a:blip r:embed="rId4" cstate="print"/>
          <a:srcRect/>
          <a:stretch>
            <a:fillRect/>
          </a:stretch>
        </p:blipFill>
        <p:spPr bwMode="auto">
          <a:xfrm>
            <a:off x="6619875" y="6235700"/>
            <a:ext cx="2271713" cy="395288"/>
          </a:xfrm>
          <a:prstGeom prst="rect">
            <a:avLst/>
          </a:prstGeom>
          <a:noFill/>
          <a:ln w="9525">
            <a:noFill/>
            <a:miter lim="800000"/>
            <a:headEnd/>
            <a:tailEnd/>
          </a:ln>
        </p:spPr>
      </p:pic>
      <p:sp>
        <p:nvSpPr>
          <p:cNvPr id="6"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smtClean="0"/>
              <a:t> l    © 2012, Cognizant Technology Solutions</a:t>
            </a:r>
            <a:endParaRPr lang="en-US" dirty="0"/>
          </a:p>
        </p:txBody>
      </p:sp>
      <p:sp>
        <p:nvSpPr>
          <p:cNvPr id="7"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5D84ECD5-30F8-46ED-9649-4AE203CBF6B6}" type="slidenum">
              <a:rPr lang="en-US" smtClean="0"/>
              <a:pPr>
                <a:defRPr/>
              </a:pPr>
              <a:t>‹#›</a:t>
            </a:fld>
            <a:endParaRPr lang="en-US" dirty="0"/>
          </a:p>
        </p:txBody>
      </p:sp>
      <p:sp>
        <p:nvSpPr>
          <p:cNvPr id="15" name="Title 1"/>
          <p:cNvSpPr>
            <a:spLocks noGrp="1"/>
          </p:cNvSpPr>
          <p:nvPr>
            <p:ph type="title"/>
          </p:nvPr>
        </p:nvSpPr>
        <p:spPr>
          <a:xfrm>
            <a:off x="1152525" y="2921001"/>
            <a:ext cx="5324475" cy="1028700"/>
          </a:xfrm>
        </p:spPr>
        <p:txBody>
          <a:bodyPr anchor="ctr"/>
          <a:lstStyle>
            <a:lvl1pPr algn="l">
              <a:defRPr sz="3200" b="1" cap="none">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xfrm>
            <a:off x="2593975" y="6248400"/>
            <a:ext cx="4111625" cy="368300"/>
          </a:xfrm>
          <a:prstGeom prst="rect">
            <a:avLst/>
          </a:prstGeom>
        </p:spPr>
        <p:txBody>
          <a:bodyPr/>
          <a:lstStyle>
            <a:lvl1pPr>
              <a:defRPr sz="900">
                <a:latin typeface="Arial" pitchFamily="34" charset="0"/>
                <a:cs typeface="Arial" pitchFamily="34" charset="0"/>
              </a:defRPr>
            </a:lvl1pPr>
          </a:lstStyle>
          <a:p>
            <a:pPr>
              <a:defRPr/>
            </a:pPr>
            <a:r>
              <a:rPr lang="en-US"/>
              <a:t>© 2011, Cognizant Technology Solutions.                            Confidential</a:t>
            </a:r>
            <a:r>
              <a:rPr lang="en-US" sz="200"/>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Rectangle 33"/>
          <p:cNvSpPr>
            <a:spLocks noChangeArrowheads="1"/>
          </p:cNvSpPr>
          <p:nvPr/>
        </p:nvSpPr>
        <p:spPr bwMode="auto">
          <a:xfrm>
            <a:off x="228600" y="6248400"/>
            <a:ext cx="5181600" cy="228600"/>
          </a:xfrm>
          <a:prstGeom prst="rect">
            <a:avLst/>
          </a:prstGeom>
          <a:noFill/>
          <a:ln w="9525">
            <a:noFill/>
            <a:miter lim="800000"/>
            <a:headEnd/>
            <a:tailEnd/>
          </a:ln>
        </p:spPr>
        <p:txBody>
          <a:bodyPr/>
          <a:lstStyle/>
          <a:p>
            <a:pPr eaLnBrk="0" hangingPunct="0">
              <a:lnSpc>
                <a:spcPct val="190000"/>
              </a:lnSpc>
            </a:pPr>
            <a:r>
              <a:rPr lang="en-US" sz="900">
                <a:solidFill>
                  <a:srgbClr val="000000"/>
                </a:solidFill>
                <a:latin typeface="Verdana" pitchFamily="34" charset="0"/>
              </a:rPr>
              <a:t>      </a:t>
            </a:r>
            <a:r>
              <a:rPr lang="en-US" sz="800">
                <a:solidFill>
                  <a:srgbClr val="000000"/>
                </a:solidFill>
                <a:latin typeface="Verdana" pitchFamily="34" charset="0"/>
              </a:rPr>
              <a:t>|  </a:t>
            </a:r>
            <a:r>
              <a:rPr lang="en-US" sz="800" b="0">
                <a:solidFill>
                  <a:srgbClr val="000000"/>
                </a:solidFill>
                <a:latin typeface="Verdana" pitchFamily="34" charset="0"/>
              </a:rPr>
              <a:t>©2012, Cognizant 		</a:t>
            </a:r>
            <a:endParaRPr lang="en-US" sz="900" b="0">
              <a:solidFill>
                <a:srgbClr val="000000"/>
              </a:solidFill>
              <a:latin typeface="Verdana" pitchFamily="34" charset="0"/>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66700"/>
            <a:ext cx="8610600" cy="685800"/>
          </a:xfrm>
        </p:spPr>
        <p:txBody>
          <a:bodyPr/>
          <a:lstStyle>
            <a:lvl1pPr>
              <a:defRPr sz="2800"/>
            </a:lvl1pPr>
          </a:lstStyle>
          <a:p>
            <a:r>
              <a:rPr lang="en-US" smtClean="0"/>
              <a:t>Click to edit Master title style</a:t>
            </a:r>
            <a:endParaRPr lang="en-US" dirty="0"/>
          </a:p>
        </p:txBody>
      </p:sp>
      <p:sp>
        <p:nvSpPr>
          <p:cNvPr id="10" name="Text Placeholder 9"/>
          <p:cNvSpPr>
            <a:spLocks noGrp="1"/>
          </p:cNvSpPr>
          <p:nvPr>
            <p:ph type="body" sz="quarter" idx="11"/>
          </p:nvPr>
        </p:nvSpPr>
        <p:spPr>
          <a:xfrm>
            <a:off x="152400" y="1143000"/>
            <a:ext cx="861060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Rectangle 42"/>
          <p:cNvSpPr>
            <a:spLocks noGrp="1" noChangeArrowheads="1"/>
          </p:cNvSpPr>
          <p:nvPr>
            <p:ph type="sldNum" sz="quarter" idx="12"/>
          </p:nvPr>
        </p:nvSpPr>
        <p:spPr>
          <a:xfrm>
            <a:off x="76200" y="6324600"/>
            <a:ext cx="457200" cy="457200"/>
          </a:xfrm>
          <a:prstGeom prst="rect">
            <a:avLst/>
          </a:prstGeom>
        </p:spPr>
        <p:txBody>
          <a:bodyPr/>
          <a:lstStyle>
            <a:lvl1pPr>
              <a:defRPr sz="1200">
                <a:solidFill>
                  <a:srgbClr val="6DB23F"/>
                </a:solidFill>
                <a:cs typeface="Arial" charset="0"/>
              </a:defRPr>
            </a:lvl1pPr>
          </a:lstStyle>
          <a:p>
            <a:pPr>
              <a:defRPr/>
            </a:pPr>
            <a:fld id="{280B9FA3-6217-4CFB-981F-308BA3BD6CC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JavaScript form validations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Jump Menus</a:t>
            </a:r>
            <a:endParaRPr lang="en-US" b="1" dirty="0"/>
          </a:p>
        </p:txBody>
      </p:sp>
      <p:sp>
        <p:nvSpPr>
          <p:cNvPr id="8" name="Content Placeholder 7"/>
          <p:cNvSpPr>
            <a:spLocks noGrp="1"/>
          </p:cNvSpPr>
          <p:nvPr>
            <p:ph idx="1"/>
          </p:nvPr>
        </p:nvSpPr>
        <p:spPr/>
        <p:txBody>
          <a:bodyPr>
            <a:normAutofit/>
          </a:bodyPr>
          <a:lstStyle/>
          <a:p>
            <a:r>
              <a:rPr lang="en-US" dirty="0" smtClean="0"/>
              <a:t>A </a:t>
            </a:r>
            <a:r>
              <a:rPr lang="en-US" i="1" dirty="0" smtClean="0"/>
              <a:t>jump menu</a:t>
            </a:r>
            <a:r>
              <a:rPr lang="en-US" dirty="0" smtClean="0"/>
              <a:t> is a select menu that contains a list of websites or pages to visit. There are two main types of jump menus. One jumps to the selected page as soon as the user makes a selection. The other jumps to a page only after the user has made a selection and clicked on a "Go" button. We'll look at the latter type first and then create the former type in an exercise.</a:t>
            </a:r>
            <a:endParaRPr lang="en-US" dirty="0"/>
          </a:p>
        </p:txBody>
      </p:sp>
      <p:sp>
        <p:nvSpPr>
          <p:cNvPr id="7" name="Rectangle 6"/>
          <p:cNvSpPr/>
          <p:nvPr/>
        </p:nvSpPr>
        <p:spPr>
          <a:xfrm>
            <a:off x="685800" y="4953000"/>
            <a:ext cx="79248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Start Ex</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Focus and Blur</a:t>
            </a:r>
            <a:endParaRPr lang="en-US" b="1" dirty="0"/>
          </a:p>
        </p:txBody>
      </p:sp>
      <p:sp>
        <p:nvSpPr>
          <p:cNvPr id="8" name="Content Placeholder 7"/>
          <p:cNvSpPr>
            <a:spLocks noGrp="1"/>
          </p:cNvSpPr>
          <p:nvPr>
            <p:ph idx="1"/>
          </p:nvPr>
        </p:nvSpPr>
        <p:spPr/>
        <p:txBody>
          <a:bodyPr>
            <a:normAutofit/>
          </a:bodyPr>
          <a:lstStyle/>
          <a:p>
            <a:r>
              <a:rPr lang="en-US" dirty="0" smtClean="0"/>
              <a:t>Focus and blur events are caught with the </a:t>
            </a:r>
            <a:r>
              <a:rPr lang="en-US" dirty="0" err="1" smtClean="0"/>
              <a:t>onfocus</a:t>
            </a:r>
            <a:r>
              <a:rPr lang="en-US" dirty="0" smtClean="0"/>
              <a:t> and </a:t>
            </a:r>
            <a:r>
              <a:rPr lang="en-US" dirty="0" err="1" smtClean="0"/>
              <a:t>onblur</a:t>
            </a:r>
            <a:r>
              <a:rPr lang="en-US" dirty="0" smtClean="0"/>
              <a:t> event handlers. These events have corresponding focus() and blur() methods. The example below shows </a:t>
            </a:r>
          </a:p>
          <a:p>
            <a:pPr lvl="1"/>
            <a:r>
              <a:rPr lang="en-US" dirty="0" smtClean="0"/>
              <a:t>how to set focus on a field.</a:t>
            </a:r>
          </a:p>
          <a:p>
            <a:pPr lvl="1"/>
            <a:r>
              <a:rPr lang="en-US" dirty="0" smtClean="0"/>
              <a:t>how to capture when a user leaves a field.</a:t>
            </a:r>
          </a:p>
          <a:p>
            <a:pPr lvl="1"/>
            <a:r>
              <a:rPr lang="en-US" dirty="0" smtClean="0"/>
              <a:t>how to prevent focus on a field.</a:t>
            </a:r>
          </a:p>
        </p:txBody>
      </p:sp>
      <p:sp>
        <p:nvSpPr>
          <p:cNvPr id="7" name="Rectangle 6"/>
          <p:cNvSpPr/>
          <p:nvPr/>
        </p:nvSpPr>
        <p:spPr>
          <a:xfrm>
            <a:off x="685800" y="2743200"/>
            <a:ext cx="7924800" cy="396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smtClean="0"/>
              <a:t>function </a:t>
            </a:r>
            <a:r>
              <a:rPr lang="en-US" b="1" dirty="0" err="1" smtClean="0"/>
              <a:t>getMonth</a:t>
            </a:r>
            <a:r>
              <a:rPr lang="en-US" b="1" dirty="0" smtClean="0"/>
              <a:t>(){ </a:t>
            </a:r>
          </a:p>
          <a:p>
            <a:r>
              <a:rPr lang="en-US" b="1" dirty="0" err="1" smtClean="0"/>
              <a:t>var</a:t>
            </a:r>
            <a:r>
              <a:rPr lang="en-US" b="1" dirty="0" smtClean="0"/>
              <a:t> </a:t>
            </a:r>
            <a:r>
              <a:rPr lang="en-US" b="1" dirty="0" err="1" smtClean="0"/>
              <a:t>elemMonthNumber</a:t>
            </a:r>
            <a:r>
              <a:rPr lang="en-US" b="1" dirty="0" smtClean="0"/>
              <a:t> = </a:t>
            </a:r>
            <a:r>
              <a:rPr lang="en-US" b="1" dirty="0" err="1" smtClean="0"/>
              <a:t>document.DateForm.MonthNumber</a:t>
            </a:r>
            <a:r>
              <a:rPr lang="en-US" b="1" dirty="0" smtClean="0"/>
              <a:t>; </a:t>
            </a:r>
          </a:p>
          <a:p>
            <a:r>
              <a:rPr lang="en-US" b="1" dirty="0" err="1" smtClean="0"/>
              <a:t>var</a:t>
            </a:r>
            <a:r>
              <a:rPr lang="en-US" b="1" dirty="0" smtClean="0"/>
              <a:t> </a:t>
            </a:r>
            <a:r>
              <a:rPr lang="en-US" b="1" dirty="0" err="1" smtClean="0"/>
              <a:t>monthNumber</a:t>
            </a:r>
            <a:r>
              <a:rPr lang="en-US" b="1" dirty="0" smtClean="0"/>
              <a:t> = </a:t>
            </a:r>
            <a:r>
              <a:rPr lang="en-US" b="1" dirty="0" err="1" smtClean="0"/>
              <a:t>elemMonthNumber.value</a:t>
            </a:r>
            <a:r>
              <a:rPr lang="en-US" b="1" dirty="0" smtClean="0"/>
              <a:t>; </a:t>
            </a:r>
          </a:p>
          <a:p>
            <a:r>
              <a:rPr lang="en-US" b="1" dirty="0" err="1" smtClean="0"/>
              <a:t>var</a:t>
            </a:r>
            <a:r>
              <a:rPr lang="en-US" b="1" dirty="0" smtClean="0"/>
              <a:t> </a:t>
            </a:r>
            <a:r>
              <a:rPr lang="en-US" b="1" dirty="0" err="1" smtClean="0"/>
              <a:t>elemMonthName</a:t>
            </a:r>
            <a:r>
              <a:rPr lang="en-US" b="1" dirty="0" smtClean="0"/>
              <a:t> = </a:t>
            </a:r>
            <a:r>
              <a:rPr lang="en-US" b="1" dirty="0" err="1" smtClean="0"/>
              <a:t>document.DateForm.MonthName</a:t>
            </a:r>
            <a:r>
              <a:rPr lang="en-US" b="1" dirty="0" smtClean="0"/>
              <a:t>; </a:t>
            </a:r>
          </a:p>
          <a:p>
            <a:r>
              <a:rPr lang="en-US" b="1" dirty="0" err="1" smtClean="0"/>
              <a:t>var</a:t>
            </a:r>
            <a:r>
              <a:rPr lang="en-US" b="1" dirty="0" smtClean="0"/>
              <a:t> month = </a:t>
            </a:r>
            <a:r>
              <a:rPr lang="en-US" b="1" dirty="0" err="1" smtClean="0"/>
              <a:t>monthAsString</a:t>
            </a:r>
            <a:r>
              <a:rPr lang="en-US" b="1" dirty="0" smtClean="0"/>
              <a:t>(</a:t>
            </a:r>
            <a:r>
              <a:rPr lang="en-US" b="1" dirty="0" err="1" smtClean="0"/>
              <a:t>elemMonthNumber.value</a:t>
            </a:r>
            <a:r>
              <a:rPr lang="en-US" b="1" dirty="0" smtClean="0"/>
              <a:t>); </a:t>
            </a:r>
          </a:p>
          <a:p>
            <a:r>
              <a:rPr lang="en-US" b="1" dirty="0" err="1" smtClean="0"/>
              <a:t>elemMonthName.value</a:t>
            </a:r>
            <a:r>
              <a:rPr lang="en-US" b="1" dirty="0" smtClean="0"/>
              <a:t> = (</a:t>
            </a:r>
            <a:r>
              <a:rPr lang="en-US" b="1" dirty="0" err="1" smtClean="0"/>
              <a:t>monthNumber</a:t>
            </a:r>
            <a:r>
              <a:rPr lang="en-US" b="1" dirty="0" smtClean="0"/>
              <a:t> &gt; 0 &amp;&amp; </a:t>
            </a:r>
            <a:r>
              <a:rPr lang="en-US" b="1" dirty="0" err="1" smtClean="0"/>
              <a:t>monthNumber</a:t>
            </a:r>
            <a:r>
              <a:rPr lang="en-US" b="1" dirty="0" smtClean="0"/>
              <a:t> &lt;=12) ? month : "Bad Number"; }</a:t>
            </a:r>
            <a:r>
              <a:rPr lang="en-US" dirty="0" smtClean="0"/>
              <a:t> &lt;/script&gt; </a:t>
            </a:r>
          </a:p>
          <a:p>
            <a:r>
              <a:rPr lang="en-US" dirty="0" smtClean="0"/>
              <a:t>&lt;body</a:t>
            </a:r>
            <a:r>
              <a:rPr lang="en-US" b="1" dirty="0" smtClean="0"/>
              <a:t> </a:t>
            </a:r>
            <a:r>
              <a:rPr lang="en-US" b="1" dirty="0" err="1" smtClean="0"/>
              <a:t>onload</a:t>
            </a:r>
            <a:r>
              <a:rPr lang="en-US" b="1" dirty="0" smtClean="0"/>
              <a:t>="</a:t>
            </a:r>
            <a:r>
              <a:rPr lang="en-US" b="1" dirty="0" err="1" smtClean="0"/>
              <a:t>document.DateForm.MonthNumber.focus</a:t>
            </a:r>
            <a:r>
              <a:rPr lang="en-US" b="1" dirty="0" smtClean="0"/>
              <a:t>();"</a:t>
            </a:r>
            <a:r>
              <a:rPr lang="en-US" dirty="0" smtClean="0"/>
              <a:t>&gt; </a:t>
            </a:r>
          </a:p>
          <a:p>
            <a:r>
              <a:rPr lang="en-US" dirty="0" smtClean="0"/>
              <a:t>	&lt;form name="</a:t>
            </a:r>
            <a:r>
              <a:rPr lang="en-US" dirty="0" err="1" smtClean="0"/>
              <a:t>DateForm</a:t>
            </a:r>
            <a:r>
              <a:rPr lang="en-US" dirty="0" smtClean="0"/>
              <a:t>"&gt; </a:t>
            </a:r>
          </a:p>
          <a:p>
            <a:r>
              <a:rPr lang="en-US" dirty="0" smtClean="0"/>
              <a:t>	Month Number: &lt;input type="text" name="</a:t>
            </a:r>
            <a:r>
              <a:rPr lang="en-US" dirty="0" err="1" smtClean="0"/>
              <a:t>MonthNumber</a:t>
            </a:r>
            <a:r>
              <a:rPr lang="en-US" dirty="0" smtClean="0"/>
              <a:t>" size="2"</a:t>
            </a:r>
            <a:r>
              <a:rPr lang="en-US" b="1" dirty="0" smtClean="0"/>
              <a:t> </a:t>
            </a:r>
            <a:r>
              <a:rPr lang="en-US" b="1" dirty="0" err="1" smtClean="0"/>
              <a:t>onblur</a:t>
            </a:r>
            <a:r>
              <a:rPr lang="en-US" b="1" dirty="0" smtClean="0"/>
              <a:t>="</a:t>
            </a:r>
            <a:r>
              <a:rPr lang="en-US" b="1" dirty="0" err="1" smtClean="0"/>
              <a:t>getMonth</a:t>
            </a:r>
            <a:r>
              <a:rPr lang="en-US" b="1" dirty="0" smtClean="0"/>
              <a:t>();"</a:t>
            </a:r>
            <a:r>
              <a:rPr lang="en-US" dirty="0" smtClean="0"/>
              <a:t>&gt; </a:t>
            </a:r>
          </a:p>
          <a:p>
            <a:r>
              <a:rPr lang="en-US" dirty="0" smtClean="0"/>
              <a:t>	Month Name: &lt;input type="text" name="</a:t>
            </a:r>
            <a:r>
              <a:rPr lang="en-US" dirty="0" err="1" smtClean="0"/>
              <a:t>MonthName</a:t>
            </a:r>
            <a:r>
              <a:rPr lang="en-US" dirty="0" smtClean="0"/>
              <a:t>" size="10"</a:t>
            </a:r>
            <a:r>
              <a:rPr lang="en-US" b="1" dirty="0" smtClean="0"/>
              <a:t> </a:t>
            </a:r>
            <a:r>
              <a:rPr lang="en-US" b="1" dirty="0" err="1" smtClean="0"/>
              <a:t>onfocus</a:t>
            </a:r>
            <a:r>
              <a:rPr lang="en-US" b="1" dirty="0" smtClean="0"/>
              <a:t>="</a:t>
            </a:r>
            <a:r>
              <a:rPr lang="en-US" b="1" dirty="0" err="1" smtClean="0"/>
              <a:t>this.blur</a:t>
            </a:r>
            <a:r>
              <a:rPr lang="en-US" b="1" dirty="0" smtClean="0"/>
              <a:t>();"</a:t>
            </a:r>
            <a:r>
              <a:rPr lang="en-US" dirty="0" smtClean="0"/>
              <a:t>&gt; &lt;/form&gt; </a:t>
            </a:r>
          </a:p>
          <a:p>
            <a:r>
              <a:rPr lang="en-US" dirty="0" smtClean="0"/>
              <a:t>&lt;/body&gt;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Change</a:t>
            </a:r>
            <a:endParaRPr lang="en-US" b="1" dirty="0"/>
          </a:p>
        </p:txBody>
      </p:sp>
      <p:sp>
        <p:nvSpPr>
          <p:cNvPr id="8" name="Content Placeholder 7"/>
          <p:cNvSpPr>
            <a:spLocks noGrp="1"/>
          </p:cNvSpPr>
          <p:nvPr>
            <p:ph idx="1"/>
          </p:nvPr>
        </p:nvSpPr>
        <p:spPr/>
        <p:txBody>
          <a:bodyPr>
            <a:normAutofit/>
          </a:bodyPr>
          <a:lstStyle/>
          <a:p>
            <a:r>
              <a:rPr lang="en-US" dirty="0" smtClean="0"/>
              <a:t>Change events are caught when the value of a text element changes or when the selected index of a select element changes. The example below shows how to capture a change event.</a:t>
            </a:r>
            <a:endParaRPr lang="en-US" dirty="0"/>
          </a:p>
        </p:txBody>
      </p:sp>
      <p:sp>
        <p:nvSpPr>
          <p:cNvPr id="7" name="Rectangle 6"/>
          <p:cNvSpPr/>
          <p:nvPr/>
        </p:nvSpPr>
        <p:spPr>
          <a:xfrm>
            <a:off x="685800" y="2743200"/>
            <a:ext cx="7924800" cy="396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smtClean="0"/>
              <a:t>Start Ex</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Why JavaScript Form Validation</a:t>
            </a:r>
            <a:endParaRPr lang="en-US" b="1" dirty="0"/>
          </a:p>
        </p:txBody>
      </p:sp>
      <p:sp>
        <p:nvSpPr>
          <p:cNvPr id="8" name="Content Placeholder 7"/>
          <p:cNvSpPr>
            <a:spLocks noGrp="1"/>
          </p:cNvSpPr>
          <p:nvPr>
            <p:ph idx="1"/>
          </p:nvPr>
        </p:nvSpPr>
        <p:spPr/>
        <p:txBody>
          <a:bodyPr>
            <a:normAutofit/>
          </a:bodyPr>
          <a:lstStyle/>
          <a:p>
            <a:r>
              <a:rPr lang="en-US" dirty="0" smtClean="0"/>
              <a:t>JavaScript can be used to validate data in HTML forms before sending off the content to a server.</a:t>
            </a:r>
          </a:p>
          <a:p>
            <a:r>
              <a:rPr lang="en-US" dirty="0" smtClean="0"/>
              <a:t>Form data that typically are checked by a JavaScript could be:</a:t>
            </a:r>
          </a:p>
          <a:p>
            <a:pPr lvl="1"/>
            <a:r>
              <a:rPr lang="en-US" dirty="0" smtClean="0"/>
              <a:t>has the user left required fields empty?</a:t>
            </a:r>
          </a:p>
          <a:p>
            <a:pPr lvl="1"/>
            <a:r>
              <a:rPr lang="en-US" dirty="0" smtClean="0"/>
              <a:t>has the user entered a valid e-mail address?</a:t>
            </a:r>
          </a:p>
          <a:p>
            <a:pPr lvl="1"/>
            <a:r>
              <a:rPr lang="en-US" dirty="0" smtClean="0"/>
              <a:t>has the user entered a valid date?</a:t>
            </a:r>
          </a:p>
          <a:p>
            <a:pPr lvl="1"/>
            <a:r>
              <a:rPr lang="en-US" dirty="0" smtClean="0"/>
              <a:t>has the user entered text in a numeric field</a:t>
            </a:r>
          </a:p>
        </p:txBody>
      </p:sp>
      <p:sp>
        <p:nvSpPr>
          <p:cNvPr id="7" name="Rectangle 6"/>
          <p:cNvSpPr/>
          <p:nvPr/>
        </p:nvSpPr>
        <p:spPr>
          <a:xfrm>
            <a:off x="685800" y="2743200"/>
            <a:ext cx="7924800" cy="396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smtClean="0"/>
              <a:t>Required Fields:</a:t>
            </a:r>
          </a:p>
          <a:p>
            <a:r>
              <a:rPr lang="en-US" dirty="0" smtClean="0"/>
              <a:t>The function below checks if a field has been left empty. If the field is blank, an alert box alerts a message, the function returns false, and the form will not be submitted:</a:t>
            </a:r>
          </a:p>
          <a:p>
            <a:pPr lvl="1"/>
            <a:r>
              <a:rPr lang="en-US" dirty="0" smtClean="0"/>
              <a:t>function </a:t>
            </a:r>
            <a:r>
              <a:rPr lang="en-US" dirty="0" err="1" smtClean="0"/>
              <a:t>validateForm</a:t>
            </a:r>
            <a:r>
              <a:rPr lang="en-US" dirty="0" smtClean="0"/>
              <a:t>()</a:t>
            </a:r>
            <a:br>
              <a:rPr lang="en-US" dirty="0" smtClean="0"/>
            </a:br>
            <a:r>
              <a:rPr lang="en-US" dirty="0" smtClean="0"/>
              <a:t>{</a:t>
            </a:r>
            <a:br>
              <a:rPr lang="en-US" dirty="0" smtClean="0"/>
            </a:br>
            <a:r>
              <a:rPr lang="en-US" dirty="0" err="1" smtClean="0"/>
              <a:t>var</a:t>
            </a:r>
            <a:r>
              <a:rPr lang="en-US" dirty="0" smtClean="0"/>
              <a:t> x=</a:t>
            </a:r>
            <a:r>
              <a:rPr lang="en-US" dirty="0" err="1" smtClean="0"/>
              <a:t>document.forms</a:t>
            </a:r>
            <a:r>
              <a:rPr lang="en-US" dirty="0" smtClean="0"/>
              <a:t>["</a:t>
            </a:r>
            <a:r>
              <a:rPr lang="en-US" dirty="0" err="1" smtClean="0"/>
              <a:t>myForm</a:t>
            </a:r>
            <a:r>
              <a:rPr lang="en-US" dirty="0" smtClean="0"/>
              <a:t>"]["</a:t>
            </a:r>
            <a:r>
              <a:rPr lang="en-US" dirty="0" err="1" smtClean="0"/>
              <a:t>fname</a:t>
            </a:r>
            <a:r>
              <a:rPr lang="en-US" dirty="0" smtClean="0"/>
              <a:t>"].value;</a:t>
            </a:r>
            <a:br>
              <a:rPr lang="en-US" dirty="0" smtClean="0"/>
            </a:br>
            <a:r>
              <a:rPr lang="en-US" dirty="0" smtClean="0"/>
              <a:t>if (x==null || x=="")</a:t>
            </a:r>
            <a:br>
              <a:rPr lang="en-US" dirty="0" smtClean="0"/>
            </a:br>
            <a:r>
              <a:rPr lang="en-US" dirty="0" smtClean="0"/>
              <a:t>  {</a:t>
            </a:r>
            <a:br>
              <a:rPr lang="en-US" dirty="0" smtClean="0"/>
            </a:br>
            <a:r>
              <a:rPr lang="en-US" dirty="0" smtClean="0"/>
              <a:t>  alert("First name must be filled out");</a:t>
            </a:r>
            <a:br>
              <a:rPr lang="en-US" dirty="0" smtClean="0"/>
            </a:br>
            <a:r>
              <a:rPr lang="en-US" dirty="0" smtClean="0"/>
              <a:t>  return false;</a:t>
            </a:r>
            <a:br>
              <a:rPr lang="en-US" dirty="0" smtClean="0"/>
            </a:br>
            <a:r>
              <a:rPr lang="en-US" dirty="0" smtClean="0"/>
              <a:t>  }</a:t>
            </a:r>
            <a:br>
              <a:rPr lang="en-US" dirty="0" smtClean="0"/>
            </a:br>
            <a:r>
              <a:rPr lang="en-US" dirty="0" smtClean="0"/>
              <a:t>}</a:t>
            </a:r>
          </a:p>
          <a:p>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Why JavaScript Form Validation</a:t>
            </a:r>
            <a:endParaRPr lang="en-US" b="1" dirty="0"/>
          </a:p>
        </p:txBody>
      </p:sp>
      <p:sp>
        <p:nvSpPr>
          <p:cNvPr id="5" name="Content Placeholder 4"/>
          <p:cNvSpPr>
            <a:spLocks noGrp="1"/>
          </p:cNvSpPr>
          <p:nvPr>
            <p:ph idx="1"/>
          </p:nvPr>
        </p:nvSpPr>
        <p:spPr/>
        <p:txBody>
          <a:bodyPr/>
          <a:lstStyle/>
          <a:p>
            <a:endParaRPr lang="en-US"/>
          </a:p>
        </p:txBody>
      </p:sp>
      <p:sp>
        <p:nvSpPr>
          <p:cNvPr id="7" name="Rectangle 6"/>
          <p:cNvSpPr/>
          <p:nvPr/>
        </p:nvSpPr>
        <p:spPr>
          <a:xfrm>
            <a:off x="685800" y="1447800"/>
            <a:ext cx="7924800" cy="396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smtClean="0"/>
              <a:t>E-mail Validation:</a:t>
            </a:r>
          </a:p>
          <a:p>
            <a:r>
              <a:rPr lang="en-US" dirty="0" smtClean="0"/>
              <a:t>The input data must contain an @ sign and at least one dot (.). Also, the @ must not be the first character of the email address, and the last dot must be present after the @ sign, and minimum 2 characters before the end:</a:t>
            </a:r>
          </a:p>
          <a:p>
            <a:pPr lvl="1"/>
            <a:r>
              <a:rPr lang="en-US" dirty="0" smtClean="0"/>
              <a:t>function </a:t>
            </a:r>
            <a:r>
              <a:rPr lang="en-US" dirty="0" err="1" smtClean="0"/>
              <a:t>validateForm</a:t>
            </a:r>
            <a:r>
              <a:rPr lang="en-US" dirty="0" smtClean="0"/>
              <a:t>()</a:t>
            </a:r>
            <a:br>
              <a:rPr lang="en-US" dirty="0" smtClean="0"/>
            </a:br>
            <a:r>
              <a:rPr lang="en-US" dirty="0" smtClean="0"/>
              <a:t>{</a:t>
            </a:r>
            <a:br>
              <a:rPr lang="en-US" dirty="0" smtClean="0"/>
            </a:br>
            <a:r>
              <a:rPr lang="en-US" dirty="0" err="1" smtClean="0"/>
              <a:t>var</a:t>
            </a:r>
            <a:r>
              <a:rPr lang="en-US" dirty="0" smtClean="0"/>
              <a:t> x=</a:t>
            </a:r>
            <a:r>
              <a:rPr lang="en-US" dirty="0" err="1" smtClean="0"/>
              <a:t>document.forms</a:t>
            </a:r>
            <a:r>
              <a:rPr lang="en-US" dirty="0" smtClean="0"/>
              <a:t>["</a:t>
            </a:r>
            <a:r>
              <a:rPr lang="en-US" dirty="0" err="1" smtClean="0"/>
              <a:t>myForm</a:t>
            </a:r>
            <a:r>
              <a:rPr lang="en-US" dirty="0" smtClean="0"/>
              <a:t>"]["email"].value;</a:t>
            </a:r>
            <a:br>
              <a:rPr lang="en-US" dirty="0" smtClean="0"/>
            </a:br>
            <a:r>
              <a:rPr lang="en-US" dirty="0" err="1" smtClean="0"/>
              <a:t>var</a:t>
            </a:r>
            <a:r>
              <a:rPr lang="en-US" dirty="0" smtClean="0"/>
              <a:t> </a:t>
            </a:r>
            <a:r>
              <a:rPr lang="en-US" dirty="0" err="1" smtClean="0"/>
              <a:t>atpos</a:t>
            </a:r>
            <a:r>
              <a:rPr lang="en-US" dirty="0" smtClean="0"/>
              <a:t>=</a:t>
            </a:r>
            <a:r>
              <a:rPr lang="en-US" dirty="0" err="1" smtClean="0"/>
              <a:t>x.indexOf</a:t>
            </a:r>
            <a:r>
              <a:rPr lang="en-US" dirty="0" smtClean="0"/>
              <a:t>("@");</a:t>
            </a:r>
            <a:br>
              <a:rPr lang="en-US" dirty="0" smtClean="0"/>
            </a:br>
            <a:r>
              <a:rPr lang="en-US" dirty="0" err="1" smtClean="0"/>
              <a:t>var</a:t>
            </a:r>
            <a:r>
              <a:rPr lang="en-US" dirty="0" smtClean="0"/>
              <a:t> </a:t>
            </a:r>
            <a:r>
              <a:rPr lang="en-US" dirty="0" err="1" smtClean="0"/>
              <a:t>dotpos</a:t>
            </a:r>
            <a:r>
              <a:rPr lang="en-US" dirty="0" smtClean="0"/>
              <a:t>=</a:t>
            </a:r>
            <a:r>
              <a:rPr lang="en-US" dirty="0" err="1" smtClean="0"/>
              <a:t>x.lastIndexOf</a:t>
            </a:r>
            <a:r>
              <a:rPr lang="en-US" dirty="0" smtClean="0"/>
              <a:t>(".");</a:t>
            </a:r>
            <a:br>
              <a:rPr lang="en-US" dirty="0" smtClean="0"/>
            </a:br>
            <a:r>
              <a:rPr lang="en-US" dirty="0" smtClean="0"/>
              <a:t>if (</a:t>
            </a:r>
            <a:r>
              <a:rPr lang="en-US" dirty="0" err="1" smtClean="0"/>
              <a:t>atpos</a:t>
            </a:r>
            <a:r>
              <a:rPr lang="en-US" dirty="0" smtClean="0"/>
              <a:t>&lt;1 || </a:t>
            </a:r>
            <a:r>
              <a:rPr lang="en-US" dirty="0" err="1" smtClean="0"/>
              <a:t>dotpos</a:t>
            </a:r>
            <a:r>
              <a:rPr lang="en-US" dirty="0" smtClean="0"/>
              <a:t>&lt;atpos+2 || dotpos+2&gt;=</a:t>
            </a:r>
            <a:r>
              <a:rPr lang="en-US" dirty="0" err="1" smtClean="0"/>
              <a:t>x.length</a:t>
            </a:r>
            <a:r>
              <a:rPr lang="en-US" dirty="0" smtClean="0"/>
              <a:t>)</a:t>
            </a:r>
            <a:br>
              <a:rPr lang="en-US" dirty="0" smtClean="0"/>
            </a:br>
            <a:r>
              <a:rPr lang="en-US" dirty="0" smtClean="0"/>
              <a:t>  {</a:t>
            </a:r>
            <a:br>
              <a:rPr lang="en-US" dirty="0" smtClean="0"/>
            </a:br>
            <a:r>
              <a:rPr lang="en-US" dirty="0" smtClean="0"/>
              <a:t>  alert("Not a valid e-mail address");</a:t>
            </a:r>
            <a:br>
              <a:rPr lang="en-US" dirty="0" smtClean="0"/>
            </a:br>
            <a:r>
              <a:rPr lang="en-US" dirty="0" smtClean="0"/>
              <a:t>  return false;</a:t>
            </a:r>
            <a:br>
              <a:rPr lang="en-US" dirty="0" smtClean="0"/>
            </a:br>
            <a:r>
              <a:rPr lang="en-US" dirty="0" smtClean="0"/>
              <a:t>  }</a:t>
            </a:r>
            <a:br>
              <a:rPr lang="en-US" dirty="0" smtClean="0"/>
            </a:br>
            <a:r>
              <a:rPr lang="en-US" dirty="0" smtClean="0"/>
              <a:t>}</a:t>
            </a:r>
          </a:p>
          <a:p>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Exercise: the Registration Form</a:t>
            </a:r>
            <a:endParaRPr lang="en-US" b="1" dirty="0"/>
          </a:p>
        </p:txBody>
      </p:sp>
      <p:sp>
        <p:nvSpPr>
          <p:cNvPr id="8" name="Content Placeholder 7"/>
          <p:cNvSpPr>
            <a:spLocks noGrp="1"/>
          </p:cNvSpPr>
          <p:nvPr>
            <p:ph idx="1"/>
          </p:nvPr>
        </p:nvSpPr>
        <p:spPr/>
        <p:txBody>
          <a:bodyPr>
            <a:normAutofit/>
          </a:bodyPr>
          <a:lstStyle/>
          <a:p>
            <a:pPr>
              <a:buNone/>
            </a:pPr>
            <a:r>
              <a:rPr lang="en-US" dirty="0" smtClean="0"/>
              <a:t>Duration: 15 to 25 minutes.</a:t>
            </a:r>
          </a:p>
          <a:p>
            <a:pPr>
              <a:buNone/>
            </a:pPr>
            <a:r>
              <a:rPr lang="en-US" dirty="0" smtClean="0"/>
              <a:t>In this exercise following task to perform</a:t>
            </a:r>
          </a:p>
          <a:p>
            <a:r>
              <a:rPr lang="en-US" dirty="0" smtClean="0"/>
              <a:t>Checks that a country is selected</a:t>
            </a:r>
          </a:p>
          <a:p>
            <a:pPr marL="342900" lvl="2" indent="-342900"/>
            <a:r>
              <a:rPr lang="en-US" sz="3200" dirty="0" smtClean="0"/>
              <a:t>Checks that the country and state selection are in sync.</a:t>
            </a:r>
          </a:p>
          <a:p>
            <a:pPr marL="342900" lvl="2" indent="-342900"/>
            <a:r>
              <a:rPr lang="en-US" sz="3200" dirty="0" smtClean="0"/>
              <a:t>Checks that the terms have been accepted.</a:t>
            </a:r>
          </a:p>
          <a:p>
            <a:pPr marL="342900" lvl="2" indent="-342900"/>
            <a:r>
              <a:rPr lang="en-US" sz="3300" dirty="0" smtClean="0"/>
              <a:t>Add an event handler to the Comments </a:t>
            </a:r>
            <a:r>
              <a:rPr lang="en-US" sz="3300" dirty="0" err="1" smtClean="0"/>
              <a:t>textarea</a:t>
            </a:r>
            <a:r>
              <a:rPr lang="en-US" sz="3300" dirty="0" smtClean="0"/>
              <a:t> that alerts the user if the comment is too long.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819400" y="3962400"/>
            <a:ext cx="5212261" cy="1569660"/>
          </a:xfrm>
          <a:prstGeom prst="rect">
            <a:avLst/>
          </a:prstGeom>
          <a:noFill/>
        </p:spPr>
        <p:txBody>
          <a:bodyPr wrap="none" rtlCol="0">
            <a:spAutoFit/>
          </a:bodyPr>
          <a:lstStyle/>
          <a:p>
            <a:r>
              <a:rPr lang="en-US" sz="9600" dirty="0" smtClean="0">
                <a:solidFill>
                  <a:schemeClr val="bg1"/>
                </a:solidFill>
              </a:rPr>
              <a:t>Questions</a:t>
            </a:r>
            <a:endParaRPr lang="en-US" sz="9600" dirty="0">
              <a:solidFill>
                <a:schemeClr val="bg1"/>
              </a:solidFill>
            </a:endParaRPr>
          </a:p>
        </p:txBody>
      </p:sp>
      <p:sp>
        <p:nvSpPr>
          <p:cNvPr id="5" name="TextBox 4"/>
          <p:cNvSpPr txBox="1"/>
          <p:nvPr/>
        </p:nvSpPr>
        <p:spPr>
          <a:xfrm>
            <a:off x="2590800" y="1981200"/>
            <a:ext cx="1604927" cy="3770263"/>
          </a:xfrm>
          <a:prstGeom prst="rect">
            <a:avLst/>
          </a:prstGeom>
          <a:noFill/>
        </p:spPr>
        <p:txBody>
          <a:bodyPr wrap="none" rtlCol="0">
            <a:spAutoFit/>
          </a:bodyPr>
          <a:lstStyle/>
          <a:p>
            <a:r>
              <a:rPr lang="en-US" sz="23900" dirty="0" smtClean="0">
                <a:solidFill>
                  <a:srgbClr val="FFC000"/>
                </a:solidFill>
              </a:rPr>
              <a:t>?</a:t>
            </a:r>
            <a:endParaRPr lang="en-US" sz="23900" dirty="0">
              <a:solidFill>
                <a:srgbClr val="FFC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Accessing Form Data</a:t>
            </a:r>
            <a:r>
              <a:rPr lang="en-US" dirty="0" smtClean="0"/>
              <a:t> </a:t>
            </a:r>
            <a:endParaRPr lang="en-US" dirty="0"/>
          </a:p>
        </p:txBody>
      </p:sp>
      <p:sp>
        <p:nvSpPr>
          <p:cNvPr id="5" name="Content Placeholder 4"/>
          <p:cNvSpPr>
            <a:spLocks noGrp="1"/>
          </p:cNvSpPr>
          <p:nvPr>
            <p:ph idx="1"/>
          </p:nvPr>
        </p:nvSpPr>
        <p:spPr/>
        <p:txBody>
          <a:bodyPr>
            <a:normAutofit/>
          </a:bodyPr>
          <a:lstStyle/>
          <a:p>
            <a:r>
              <a:rPr lang="en-US" dirty="0" smtClean="0"/>
              <a:t>All forms on a web page are stored in the </a:t>
            </a:r>
            <a:r>
              <a:rPr lang="en-US" dirty="0" err="1" smtClean="0"/>
              <a:t>document.forms</a:t>
            </a:r>
            <a:r>
              <a:rPr lang="en-US" dirty="0" smtClean="0"/>
              <a:t>[] array. The first form on a page is </a:t>
            </a:r>
            <a:r>
              <a:rPr lang="en-US" dirty="0" err="1" smtClean="0"/>
              <a:t>document.forms</a:t>
            </a:r>
            <a:r>
              <a:rPr lang="en-US" dirty="0" smtClean="0"/>
              <a:t>[0], the second form is </a:t>
            </a:r>
            <a:r>
              <a:rPr lang="en-US" dirty="0" err="1" smtClean="0"/>
              <a:t>document.forms</a:t>
            </a:r>
            <a:r>
              <a:rPr lang="en-US" dirty="0" smtClean="0"/>
              <a:t>[1], and so on. However, it is usually easier to give the forms names (with the name attribute) and refer to them that way. For example, a form named </a:t>
            </a:r>
            <a:r>
              <a:rPr lang="en-US" dirty="0" err="1" smtClean="0"/>
              <a:t>LoginForm</a:t>
            </a:r>
            <a:r>
              <a:rPr lang="en-US" dirty="0" smtClean="0"/>
              <a:t> can be referenced as </a:t>
            </a:r>
            <a:r>
              <a:rPr lang="en-US" dirty="0" err="1" smtClean="0"/>
              <a:t>document.LoginForm</a:t>
            </a:r>
            <a:r>
              <a:rPr lang="en-US" dirty="0" smtClean="0"/>
              <a:t>. The major advantage of naming forms is that the forms can be repositioned on the page without affecting the JavaScript. </a:t>
            </a:r>
          </a:p>
          <a:p>
            <a:r>
              <a:rPr lang="en-US" dirty="0" err="1" smtClean="0"/>
              <a:t>document.forms</a:t>
            </a:r>
            <a:r>
              <a:rPr lang="en-US" dirty="0" smtClean="0"/>
              <a:t>[&lt;Name of Form&gt;][&lt;</a:t>
            </a:r>
            <a:r>
              <a:rPr lang="en-US" dirty="0" err="1" smtClean="0"/>
              <a:t>formField</a:t>
            </a:r>
            <a:r>
              <a:rPr lang="en-US" dirty="0" smtClean="0"/>
              <a:t>&gt;]</a:t>
            </a:r>
          </a:p>
          <a:p>
            <a:r>
              <a:rPr lang="en-US" dirty="0" err="1" smtClean="0"/>
              <a:t>document.FormName.ElementName</a:t>
            </a:r>
            <a:endParaRPr lang="en-US" dirty="0" smtClean="0"/>
          </a:p>
        </p:txBody>
      </p:sp>
      <p:sp>
        <p:nvSpPr>
          <p:cNvPr id="6" name="Rectangle 5"/>
          <p:cNvSpPr/>
          <p:nvPr/>
        </p:nvSpPr>
        <p:spPr>
          <a:xfrm>
            <a:off x="609600" y="4114800"/>
            <a:ext cx="7924800" cy="2514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err="1" smtClean="0"/>
              <a:t>var</a:t>
            </a:r>
            <a:r>
              <a:rPr lang="en-US" sz="2800" dirty="0" smtClean="0"/>
              <a:t> x=</a:t>
            </a:r>
            <a:r>
              <a:rPr lang="en-US" sz="2800" dirty="0" err="1" smtClean="0"/>
              <a:t>document.forms</a:t>
            </a:r>
            <a:r>
              <a:rPr lang="en-US" sz="2800" dirty="0" smtClean="0"/>
              <a:t>["</a:t>
            </a:r>
            <a:r>
              <a:rPr lang="en-US" sz="2800" dirty="0" err="1" smtClean="0"/>
              <a:t>myForm</a:t>
            </a:r>
            <a:r>
              <a:rPr lang="en-US" sz="2800" dirty="0" smtClean="0"/>
              <a:t>"]["</a:t>
            </a:r>
            <a:r>
              <a:rPr lang="en-US" sz="2800" dirty="0" err="1" smtClean="0"/>
              <a:t>fname</a:t>
            </a:r>
            <a:r>
              <a:rPr lang="en-US" sz="2800" dirty="0" smtClean="0"/>
              <a:t>"].value;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Basics of Form Validation</a:t>
            </a:r>
            <a:r>
              <a:rPr lang="en-US" dirty="0" smtClean="0"/>
              <a:t> </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When the user clicks on a </a:t>
            </a:r>
            <a:r>
              <a:rPr lang="en-US" i="1" dirty="0" smtClean="0"/>
              <a:t>submit</a:t>
            </a:r>
            <a:r>
              <a:rPr lang="en-US" dirty="0" smtClean="0"/>
              <a:t> button, an event occurs that can be caught with the form tag's </a:t>
            </a:r>
            <a:r>
              <a:rPr lang="en-US" dirty="0" err="1" smtClean="0"/>
              <a:t>onsubmit</a:t>
            </a:r>
            <a:r>
              <a:rPr lang="en-US" dirty="0" smtClean="0"/>
              <a:t> event handler. Unless JavaScript is used to explicitly cancel the submit event, the form will be submitted. The return false; statement explicitly cancels the submit event.</a:t>
            </a:r>
          </a:p>
          <a:p>
            <a:endParaRPr lang="en-US" dirty="0" smtClean="0"/>
          </a:p>
          <a:p>
            <a:endParaRPr lang="en-US" dirty="0" smtClean="0"/>
          </a:p>
          <a:p>
            <a:endParaRPr lang="en-US" dirty="0" smtClean="0"/>
          </a:p>
          <a:p>
            <a:endParaRPr lang="en-US" dirty="0" smtClean="0"/>
          </a:p>
          <a:p>
            <a:endParaRPr lang="en-US" dirty="0" smtClean="0"/>
          </a:p>
          <a:p>
            <a:r>
              <a:rPr lang="en-US" dirty="0" smtClean="0"/>
              <a:t>when validating a form, we only want the form </a:t>
            </a:r>
            <a:r>
              <a:rPr lang="en-US" i="1" dirty="0" smtClean="0"/>
              <a:t>not</a:t>
            </a:r>
            <a:r>
              <a:rPr lang="en-US" dirty="0" smtClean="0"/>
              <a:t> to submit if something is wrong. The trick is to return false if there is an error, but otherwise return true. So instead of returning false, we call a validation function, which will specify the result to return.</a:t>
            </a:r>
          </a:p>
          <a:p>
            <a:pPr lvl="1">
              <a:buNone/>
            </a:pPr>
            <a:endParaRPr lang="en-US" dirty="0" smtClean="0"/>
          </a:p>
        </p:txBody>
      </p:sp>
      <p:sp>
        <p:nvSpPr>
          <p:cNvPr id="7" name="Rectangle 6"/>
          <p:cNvSpPr/>
          <p:nvPr/>
        </p:nvSpPr>
        <p:spPr>
          <a:xfrm>
            <a:off x="685800" y="2743200"/>
            <a:ext cx="79248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&lt;form action="Process.html" </a:t>
            </a:r>
            <a:r>
              <a:rPr lang="en-US" i="1" dirty="0" err="1" smtClean="0"/>
              <a:t>onsubmit</a:t>
            </a:r>
            <a:r>
              <a:rPr lang="en-US" i="1" dirty="0" smtClean="0"/>
              <a:t>="return false</a:t>
            </a:r>
            <a:r>
              <a:rPr lang="en-US" dirty="0" smtClean="0"/>
              <a:t>;"&gt; &lt;!--Code for form fields would go here--&gt; &lt;input type="submit" value="Submit Form"&gt; &lt;/form&gt;</a:t>
            </a:r>
          </a:p>
          <a:p>
            <a:endParaRPr lang="en-US" dirty="0"/>
          </a:p>
        </p:txBody>
      </p:sp>
      <p:sp>
        <p:nvSpPr>
          <p:cNvPr id="9" name="Rectangle 8"/>
          <p:cNvSpPr/>
          <p:nvPr/>
        </p:nvSpPr>
        <p:spPr>
          <a:xfrm>
            <a:off x="685800" y="5715000"/>
            <a:ext cx="79248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&lt;form action="Process.html" </a:t>
            </a:r>
            <a:r>
              <a:rPr lang="en-US" dirty="0" err="1" smtClean="0"/>
              <a:t>onsubmit</a:t>
            </a:r>
            <a:r>
              <a:rPr lang="en-US" dirty="0" smtClean="0"/>
              <a:t>="return validate(this);"&gt;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The this Object</a:t>
            </a:r>
            <a:endParaRPr lang="en-US" b="1" dirty="0"/>
          </a:p>
        </p:txBody>
      </p:sp>
      <p:sp>
        <p:nvSpPr>
          <p:cNvPr id="8" name="Content Placeholder 7"/>
          <p:cNvSpPr>
            <a:spLocks noGrp="1"/>
          </p:cNvSpPr>
          <p:nvPr>
            <p:ph idx="1"/>
          </p:nvPr>
        </p:nvSpPr>
        <p:spPr/>
        <p:txBody>
          <a:bodyPr>
            <a:normAutofit/>
          </a:bodyPr>
          <a:lstStyle/>
          <a:p>
            <a:r>
              <a:rPr lang="en-US" dirty="0" smtClean="0"/>
              <a:t>The this object refers to the current object - whatever object (or element) the this keyword appears in. </a:t>
            </a:r>
          </a:p>
          <a:p>
            <a:r>
              <a:rPr lang="en-US" dirty="0" smtClean="0"/>
              <a:t>In JavaScript </a:t>
            </a:r>
            <a:r>
              <a:rPr lang="en-US" b="1" dirty="0" smtClean="0"/>
              <a:t>this</a:t>
            </a:r>
            <a:r>
              <a:rPr lang="en-US" dirty="0" smtClean="0"/>
              <a:t> always refers to the “owner” of the function we're executing, or rather, to the object that a function is a method of. When we define our faithful function </a:t>
            </a:r>
            <a:r>
              <a:rPr lang="en-US" dirty="0" err="1" smtClean="0"/>
              <a:t>doSomething</a:t>
            </a:r>
            <a:r>
              <a:rPr lang="en-US" dirty="0" smtClean="0"/>
              <a:t>() in a page, its </a:t>
            </a:r>
            <a:r>
              <a:rPr lang="en-US" i="1" dirty="0" smtClean="0"/>
              <a:t>owner</a:t>
            </a:r>
            <a:r>
              <a:rPr lang="en-US" dirty="0" smtClean="0"/>
              <a:t> is the page, or rather, the window object (or global object) of JavaScript. An </a:t>
            </a:r>
            <a:r>
              <a:rPr lang="en-US" dirty="0" err="1" smtClean="0"/>
              <a:t>onclick</a:t>
            </a:r>
            <a:r>
              <a:rPr lang="en-US" dirty="0" smtClean="0"/>
              <a:t> property, though, is owned by the HTML element it belongs to. Form data that typically are checked by a JavaScript could be:</a:t>
            </a:r>
          </a:p>
          <a:p>
            <a:pPr lvl="1">
              <a:buNone/>
            </a:pPr>
            <a:endParaRPr lang="en-US" dirty="0" smtClean="0"/>
          </a:p>
        </p:txBody>
      </p:sp>
      <p:sp>
        <p:nvSpPr>
          <p:cNvPr id="7" name="Rectangle 6"/>
          <p:cNvSpPr/>
          <p:nvPr/>
        </p:nvSpPr>
        <p:spPr>
          <a:xfrm>
            <a:off x="685800" y="4648200"/>
            <a:ext cx="7924800" cy="2209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function </a:t>
            </a:r>
            <a:r>
              <a:rPr lang="en-US" dirty="0" err="1" smtClean="0"/>
              <a:t>doSomething</a:t>
            </a:r>
            <a:r>
              <a:rPr lang="en-US" dirty="0" smtClean="0"/>
              <a:t>(</a:t>
            </a:r>
            <a:r>
              <a:rPr lang="en-US" dirty="0" err="1" smtClean="0"/>
              <a:t>obj</a:t>
            </a:r>
            <a:r>
              <a:rPr lang="en-US" dirty="0" smtClean="0"/>
              <a:t>) {</a:t>
            </a:r>
          </a:p>
          <a:p>
            <a:r>
              <a:rPr lang="en-US" dirty="0" smtClean="0"/>
              <a:t>	 // this is present in the event handler and is sent to the function </a:t>
            </a:r>
          </a:p>
          <a:p>
            <a:r>
              <a:rPr lang="en-US" dirty="0" smtClean="0"/>
              <a:t>	// </a:t>
            </a:r>
            <a:r>
              <a:rPr lang="en-US" dirty="0" err="1" smtClean="0"/>
              <a:t>obj</a:t>
            </a:r>
            <a:r>
              <a:rPr lang="en-US" dirty="0" smtClean="0"/>
              <a:t> now refers to the HTML element, so we can do </a:t>
            </a:r>
          </a:p>
          <a:p>
            <a:r>
              <a:rPr lang="en-US" dirty="0" smtClean="0"/>
              <a:t>	</a:t>
            </a:r>
            <a:r>
              <a:rPr lang="en-US" dirty="0" err="1" smtClean="0"/>
              <a:t>obj.style.color</a:t>
            </a:r>
            <a:r>
              <a:rPr lang="en-US" dirty="0" smtClean="0"/>
              <a:t> = '#cc0000'; </a:t>
            </a:r>
          </a:p>
          <a:p>
            <a:r>
              <a:rPr lang="en-US" dirty="0" smtClean="0"/>
              <a:t>}</a:t>
            </a:r>
          </a:p>
          <a:p>
            <a:endParaRPr lang="en-US" dirty="0" smtClean="0"/>
          </a:p>
          <a:p>
            <a:pPr marL="0" lvl="1"/>
            <a:r>
              <a:rPr lang="en-US" dirty="0" smtClean="0"/>
              <a:t>&lt;h1 </a:t>
            </a:r>
            <a:r>
              <a:rPr lang="en-US" dirty="0" err="1" smtClean="0"/>
              <a:t>onclick</a:t>
            </a:r>
            <a:r>
              <a:rPr lang="en-US" dirty="0" smtClean="0"/>
              <a:t>="</a:t>
            </a:r>
            <a:r>
              <a:rPr lang="en-US" dirty="0" err="1" smtClean="0"/>
              <a:t>doSomething</a:t>
            </a:r>
            <a:r>
              <a:rPr lang="en-US" dirty="0" smtClean="0"/>
              <a:t>()“&gt;Click Me&lt;/h1&gt;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Cleaner Validation</a:t>
            </a:r>
            <a:endParaRPr lang="en-US" b="1" dirty="0"/>
          </a:p>
        </p:txBody>
      </p:sp>
      <p:sp>
        <p:nvSpPr>
          <p:cNvPr id="8" name="Content Placeholder 7"/>
          <p:cNvSpPr>
            <a:spLocks noGrp="1"/>
          </p:cNvSpPr>
          <p:nvPr>
            <p:ph idx="1"/>
          </p:nvPr>
        </p:nvSpPr>
        <p:spPr/>
        <p:txBody>
          <a:bodyPr>
            <a:normAutofit/>
          </a:bodyPr>
          <a:lstStyle/>
          <a:p>
            <a:r>
              <a:rPr lang="en-US" dirty="0" smtClean="0"/>
              <a:t>One problem is that the validation() function only checks for one problem at a time. If it finds and error, it reports it immediately and does not check for additional errors.</a:t>
            </a:r>
          </a:p>
          <a:p>
            <a:r>
              <a:rPr lang="en-US" dirty="0" smtClean="0"/>
              <a:t>the code is not written in a way that makes it easily reusable. For example, checking for the length of user-entered values is a common thing to do, so it would be nice to have a ready-made function to handle this.</a:t>
            </a:r>
          </a:p>
          <a:p>
            <a:pPr lvl="1">
              <a:buNone/>
            </a:pPr>
            <a:endParaRPr lang="en-US" dirty="0" smtClean="0"/>
          </a:p>
        </p:txBody>
      </p:sp>
      <p:sp>
        <p:nvSpPr>
          <p:cNvPr id="7" name="Rectangle 6"/>
          <p:cNvSpPr/>
          <p:nvPr/>
        </p:nvSpPr>
        <p:spPr>
          <a:xfrm>
            <a:off x="685800" y="4953000"/>
            <a:ext cx="79248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Lets Clean previous Code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Validating Radio Buttons</a:t>
            </a:r>
            <a:endParaRPr lang="en-US" b="1" dirty="0"/>
          </a:p>
        </p:txBody>
      </p:sp>
      <p:sp>
        <p:nvSpPr>
          <p:cNvPr id="8" name="Content Placeholder 7"/>
          <p:cNvSpPr>
            <a:spLocks noGrp="1"/>
          </p:cNvSpPr>
          <p:nvPr>
            <p:ph idx="1"/>
          </p:nvPr>
        </p:nvSpPr>
        <p:spPr/>
        <p:txBody>
          <a:bodyPr>
            <a:normAutofit/>
          </a:bodyPr>
          <a:lstStyle/>
          <a:p>
            <a:pPr algn="just"/>
            <a:r>
              <a:rPr lang="en-US" dirty="0" smtClean="0"/>
              <a:t>Radio buttons that have the same name are grouped as arrays. Generally, the goal in validating a radio button array is to make sure that the user has checked one of the options. Individual radio buttons have the checked property, which is true if the button is checked and false if it is not. The example below shows a simple function for checking radio button arrays</a:t>
            </a:r>
          </a:p>
        </p:txBody>
      </p:sp>
      <p:sp>
        <p:nvSpPr>
          <p:cNvPr id="7" name="Rectangle 6"/>
          <p:cNvSpPr/>
          <p:nvPr/>
        </p:nvSpPr>
        <p:spPr>
          <a:xfrm>
            <a:off x="685800" y="4953000"/>
            <a:ext cx="79248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Start Ex</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Validating Checkboxes</a:t>
            </a:r>
            <a:endParaRPr lang="en-US" b="1" dirty="0"/>
          </a:p>
        </p:txBody>
      </p:sp>
      <p:sp>
        <p:nvSpPr>
          <p:cNvPr id="8" name="Content Placeholder 7"/>
          <p:cNvSpPr>
            <a:spLocks noGrp="1"/>
          </p:cNvSpPr>
          <p:nvPr>
            <p:ph idx="1"/>
          </p:nvPr>
        </p:nvSpPr>
        <p:spPr/>
        <p:txBody>
          <a:bodyPr>
            <a:normAutofit/>
          </a:bodyPr>
          <a:lstStyle/>
          <a:p>
            <a:pPr algn="just"/>
            <a:r>
              <a:rPr lang="en-US" dirty="0" smtClean="0"/>
              <a:t>checkboxes have the checked property, which is true if the button is checked and false if it is not. However, unlike radio buttons, checkboxes are not stored as arrays. The example below shows a simple function for checking to make sure a checkbox is checked.</a:t>
            </a:r>
          </a:p>
          <a:p>
            <a:pPr algn="just"/>
            <a:endParaRPr lang="en-US" dirty="0" smtClean="0"/>
          </a:p>
        </p:txBody>
      </p:sp>
      <p:sp>
        <p:nvSpPr>
          <p:cNvPr id="7" name="Rectangle 6"/>
          <p:cNvSpPr/>
          <p:nvPr/>
        </p:nvSpPr>
        <p:spPr>
          <a:xfrm>
            <a:off x="685800" y="4953000"/>
            <a:ext cx="79248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Start Ex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Validating Select Menus</a:t>
            </a:r>
            <a:endParaRPr lang="en-US" b="1" dirty="0"/>
          </a:p>
        </p:txBody>
      </p:sp>
      <p:sp>
        <p:nvSpPr>
          <p:cNvPr id="8" name="Content Placeholder 7"/>
          <p:cNvSpPr>
            <a:spLocks noGrp="1"/>
          </p:cNvSpPr>
          <p:nvPr>
            <p:ph idx="1"/>
          </p:nvPr>
        </p:nvSpPr>
        <p:spPr/>
        <p:txBody>
          <a:bodyPr>
            <a:normAutofit/>
          </a:bodyPr>
          <a:lstStyle/>
          <a:p>
            <a:pPr algn="just"/>
            <a:r>
              <a:rPr lang="en-US" dirty="0" smtClean="0"/>
              <a:t>Select menus contain an array of options. The </a:t>
            </a:r>
            <a:r>
              <a:rPr lang="en-US" dirty="0" err="1" smtClean="0"/>
              <a:t>selectedIndex</a:t>
            </a:r>
            <a:r>
              <a:rPr lang="en-US" dirty="0" smtClean="0"/>
              <a:t> property of a select menu contains the index of the option that is selected. Often the first option of a select menu is something meaningless like "Please choose an option..." The </a:t>
            </a:r>
            <a:r>
              <a:rPr lang="en-US" dirty="0" err="1" smtClean="0"/>
              <a:t>checkSelect</a:t>
            </a:r>
            <a:r>
              <a:rPr lang="en-US" dirty="0" smtClean="0"/>
              <a:t>() function in the example below makes sure that the first option is not selected.</a:t>
            </a:r>
          </a:p>
          <a:p>
            <a:pPr algn="just"/>
            <a:endParaRPr lang="en-US" dirty="0" smtClean="0"/>
          </a:p>
        </p:txBody>
      </p:sp>
      <p:sp>
        <p:nvSpPr>
          <p:cNvPr id="7" name="Rectangle 6"/>
          <p:cNvSpPr/>
          <p:nvPr/>
        </p:nvSpPr>
        <p:spPr>
          <a:xfrm>
            <a:off x="685800" y="4953000"/>
            <a:ext cx="79248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Start Ex</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Validating </a:t>
            </a:r>
            <a:r>
              <a:rPr lang="en-US" b="1" dirty="0" err="1" smtClean="0"/>
              <a:t>Textareas</a:t>
            </a:r>
            <a:endParaRPr lang="en-US" b="1" dirty="0"/>
          </a:p>
        </p:txBody>
      </p:sp>
      <p:sp>
        <p:nvSpPr>
          <p:cNvPr id="8" name="Content Placeholder 7"/>
          <p:cNvSpPr>
            <a:spLocks noGrp="1"/>
          </p:cNvSpPr>
          <p:nvPr>
            <p:ph idx="1"/>
          </p:nvPr>
        </p:nvSpPr>
        <p:spPr/>
        <p:txBody>
          <a:bodyPr>
            <a:normAutofit/>
          </a:bodyPr>
          <a:lstStyle/>
          <a:p>
            <a:r>
              <a:rPr lang="en-US" dirty="0" err="1" smtClean="0"/>
              <a:t>Textareas</a:t>
            </a:r>
            <a:r>
              <a:rPr lang="en-US" dirty="0" smtClean="0"/>
              <a:t> can be validated the same way that text fields are by using the </a:t>
            </a:r>
            <a:r>
              <a:rPr lang="en-US" dirty="0" err="1" smtClean="0"/>
              <a:t>checkLength</a:t>
            </a:r>
            <a:r>
              <a:rPr lang="en-US" dirty="0" smtClean="0"/>
              <a:t>() function shown earlier. However, because </a:t>
            </a:r>
            <a:r>
              <a:rPr lang="en-US" dirty="0" err="1" smtClean="0"/>
              <a:t>textareas</a:t>
            </a:r>
            <a:r>
              <a:rPr lang="en-US" dirty="0" smtClean="0"/>
              <a:t> generally allow for many more characters, it's often difficult for the user to know if he's exceeded the limit. It could be helpful to let the user know if there's a problem as soon as focus leaves the </a:t>
            </a:r>
            <a:r>
              <a:rPr lang="en-US" dirty="0" err="1" smtClean="0"/>
              <a:t>textarea</a:t>
            </a:r>
            <a:r>
              <a:rPr lang="en-US" dirty="0" smtClean="0"/>
              <a:t>. The example below, which contains a more complete form for ordering ice cream, includes a function that alerts the user if there are too many characters in a </a:t>
            </a:r>
            <a:r>
              <a:rPr lang="en-US" dirty="0" err="1" smtClean="0"/>
              <a:t>textarea</a:t>
            </a:r>
            <a:r>
              <a:rPr lang="en-US" dirty="0" smtClean="0"/>
              <a:t>.</a:t>
            </a:r>
          </a:p>
        </p:txBody>
      </p:sp>
      <p:sp>
        <p:nvSpPr>
          <p:cNvPr id="7" name="Rectangle 6"/>
          <p:cNvSpPr/>
          <p:nvPr/>
        </p:nvSpPr>
        <p:spPr>
          <a:xfrm>
            <a:off x="685800" y="4953000"/>
            <a:ext cx="79248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Start Ex</a:t>
            </a:r>
          </a:p>
          <a:p>
            <a:endParaRPr lang="en-US" dirty="0"/>
          </a:p>
        </p:txBody>
      </p:sp>
    </p:spTree>
  </p:cSld>
  <p:clrMapOvr>
    <a:masterClrMapping/>
  </p:clrMapOvr>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F31BC6725678499B873552DB2E17F4" ma:contentTypeVersion="0" ma:contentTypeDescription="Create a new document." ma:contentTypeScope="" ma:versionID="80f229b991a288a3192306f5c5431ed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FC13FE0-6045-4DBE-8B65-4741ADB68563}"/>
</file>

<file path=customXml/itemProps2.xml><?xml version="1.0" encoding="utf-8"?>
<ds:datastoreItem xmlns:ds="http://schemas.openxmlformats.org/officeDocument/2006/customXml" ds:itemID="{BCE74EDE-CF21-4C37-89B7-6EE45917D629}"/>
</file>

<file path=customXml/itemProps3.xml><?xml version="1.0" encoding="utf-8"?>
<ds:datastoreItem xmlns:ds="http://schemas.openxmlformats.org/officeDocument/2006/customXml" ds:itemID="{7159C535-4EB3-4B5D-BB08-1A24FAC6ED08}"/>
</file>

<file path=docProps/app.xml><?xml version="1.0" encoding="utf-8"?>
<Properties xmlns="http://schemas.openxmlformats.org/officeDocument/2006/extended-properties" xmlns:vt="http://schemas.openxmlformats.org/officeDocument/2006/docPropsVTypes">
  <Template/>
  <TotalTime>3854</TotalTime>
  <Words>4135</Words>
  <Application>Microsoft Office PowerPoint</Application>
  <PresentationFormat>On-screen Show (4:3)</PresentationFormat>
  <Paragraphs>139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1_Blank Presentation</vt:lpstr>
      <vt:lpstr>JavaScript form validations</vt:lpstr>
      <vt:lpstr>Accessing Form Data </vt:lpstr>
      <vt:lpstr>Basics of Form Validation </vt:lpstr>
      <vt:lpstr>The this Object</vt:lpstr>
      <vt:lpstr>Cleaner Validation</vt:lpstr>
      <vt:lpstr>Validating Radio Buttons</vt:lpstr>
      <vt:lpstr>Validating Checkboxes</vt:lpstr>
      <vt:lpstr>Validating Select Menus</vt:lpstr>
      <vt:lpstr>Validating Textareas</vt:lpstr>
      <vt:lpstr>Jump Menus</vt:lpstr>
      <vt:lpstr>Focus and Blur</vt:lpstr>
      <vt:lpstr>Change</vt:lpstr>
      <vt:lpstr>Why JavaScript Form Validation</vt:lpstr>
      <vt:lpstr>Why JavaScript Form Validation</vt:lpstr>
      <vt:lpstr>Exercise: the Registration Form</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 Shiv (Cognizant)</dc:creator>
  <cp:lastModifiedBy>306490</cp:lastModifiedBy>
  <cp:revision>306</cp:revision>
  <dcterms:created xsi:type="dcterms:W3CDTF">2010-06-30T17:54:51Z</dcterms:created>
  <dcterms:modified xsi:type="dcterms:W3CDTF">2012-09-28T14:39:54Z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0x010100D0F31BC6725678499B873552DB2E17F4</vt:lpwstr>
  </property>
</Properties>
</file>