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1" r:id="rId5"/>
    <p:sldId id="262" r:id="rId6"/>
    <p:sldId id="263" r:id="rId7"/>
    <p:sldId id="264" r:id="rId8"/>
    <p:sldId id="265" r:id="rId9"/>
    <p:sldId id="266" r:id="rId10"/>
    <p:sldId id="267" r:id="rId11"/>
    <p:sldId id="260" r:id="rId12"/>
    <p:sldId id="268" r:id="rId13"/>
    <p:sldId id="269" r:id="rId14"/>
    <p:sldId id="270" r:id="rId15"/>
    <p:sldId id="271" r:id="rId16"/>
    <p:sldId id="272" r:id="rId17"/>
    <p:sldId id="273" r:id="rId18"/>
    <p:sldId id="274" r:id="rId19"/>
    <p:sldId id="275" r:id="rId20"/>
    <p:sldId id="276"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3774B-31A9-4569-A2E6-65B9A777E3A8}" type="datetimeFigureOut">
              <a:rPr lang="en-US" smtClean="0"/>
              <a:pPr/>
              <a:t>9/28/2012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C908B-F62C-471F-9F49-635D38ED6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7C908B-F62C-471F-9F49-635D38ED652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4" name="Picture 4" descr="11.jpg"/>
          <p:cNvPicPr>
            <a:picLocks noChangeAspect="1"/>
          </p:cNvPicPr>
          <p:nvPr userDrawn="1"/>
        </p:nvPicPr>
        <p:blipFill>
          <a:blip r:embed="rId2" cstate="print"/>
          <a:srcRect/>
          <a:stretch>
            <a:fillRect/>
          </a:stretch>
        </p:blipFill>
        <p:spPr bwMode="auto">
          <a:xfrm>
            <a:off x="0" y="3429000"/>
            <a:ext cx="5200650" cy="3432175"/>
          </a:xfrm>
          <a:prstGeom prst="rect">
            <a:avLst/>
          </a:prstGeom>
          <a:noFill/>
          <a:ln w="9525">
            <a:noFill/>
            <a:miter lim="800000"/>
            <a:headEnd/>
            <a:tailEnd/>
          </a:ln>
        </p:spPr>
      </p:pic>
      <p:pic>
        <p:nvPicPr>
          <p:cNvPr id="5" name="Picture 9" descr="Cognizant_36x84_04D.png"/>
          <p:cNvPicPr>
            <a:picLocks noChangeAspect="1"/>
          </p:cNvPicPr>
          <p:nvPr userDrawn="1"/>
        </p:nvPicPr>
        <p:blipFill>
          <a:blip r:embed="rId3" cstate="print"/>
          <a:srcRect/>
          <a:stretch>
            <a:fillRect/>
          </a:stretch>
        </p:blipFill>
        <p:spPr bwMode="auto">
          <a:xfrm>
            <a:off x="200025" y="0"/>
            <a:ext cx="557213" cy="3492500"/>
          </a:xfrm>
          <a:prstGeom prst="rect">
            <a:avLst/>
          </a:prstGeom>
          <a:noFill/>
          <a:ln w="9525">
            <a:noFill/>
            <a:miter lim="800000"/>
            <a:headEnd/>
            <a:tailEnd/>
          </a:ln>
        </p:spPr>
      </p:pic>
      <p:pic>
        <p:nvPicPr>
          <p:cNvPr id="6" name="Picture 7" descr="side_circles.png"/>
          <p:cNvPicPr>
            <a:picLocks noChangeAspect="1"/>
          </p:cNvPicPr>
          <p:nvPr userDrawn="1"/>
        </p:nvPicPr>
        <p:blipFill>
          <a:blip r:embed="rId4" cstate="print"/>
          <a:srcRect/>
          <a:stretch>
            <a:fillRect/>
          </a:stretch>
        </p:blipFill>
        <p:spPr bwMode="auto">
          <a:xfrm>
            <a:off x="8882063" y="1981200"/>
            <a:ext cx="261937" cy="2578100"/>
          </a:xfrm>
          <a:prstGeom prst="rect">
            <a:avLst/>
          </a:prstGeom>
          <a:noFill/>
          <a:ln w="9525">
            <a:noFill/>
            <a:miter lim="800000"/>
            <a:headEnd/>
            <a:tailEnd/>
          </a:ln>
        </p:spPr>
      </p:pic>
      <p:pic>
        <p:nvPicPr>
          <p:cNvPr id="7" name="Picture 3" descr="C:\Users\288718\Desktop\1.png"/>
          <p:cNvPicPr>
            <a:picLocks noChangeAspect="1" noChangeArrowheads="1"/>
          </p:cNvPicPr>
          <p:nvPr userDrawn="1"/>
        </p:nvPicPr>
        <p:blipFill>
          <a:blip r:embed="rId5" cstate="print"/>
          <a:srcRect/>
          <a:stretch>
            <a:fillRect/>
          </a:stretch>
        </p:blipFill>
        <p:spPr bwMode="auto">
          <a:xfrm>
            <a:off x="6619875" y="6235700"/>
            <a:ext cx="2271713" cy="395288"/>
          </a:xfrm>
          <a:prstGeom prst="rect">
            <a:avLst/>
          </a:prstGeom>
          <a:noFill/>
          <a:ln w="9525">
            <a:noFill/>
            <a:miter lim="800000"/>
            <a:headEnd/>
            <a:tailEnd/>
          </a:ln>
        </p:spPr>
      </p:pic>
      <p:sp>
        <p:nvSpPr>
          <p:cNvPr id="8" name="Footer Placeholder 4"/>
          <p:cNvSpPr txBox="1">
            <a:spLocks/>
          </p:cNvSpPr>
          <p:nvPr userDrawn="1"/>
        </p:nvSpPr>
        <p:spPr>
          <a:xfrm>
            <a:off x="555625" y="6437313"/>
            <a:ext cx="3119438" cy="244475"/>
          </a:xfrm>
          <a:prstGeom prst="rect">
            <a:avLst/>
          </a:prstGeom>
        </p:spPr>
        <p:txBody>
          <a:bodyPr lIns="0" rIns="0" bIns="0"/>
          <a:lstStyle>
            <a:lvl1pPr>
              <a:defRPr sz="900">
                <a:solidFill>
                  <a:schemeClr val="bg1">
                    <a:lumMod val="65000"/>
                  </a:schemeClr>
                </a:solidFill>
              </a:defRPr>
            </a:lvl1pPr>
          </a:lstStyle>
          <a:p>
            <a:pPr>
              <a:defRPr/>
            </a:pPr>
            <a:r>
              <a:rPr lang="en-US" dirty="0" smtClean="0">
                <a:solidFill>
                  <a:schemeClr val="tx1">
                    <a:lumMod val="85000"/>
                    <a:lumOff val="15000"/>
                  </a:schemeClr>
                </a:solidFill>
              </a:rPr>
              <a:t>     © 2012, Cognizant Technology Solutions</a:t>
            </a:r>
            <a:endParaRPr lang="en-US" dirty="0">
              <a:solidFill>
                <a:schemeClr val="tx1">
                  <a:lumMod val="85000"/>
                  <a:lumOff val="15000"/>
                </a:schemeClr>
              </a:solidFill>
            </a:endParaRPr>
          </a:p>
        </p:txBody>
      </p:sp>
      <p:sp>
        <p:nvSpPr>
          <p:cNvPr id="16" name="Rectangle 3"/>
          <p:cNvSpPr>
            <a:spLocks noGrp="1" noChangeArrowheads="1"/>
          </p:cNvSpPr>
          <p:nvPr>
            <p:ph type="subTitle" idx="1"/>
          </p:nvPr>
        </p:nvSpPr>
        <p:spPr>
          <a:xfrm>
            <a:off x="1816100" y="3365500"/>
            <a:ext cx="5181600" cy="368300"/>
          </a:xfrm>
        </p:spPr>
        <p:txBody>
          <a:bodyPr lIns="0" tIns="0" rIns="0" bIns="0"/>
          <a:lstStyle>
            <a:lvl1pPr marL="0" indent="0">
              <a:defRPr sz="2400">
                <a:solidFill>
                  <a:srgbClr val="3E9AC0"/>
                </a:solidFill>
                <a:latin typeface="Calibri" pitchFamily="34" charset="0"/>
                <a:cs typeface="Calibri" pitchFamily="34" charset="0"/>
              </a:defRPr>
            </a:lvl1pPr>
          </a:lstStyle>
          <a:p>
            <a:r>
              <a:rPr lang="en-US" dirty="0" smtClean="0"/>
              <a:t>Click to edit Master subtitle style</a:t>
            </a:r>
            <a:endParaRPr lang="en-US" dirty="0"/>
          </a:p>
        </p:txBody>
      </p:sp>
      <p:sp>
        <p:nvSpPr>
          <p:cNvPr id="17" name="Rectangle 2"/>
          <p:cNvSpPr>
            <a:spLocks noGrp="1" noChangeArrowheads="1"/>
          </p:cNvSpPr>
          <p:nvPr>
            <p:ph type="ctrTitle"/>
          </p:nvPr>
        </p:nvSpPr>
        <p:spPr>
          <a:xfrm>
            <a:off x="1816100" y="2047875"/>
            <a:ext cx="6045200" cy="1241425"/>
          </a:xfrm>
        </p:spPr>
        <p:txBody>
          <a:bodyPr anchor="ctr"/>
          <a:lstStyle>
            <a:lvl1pPr marL="0" marR="0" indent="0" algn="l" defTabSz="914400" rtl="0" eaLnBrk="0" fontAlgn="base" latinLnBrk="0" hangingPunct="0">
              <a:lnSpc>
                <a:spcPct val="100000"/>
              </a:lnSpc>
              <a:spcBef>
                <a:spcPct val="0"/>
              </a:spcBef>
              <a:spcAft>
                <a:spcPct val="0"/>
              </a:spcAft>
              <a:buClrTx/>
              <a:buSzTx/>
              <a:buFontTx/>
              <a:buNone/>
              <a:tabLst/>
              <a:defRPr sz="4000" b="1">
                <a:solidFill>
                  <a:schemeClr val="tx1"/>
                </a:solidFill>
                <a:latin typeface="Calibri" pitchFamily="34" charset="0"/>
                <a:cs typeface="Calibri" pitchFamily="34" charset="0"/>
              </a:defRPr>
            </a:lvl1pPr>
          </a:lstStyle>
          <a:p>
            <a:r>
              <a:rPr lang="en-US" smtClean="0"/>
              <a:t>Click to edit Master title style</a:t>
            </a:r>
            <a:endParaRPr lang="en-US" dirty="0"/>
          </a:p>
        </p:txBody>
      </p:sp>
      <p:sp>
        <p:nvSpPr>
          <p:cNvPr id="9" name="Footer Placeholder 4"/>
          <p:cNvSpPr>
            <a:spLocks noGrp="1"/>
          </p:cNvSpPr>
          <p:nvPr>
            <p:ph type="ftr" sz="quarter" idx="10"/>
          </p:nvPr>
        </p:nvSpPr>
        <p:spPr>
          <a:xfrm>
            <a:off x="587375" y="6437313"/>
            <a:ext cx="2520950" cy="244475"/>
          </a:xfrm>
          <a:prstGeom prst="rect">
            <a:avLst/>
          </a:prstGeom>
        </p:spPr>
        <p:txBody>
          <a:bodyPr lIns="0" rIns="0" bIns="0" anchor="t" anchorCtr="0"/>
          <a:lstStyle>
            <a:lvl1pPr>
              <a:defRPr sz="900">
                <a:solidFill>
                  <a:schemeClr val="tx1">
                    <a:lumMod val="65000"/>
                    <a:lumOff val="35000"/>
                  </a:schemeClr>
                </a:solidFill>
                <a:cs typeface="+mn-cs"/>
              </a:defRPr>
            </a:lvl1pPr>
          </a:lstStyle>
          <a:p>
            <a:pPr>
              <a:defRPr/>
            </a:pPr>
            <a:r>
              <a:rPr lang="en-US"/>
              <a:t> </a:t>
            </a:r>
            <a:r>
              <a:rPr lang="en-US" smtClean="0"/>
              <a:t>   </a:t>
            </a:r>
            <a:r>
              <a:rPr lang="en-US"/>
              <a:t>© 2012, Cognizant Technology Solutions</a:t>
            </a:r>
          </a:p>
        </p:txBody>
      </p:sp>
      <p:sp>
        <p:nvSpPr>
          <p:cNvPr id="10" name="Slide Number Placeholder 5"/>
          <p:cNvSpPr>
            <a:spLocks noGrp="1"/>
          </p:cNvSpPr>
          <p:nvPr>
            <p:ph type="sldNum" sz="quarter" idx="11"/>
          </p:nvPr>
        </p:nvSpPr>
        <p:spPr>
          <a:xfrm>
            <a:off x="250825" y="6459538"/>
            <a:ext cx="238125" cy="222250"/>
          </a:xfrm>
          <a:prstGeom prst="rect">
            <a:avLst/>
          </a:prstGeom>
        </p:spPr>
        <p:txBody>
          <a:bodyPr lIns="0" tIns="0" rIns="0" bIns="0"/>
          <a:lstStyle>
            <a:lvl1pPr algn="ctr">
              <a:defRPr sz="900">
                <a:solidFill>
                  <a:schemeClr val="tx1">
                    <a:lumMod val="85000"/>
                    <a:lumOff val="15000"/>
                  </a:schemeClr>
                </a:solidFill>
                <a:cs typeface="+mn-cs"/>
              </a:defRPr>
            </a:lvl1pPr>
          </a:lstStyle>
          <a:p>
            <a:pPr>
              <a:defRPr/>
            </a:pPr>
            <a:fld id="{BFDF1E02-6924-4A84-9425-CCE380479AA7}"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7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28600"/>
            <a:ext cx="8610600" cy="685800"/>
          </a:xfrm>
        </p:spPr>
        <p:txBody>
          <a:bodyPr/>
          <a:lstStyle>
            <a:lvl1pPr>
              <a:defRPr sz="2800"/>
            </a:lvl1pPr>
          </a:lstStyle>
          <a:p>
            <a:r>
              <a:rPr lang="en-US" smtClean="0"/>
              <a:t>Click to edit Master title style</a:t>
            </a:r>
            <a:endParaRPr lang="en-US" dirty="0"/>
          </a:p>
        </p:txBody>
      </p:sp>
      <p:sp>
        <p:nvSpPr>
          <p:cNvPr id="7" name="Rectangle 42"/>
          <p:cNvSpPr>
            <a:spLocks noGrp="1" noChangeArrowheads="1"/>
          </p:cNvSpPr>
          <p:nvPr>
            <p:ph type="sldNum" sz="quarter" idx="10"/>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AB1E8DC-F7DF-4D4F-B3C6-E3FB899832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A5013E4-DE2A-4F3B-A25E-2B030FA99FDC}" type="datetimeFigureOut">
              <a:rPr lang="en-US" smtClean="0"/>
              <a:pPr/>
              <a:t>9/28/2012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5B887C4-42B1-4346-8EFE-94AB49EAFE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5784850" y="0"/>
            <a:ext cx="3349625" cy="3209925"/>
          </a:xfrm>
          <a:prstGeom prst="rect">
            <a:avLst/>
          </a:prstGeom>
          <a:noFill/>
          <a:ln w="9525">
            <a:noFill/>
            <a:miter lim="800000"/>
            <a:headEnd/>
            <a:tailEnd/>
          </a:ln>
        </p:spPr>
      </p:pic>
      <p:pic>
        <p:nvPicPr>
          <p:cNvPr id="4" name="Picture 4"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cxnSp>
        <p:nvCxnSpPr>
          <p:cNvPr id="5" name="Straight Connector 4"/>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9"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6"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7"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F7BD0848-76BE-4ED1-B7DD-82F9BE37965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5"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6"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7120079C-BF55-4BC2-9BCB-4696F2278739}" type="slidenum">
              <a:rPr lang="en-US" smtClean="0"/>
              <a:pPr>
                <a:defRPr/>
              </a:pPr>
              <a:t>‹#›</a:t>
            </a:fld>
            <a:endParaRPr lang="en-US" dirty="0"/>
          </a:p>
        </p:txBody>
      </p:sp>
      <p:cxnSp>
        <p:nvCxnSpPr>
          <p:cNvPr id="7" name="Straight Connector 6"/>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92825" y="0"/>
            <a:ext cx="3041650" cy="3086100"/>
          </a:xfrm>
          <a:prstGeom prst="rect">
            <a:avLst/>
          </a:prstGeom>
          <a:noFill/>
          <a:ln w="9525">
            <a:noFill/>
            <a:miter lim="800000"/>
            <a:headEnd/>
            <a:tailEnd/>
          </a:ln>
        </p:spPr>
      </p:pic>
      <p:cxnSp>
        <p:nvCxnSpPr>
          <p:cNvPr id="5" name="Straight Connector 4"/>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
        <p:nvSpPr>
          <p:cNvPr id="2"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8"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CE956619-E71F-4399-A56E-DB28639A4AC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5" name="Picture 3" descr="C:\Users\288718\Desktop\1.png"/>
          <p:cNvPicPr>
            <a:picLocks noChangeAspect="1" noChangeArrowheads="1"/>
          </p:cNvPicPr>
          <p:nvPr userDrawn="1"/>
        </p:nvPicPr>
        <p:blipFill>
          <a:blip r:embed="rId2"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dirty="0"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AB4F20C6-3003-4694-8E58-E2FD6F3AF8A9}" type="slidenum">
              <a:rPr lang="en-US" smtClean="0"/>
              <a:pPr>
                <a:defRPr/>
              </a:pPr>
              <a:t>‹#›</a:t>
            </a:fld>
            <a:endParaRPr lang="en-US" dirty="0"/>
          </a:p>
        </p:txBody>
      </p:sp>
      <p:cxnSp>
        <p:nvCxnSpPr>
          <p:cNvPr id="8" name="Straight Connector 7"/>
          <p:cNvCxnSpPr/>
          <p:nvPr userDrawn="1"/>
        </p:nvCxnSpPr>
        <p:spPr bwMode="auto">
          <a:xfrm>
            <a:off x="440377" y="615950"/>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0" name="Content Placeholder 2"/>
          <p:cNvSpPr>
            <a:spLocks noGrp="1"/>
          </p:cNvSpPr>
          <p:nvPr>
            <p:ph sz="half" idx="1"/>
          </p:nvPr>
        </p:nvSpPr>
        <p:spPr>
          <a:xfrm>
            <a:off x="4540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sz="half" idx="12"/>
          </p:nvPr>
        </p:nvSpPr>
        <p:spPr>
          <a:xfrm>
            <a:off x="4733925" y="1573213"/>
            <a:ext cx="3962400" cy="4525962"/>
          </a:xfrm>
        </p:spPr>
        <p:txBody>
          <a:bodyPr/>
          <a:lstStyle>
            <a:lvl1pPr>
              <a:defRPr sz="2000">
                <a:solidFill>
                  <a:schemeClr val="tx1">
                    <a:lumMod val="85000"/>
                    <a:lumOff val="15000"/>
                  </a:schemeClr>
                </a:solidFill>
                <a:latin typeface="Calibri" pitchFamily="34" charset="0"/>
                <a:cs typeface="Calibri" pitchFamily="34" charset="0"/>
              </a:defRPr>
            </a:lvl1pPr>
            <a:lvl2pPr>
              <a:defRPr sz="1800">
                <a:solidFill>
                  <a:schemeClr val="tx1">
                    <a:lumMod val="85000"/>
                    <a:lumOff val="15000"/>
                  </a:schemeClr>
                </a:solidFill>
                <a:latin typeface="Calibri" pitchFamily="34" charset="0"/>
                <a:cs typeface="Calibri" pitchFamily="34" charset="0"/>
              </a:defRPr>
            </a:lvl2pPr>
            <a:lvl3pPr>
              <a:defRPr sz="1600">
                <a:solidFill>
                  <a:schemeClr val="tx1">
                    <a:lumMod val="85000"/>
                    <a:lumOff val="15000"/>
                  </a:schemeClr>
                </a:solidFill>
                <a:latin typeface="Calibri" pitchFamily="34" charset="0"/>
                <a:cs typeface="Calibri" pitchFamily="34" charset="0"/>
              </a:defRPr>
            </a:lvl3pPr>
            <a:lvl4pPr>
              <a:defRPr sz="1600">
                <a:solidFill>
                  <a:schemeClr val="tx1">
                    <a:lumMod val="85000"/>
                    <a:lumOff val="15000"/>
                  </a:schemeClr>
                </a:solidFill>
                <a:latin typeface="Calibri" pitchFamily="34" charset="0"/>
                <a:cs typeface="Calibri" pitchFamily="34" charset="0"/>
              </a:defRPr>
            </a:lvl4pPr>
            <a:lvl5pPr>
              <a:defRPr sz="1600">
                <a:solidFill>
                  <a:schemeClr val="tx1">
                    <a:lumMod val="85000"/>
                    <a:lumOff val="15000"/>
                  </a:schemeClr>
                </a:solidFill>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6040438" y="0"/>
            <a:ext cx="3094037" cy="3148013"/>
          </a:xfrm>
          <a:prstGeom prst="rect">
            <a:avLst/>
          </a:prstGeom>
          <a:noFill/>
          <a:ln w="9525">
            <a:noFill/>
            <a:miter lim="800000"/>
            <a:headEnd/>
            <a:tailEnd/>
          </a:ln>
        </p:spPr>
      </p:pic>
      <p:pic>
        <p:nvPicPr>
          <p:cNvPr id="5"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6"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cxnSp>
        <p:nvCxnSpPr>
          <p:cNvPr id="7" name="Straight Connector 6"/>
          <p:cNvCxnSpPr/>
          <p:nvPr userDrawn="1"/>
        </p:nvCxnSpPr>
        <p:spPr bwMode="auto">
          <a:xfrm>
            <a:off x="440377" y="579438"/>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sp>
        <p:nvSpPr>
          <p:cNvPr id="17" name="Title 1"/>
          <p:cNvSpPr>
            <a:spLocks noGrp="1"/>
          </p:cNvSpPr>
          <p:nvPr>
            <p:ph type="title"/>
          </p:nvPr>
        </p:nvSpPr>
        <p:spPr>
          <a:xfrm>
            <a:off x="431800" y="406400"/>
            <a:ext cx="5486400" cy="495300"/>
          </a:xfrm>
        </p:spPr>
        <p:txBody>
          <a:bodyPr/>
          <a:lstStyle>
            <a:lvl1pPr>
              <a:defRPr b="0">
                <a:solidFill>
                  <a:srgbClr val="3D96AC"/>
                </a:solidFill>
                <a:latin typeface="Calibri" pitchFamily="34" charset="0"/>
                <a:cs typeface="Calibri" pitchFamily="34" charset="0"/>
              </a:defRPr>
            </a:lvl1pPr>
          </a:lstStyle>
          <a:p>
            <a:r>
              <a:rPr lang="en-US" smtClean="0"/>
              <a:t>Click to edit Master title style</a:t>
            </a:r>
            <a:endParaRPr lang="en-US" dirty="0"/>
          </a:p>
        </p:txBody>
      </p:sp>
      <p:sp>
        <p:nvSpPr>
          <p:cNvPr id="18" name="Content Placeholder 2"/>
          <p:cNvSpPr>
            <a:spLocks noGrp="1"/>
          </p:cNvSpPr>
          <p:nvPr>
            <p:ph idx="1"/>
          </p:nvPr>
        </p:nvSpPr>
        <p:spPr>
          <a:xfrm>
            <a:off x="454025" y="1320799"/>
            <a:ext cx="8242300" cy="4778375"/>
          </a:xfrm>
        </p:spPr>
        <p:txBody>
          <a:bodyPr/>
          <a:lstStyle>
            <a:lvl1pPr>
              <a:defRPr>
                <a:solidFill>
                  <a:schemeClr val="tx1">
                    <a:lumMod val="75000"/>
                    <a:lumOff val="25000"/>
                  </a:schemeClr>
                </a:solidFill>
                <a:latin typeface="Calibri" pitchFamily="34" charset="0"/>
                <a:cs typeface="Calibri" pitchFamily="34" charset="0"/>
              </a:defRPr>
            </a:lvl1pPr>
            <a:lvl2pPr>
              <a:defRPr>
                <a:solidFill>
                  <a:schemeClr val="tx1">
                    <a:lumMod val="65000"/>
                    <a:lumOff val="35000"/>
                  </a:schemeClr>
                </a:solidFill>
                <a:latin typeface="Calibri" pitchFamily="34" charset="0"/>
                <a:cs typeface="Calibri" pitchFamily="34" charset="0"/>
              </a:defRPr>
            </a:lvl2pPr>
            <a:lvl3pPr>
              <a:defRPr>
                <a:solidFill>
                  <a:schemeClr val="tx1">
                    <a:lumMod val="50000"/>
                    <a:lumOff val="50000"/>
                  </a:schemeClr>
                </a:solidFill>
                <a:latin typeface="Calibri" pitchFamily="34" charset="0"/>
                <a:cs typeface="Calibri" pitchFamily="34" charset="0"/>
              </a:defRPr>
            </a:lvl3pPr>
            <a:lvl4pPr>
              <a:defRPr>
                <a:solidFill>
                  <a:schemeClr val="tx1">
                    <a:lumMod val="50000"/>
                    <a:lumOff val="50000"/>
                  </a:schemeClr>
                </a:solidFill>
                <a:latin typeface="Calibri" pitchFamily="34" charset="0"/>
                <a:cs typeface="Calibri" pitchFamily="34" charset="0"/>
              </a:defRPr>
            </a:lvl4pPr>
            <a:lvl5pPr>
              <a:defRPr>
                <a:solidFill>
                  <a:schemeClr val="tx1">
                    <a:lumMod val="50000"/>
                    <a:lumOff val="50000"/>
                  </a:schemeClr>
                </a:solidFill>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10"/>
          </p:nvPr>
        </p:nvSpPr>
        <p:spPr>
          <a:xfrm>
            <a:off x="514350" y="6437313"/>
            <a:ext cx="2520950" cy="244475"/>
          </a:xfrm>
          <a:prstGeom prst="rect">
            <a:avLst/>
          </a:prstGeom>
        </p:spPr>
        <p:txBody>
          <a:bodyPr lIns="0" rIns="0" bIns="0" anchor="t" anchorCtr="0"/>
          <a:lstStyle>
            <a:lvl1pPr>
              <a:defRPr sz="900">
                <a:solidFill>
                  <a:schemeClr val="bg1">
                    <a:lumMod val="65000"/>
                  </a:schemeClr>
                </a:solidFill>
                <a:cs typeface="+mn-cs"/>
              </a:defRPr>
            </a:lvl1pPr>
          </a:lstStyle>
          <a:p>
            <a:pPr>
              <a:defRPr/>
            </a:pPr>
            <a:r>
              <a:rPr lang="en-US"/>
              <a:t> l    © 2012, Cognizant Technology Solutions</a:t>
            </a:r>
          </a:p>
        </p:txBody>
      </p:sp>
      <p:sp>
        <p:nvSpPr>
          <p:cNvPr id="9" name="Slide Number Placeholder 5"/>
          <p:cNvSpPr>
            <a:spLocks noGrp="1"/>
          </p:cNvSpPr>
          <p:nvPr>
            <p:ph type="sldNum" sz="quarter" idx="11"/>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cs typeface="+mn-cs"/>
              </a:defRPr>
            </a:lvl1pPr>
          </a:lstStyle>
          <a:p>
            <a:pPr>
              <a:defRPr/>
            </a:pPr>
            <a:fld id="{B5653458-6C02-401C-B0AB-1D1F365C14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3" name="Picture 4" descr="22.jpg"/>
          <p:cNvPicPr>
            <a:picLocks noChangeAspect="1"/>
          </p:cNvPicPr>
          <p:nvPr userDrawn="1"/>
        </p:nvPicPr>
        <p:blipFill>
          <a:blip r:embed="rId2" cstate="print"/>
          <a:srcRect/>
          <a:stretch>
            <a:fillRect/>
          </a:stretch>
        </p:blipFill>
        <p:spPr bwMode="auto">
          <a:xfrm>
            <a:off x="6119813" y="0"/>
            <a:ext cx="3014662" cy="3086100"/>
          </a:xfrm>
          <a:prstGeom prst="rect">
            <a:avLst/>
          </a:prstGeom>
          <a:noFill/>
          <a:ln w="9525">
            <a:noFill/>
            <a:miter lim="800000"/>
            <a:headEnd/>
            <a:tailEnd/>
          </a:ln>
        </p:spPr>
      </p:pic>
      <p:pic>
        <p:nvPicPr>
          <p:cNvPr id="4" name="Picture 10" descr="side_circles.png"/>
          <p:cNvPicPr>
            <a:picLocks noChangeAspect="1"/>
          </p:cNvPicPr>
          <p:nvPr userDrawn="1"/>
        </p:nvPicPr>
        <p:blipFill>
          <a:blip r:embed="rId3" cstate="print"/>
          <a:srcRect/>
          <a:stretch>
            <a:fillRect/>
          </a:stretch>
        </p:blipFill>
        <p:spPr bwMode="auto">
          <a:xfrm>
            <a:off x="8882063" y="1981200"/>
            <a:ext cx="261937" cy="2578100"/>
          </a:xfrm>
          <a:prstGeom prst="rect">
            <a:avLst/>
          </a:prstGeom>
          <a:noFill/>
          <a:ln w="9525">
            <a:noFill/>
            <a:miter lim="800000"/>
            <a:headEnd/>
            <a:tailEnd/>
          </a:ln>
        </p:spPr>
      </p:pic>
      <p:pic>
        <p:nvPicPr>
          <p:cNvPr id="5" name="Picture 3" descr="C:\Users\288718\Desktop\1.png"/>
          <p:cNvPicPr>
            <a:picLocks noChangeAspect="1" noChangeArrowheads="1"/>
          </p:cNvPicPr>
          <p:nvPr userDrawn="1"/>
        </p:nvPicPr>
        <p:blipFill>
          <a:blip r:embed="rId4" cstate="print"/>
          <a:srcRect/>
          <a:stretch>
            <a:fillRect/>
          </a:stretch>
        </p:blipFill>
        <p:spPr bwMode="auto">
          <a:xfrm>
            <a:off x="6619875" y="6235700"/>
            <a:ext cx="2271713" cy="395288"/>
          </a:xfrm>
          <a:prstGeom prst="rect">
            <a:avLst/>
          </a:prstGeom>
          <a:noFill/>
          <a:ln w="9525">
            <a:noFill/>
            <a:miter lim="800000"/>
            <a:headEnd/>
            <a:tailEnd/>
          </a:ln>
        </p:spPr>
      </p:pic>
      <p:sp>
        <p:nvSpPr>
          <p:cNvPr id="6" name="Footer Placeholder 4"/>
          <p:cNvSpPr txBox="1">
            <a:spLocks/>
          </p:cNvSpPr>
          <p:nvPr userDrawn="1"/>
        </p:nvSpPr>
        <p:spPr>
          <a:xfrm>
            <a:off x="514350" y="6437313"/>
            <a:ext cx="2520950" cy="244475"/>
          </a:xfrm>
          <a:prstGeom prst="rect">
            <a:avLst/>
          </a:prstGeom>
        </p:spPr>
        <p:txBody>
          <a:bodyPr lIns="0" rIns="0" bIns="0"/>
          <a:lstStyle>
            <a:lvl1pPr>
              <a:defRPr sz="900">
                <a:solidFill>
                  <a:schemeClr val="bg1">
                    <a:lumMod val="65000"/>
                  </a:schemeClr>
                </a:solidFill>
              </a:defRPr>
            </a:lvl1pPr>
          </a:lstStyle>
          <a:p>
            <a:pPr>
              <a:defRPr/>
            </a:pPr>
            <a:r>
              <a:rPr lang="en-US" smtClean="0"/>
              <a:t> l    © 2012, Cognizant Technology Solutions</a:t>
            </a:r>
            <a:endParaRPr lang="en-US" dirty="0"/>
          </a:p>
        </p:txBody>
      </p:sp>
      <p:sp>
        <p:nvSpPr>
          <p:cNvPr id="7" name="Slide Number Placeholder 5"/>
          <p:cNvSpPr txBox="1">
            <a:spLocks/>
          </p:cNvSpPr>
          <p:nvPr userDrawn="1"/>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5D84ECD5-30F8-46ED-9649-4AE203CBF6B6}" type="slidenum">
              <a:rPr lang="en-US" smtClean="0"/>
              <a:pPr>
                <a:defRPr/>
              </a:pPr>
              <a:t>‹#›</a:t>
            </a:fld>
            <a:endParaRPr lang="en-US" dirty="0"/>
          </a:p>
        </p:txBody>
      </p:sp>
      <p:sp>
        <p:nvSpPr>
          <p:cNvPr id="15" name="Title 1"/>
          <p:cNvSpPr>
            <a:spLocks noGrp="1"/>
          </p:cNvSpPr>
          <p:nvPr>
            <p:ph type="title"/>
          </p:nvPr>
        </p:nvSpPr>
        <p:spPr>
          <a:xfrm>
            <a:off x="1152525" y="2921001"/>
            <a:ext cx="5324475" cy="1028700"/>
          </a:xfrm>
        </p:spPr>
        <p:txBody>
          <a:bodyPr anchor="ctr"/>
          <a:lstStyle>
            <a:lvl1pPr algn="l">
              <a:defRPr sz="3200" b="1" cap="none">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xfrm>
            <a:off x="2593975" y="6248400"/>
            <a:ext cx="4111625" cy="368300"/>
          </a:xfrm>
          <a:prstGeom prst="rect">
            <a:avLst/>
          </a:prstGeom>
        </p:spPr>
        <p:txBody>
          <a:bodyPr/>
          <a:lstStyle>
            <a:lvl1pPr>
              <a:defRPr sz="900">
                <a:latin typeface="Arial" pitchFamily="34" charset="0"/>
                <a:cs typeface="Arial" pitchFamily="34" charset="0"/>
              </a:defRPr>
            </a:lvl1pPr>
          </a:lstStyle>
          <a:p>
            <a:pPr>
              <a:defRPr/>
            </a:pPr>
            <a:r>
              <a:rPr lang="en-US"/>
              <a:t>© 2011, Cognizant Technology Solutions.                            Confidential</a:t>
            </a:r>
            <a:r>
              <a:rPr lang="en-US" sz="200"/>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Rectangle 33"/>
          <p:cNvSpPr>
            <a:spLocks noChangeArrowheads="1"/>
          </p:cNvSpPr>
          <p:nvPr/>
        </p:nvSpPr>
        <p:spPr bwMode="auto">
          <a:xfrm>
            <a:off x="228600" y="6248400"/>
            <a:ext cx="5181600" cy="228600"/>
          </a:xfrm>
          <a:prstGeom prst="rect">
            <a:avLst/>
          </a:prstGeom>
          <a:noFill/>
          <a:ln w="9525">
            <a:noFill/>
            <a:miter lim="800000"/>
            <a:headEnd/>
            <a:tailEnd/>
          </a:ln>
        </p:spPr>
        <p:txBody>
          <a:bodyPr/>
          <a:lstStyle/>
          <a:p>
            <a:pPr eaLnBrk="0" hangingPunct="0">
              <a:lnSpc>
                <a:spcPct val="190000"/>
              </a:lnSpc>
            </a:pPr>
            <a:r>
              <a:rPr lang="en-US" sz="900">
                <a:solidFill>
                  <a:srgbClr val="000000"/>
                </a:solidFill>
                <a:latin typeface="Verdana" pitchFamily="34" charset="0"/>
              </a:rPr>
              <a:t>      </a:t>
            </a:r>
            <a:r>
              <a:rPr lang="en-US" sz="800">
                <a:solidFill>
                  <a:srgbClr val="000000"/>
                </a:solidFill>
                <a:latin typeface="Verdana" pitchFamily="34" charset="0"/>
              </a:rPr>
              <a:t>|  </a:t>
            </a:r>
            <a:r>
              <a:rPr lang="en-US" sz="800" b="0">
                <a:solidFill>
                  <a:srgbClr val="000000"/>
                </a:solidFill>
                <a:latin typeface="Verdana" pitchFamily="34" charset="0"/>
              </a:rPr>
              <a:t>©2012, Cognizant 		</a:t>
            </a:r>
            <a:endParaRPr lang="en-US" sz="900" b="0">
              <a:solidFill>
                <a:srgbClr val="000000"/>
              </a:solidFill>
              <a:latin typeface="Verdana" pitchFamily="34" charset="0"/>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66700"/>
            <a:ext cx="8610600" cy="685800"/>
          </a:xfrm>
        </p:spPr>
        <p:txBody>
          <a:bodyPr/>
          <a:lstStyle>
            <a:lvl1pPr>
              <a:defRPr sz="2800"/>
            </a:lvl1pPr>
          </a:lstStyle>
          <a:p>
            <a:r>
              <a:rPr lang="en-US" smtClean="0"/>
              <a:t>Click to edit Master title style</a:t>
            </a:r>
            <a:endParaRPr lang="en-US" dirty="0"/>
          </a:p>
        </p:txBody>
      </p:sp>
      <p:sp>
        <p:nvSpPr>
          <p:cNvPr id="10" name="Text Placeholder 9"/>
          <p:cNvSpPr>
            <a:spLocks noGrp="1"/>
          </p:cNvSpPr>
          <p:nvPr>
            <p:ph type="body" sz="quarter" idx="11"/>
          </p:nvPr>
        </p:nvSpPr>
        <p:spPr>
          <a:xfrm>
            <a:off x="152400" y="1143000"/>
            <a:ext cx="861060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8" name="Rectangle 42"/>
          <p:cNvSpPr>
            <a:spLocks noGrp="1" noChangeArrowheads="1"/>
          </p:cNvSpPr>
          <p:nvPr>
            <p:ph type="sldNum" sz="quarter" idx="12"/>
          </p:nvPr>
        </p:nvSpPr>
        <p:spPr>
          <a:xfrm>
            <a:off x="76200" y="6324600"/>
            <a:ext cx="457200" cy="457200"/>
          </a:xfrm>
          <a:prstGeom prst="rect">
            <a:avLst/>
          </a:prstGeom>
        </p:spPr>
        <p:txBody>
          <a:bodyPr/>
          <a:lstStyle>
            <a:lvl1pPr>
              <a:defRPr sz="1200">
                <a:solidFill>
                  <a:srgbClr val="6DB23F"/>
                </a:solidFill>
                <a:cs typeface="Arial" charset="0"/>
              </a:defRPr>
            </a:lvl1pPr>
          </a:lstStyle>
          <a:p>
            <a:pPr>
              <a:defRPr/>
            </a:pPr>
            <a:fld id="{280B9FA3-6217-4CFB-981F-308BA3BD6CC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JavaScript Fundamentals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sz="3200" dirty="0"/>
              <a:t>JavaScript is relatively easy to learn </a:t>
            </a:r>
            <a:endParaRPr lang="en-US" dirty="0"/>
          </a:p>
        </p:txBody>
      </p:sp>
      <p:sp>
        <p:nvSpPr>
          <p:cNvPr id="3" name="Content Placeholder 2"/>
          <p:cNvSpPr>
            <a:spLocks noGrp="1"/>
          </p:cNvSpPr>
          <p:nvPr>
            <p:ph idx="1"/>
          </p:nvPr>
        </p:nvSpPr>
        <p:spPr/>
        <p:txBody>
          <a:bodyPr>
            <a:normAutofit/>
          </a:bodyPr>
          <a:lstStyle/>
          <a:p>
            <a:r>
              <a:rPr lang="en-US" sz="2000" dirty="0"/>
              <a:t>JavaScript does not have the complex syntax and rules associated with Java. </a:t>
            </a:r>
            <a:endParaRPr lang="en-US" sz="2000" dirty="0" smtClean="0"/>
          </a:p>
          <a:p>
            <a:r>
              <a:rPr lang="en-US" sz="2000" dirty="0" smtClean="0"/>
              <a:t>Even </a:t>
            </a:r>
            <a:r>
              <a:rPr lang="en-US" sz="2000" dirty="0"/>
              <a:t>if you do not know any other programming language, learning JavaScript will not be difficult. </a:t>
            </a:r>
          </a:p>
          <a:p>
            <a:endParaRPr lang="en-US" sz="2000" dirty="0"/>
          </a:p>
          <a:p>
            <a:endParaRPr lang="en-US" sz="2000" dirty="0" smtClean="0"/>
          </a:p>
          <a:p>
            <a:endParaRPr lang="en-US" sz="2000" dirty="0"/>
          </a:p>
          <a:p>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JavaScript?</a:t>
            </a:r>
            <a:endParaRPr lang="en-US" dirty="0"/>
          </a:p>
        </p:txBody>
      </p:sp>
      <p:sp>
        <p:nvSpPr>
          <p:cNvPr id="3" name="Content Placeholder 2"/>
          <p:cNvSpPr>
            <a:spLocks noGrp="1"/>
          </p:cNvSpPr>
          <p:nvPr>
            <p:ph idx="1"/>
          </p:nvPr>
        </p:nvSpPr>
        <p:spPr/>
        <p:txBody>
          <a:bodyPr>
            <a:normAutofit/>
          </a:bodyPr>
          <a:lstStyle/>
          <a:p>
            <a:r>
              <a:rPr lang="en-US" dirty="0" smtClean="0"/>
              <a:t>Its is a </a:t>
            </a:r>
            <a:r>
              <a:rPr lang="en-US" dirty="0"/>
              <a:t>computer language </a:t>
            </a:r>
            <a:r>
              <a:rPr lang="en-US" dirty="0" smtClean="0"/>
              <a:t>with </a:t>
            </a:r>
            <a:r>
              <a:rPr lang="en-US" dirty="0"/>
              <a:t>a series </a:t>
            </a:r>
            <a:r>
              <a:rPr lang="en-US" dirty="0" smtClean="0"/>
              <a:t>of instructions </a:t>
            </a:r>
            <a:r>
              <a:rPr lang="en-US" dirty="0"/>
              <a:t>that tell the computer to do something</a:t>
            </a:r>
            <a:r>
              <a:rPr lang="en-US" dirty="0" smtClean="0"/>
              <a:t>.</a:t>
            </a:r>
          </a:p>
          <a:p>
            <a:r>
              <a:rPr lang="en-US" dirty="0" smtClean="0"/>
              <a:t>That </a:t>
            </a:r>
            <a:r>
              <a:rPr lang="en-US" dirty="0"/>
              <a:t>something can be one of a wide variety </a:t>
            </a:r>
            <a:r>
              <a:rPr lang="en-US" dirty="0" smtClean="0"/>
              <a:t>of things</a:t>
            </a:r>
            <a:r>
              <a:rPr lang="en-US" dirty="0"/>
              <a:t>, including displaying text, moving an image, or asking the user for information. </a:t>
            </a:r>
            <a:endParaRPr lang="en-US" dirty="0" smtClean="0"/>
          </a:p>
          <a:p>
            <a:r>
              <a:rPr lang="en-US" dirty="0" smtClean="0"/>
              <a:t>Normally the </a:t>
            </a:r>
            <a:r>
              <a:rPr lang="en-US" dirty="0"/>
              <a:t>instructions, or what is termed code, are processed from the </a:t>
            </a:r>
            <a:r>
              <a:rPr lang="en-US" b="1" dirty="0"/>
              <a:t>top line downward. </a:t>
            </a:r>
            <a:endParaRPr lang="en-US" b="1" dirty="0" smtClean="0"/>
          </a:p>
          <a:p>
            <a:r>
              <a:rPr lang="en-US" dirty="0" smtClean="0"/>
              <a:t>This simply means </a:t>
            </a:r>
            <a:r>
              <a:rPr lang="en-US" dirty="0"/>
              <a:t>that the computer looks at the code you’ve written, works out what action you want </a:t>
            </a:r>
            <a:r>
              <a:rPr lang="en-US" dirty="0" smtClean="0"/>
              <a:t>taken, and </a:t>
            </a:r>
            <a:r>
              <a:rPr lang="en-US" dirty="0"/>
              <a:t>then takes that action. </a:t>
            </a:r>
            <a:endParaRPr lang="en-US" dirty="0" smtClean="0"/>
          </a:p>
          <a:p>
            <a:r>
              <a:rPr lang="en-US" dirty="0" smtClean="0"/>
              <a:t>The </a:t>
            </a:r>
            <a:r>
              <a:rPr lang="en-US" dirty="0"/>
              <a:t>actual act of processing the code is called running or executing it.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JavaScript Characteristics</a:t>
            </a:r>
            <a:endParaRPr lang="en-US" dirty="0"/>
          </a:p>
        </p:txBody>
      </p:sp>
      <p:sp>
        <p:nvSpPr>
          <p:cNvPr id="3" name="Content Placeholder 2"/>
          <p:cNvSpPr>
            <a:spLocks noGrp="1"/>
          </p:cNvSpPr>
          <p:nvPr>
            <p:ph idx="1"/>
          </p:nvPr>
        </p:nvSpPr>
        <p:spPr/>
        <p:txBody>
          <a:bodyPr>
            <a:normAutofit/>
          </a:bodyPr>
          <a:lstStyle/>
          <a:p>
            <a:r>
              <a:rPr lang="en-US" dirty="0" smtClean="0"/>
              <a:t>To run properly, client-side JavaScript is written within HTML documents. </a:t>
            </a:r>
          </a:p>
          <a:p>
            <a:r>
              <a:rPr lang="en-US" dirty="0" smtClean="0"/>
              <a:t>Server-side JavaScript, called </a:t>
            </a:r>
            <a:r>
              <a:rPr lang="en-US" dirty="0" err="1" smtClean="0"/>
              <a:t>LiveWire</a:t>
            </a:r>
            <a:r>
              <a:rPr lang="en-US" dirty="0" smtClean="0"/>
              <a:t>, can work with back-end server processes. </a:t>
            </a:r>
          </a:p>
          <a:p>
            <a:r>
              <a:rPr lang="en-US" dirty="0" smtClean="0"/>
              <a:t>Whether used for client-side or server-side solutions, JavaScript allows programmers to add interactivity to Web pages without using server-based applications, such as Common Gateway Interface (CGI) programs.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is an interpreted language, rather than a compiled language.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computer </a:t>
            </a:r>
            <a:r>
              <a:rPr lang="en-US" dirty="0"/>
              <a:t>doesn’t really understand JavaScript at all. It needs </a:t>
            </a:r>
            <a:r>
              <a:rPr lang="en-US" dirty="0" smtClean="0"/>
              <a:t>something to </a:t>
            </a:r>
            <a:r>
              <a:rPr lang="en-US" dirty="0"/>
              <a:t>interpret the JavaScript code and convert it into something that it </a:t>
            </a:r>
            <a:r>
              <a:rPr lang="en-US" dirty="0" smtClean="0"/>
              <a:t>understands; hence </a:t>
            </a:r>
            <a:r>
              <a:rPr lang="en-US" dirty="0"/>
              <a:t>it is </a:t>
            </a:r>
            <a:r>
              <a:rPr lang="en-US" dirty="0" smtClean="0"/>
              <a:t>an </a:t>
            </a:r>
            <a:r>
              <a:rPr lang="en-US" i="1" dirty="0" smtClean="0"/>
              <a:t>interpreted </a:t>
            </a:r>
            <a:r>
              <a:rPr lang="en-US" i="1" dirty="0"/>
              <a:t>language. </a:t>
            </a:r>
            <a:endParaRPr lang="en-US" i="1" dirty="0" smtClean="0"/>
          </a:p>
          <a:p>
            <a:r>
              <a:rPr lang="en-US" i="1" dirty="0" smtClean="0"/>
              <a:t>Computers </a:t>
            </a:r>
            <a:r>
              <a:rPr lang="en-US" i="1" dirty="0"/>
              <a:t>understand only machine code, which is essentially a string of </a:t>
            </a:r>
            <a:r>
              <a:rPr lang="en-US" i="1" dirty="0" smtClean="0"/>
              <a:t>binary </a:t>
            </a:r>
            <a:r>
              <a:rPr lang="en-US" dirty="0" smtClean="0"/>
              <a:t>numbers </a:t>
            </a:r>
            <a:r>
              <a:rPr lang="en-US" dirty="0"/>
              <a:t>(that is, a string of zeros and ones). As the browser goes through the JavaScript, it passes it to </a:t>
            </a:r>
            <a:r>
              <a:rPr lang="en-US" dirty="0" smtClean="0"/>
              <a:t>a special </a:t>
            </a:r>
            <a:r>
              <a:rPr lang="en-US" dirty="0"/>
              <a:t>program called an </a:t>
            </a:r>
            <a:r>
              <a:rPr lang="en-US" i="1" dirty="0"/>
              <a:t>interpreter, which converts the JavaScript to the machine code </a:t>
            </a:r>
            <a:r>
              <a:rPr lang="en-US" i="1" dirty="0" smtClean="0"/>
              <a:t>that computer </a:t>
            </a:r>
            <a:r>
              <a:rPr lang="en-US" dirty="0" smtClean="0"/>
              <a:t>understands</a:t>
            </a:r>
            <a:r>
              <a:rPr lang="en-US" dirty="0"/>
              <a:t>. </a:t>
            </a:r>
            <a:endParaRPr lang="en-US" dirty="0" smtClean="0"/>
          </a:p>
          <a:p>
            <a:r>
              <a:rPr lang="en-US" dirty="0" smtClean="0"/>
              <a:t>Other similar languages are : VBScript</a:t>
            </a:r>
            <a:r>
              <a:rPr lang="en-US" dirty="0"/>
              <a:t>.</a:t>
            </a:r>
          </a:p>
          <a:p>
            <a:r>
              <a:rPr lang="en-US" dirty="0" smtClean="0"/>
              <a:t>The </a:t>
            </a:r>
            <a:r>
              <a:rPr lang="en-US" i="1" dirty="0" smtClean="0"/>
              <a:t>compiled </a:t>
            </a:r>
            <a:r>
              <a:rPr lang="en-US" i="1" dirty="0"/>
              <a:t>language is one in which the program code is converted to machine code before</a:t>
            </a:r>
          </a:p>
          <a:p>
            <a:r>
              <a:rPr lang="en-US" dirty="0"/>
              <a:t>it’s actually run, and this conversion only has to be done once. </a:t>
            </a:r>
            <a:endParaRPr lang="en-US" dirty="0" smtClean="0"/>
          </a:p>
          <a:p>
            <a:r>
              <a:rPr lang="en-US" dirty="0" smtClean="0"/>
              <a:t>The </a:t>
            </a:r>
            <a:r>
              <a:rPr lang="en-US" dirty="0"/>
              <a:t>programmer uses a compiler to </a:t>
            </a:r>
            <a:r>
              <a:rPr lang="en-US" dirty="0" smtClean="0"/>
              <a:t>convert  the </a:t>
            </a:r>
            <a:r>
              <a:rPr lang="en-US" dirty="0"/>
              <a:t>code that he wrote to machine code, and it is this machine code that is run by the </a:t>
            </a:r>
            <a:r>
              <a:rPr lang="en-US" dirty="0" smtClean="0"/>
              <a:t>program’s user</a:t>
            </a:r>
            <a:r>
              <a:rPr lang="en-US" dirty="0"/>
              <a:t>. </a:t>
            </a:r>
            <a:endParaRPr lang="en-US" dirty="0" smtClean="0"/>
          </a:p>
          <a:p>
            <a:r>
              <a:rPr lang="en-US" dirty="0" smtClean="0"/>
              <a:t>Compiled </a:t>
            </a:r>
            <a:r>
              <a:rPr lang="en-US" dirty="0"/>
              <a:t>languages include Visual Basic and 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Embedding JavaScript into HTML </a:t>
            </a:r>
          </a:p>
        </p:txBody>
      </p:sp>
      <p:sp>
        <p:nvSpPr>
          <p:cNvPr id="3" name="Content Placeholder 2"/>
          <p:cNvSpPr>
            <a:spLocks noGrp="1"/>
          </p:cNvSpPr>
          <p:nvPr>
            <p:ph idx="1"/>
          </p:nvPr>
        </p:nvSpPr>
        <p:spPr/>
        <p:txBody>
          <a:bodyPr/>
          <a:lstStyle/>
          <a:p>
            <a:r>
              <a:rPr lang="en-US" dirty="0"/>
              <a:t>JavaScript resides within an HTML </a:t>
            </a:r>
            <a:r>
              <a:rPr lang="en-US" dirty="0" smtClean="0"/>
              <a:t>document.</a:t>
            </a:r>
          </a:p>
          <a:p>
            <a:r>
              <a:rPr lang="en-US" dirty="0" smtClean="0"/>
              <a:t>Authors </a:t>
            </a:r>
            <a:r>
              <a:rPr lang="en-US" dirty="0"/>
              <a:t>usually place it into an HTML document using the &lt;SCRIPT&gt; tag. </a:t>
            </a:r>
            <a:endParaRPr lang="en-US" dirty="0" smtClean="0"/>
          </a:p>
          <a:p>
            <a:r>
              <a:rPr lang="en-US" dirty="0" smtClean="0"/>
              <a:t>You may add </a:t>
            </a:r>
            <a:r>
              <a:rPr lang="en-US" dirty="0"/>
              <a:t>script to the head or the body section (or both) of an HTML document. </a:t>
            </a:r>
            <a:endParaRPr lang="en-US" dirty="0" smtClean="0"/>
          </a:p>
          <a:p>
            <a:r>
              <a:rPr lang="en-US" dirty="0" smtClean="0"/>
              <a:t>Adding a script to a specific container in web page is called </a:t>
            </a:r>
            <a:r>
              <a:rPr lang="en-US" b="1" dirty="0" smtClean="0"/>
              <a:t>inline </a:t>
            </a:r>
            <a:r>
              <a:rPr lang="en-US" b="1" dirty="0"/>
              <a:t>scripting.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Embedding JavaScript into HTML </a:t>
            </a:r>
          </a:p>
        </p:txBody>
      </p:sp>
      <p:sp>
        <p:nvSpPr>
          <p:cNvPr id="3" name="Content Placeholder 2"/>
          <p:cNvSpPr>
            <a:spLocks noGrp="1"/>
          </p:cNvSpPr>
          <p:nvPr>
            <p:ph idx="1"/>
          </p:nvPr>
        </p:nvSpPr>
        <p:spPr/>
        <p:txBody>
          <a:bodyPr/>
          <a:lstStyle/>
          <a:p>
            <a:r>
              <a:rPr lang="en-US" dirty="0"/>
              <a:t>The basic structure of an HTML file with JavaScript</a:t>
            </a:r>
          </a:p>
          <a:p>
            <a:endParaRPr lang="en-US" dirty="0"/>
          </a:p>
        </p:txBody>
      </p:sp>
      <p:sp>
        <p:nvSpPr>
          <p:cNvPr id="4" name="Rectangle 3"/>
          <p:cNvSpPr/>
          <p:nvPr/>
        </p:nvSpPr>
        <p:spPr>
          <a:xfrm>
            <a:off x="304800" y="2590800"/>
            <a:ext cx="8610600" cy="411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&lt;HTML</a:t>
            </a:r>
            <a:r>
              <a:rPr lang="en-US" dirty="0" smtClean="0"/>
              <a:t>&gt;</a:t>
            </a:r>
          </a:p>
          <a:p>
            <a:r>
              <a:rPr lang="en-US" dirty="0" smtClean="0"/>
              <a:t>	&lt;</a:t>
            </a:r>
            <a:r>
              <a:rPr lang="en-US" dirty="0"/>
              <a:t>HEAD&gt; </a:t>
            </a:r>
            <a:endParaRPr lang="en-US" dirty="0" smtClean="0"/>
          </a:p>
          <a:p>
            <a:r>
              <a:rPr lang="en-US" dirty="0" smtClean="0"/>
              <a:t>		&lt;</a:t>
            </a:r>
            <a:r>
              <a:rPr lang="en-US" dirty="0"/>
              <a:t>TITLE&gt;Page Title&lt;/TITLE&gt; </a:t>
            </a:r>
            <a:endParaRPr lang="en-US" dirty="0" smtClean="0"/>
          </a:p>
          <a:p>
            <a:r>
              <a:rPr lang="en-US" b="1" dirty="0" smtClean="0"/>
              <a:t>		&lt;</a:t>
            </a:r>
            <a:r>
              <a:rPr lang="en-US" b="1" dirty="0"/>
              <a:t>SCRIPT </a:t>
            </a:r>
            <a:r>
              <a:rPr lang="en-US" b="1" dirty="0" smtClean="0"/>
              <a:t> type="text/</a:t>
            </a:r>
            <a:r>
              <a:rPr lang="en-US" b="1" dirty="0" err="1" smtClean="0"/>
              <a:t>javascript</a:t>
            </a:r>
            <a:r>
              <a:rPr lang="en-US" b="1" dirty="0" smtClean="0"/>
              <a:t>"&gt; </a:t>
            </a:r>
          </a:p>
          <a:p>
            <a:r>
              <a:rPr lang="en-US" b="1" dirty="0" smtClean="0"/>
              <a:t>			&lt;!— </a:t>
            </a:r>
            <a:r>
              <a:rPr lang="en-US" b="1" dirty="0"/>
              <a:t>//</a:t>
            </a:r>
            <a:r>
              <a:rPr lang="en-US" b="1" i="1" dirty="0"/>
              <a:t>JavaScript code goes here // --&gt; </a:t>
            </a:r>
            <a:endParaRPr lang="en-US" b="1" i="1" dirty="0" smtClean="0"/>
          </a:p>
          <a:p>
            <a:r>
              <a:rPr lang="en-US" b="1" i="1" dirty="0" smtClean="0"/>
              <a:t>		&lt;/</a:t>
            </a:r>
            <a:r>
              <a:rPr lang="en-US" b="1" i="1" dirty="0"/>
              <a:t>SCRIPT&gt; </a:t>
            </a:r>
            <a:endParaRPr lang="en-US" b="1" i="1" dirty="0" smtClean="0"/>
          </a:p>
          <a:p>
            <a:r>
              <a:rPr lang="en-US" b="1" i="1" dirty="0" smtClean="0"/>
              <a:t>	&lt;/</a:t>
            </a:r>
            <a:r>
              <a:rPr lang="en-US" b="1" i="1" dirty="0"/>
              <a:t>HEAD</a:t>
            </a:r>
            <a:r>
              <a:rPr lang="en-US" b="1" i="1" dirty="0" smtClean="0"/>
              <a:t>&gt;</a:t>
            </a:r>
          </a:p>
          <a:p>
            <a:r>
              <a:rPr lang="en-US" b="1" i="1" dirty="0" smtClean="0"/>
              <a:t> 	&lt;</a:t>
            </a:r>
            <a:r>
              <a:rPr lang="en-US" b="1" i="1" dirty="0"/>
              <a:t>BODY&gt; </a:t>
            </a:r>
            <a:endParaRPr lang="en-US" b="1" i="1" dirty="0" smtClean="0"/>
          </a:p>
          <a:p>
            <a:r>
              <a:rPr lang="en-US" b="1" i="1" dirty="0" smtClean="0"/>
              <a:t>		HTML </a:t>
            </a:r>
            <a:r>
              <a:rPr lang="en-US" b="1" i="1" dirty="0"/>
              <a:t>page text </a:t>
            </a:r>
            <a:endParaRPr lang="en-US" b="1" i="1" dirty="0" smtClean="0"/>
          </a:p>
          <a:p>
            <a:r>
              <a:rPr lang="en-US" b="1" i="1" dirty="0" smtClean="0"/>
              <a:t>		</a:t>
            </a:r>
            <a:r>
              <a:rPr lang="en-US" b="1" dirty="0" smtClean="0"/>
              <a:t> </a:t>
            </a:r>
            <a:r>
              <a:rPr lang="en-US" b="1" i="1" dirty="0" smtClean="0"/>
              <a:t>&lt;SCRIPT  type="text/</a:t>
            </a:r>
            <a:r>
              <a:rPr lang="en-US" b="1" i="1" dirty="0" err="1" smtClean="0"/>
              <a:t>javascript</a:t>
            </a:r>
            <a:r>
              <a:rPr lang="en-US" b="1" i="1" dirty="0" smtClean="0"/>
              <a:t>"&gt; </a:t>
            </a:r>
          </a:p>
          <a:p>
            <a:r>
              <a:rPr lang="en-US" b="1" i="1" dirty="0"/>
              <a:t>	</a:t>
            </a:r>
            <a:r>
              <a:rPr lang="en-US" b="1" i="1" dirty="0" smtClean="0"/>
              <a:t>		&lt;!— </a:t>
            </a:r>
            <a:r>
              <a:rPr lang="en-US" b="1" i="1" dirty="0"/>
              <a:t>//JavaScript goes here too // </a:t>
            </a:r>
            <a:r>
              <a:rPr lang="en-US" b="1" i="1" dirty="0" smtClean="0"/>
              <a:t>--&gt; </a:t>
            </a:r>
          </a:p>
          <a:p>
            <a:r>
              <a:rPr lang="en-US" b="1" i="1" dirty="0" smtClean="0"/>
              <a:t>		&lt;/</a:t>
            </a:r>
            <a:r>
              <a:rPr lang="en-US" b="1" i="1" dirty="0"/>
              <a:t>SCRIPT&gt; </a:t>
            </a:r>
            <a:endParaRPr lang="en-US" b="1" i="1" dirty="0" smtClean="0"/>
          </a:p>
          <a:p>
            <a:r>
              <a:rPr lang="en-US" b="1" i="1" dirty="0" smtClean="0"/>
              <a:t>		HTML </a:t>
            </a:r>
            <a:r>
              <a:rPr lang="en-US" b="1" i="1" dirty="0"/>
              <a:t>page text </a:t>
            </a:r>
            <a:endParaRPr lang="en-US" b="1" i="1" dirty="0" smtClean="0"/>
          </a:p>
          <a:p>
            <a:r>
              <a:rPr lang="en-US" b="1" i="1" dirty="0" smtClean="0"/>
              <a:t>	&lt;/</a:t>
            </a:r>
            <a:r>
              <a:rPr lang="en-US" b="1" i="1" dirty="0"/>
              <a:t>BODY&gt; </a:t>
            </a:r>
            <a:endParaRPr lang="en-US" b="1" i="1" dirty="0" smtClean="0"/>
          </a:p>
          <a:p>
            <a:r>
              <a:rPr lang="en-US" b="1" i="1" dirty="0" smtClean="0"/>
              <a:t>&lt;/</a:t>
            </a:r>
            <a:r>
              <a:rPr lang="en-US" b="1" i="1" dirty="0"/>
              <a:t>HTML&gt;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External scripts </a:t>
            </a:r>
          </a:p>
        </p:txBody>
      </p:sp>
      <p:sp>
        <p:nvSpPr>
          <p:cNvPr id="3" name="Content Placeholder 2"/>
          <p:cNvSpPr>
            <a:spLocks noGrp="1"/>
          </p:cNvSpPr>
          <p:nvPr>
            <p:ph idx="1"/>
          </p:nvPr>
        </p:nvSpPr>
        <p:spPr/>
        <p:txBody>
          <a:bodyPr>
            <a:normAutofit/>
          </a:bodyPr>
          <a:lstStyle/>
          <a:p>
            <a:r>
              <a:rPr lang="en-US" dirty="0"/>
              <a:t>You can also include script as an external file</a:t>
            </a:r>
            <a:r>
              <a:rPr lang="en-US" dirty="0" smtClean="0"/>
              <a:t>.</a:t>
            </a:r>
          </a:p>
          <a:p>
            <a:r>
              <a:rPr lang="en-US" dirty="0" smtClean="0"/>
              <a:t>This </a:t>
            </a:r>
            <a:r>
              <a:rPr lang="en-US" dirty="0"/>
              <a:t>strategy is helpful if your </a:t>
            </a:r>
            <a:r>
              <a:rPr lang="en-US" b="1" dirty="0"/>
              <a:t>code is more complex</a:t>
            </a:r>
            <a:r>
              <a:rPr lang="en-US" dirty="0"/>
              <a:t>, if you plan on </a:t>
            </a:r>
            <a:r>
              <a:rPr lang="en-US" b="1" dirty="0"/>
              <a:t>revising the code </a:t>
            </a:r>
            <a:r>
              <a:rPr lang="en-US" dirty="0"/>
              <a:t>often, or if you plan on using the </a:t>
            </a:r>
            <a:r>
              <a:rPr lang="en-US" b="1" dirty="0"/>
              <a:t>same code in multiple pages</a:t>
            </a:r>
            <a:r>
              <a:rPr lang="en-US" dirty="0"/>
              <a:t>. </a:t>
            </a:r>
            <a:endParaRPr lang="en-US" dirty="0" smtClean="0"/>
          </a:p>
          <a:p>
            <a:r>
              <a:rPr lang="en-US" dirty="0" smtClean="0"/>
              <a:t>To </a:t>
            </a:r>
            <a:r>
              <a:rPr lang="en-US" dirty="0"/>
              <a:t>create an external JavaScript file, use the .</a:t>
            </a:r>
            <a:r>
              <a:rPr lang="en-US" dirty="0" err="1"/>
              <a:t>js</a:t>
            </a:r>
            <a:r>
              <a:rPr lang="en-US" dirty="0"/>
              <a:t> file name extension. The .</a:t>
            </a:r>
            <a:r>
              <a:rPr lang="en-US" dirty="0" err="1"/>
              <a:t>js</a:t>
            </a:r>
            <a:r>
              <a:rPr lang="en-US" dirty="0"/>
              <a:t> file consists of native JavaScript code without the HTML &lt;SCRIPT&gt; tag.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External scripts </a:t>
            </a:r>
          </a:p>
        </p:txBody>
      </p:sp>
      <p:sp>
        <p:nvSpPr>
          <p:cNvPr id="3" name="Content Placeholder 2"/>
          <p:cNvSpPr>
            <a:spLocks noGrp="1"/>
          </p:cNvSpPr>
          <p:nvPr>
            <p:ph idx="1"/>
          </p:nvPr>
        </p:nvSpPr>
        <p:spPr/>
        <p:txBody>
          <a:bodyPr>
            <a:normAutofit/>
          </a:bodyPr>
          <a:lstStyle/>
          <a:p>
            <a:r>
              <a:rPr lang="en-US" dirty="0"/>
              <a:t>You can then include code similar to the following within the &lt;HEAD&gt; or &lt;BODY&gt; tags (note the use of the SRC attribute): </a:t>
            </a:r>
          </a:p>
          <a:p>
            <a:pPr>
              <a:buNone/>
            </a:pPr>
            <a:endParaRPr lang="en-US" dirty="0"/>
          </a:p>
          <a:p>
            <a:endParaRPr lang="en-US" dirty="0"/>
          </a:p>
        </p:txBody>
      </p:sp>
      <p:sp>
        <p:nvSpPr>
          <p:cNvPr id="6" name="Rectangle 5"/>
          <p:cNvSpPr/>
          <p:nvPr/>
        </p:nvSpPr>
        <p:spPr>
          <a:xfrm>
            <a:off x="685800" y="3276600"/>
            <a:ext cx="8001000" cy="3429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a:t>&lt;SCRIPT LANGUAGE="JavaScript" SRC="JavaScriptCode.js</a:t>
            </a:r>
            <a:r>
              <a:rPr lang="en-US" sz="2400" dirty="0" smtClean="0"/>
              <a:t>"&gt;</a:t>
            </a:r>
          </a:p>
          <a:p>
            <a:endParaRPr lang="en-US" sz="2400" dirty="0" smtClean="0"/>
          </a:p>
          <a:p>
            <a:r>
              <a:rPr lang="en-US" sz="2400" dirty="0" smtClean="0"/>
              <a:t> </a:t>
            </a:r>
            <a:r>
              <a:rPr lang="en-US" sz="2400" dirty="0"/>
              <a:t>&lt;!— /* Avoid adding embedded JavaScript code. It will not be executed if the .</a:t>
            </a:r>
            <a:r>
              <a:rPr lang="en-US" sz="2400" dirty="0" err="1"/>
              <a:t>js</a:t>
            </a:r>
            <a:r>
              <a:rPr lang="en-US" sz="2400" dirty="0"/>
              <a:t> file is unavailable. */ // --&gt; </a:t>
            </a:r>
            <a:endParaRPr lang="en-US" sz="2400" dirty="0" smtClean="0"/>
          </a:p>
          <a:p>
            <a:endParaRPr lang="en-US" sz="2400" dirty="0"/>
          </a:p>
          <a:p>
            <a:r>
              <a:rPr lang="en-US" sz="2400" dirty="0" smtClean="0"/>
              <a:t>&lt;/</a:t>
            </a:r>
            <a:r>
              <a:rPr lang="en-US" sz="2400" dirty="0"/>
              <a:t>SCRIPT&gt;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External scripts </a:t>
            </a:r>
            <a:endParaRPr lang="en-US" dirty="0"/>
          </a:p>
        </p:txBody>
      </p:sp>
      <p:sp>
        <p:nvSpPr>
          <p:cNvPr id="3" name="Content Placeholder 2"/>
          <p:cNvSpPr>
            <a:spLocks noGrp="1"/>
          </p:cNvSpPr>
          <p:nvPr>
            <p:ph idx="1"/>
          </p:nvPr>
        </p:nvSpPr>
        <p:spPr/>
        <p:txBody>
          <a:bodyPr>
            <a:normAutofit/>
          </a:bodyPr>
          <a:lstStyle/>
          <a:p>
            <a:r>
              <a:rPr lang="en-US" dirty="0"/>
              <a:t>The browser will automatically read the code written in the .</a:t>
            </a:r>
            <a:r>
              <a:rPr lang="en-US" dirty="0" err="1"/>
              <a:t>js</a:t>
            </a:r>
            <a:r>
              <a:rPr lang="en-US" dirty="0"/>
              <a:t> file as if it were placed between the &lt;SCRIPT&gt; tags. </a:t>
            </a:r>
            <a:endParaRPr lang="en-US" dirty="0" smtClean="0"/>
          </a:p>
          <a:p>
            <a:r>
              <a:rPr lang="en-US" dirty="0" smtClean="0"/>
              <a:t>As </a:t>
            </a:r>
            <a:r>
              <a:rPr lang="en-US" dirty="0"/>
              <a:t>noted in the code, any additional embedded JavaScript code will not be executed if the .</a:t>
            </a:r>
            <a:r>
              <a:rPr lang="en-US" dirty="0" err="1"/>
              <a:t>js</a:t>
            </a:r>
            <a:r>
              <a:rPr lang="en-US" dirty="0"/>
              <a:t> file is not available in Netscape Navigator 4.x and higher and in Microsoft Internet Explorer 4.x and higher. </a:t>
            </a:r>
            <a:endParaRPr lang="en-US" dirty="0" smtClean="0"/>
          </a:p>
          <a:p>
            <a:r>
              <a:rPr lang="en-US" dirty="0" smtClean="0"/>
              <a:t>If </a:t>
            </a:r>
            <a:r>
              <a:rPr lang="en-US" dirty="0"/>
              <a:t>any additional code needs to be executed in the file, that code should reside in a different &lt;SCRIPT&gt; block.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Comments in JavaScript</a:t>
            </a:r>
            <a:endParaRPr lang="en-US" dirty="0"/>
          </a:p>
        </p:txBody>
      </p:sp>
      <p:sp>
        <p:nvSpPr>
          <p:cNvPr id="3" name="Content Placeholder 2"/>
          <p:cNvSpPr>
            <a:spLocks noGrp="1"/>
          </p:cNvSpPr>
          <p:nvPr>
            <p:ph idx="1"/>
          </p:nvPr>
        </p:nvSpPr>
        <p:spPr/>
        <p:txBody>
          <a:bodyPr>
            <a:normAutofit/>
          </a:bodyPr>
          <a:lstStyle/>
          <a:p>
            <a:r>
              <a:rPr lang="en-US" dirty="0"/>
              <a:t>As your scripts become longer and more complex, they will become harder to read and debug. For this reason, successful programmers place comments in their code to help remind them of the purpose and function for each major section of code. </a:t>
            </a:r>
          </a:p>
          <a:p>
            <a:r>
              <a:rPr lang="en-US" dirty="0" smtClean="0"/>
              <a:t>HTML </a:t>
            </a:r>
            <a:r>
              <a:rPr lang="en-US" dirty="0"/>
              <a:t>allows </a:t>
            </a:r>
            <a:r>
              <a:rPr lang="en-US" dirty="0" smtClean="0"/>
              <a:t>to </a:t>
            </a:r>
            <a:r>
              <a:rPr lang="en-US" dirty="0"/>
              <a:t>use comment tags to place comments in the document that have no effect on the document's appearance to the user. Similarly, you can also place comments in your JavaScript code. </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Origin Of JavaScript</a:t>
            </a:r>
            <a:endParaRPr lang="en-US" dirty="0"/>
          </a:p>
        </p:txBody>
      </p:sp>
      <p:sp>
        <p:nvSpPr>
          <p:cNvPr id="3" name="Content Placeholder 2"/>
          <p:cNvSpPr>
            <a:spLocks noGrp="1"/>
          </p:cNvSpPr>
          <p:nvPr>
            <p:ph idx="1"/>
          </p:nvPr>
        </p:nvSpPr>
        <p:spPr/>
        <p:txBody>
          <a:bodyPr>
            <a:noAutofit/>
          </a:bodyPr>
          <a:lstStyle/>
          <a:p>
            <a:r>
              <a:rPr lang="en-US" sz="2400" dirty="0" smtClean="0"/>
              <a:t>Created so that some sort of interaction between the user and web page.</a:t>
            </a:r>
          </a:p>
          <a:p>
            <a:r>
              <a:rPr lang="en-US" sz="2400" dirty="0" smtClean="0"/>
              <a:t>Originally developed by Brendan </a:t>
            </a:r>
            <a:r>
              <a:rPr lang="en-US" sz="2400" dirty="0" err="1" smtClean="0"/>
              <a:t>Eich</a:t>
            </a:r>
            <a:r>
              <a:rPr lang="en-US" sz="2400" dirty="0" smtClean="0"/>
              <a:t> of Netscape in 1995.</a:t>
            </a:r>
          </a:p>
          <a:p>
            <a:r>
              <a:rPr lang="en-US" sz="2400" dirty="0" smtClean="0"/>
              <a:t>First name </a:t>
            </a:r>
            <a:r>
              <a:rPr lang="en-US" sz="2400" b="1" dirty="0" smtClean="0"/>
              <a:t>Mocha</a:t>
            </a:r>
            <a:r>
              <a:rPr lang="en-US" sz="2400" dirty="0" smtClean="0"/>
              <a:t> then to  </a:t>
            </a:r>
            <a:r>
              <a:rPr lang="en-US" sz="2400" b="1" dirty="0" err="1" smtClean="0"/>
              <a:t>LiveScript</a:t>
            </a:r>
            <a:r>
              <a:rPr lang="en-US" sz="2400" dirty="0" smtClean="0"/>
              <a:t>, and finally to </a:t>
            </a:r>
            <a:r>
              <a:rPr lang="en-US" sz="2400" b="1" dirty="0" smtClean="0"/>
              <a:t>JavaScript</a:t>
            </a:r>
          </a:p>
          <a:p>
            <a:r>
              <a:rPr lang="en-US" sz="2400" dirty="0" smtClean="0"/>
              <a:t>In November, 1996 Netscape announced that it had submitted JavaScript to </a:t>
            </a:r>
            <a:r>
              <a:rPr lang="en-US" sz="2400" dirty="0" err="1" smtClean="0"/>
              <a:t>Ecma</a:t>
            </a:r>
            <a:r>
              <a:rPr lang="en-US" sz="2400" dirty="0" smtClean="0"/>
              <a:t> International for consideration as an industry standard, and subsequent work resulted in the standardized version named </a:t>
            </a:r>
            <a:r>
              <a:rPr lang="en-US" sz="2400" b="1" dirty="0" err="1" smtClean="0"/>
              <a:t>ECMAScript</a:t>
            </a:r>
            <a:r>
              <a:rPr lang="en-US" sz="2400" dirty="0" smtClean="0"/>
              <a:t>.</a:t>
            </a:r>
          </a:p>
          <a:p>
            <a:r>
              <a:rPr lang="en-US" sz="2400" dirty="0" smtClean="0"/>
              <a:t>JavaScript was first supported in </a:t>
            </a:r>
            <a:r>
              <a:rPr lang="en-US" sz="2400" b="1" dirty="0" smtClean="0"/>
              <a:t>Navigator version 2.0</a:t>
            </a:r>
            <a:r>
              <a:rPr lang="en-US" sz="2400" dirty="0" smtClean="0"/>
              <a:t>, and has since gained universal support in such browsers as Internet Explorer 3.0 and later, Mosaic 2.0 and later, and Lotus Personal Web Client 3.0 and later.</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Comments in JavaScript</a:t>
            </a:r>
            <a:endParaRPr lang="en-US" dirty="0"/>
          </a:p>
        </p:txBody>
      </p:sp>
      <p:sp>
        <p:nvSpPr>
          <p:cNvPr id="3" name="Content Placeholder 2"/>
          <p:cNvSpPr>
            <a:spLocks noGrp="1"/>
          </p:cNvSpPr>
          <p:nvPr>
            <p:ph idx="1"/>
          </p:nvPr>
        </p:nvSpPr>
        <p:spPr/>
        <p:txBody>
          <a:bodyPr>
            <a:normAutofit/>
          </a:bodyPr>
          <a:lstStyle/>
          <a:p>
            <a:r>
              <a:rPr lang="en-US" dirty="0"/>
              <a:t>Single-line comment indicator </a:t>
            </a:r>
          </a:p>
          <a:p>
            <a:pPr lvl="1"/>
            <a:r>
              <a:rPr lang="en-US" dirty="0" smtClean="0"/>
              <a:t>The single-line </a:t>
            </a:r>
            <a:r>
              <a:rPr lang="en-US" dirty="0"/>
              <a:t>comment indicator is not limited to just this use. </a:t>
            </a:r>
            <a:endParaRPr lang="en-US" dirty="0" smtClean="0"/>
          </a:p>
          <a:p>
            <a:pPr lvl="1"/>
            <a:r>
              <a:rPr lang="en-US" dirty="0" smtClean="0"/>
              <a:t>You </a:t>
            </a:r>
            <a:r>
              <a:rPr lang="en-US" dirty="0"/>
              <a:t>can use this method to add comments to a whole or partial line </a:t>
            </a:r>
          </a:p>
          <a:p>
            <a:endParaRPr lang="en-US" dirty="0"/>
          </a:p>
          <a:p>
            <a:endParaRPr lang="en-US" dirty="0"/>
          </a:p>
        </p:txBody>
      </p:sp>
      <p:sp>
        <p:nvSpPr>
          <p:cNvPr id="4" name="Rectangle 3"/>
          <p:cNvSpPr/>
          <p:nvPr/>
        </p:nvSpPr>
        <p:spPr>
          <a:xfrm>
            <a:off x="533400" y="4343400"/>
            <a:ext cx="8077200" cy="2286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000" dirty="0"/>
              <a:t>&lt;SCRIPT LANGUAGE="JavaScript"&gt; </a:t>
            </a:r>
            <a:endParaRPr lang="en-US" sz="2000" dirty="0" smtClean="0"/>
          </a:p>
          <a:p>
            <a:r>
              <a:rPr lang="en-US" sz="2000" dirty="0" smtClean="0"/>
              <a:t>&lt;!-- </a:t>
            </a:r>
            <a:r>
              <a:rPr lang="en-US" sz="2000" i="1" dirty="0"/>
              <a:t>// Variables defined here </a:t>
            </a:r>
            <a:endParaRPr lang="en-US" sz="2000" i="1" dirty="0" smtClean="0"/>
          </a:p>
          <a:p>
            <a:r>
              <a:rPr lang="en-US" sz="2000" i="1" dirty="0" err="1" smtClean="0"/>
              <a:t>var</a:t>
            </a:r>
            <a:r>
              <a:rPr lang="en-US" sz="2000" i="1" dirty="0" smtClean="0"/>
              <a:t> </a:t>
            </a:r>
            <a:r>
              <a:rPr lang="en-US" sz="2000" i="1" dirty="0" err="1"/>
              <a:t>firstNum</a:t>
            </a:r>
            <a:r>
              <a:rPr lang="en-US" sz="2000" i="1" dirty="0"/>
              <a:t> = 20 </a:t>
            </a:r>
            <a:endParaRPr lang="en-US" sz="2000" i="1" dirty="0" smtClean="0"/>
          </a:p>
          <a:p>
            <a:r>
              <a:rPr lang="en-US" sz="2000" i="1" dirty="0" err="1" smtClean="0"/>
              <a:t>var</a:t>
            </a:r>
            <a:r>
              <a:rPr lang="en-US" sz="2000" i="1" dirty="0" smtClean="0"/>
              <a:t> </a:t>
            </a:r>
            <a:r>
              <a:rPr lang="en-US" sz="2000" i="1" dirty="0" err="1"/>
              <a:t>secondNum</a:t>
            </a:r>
            <a:r>
              <a:rPr lang="en-US" sz="2000" i="1" dirty="0"/>
              <a:t> = 0 </a:t>
            </a:r>
            <a:r>
              <a:rPr lang="en-US" sz="2000" i="1" dirty="0" smtClean="0"/>
              <a:t>// </a:t>
            </a:r>
            <a:r>
              <a:rPr lang="en-US" sz="2000" i="1" dirty="0"/>
              <a:t>this value will change </a:t>
            </a:r>
            <a:endParaRPr lang="en-US" sz="2000" i="1" dirty="0" smtClean="0"/>
          </a:p>
          <a:p>
            <a:r>
              <a:rPr lang="en-US" sz="2000" i="1" dirty="0" smtClean="0"/>
              <a:t>//--&gt; </a:t>
            </a:r>
          </a:p>
          <a:p>
            <a:r>
              <a:rPr lang="en-US" sz="2000" i="1" dirty="0" smtClean="0"/>
              <a:t>&lt;/</a:t>
            </a:r>
            <a:r>
              <a:rPr lang="en-US" sz="2000" i="1" dirty="0"/>
              <a:t>SCRIPT&gt;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Comments in JavaScript</a:t>
            </a:r>
            <a:endParaRPr lang="en-US" dirty="0"/>
          </a:p>
        </p:txBody>
      </p:sp>
      <p:sp>
        <p:nvSpPr>
          <p:cNvPr id="3" name="Content Placeholder 2"/>
          <p:cNvSpPr>
            <a:spLocks noGrp="1"/>
          </p:cNvSpPr>
          <p:nvPr>
            <p:ph idx="1"/>
          </p:nvPr>
        </p:nvSpPr>
        <p:spPr/>
        <p:txBody>
          <a:bodyPr>
            <a:normAutofit/>
          </a:bodyPr>
          <a:lstStyle/>
          <a:p>
            <a:r>
              <a:rPr lang="en-US" sz="2400" dirty="0" smtClean="0"/>
              <a:t>Used to comment line that </a:t>
            </a:r>
            <a:r>
              <a:rPr lang="en-US" sz="2400" dirty="0"/>
              <a:t>extends beyond a single line. </a:t>
            </a:r>
            <a:endParaRPr lang="en-US" sz="2400" dirty="0" smtClean="0"/>
          </a:p>
          <a:p>
            <a:r>
              <a:rPr lang="en-US" sz="2400" dirty="0" smtClean="0"/>
              <a:t>enclose </a:t>
            </a:r>
            <a:r>
              <a:rPr lang="en-US" sz="2400" dirty="0"/>
              <a:t>the area that will not execute with the /* and */ indicators</a:t>
            </a:r>
            <a:r>
              <a:rPr lang="en-US" sz="2400" dirty="0" smtClean="0"/>
              <a:t>. (Which is same for </a:t>
            </a:r>
            <a:r>
              <a:rPr lang="en-US" sz="2400" dirty="0" err="1" smtClean="0"/>
              <a:t>css</a:t>
            </a:r>
            <a:r>
              <a:rPr lang="en-US" sz="2400" dirty="0" smtClean="0"/>
              <a:t>) </a:t>
            </a:r>
            <a:endParaRPr lang="en-US" dirty="0"/>
          </a:p>
        </p:txBody>
      </p:sp>
      <p:sp>
        <p:nvSpPr>
          <p:cNvPr id="4" name="Rectangle 3"/>
          <p:cNvSpPr/>
          <p:nvPr/>
        </p:nvSpPr>
        <p:spPr>
          <a:xfrm>
            <a:off x="533400" y="2819400"/>
            <a:ext cx="8077200" cy="381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smtClean="0"/>
          </a:p>
          <a:p>
            <a:endParaRPr lang="en-US" dirty="0"/>
          </a:p>
          <a:p>
            <a:r>
              <a:rPr lang="en-US" dirty="0" smtClean="0"/>
              <a:t>&lt;</a:t>
            </a:r>
            <a:r>
              <a:rPr lang="en-US" dirty="0"/>
              <a:t>SCRIPT LANGUAGE="JavaScript"&gt; </a:t>
            </a:r>
          </a:p>
          <a:p>
            <a:r>
              <a:rPr lang="en-US" dirty="0"/>
              <a:t>&lt;!-- </a:t>
            </a:r>
          </a:p>
          <a:p>
            <a:r>
              <a:rPr lang="en-US" dirty="0"/>
              <a:t>/* </a:t>
            </a:r>
          </a:p>
          <a:p>
            <a:r>
              <a:rPr lang="en-US" dirty="0"/>
              <a:t>The function </a:t>
            </a:r>
            <a:r>
              <a:rPr lang="en-US" dirty="0" err="1"/>
              <a:t>addNumbers</a:t>
            </a:r>
            <a:r>
              <a:rPr lang="en-US" dirty="0"/>
              <a:t>( ) is used to calculate the </a:t>
            </a:r>
          </a:p>
          <a:p>
            <a:r>
              <a:rPr lang="en-US" dirty="0"/>
              <a:t>two numbers that are supplied to the function by the </a:t>
            </a:r>
          </a:p>
          <a:p>
            <a:r>
              <a:rPr lang="en-US" dirty="0"/>
              <a:t>user. </a:t>
            </a:r>
          </a:p>
          <a:p>
            <a:r>
              <a:rPr lang="en-US" dirty="0"/>
              <a:t>*/ </a:t>
            </a:r>
          </a:p>
          <a:p>
            <a:r>
              <a:rPr lang="en-US" dirty="0"/>
              <a:t>function </a:t>
            </a:r>
            <a:r>
              <a:rPr lang="en-US" dirty="0" err="1"/>
              <a:t>addNumbers</a:t>
            </a:r>
            <a:r>
              <a:rPr lang="en-US" dirty="0"/>
              <a:t>() { </a:t>
            </a:r>
          </a:p>
          <a:p>
            <a:r>
              <a:rPr lang="en-US" dirty="0"/>
              <a:t>//</a:t>
            </a:r>
            <a:r>
              <a:rPr lang="en-US" i="1" dirty="0"/>
              <a:t>code for function </a:t>
            </a:r>
          </a:p>
          <a:p>
            <a:r>
              <a:rPr lang="en-US" dirty="0"/>
              <a:t>} </a:t>
            </a:r>
          </a:p>
          <a:p>
            <a:r>
              <a:rPr lang="en-US" dirty="0"/>
              <a:t>//--&gt; </a:t>
            </a:r>
          </a:p>
          <a:p>
            <a:r>
              <a:rPr lang="en-US" dirty="0"/>
              <a:t>&lt;/SCRIPT&gt; </a:t>
            </a:r>
          </a:p>
          <a:p>
            <a:endParaRPr lang="en-US" dirty="0"/>
          </a:p>
          <a:p>
            <a:endParaRPr lang="en-US"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819400" y="3962400"/>
            <a:ext cx="5212261" cy="1569660"/>
          </a:xfrm>
          <a:prstGeom prst="rect">
            <a:avLst/>
          </a:prstGeom>
          <a:noFill/>
        </p:spPr>
        <p:txBody>
          <a:bodyPr wrap="none" rtlCol="0">
            <a:spAutoFit/>
          </a:bodyPr>
          <a:lstStyle/>
          <a:p>
            <a:r>
              <a:rPr lang="en-US" sz="9600" dirty="0" smtClean="0">
                <a:solidFill>
                  <a:schemeClr val="bg1"/>
                </a:solidFill>
              </a:rPr>
              <a:t>Questions</a:t>
            </a:r>
            <a:endParaRPr lang="en-US" sz="9600" dirty="0">
              <a:solidFill>
                <a:schemeClr val="bg1"/>
              </a:solidFill>
            </a:endParaRPr>
          </a:p>
        </p:txBody>
      </p:sp>
      <p:sp>
        <p:nvSpPr>
          <p:cNvPr id="5" name="TextBox 4"/>
          <p:cNvSpPr txBox="1"/>
          <p:nvPr/>
        </p:nvSpPr>
        <p:spPr>
          <a:xfrm>
            <a:off x="2590800" y="1981200"/>
            <a:ext cx="1604927" cy="3770263"/>
          </a:xfrm>
          <a:prstGeom prst="rect">
            <a:avLst/>
          </a:prstGeom>
          <a:noFill/>
        </p:spPr>
        <p:txBody>
          <a:bodyPr wrap="none" rtlCol="0">
            <a:spAutoFit/>
          </a:bodyPr>
          <a:lstStyle/>
          <a:p>
            <a:r>
              <a:rPr lang="en-US" sz="23900" dirty="0" smtClean="0">
                <a:solidFill>
                  <a:srgbClr val="FFC000"/>
                </a:solidFill>
              </a:rPr>
              <a:t>?</a:t>
            </a:r>
            <a:endParaRPr lang="en-US" sz="23900" dirty="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Java and JavaScript</a:t>
            </a:r>
            <a:endParaRPr lang="en-US" dirty="0"/>
          </a:p>
        </p:txBody>
      </p:sp>
      <p:sp>
        <p:nvSpPr>
          <p:cNvPr id="3" name="Content Placeholder 2"/>
          <p:cNvSpPr>
            <a:spLocks noGrp="1"/>
          </p:cNvSpPr>
          <p:nvPr>
            <p:ph idx="1"/>
          </p:nvPr>
        </p:nvSpPr>
        <p:spPr/>
        <p:txBody>
          <a:bodyPr>
            <a:normAutofit/>
          </a:bodyPr>
          <a:lstStyle/>
          <a:p>
            <a:r>
              <a:rPr lang="en-US" dirty="0" smtClean="0"/>
              <a:t>Misconception – “JavaScript is the simplified version of Java from Sun Microsystems”</a:t>
            </a:r>
          </a:p>
          <a:p>
            <a:r>
              <a:rPr lang="en-US" dirty="0" smtClean="0"/>
              <a:t>Similarities – Both can provide executable web content in web browser.</a:t>
            </a:r>
          </a:p>
          <a:p>
            <a:r>
              <a:rPr lang="en-US" dirty="0"/>
              <a:t>JavaScript is not a stand-alone programming language like Java. </a:t>
            </a:r>
            <a:endParaRPr lang="en-US" dirty="0" smtClean="0"/>
          </a:p>
          <a:p>
            <a:r>
              <a:rPr lang="en-US" dirty="0" smtClean="0"/>
              <a:t>Both the languages are unrelated.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dirty="0" smtClean="0"/>
              <a:t>JavaScript </a:t>
            </a:r>
            <a:r>
              <a:rPr lang="en-US" dirty="0"/>
              <a:t>is a scripting language </a:t>
            </a:r>
          </a:p>
        </p:txBody>
      </p:sp>
      <p:sp>
        <p:nvSpPr>
          <p:cNvPr id="3" name="Content Placeholder 2"/>
          <p:cNvSpPr>
            <a:spLocks noGrp="1"/>
          </p:cNvSpPr>
          <p:nvPr>
            <p:ph idx="1"/>
          </p:nvPr>
        </p:nvSpPr>
        <p:spPr/>
        <p:txBody>
          <a:bodyPr>
            <a:normAutofit fontScale="32500" lnSpcReduction="20000"/>
          </a:bodyPr>
          <a:lstStyle/>
          <a:p>
            <a:r>
              <a:rPr lang="en-US" sz="7400" dirty="0" smtClean="0"/>
              <a:t>A </a:t>
            </a:r>
            <a:r>
              <a:rPr lang="en-US" sz="7400" dirty="0"/>
              <a:t>scripting language </a:t>
            </a:r>
            <a:r>
              <a:rPr lang="en-US" sz="7400" dirty="0" smtClean="0"/>
              <a:t>for simple programming designed </a:t>
            </a:r>
            <a:r>
              <a:rPr lang="en-US" sz="7400" dirty="0"/>
              <a:t>to enable computer users to write useful programs easily. </a:t>
            </a:r>
            <a:endParaRPr lang="en-US" sz="7400" dirty="0" smtClean="0"/>
          </a:p>
          <a:p>
            <a:r>
              <a:rPr lang="en-US" sz="7400" dirty="0" smtClean="0"/>
              <a:t>Scripting languages, including </a:t>
            </a:r>
            <a:r>
              <a:rPr lang="en-US" sz="7400" b="1" dirty="0" smtClean="0"/>
              <a:t>Perl, </a:t>
            </a:r>
            <a:r>
              <a:rPr lang="en-US" sz="7400" b="1" dirty="0" err="1" smtClean="0"/>
              <a:t>Tcl</a:t>
            </a:r>
            <a:r>
              <a:rPr lang="en-US" sz="7400" b="1" dirty="0" smtClean="0"/>
              <a:t> and REXX</a:t>
            </a:r>
            <a:r>
              <a:rPr lang="en-US" sz="7400" dirty="0" smtClean="0"/>
              <a:t>, are interpreted, meaning that they are not compiled to any particular machine or operating system. This feature makes them platform-independent.</a:t>
            </a:r>
          </a:p>
          <a:p>
            <a:r>
              <a:rPr lang="en-US" sz="7400" dirty="0" smtClean="0"/>
              <a:t>One </a:t>
            </a:r>
            <a:r>
              <a:rPr lang="en-US" sz="7400" dirty="0"/>
              <a:t>of the key uses for scripting languages such as JavaScript is to allow more complex programs, created by programming languages such as C and C++, to work together. </a:t>
            </a:r>
            <a:endParaRPr lang="en-US" sz="7400" dirty="0" smtClean="0"/>
          </a:p>
          <a:p>
            <a:r>
              <a:rPr lang="en-US" sz="7400" dirty="0" smtClean="0"/>
              <a:t>JavaScript </a:t>
            </a:r>
            <a:r>
              <a:rPr lang="en-US" sz="7400" dirty="0"/>
              <a:t>is one of the more popular languages, and is uniquely suited for this purpose</a:t>
            </a:r>
            <a:r>
              <a:rPr lang="en-US" sz="7400"/>
              <a:t>. </a:t>
            </a:r>
            <a:r>
              <a:rPr lang="en-US" sz="7400" smtClean="0"/>
              <a:t> </a:t>
            </a:r>
            <a:endParaRPr lang="en-US" sz="7400" dirty="0" smtClean="0"/>
          </a:p>
          <a:p>
            <a:r>
              <a:rPr lang="en-US" sz="7400" dirty="0" smtClean="0"/>
              <a:t>Smaller </a:t>
            </a:r>
            <a:r>
              <a:rPr lang="en-US" sz="7400" dirty="0"/>
              <a:t>and less powerful than full programming languages, scripting languages provide easy functionality. JavaScript syntax is similar to that of C or Pascal.</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sz="3600" dirty="0"/>
              <a:t>JavaScript is object-based, not object-oriented </a:t>
            </a:r>
            <a:endParaRPr lang="en-US" dirty="0"/>
          </a:p>
        </p:txBody>
      </p:sp>
      <p:sp>
        <p:nvSpPr>
          <p:cNvPr id="3" name="Content Placeholder 2"/>
          <p:cNvSpPr>
            <a:spLocks noGrp="1"/>
          </p:cNvSpPr>
          <p:nvPr>
            <p:ph idx="1"/>
          </p:nvPr>
        </p:nvSpPr>
        <p:spPr/>
        <p:txBody>
          <a:bodyPr>
            <a:normAutofit/>
          </a:bodyPr>
          <a:lstStyle/>
          <a:p>
            <a:r>
              <a:rPr lang="en-US" sz="2000" dirty="0"/>
              <a:t>Object-oriented is a common term in programming languages. </a:t>
            </a:r>
            <a:endParaRPr lang="en-US" sz="2000" dirty="0" smtClean="0"/>
          </a:p>
          <a:p>
            <a:r>
              <a:rPr lang="en-US" sz="2000" dirty="0" smtClean="0"/>
              <a:t>An </a:t>
            </a:r>
            <a:r>
              <a:rPr lang="en-US" sz="2000" dirty="0"/>
              <a:t>object-oriented program is a collection of individual objects that perform different functions, rather than a sequence of statements that collectively perform a specific task. </a:t>
            </a:r>
            <a:endParaRPr lang="en-US" sz="2000" dirty="0" smtClean="0"/>
          </a:p>
          <a:p>
            <a:r>
              <a:rPr lang="en-US" sz="2000" dirty="0" smtClean="0"/>
              <a:t>These </a:t>
            </a:r>
            <a:r>
              <a:rPr lang="en-US" sz="2000" dirty="0"/>
              <a:t>objects are usually related in a hierarchical manner, in which new objects and subclasses of objects inherit the properties and methods of the objects above them in the hierarchy. </a:t>
            </a:r>
            <a:endParaRPr lang="en-US" sz="2000" dirty="0" smtClean="0"/>
          </a:p>
          <a:p>
            <a:r>
              <a:rPr lang="en-US" sz="2000" dirty="0" smtClean="0"/>
              <a:t>JavaScript </a:t>
            </a:r>
            <a:r>
              <a:rPr lang="en-US" sz="2000" dirty="0"/>
              <a:t>is not object-oriented because it does not allow for object inheritance and </a:t>
            </a:r>
            <a:r>
              <a:rPr lang="en-US" sz="2000" dirty="0" err="1"/>
              <a:t>subclassing</a:t>
            </a:r>
            <a:r>
              <a:rPr lang="en-US" sz="2000" dirty="0"/>
              <a:t> in the traditional sense. </a:t>
            </a:r>
            <a:endParaRPr lang="en-US" sz="2000" dirty="0" smtClean="0"/>
          </a:p>
          <a:p>
            <a:r>
              <a:rPr lang="en-US" sz="2000" dirty="0" smtClean="0"/>
              <a:t>However</a:t>
            </a:r>
            <a:r>
              <a:rPr lang="en-US" sz="2000" dirty="0"/>
              <a:t>, JavaScript is an object-based language because it derives functionality from a collection of built-in objects. </a:t>
            </a:r>
            <a:endParaRPr lang="en-US" sz="2000" dirty="0" smtClean="0"/>
          </a:p>
          <a:p>
            <a:r>
              <a:rPr lang="en-US" sz="2000" dirty="0" smtClean="0"/>
              <a:t>With </a:t>
            </a:r>
            <a:r>
              <a:rPr lang="en-US" sz="2000" dirty="0"/>
              <a:t>JavaScript, you can also create your own objects.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sz="3200" dirty="0" smtClean="0"/>
              <a:t>JavaScript is event-driven </a:t>
            </a:r>
            <a:endParaRPr lang="en-US" dirty="0"/>
          </a:p>
        </p:txBody>
      </p:sp>
      <p:sp>
        <p:nvSpPr>
          <p:cNvPr id="3" name="Content Placeholder 2"/>
          <p:cNvSpPr>
            <a:spLocks noGrp="1"/>
          </p:cNvSpPr>
          <p:nvPr>
            <p:ph idx="1"/>
          </p:nvPr>
        </p:nvSpPr>
        <p:spPr/>
        <p:txBody>
          <a:bodyPr>
            <a:normAutofit/>
          </a:bodyPr>
          <a:lstStyle/>
          <a:p>
            <a:r>
              <a:rPr lang="en-US" sz="2000" dirty="0"/>
              <a:t>The World Wide Web is based upon an event-driven model. For example, whenever you click an item on a Web page, an event occurs. </a:t>
            </a:r>
            <a:endParaRPr lang="en-US" sz="2000" dirty="0" smtClean="0"/>
          </a:p>
          <a:p>
            <a:r>
              <a:rPr lang="en-US" sz="2000" dirty="0" smtClean="0"/>
              <a:t>The </a:t>
            </a:r>
            <a:r>
              <a:rPr lang="en-US" sz="2000" dirty="0"/>
              <a:t>previous programming model was the procedural model, in which the user (if there is one) is expected to interact with the program in a fairly sequential manner. </a:t>
            </a:r>
            <a:endParaRPr lang="en-US" sz="2000" dirty="0" smtClean="0"/>
          </a:p>
          <a:p>
            <a:r>
              <a:rPr lang="en-US" sz="2000" dirty="0" smtClean="0"/>
              <a:t>On </a:t>
            </a:r>
            <a:r>
              <a:rPr lang="en-US" sz="2000" dirty="0"/>
              <a:t>a Web page, however, the user is in control and can click or not click, move the mouse or not move the mouse, or change the URL at will. </a:t>
            </a:r>
            <a:endParaRPr lang="en-US" sz="2000" dirty="0" smtClean="0"/>
          </a:p>
          <a:p>
            <a:r>
              <a:rPr lang="en-US" sz="2000" dirty="0" smtClean="0"/>
              <a:t>Because </a:t>
            </a:r>
            <a:r>
              <a:rPr lang="en-US" sz="2000" dirty="0"/>
              <a:t>of the unpredictability of a user's actions, programming modules (called subroutines or functions) can be created that are independent of each other and do not require any sequential set of operations. </a:t>
            </a:r>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sz="3200" dirty="0" smtClean="0"/>
              <a:t>JavaScript is event-driven …</a:t>
            </a:r>
            <a:r>
              <a:rPr lang="en-US" sz="2000" dirty="0" smtClean="0"/>
              <a:t>continued</a:t>
            </a:r>
            <a:r>
              <a:rPr lang="en-US" sz="3200" dirty="0" smtClean="0"/>
              <a:t> </a:t>
            </a:r>
            <a:endParaRPr lang="en-US" dirty="0"/>
          </a:p>
        </p:txBody>
      </p:sp>
      <p:sp>
        <p:nvSpPr>
          <p:cNvPr id="3" name="Content Placeholder 2"/>
          <p:cNvSpPr>
            <a:spLocks noGrp="1"/>
          </p:cNvSpPr>
          <p:nvPr>
            <p:ph idx="1"/>
          </p:nvPr>
        </p:nvSpPr>
        <p:spPr/>
        <p:txBody>
          <a:bodyPr>
            <a:normAutofit/>
          </a:bodyPr>
          <a:lstStyle/>
          <a:p>
            <a:r>
              <a:rPr lang="en-US" sz="2000" dirty="0" smtClean="0"/>
              <a:t>Events </a:t>
            </a:r>
            <a:r>
              <a:rPr lang="en-US" sz="2000" dirty="0"/>
              <a:t>can trigger functions. </a:t>
            </a:r>
            <a:endParaRPr lang="en-US" sz="2000" dirty="0" smtClean="0"/>
          </a:p>
          <a:p>
            <a:r>
              <a:rPr lang="en-US" sz="2000" dirty="0" smtClean="0"/>
              <a:t>Event </a:t>
            </a:r>
            <a:r>
              <a:rPr lang="en-US" sz="2000" dirty="0"/>
              <a:t>triggers can be as simple as the user clicking a button, clicking or moving the mouse over a hyperlink, or entering text into a text field. </a:t>
            </a:r>
            <a:endParaRPr lang="en-US" sz="2000" dirty="0" smtClean="0"/>
          </a:p>
          <a:p>
            <a:r>
              <a:rPr lang="en-US" sz="2000" dirty="0" smtClean="0"/>
              <a:t>Scripting </a:t>
            </a:r>
            <a:r>
              <a:rPr lang="en-US" sz="2000" dirty="0"/>
              <a:t>can be tied to any of these </a:t>
            </a:r>
            <a:r>
              <a:rPr lang="en-US" sz="2000" dirty="0" smtClean="0"/>
              <a:t>events</a:t>
            </a:r>
            <a:endParaRPr lang="en-US" sz="2000" dirty="0"/>
          </a:p>
          <a:p>
            <a:r>
              <a:rPr lang="en-US" sz="2000" dirty="0"/>
              <a:t>Client-side JavaScript is part of the text within your HTML document. When your browser retrieves a scripted page, it executes the JavaScript programs and performs the appropriate operations in response to user events. </a:t>
            </a:r>
          </a:p>
          <a:p>
            <a:endParaRPr lang="en-US" sz="2000" dirty="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sz="3200" dirty="0" smtClean="0"/>
              <a:t>JavaScript </a:t>
            </a:r>
            <a:r>
              <a:rPr lang="en-US" sz="3200" dirty="0"/>
              <a:t>is </a:t>
            </a:r>
            <a:r>
              <a:rPr lang="en-US" sz="3200" dirty="0" smtClean="0"/>
              <a:t>platform-independent</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Because JavaScript programs are designed to run within HTML documents, they are not tied to any specific hardware platform or operating system</a:t>
            </a:r>
            <a:r>
              <a:rPr lang="en-US" sz="2000" dirty="0" smtClean="0"/>
              <a:t>.</a:t>
            </a:r>
          </a:p>
          <a:p>
            <a:r>
              <a:rPr lang="en-US" sz="2000" dirty="0" smtClean="0"/>
              <a:t>However</a:t>
            </a:r>
            <a:r>
              <a:rPr lang="en-US" sz="2000" dirty="0"/>
              <a:t>, JavaScript programs are tied to a specific user agent. Generally, these user agents are browsers. </a:t>
            </a:r>
            <a:endParaRPr lang="en-US" sz="2000" dirty="0" smtClean="0"/>
          </a:p>
          <a:p>
            <a:r>
              <a:rPr lang="en-US" sz="2000" dirty="0" smtClean="0"/>
              <a:t>Theoretically</a:t>
            </a:r>
            <a:r>
              <a:rPr lang="en-US" sz="2000" dirty="0"/>
              <a:t>, you can implement the same JavaScript program on any current user agent, such as Netscape Navigator 2.0 or later, or Internet Explorer 3.0 or later. </a:t>
            </a:r>
          </a:p>
          <a:p>
            <a:r>
              <a:rPr lang="en-US" sz="2000" dirty="0"/>
              <a:t>Keep in mind that each user agent tends to implement JavaScript differently. </a:t>
            </a:r>
            <a:endParaRPr lang="en-US" sz="2000" dirty="0" smtClean="0"/>
          </a:p>
          <a:p>
            <a:r>
              <a:rPr lang="en-US" sz="2000" dirty="0" smtClean="0"/>
              <a:t>Different </a:t>
            </a:r>
            <a:r>
              <a:rPr lang="en-US" sz="2000" dirty="0"/>
              <a:t>vendors and user agent versions can complicate your JavaScript implementation. </a:t>
            </a:r>
            <a:endParaRPr lang="en-US" sz="2000" dirty="0" smtClean="0"/>
          </a:p>
          <a:p>
            <a:r>
              <a:rPr lang="en-US" sz="2000" dirty="0" smtClean="0"/>
              <a:t>Because </a:t>
            </a:r>
            <a:r>
              <a:rPr lang="en-US" sz="2000" dirty="0"/>
              <a:t>you usually cannot guarantee that a user will access your JavaScript code using a specific user agent, take care to create code that will run on as many platforms as possible. </a:t>
            </a:r>
            <a:endParaRPr lang="en-US" sz="2000" dirty="0" smtClean="0"/>
          </a:p>
          <a:p>
            <a:r>
              <a:rPr lang="en-US" sz="2000" dirty="0" smtClean="0"/>
              <a:t>JavaScript </a:t>
            </a:r>
            <a:r>
              <a:rPr lang="en-US" sz="2000" dirty="0"/>
              <a:t>provides a way for you to determine the user agent used to access your programs</a:t>
            </a:r>
            <a:r>
              <a:rPr lang="en-US" sz="2000" dirty="0" smtClean="0"/>
              <a:t>.</a:t>
            </a:r>
            <a:endParaRPr lang="en-US" sz="2000" dirty="0"/>
          </a:p>
          <a:p>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smtClean="0"/>
              <a:t>JavaScript Characteristics</a:t>
            </a:r>
            <a:r>
              <a:rPr lang="en-US" dirty="0" smtClean="0"/>
              <a:t/>
            </a:r>
            <a:br>
              <a:rPr lang="en-US" dirty="0" smtClean="0"/>
            </a:br>
            <a:r>
              <a:rPr lang="en-US" sz="3200" dirty="0" smtClean="0"/>
              <a:t>JavaScript </a:t>
            </a:r>
            <a:r>
              <a:rPr lang="en-US" sz="3200" dirty="0"/>
              <a:t>enables quick </a:t>
            </a:r>
            <a:r>
              <a:rPr lang="en-US" sz="3200" dirty="0" smtClean="0"/>
              <a:t>development</a:t>
            </a:r>
            <a:endParaRPr lang="en-US" dirty="0"/>
          </a:p>
        </p:txBody>
      </p:sp>
      <p:sp>
        <p:nvSpPr>
          <p:cNvPr id="3" name="Content Placeholder 2"/>
          <p:cNvSpPr>
            <a:spLocks noGrp="1"/>
          </p:cNvSpPr>
          <p:nvPr>
            <p:ph idx="1"/>
          </p:nvPr>
        </p:nvSpPr>
        <p:spPr/>
        <p:txBody>
          <a:bodyPr>
            <a:normAutofit/>
          </a:bodyPr>
          <a:lstStyle/>
          <a:p>
            <a:r>
              <a:rPr lang="en-US" sz="2000" dirty="0" smtClean="0"/>
              <a:t>Because JavaScript does not require time-consuming compilation, scripts can be developed quickly. </a:t>
            </a:r>
          </a:p>
          <a:p>
            <a:r>
              <a:rPr lang="en-US" sz="2000" dirty="0" smtClean="0"/>
              <a:t>This advantage is enhanced by the fact that most of the interface features, such as forms, frames and other </a:t>
            </a:r>
            <a:r>
              <a:rPr lang="en-US" sz="2000" b="1" dirty="0" smtClean="0"/>
              <a:t>graphical user interface (GUI) </a:t>
            </a:r>
            <a:r>
              <a:rPr lang="en-US" sz="2000" dirty="0" smtClean="0"/>
              <a:t>elements, are handled by the browser and HTML code. </a:t>
            </a:r>
          </a:p>
          <a:p>
            <a:r>
              <a:rPr lang="en-US" sz="2000" dirty="0" smtClean="0"/>
              <a:t>JavaScript programmers need not worry about creating or handling these elements of their applications.</a:t>
            </a:r>
          </a:p>
          <a:p>
            <a:endParaRPr lang="en-US" sz="2000" dirty="0" smtClean="0"/>
          </a:p>
          <a:p>
            <a:endParaRPr lang="en-US" sz="2000" dirty="0"/>
          </a:p>
          <a:p>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F31BC6725678499B873552DB2E17F4" ma:contentTypeVersion="0" ma:contentTypeDescription="Create a new document." ma:contentTypeScope="" ma:versionID="80f229b991a288a3192306f5c5431ed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4F1ACA6-163A-4DB8-87D4-9C175175022B}"/>
</file>

<file path=customXml/itemProps2.xml><?xml version="1.0" encoding="utf-8"?>
<ds:datastoreItem xmlns:ds="http://schemas.openxmlformats.org/officeDocument/2006/customXml" ds:itemID="{BB8081EB-2F31-4A9C-B248-8B05752D3392}"/>
</file>

<file path=customXml/itemProps3.xml><?xml version="1.0" encoding="utf-8"?>
<ds:datastoreItem xmlns:ds="http://schemas.openxmlformats.org/officeDocument/2006/customXml" ds:itemID="{2D5B75E5-19ED-4763-933D-D52E4A0114A9}"/>
</file>

<file path=docProps/app.xml><?xml version="1.0" encoding="utf-8"?>
<Properties xmlns="http://schemas.openxmlformats.org/officeDocument/2006/extended-properties" xmlns:vt="http://schemas.openxmlformats.org/officeDocument/2006/docPropsVTypes">
  <Template/>
  <TotalTime>171</TotalTime>
  <Words>1771</Words>
  <Application>Microsoft Office PowerPoint</Application>
  <PresentationFormat>On-screen Show (4:3)</PresentationFormat>
  <Paragraphs>163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1_Blank Presentation</vt:lpstr>
      <vt:lpstr>JavaScript Fundamentals</vt:lpstr>
      <vt:lpstr>Origin Of JavaScript</vt:lpstr>
      <vt:lpstr>Java and JavaScript</vt:lpstr>
      <vt:lpstr>JavaScript Characteristics JavaScript is a scripting language </vt:lpstr>
      <vt:lpstr>JavaScript Characteristics JavaScript is object-based, not object-oriented </vt:lpstr>
      <vt:lpstr>JavaScript Characteristics JavaScript is event-driven </vt:lpstr>
      <vt:lpstr>JavaScript Characteristics JavaScript is event-driven …continued </vt:lpstr>
      <vt:lpstr>JavaScript Characteristics JavaScript is platform-independent</vt:lpstr>
      <vt:lpstr>JavaScript Characteristics JavaScript enables quick development</vt:lpstr>
      <vt:lpstr>JavaScript Characteristics JavaScript is relatively easy to learn </vt:lpstr>
      <vt:lpstr>What is JavaScript?</vt:lpstr>
      <vt:lpstr>JavaScript Characteristics</vt:lpstr>
      <vt:lpstr>JavaScript is an interpreted language, rather than a compiled language.</vt:lpstr>
      <vt:lpstr>Embedding JavaScript into HTML </vt:lpstr>
      <vt:lpstr>Embedding JavaScript into HTML </vt:lpstr>
      <vt:lpstr>External scripts </vt:lpstr>
      <vt:lpstr>External scripts </vt:lpstr>
      <vt:lpstr>External scripts </vt:lpstr>
      <vt:lpstr>Comments in JavaScript</vt:lpstr>
      <vt:lpstr>Comments in JavaScript</vt:lpstr>
      <vt:lpstr>Comments in JavaScript</vt:lpstr>
      <vt:lpstr>Slide 22</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306490</cp:lastModifiedBy>
  <cp:revision>51</cp:revision>
  <dcterms:created xsi:type="dcterms:W3CDTF">2010-09-02T15:15:39Z</dcterms:created>
  <dcterms:modified xsi:type="dcterms:W3CDTF">2012-09-28T14:42:02Z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0x010100D0F31BC6725678499B873552DB2E17F4</vt:lpwstr>
  </property>
</Properties>
</file>