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5"/>
    <p:sldMasterId id="2147486258" r:id="rId6"/>
  </p:sldMasterIdLst>
  <p:notesMasterIdLst>
    <p:notesMasterId r:id="rId67"/>
  </p:notesMasterIdLst>
  <p:handoutMasterIdLst>
    <p:handoutMasterId r:id="rId68"/>
  </p:handoutMasterIdLst>
  <p:sldIdLst>
    <p:sldId id="647" r:id="rId7"/>
    <p:sldId id="566" r:id="rId8"/>
    <p:sldId id="567" r:id="rId9"/>
    <p:sldId id="568" r:id="rId10"/>
    <p:sldId id="569" r:id="rId11"/>
    <p:sldId id="570" r:id="rId12"/>
    <p:sldId id="571" r:id="rId13"/>
    <p:sldId id="572" r:id="rId14"/>
    <p:sldId id="573" r:id="rId15"/>
    <p:sldId id="574" r:id="rId16"/>
    <p:sldId id="575" r:id="rId17"/>
    <p:sldId id="576" r:id="rId18"/>
    <p:sldId id="577" r:id="rId19"/>
    <p:sldId id="578" r:id="rId20"/>
    <p:sldId id="579" r:id="rId21"/>
    <p:sldId id="580" r:id="rId22"/>
    <p:sldId id="581" r:id="rId23"/>
    <p:sldId id="582" r:id="rId24"/>
    <p:sldId id="583" r:id="rId25"/>
    <p:sldId id="584" r:id="rId26"/>
    <p:sldId id="585" r:id="rId27"/>
    <p:sldId id="586" r:id="rId28"/>
    <p:sldId id="587" r:id="rId29"/>
    <p:sldId id="588" r:id="rId30"/>
    <p:sldId id="589" r:id="rId31"/>
    <p:sldId id="590" r:id="rId32"/>
    <p:sldId id="591" r:id="rId33"/>
    <p:sldId id="592" r:id="rId34"/>
    <p:sldId id="593" r:id="rId35"/>
    <p:sldId id="594" r:id="rId36"/>
    <p:sldId id="595" r:id="rId37"/>
    <p:sldId id="596" r:id="rId38"/>
    <p:sldId id="597" r:id="rId39"/>
    <p:sldId id="598" r:id="rId40"/>
    <p:sldId id="621" r:id="rId41"/>
    <p:sldId id="622" r:id="rId42"/>
    <p:sldId id="623" r:id="rId43"/>
    <p:sldId id="624" r:id="rId44"/>
    <p:sldId id="625" r:id="rId45"/>
    <p:sldId id="626" r:id="rId46"/>
    <p:sldId id="627" r:id="rId47"/>
    <p:sldId id="628" r:id="rId48"/>
    <p:sldId id="629" r:id="rId49"/>
    <p:sldId id="630" r:id="rId50"/>
    <p:sldId id="631" r:id="rId51"/>
    <p:sldId id="632" r:id="rId52"/>
    <p:sldId id="633" r:id="rId53"/>
    <p:sldId id="645" r:id="rId54"/>
    <p:sldId id="634" r:id="rId55"/>
    <p:sldId id="635" r:id="rId56"/>
    <p:sldId id="636" r:id="rId57"/>
    <p:sldId id="637" r:id="rId58"/>
    <p:sldId id="638" r:id="rId59"/>
    <p:sldId id="639" r:id="rId60"/>
    <p:sldId id="640" r:id="rId61"/>
    <p:sldId id="641" r:id="rId62"/>
    <p:sldId id="642" r:id="rId63"/>
    <p:sldId id="643" r:id="rId64"/>
    <p:sldId id="644" r:id="rId65"/>
    <p:sldId id="648" r:id="rId66"/>
  </p:sldIdLst>
  <p:sldSz cx="10972800" cy="6858000"/>
  <p:notesSz cx="6858000" cy="9144000"/>
  <p:defaultTextStyle>
    <a:defPPr>
      <a:defRPr lang="en-US"/>
    </a:defPPr>
    <a:lvl1pPr algn="l" defTabSz="912813" rtl="0" fontAlgn="base">
      <a:spcBef>
        <a:spcPct val="0"/>
      </a:spcBef>
      <a:spcAft>
        <a:spcPct val="0"/>
      </a:spcAft>
      <a:defRPr sz="1700" kern="1200">
        <a:solidFill>
          <a:schemeClr val="tx1"/>
        </a:solidFill>
        <a:latin typeface="Arial" charset="0"/>
        <a:ea typeface="+mn-ea"/>
        <a:cs typeface="Arial" charset="0"/>
      </a:defRPr>
    </a:lvl1pPr>
    <a:lvl2pPr marL="455613" indent="1588" algn="l" defTabSz="912813" rtl="0" fontAlgn="base">
      <a:spcBef>
        <a:spcPct val="0"/>
      </a:spcBef>
      <a:spcAft>
        <a:spcPct val="0"/>
      </a:spcAft>
      <a:defRPr sz="1700" kern="1200">
        <a:solidFill>
          <a:schemeClr val="tx1"/>
        </a:solidFill>
        <a:latin typeface="Arial" charset="0"/>
        <a:ea typeface="+mn-ea"/>
        <a:cs typeface="Arial" charset="0"/>
      </a:defRPr>
    </a:lvl2pPr>
    <a:lvl3pPr marL="912813" indent="1588" algn="l" defTabSz="912813" rtl="0" fontAlgn="base">
      <a:spcBef>
        <a:spcPct val="0"/>
      </a:spcBef>
      <a:spcAft>
        <a:spcPct val="0"/>
      </a:spcAft>
      <a:defRPr sz="1700" kern="1200">
        <a:solidFill>
          <a:schemeClr val="tx1"/>
        </a:solidFill>
        <a:latin typeface="Arial" charset="0"/>
        <a:ea typeface="+mn-ea"/>
        <a:cs typeface="Arial" charset="0"/>
      </a:defRPr>
    </a:lvl3pPr>
    <a:lvl4pPr marL="1370013" indent="1588" algn="l" defTabSz="912813" rtl="0" fontAlgn="base">
      <a:spcBef>
        <a:spcPct val="0"/>
      </a:spcBef>
      <a:spcAft>
        <a:spcPct val="0"/>
      </a:spcAft>
      <a:defRPr sz="1700" kern="1200">
        <a:solidFill>
          <a:schemeClr val="tx1"/>
        </a:solidFill>
        <a:latin typeface="Arial" charset="0"/>
        <a:ea typeface="+mn-ea"/>
        <a:cs typeface="Arial" charset="0"/>
      </a:defRPr>
    </a:lvl4pPr>
    <a:lvl5pPr marL="1827213" indent="1588" algn="l" defTabSz="912813"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A5C26A"/>
    <a:srgbClr val="CC0000"/>
    <a:srgbClr val="88A945"/>
    <a:srgbClr val="9BBC5A"/>
    <a:srgbClr val="ECECEC"/>
    <a:srgbClr val="EAEAEA"/>
    <a:srgbClr val="21254F"/>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6" autoAdjust="0"/>
    <p:restoredTop sz="69256" autoAdjust="0"/>
  </p:normalViewPr>
  <p:slideViewPr>
    <p:cSldViewPr>
      <p:cViewPr>
        <p:scale>
          <a:sx n="80" d="100"/>
          <a:sy n="80" d="100"/>
        </p:scale>
        <p:origin x="-720" y="72"/>
      </p:cViewPr>
      <p:guideLst>
        <p:guide orient="horz" pos="624"/>
        <p:guide pos="16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62E64F24-A8D8-40F3-B84C-BD42C4EB3D19}" type="datetimeFigureOut">
              <a:rPr lang="en-US"/>
              <a:pPr>
                <a:defRPr/>
              </a:pPr>
              <a:t>12/30/2014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EBB1A49B-81AD-4CBD-9CDE-88A10FA873C1}" type="slidenum">
              <a:rPr lang="en-US"/>
              <a:pPr>
                <a:defRPr/>
              </a:pPr>
              <a:t>‹#›</a:t>
            </a:fld>
            <a:endParaRPr lang="en-US" dirty="0"/>
          </a:p>
        </p:txBody>
      </p:sp>
    </p:spTree>
    <p:extLst>
      <p:ext uri="{BB962C8B-B14F-4D97-AF65-F5344CB8AC3E}">
        <p14:creationId xmlns:p14="http://schemas.microsoft.com/office/powerpoint/2010/main" val="4490541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2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26" fontAlgn="auto">
              <a:spcBef>
                <a:spcPts val="0"/>
              </a:spcBef>
              <a:spcAft>
                <a:spcPts val="0"/>
              </a:spcAft>
              <a:defRPr sz="1200">
                <a:latin typeface="+mn-lt"/>
                <a:cs typeface="+mn-cs"/>
              </a:defRPr>
            </a:lvl1pPr>
          </a:lstStyle>
          <a:p>
            <a:pPr>
              <a:defRPr/>
            </a:pPr>
            <a:fld id="{77F3887C-0B27-4D21-8822-213AB5FB040B}" type="datetimeFigureOut">
              <a:rPr lang="en-US"/>
              <a:pPr>
                <a:defRPr/>
              </a:pPr>
              <a:t>12/30/2014</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2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14226" fontAlgn="auto">
              <a:spcBef>
                <a:spcPts val="0"/>
              </a:spcBef>
              <a:spcAft>
                <a:spcPts val="0"/>
              </a:spcAft>
              <a:defRPr sz="1200">
                <a:latin typeface="+mn-lt"/>
                <a:cs typeface="+mn-cs"/>
              </a:defRPr>
            </a:lvl1pPr>
          </a:lstStyle>
          <a:p>
            <a:pPr>
              <a:defRPr/>
            </a:pPr>
            <a:fld id="{2B9F9F06-B78B-44FE-BA8E-446AA9837BFC}" type="slidenum">
              <a:rPr lang="en-US"/>
              <a:pPr>
                <a:defRPr/>
              </a:pPr>
              <a:t>‹#›</a:t>
            </a:fld>
            <a:endParaRPr lang="en-US" dirty="0"/>
          </a:p>
        </p:txBody>
      </p:sp>
    </p:spTree>
    <p:extLst>
      <p:ext uri="{BB962C8B-B14F-4D97-AF65-F5344CB8AC3E}">
        <p14:creationId xmlns:p14="http://schemas.microsoft.com/office/powerpoint/2010/main" val="421969791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E11A20-E19E-42F5-9B42-52FCF00E777D}" type="slidenum">
              <a:rPr lang="en-IN" smtClean="0">
                <a:solidFill>
                  <a:prstClr val="black"/>
                </a:solidFill>
              </a:rPr>
              <a:pPr/>
              <a:t>1</a:t>
            </a:fld>
            <a:endParaRPr lang="en-IN" dirty="0">
              <a:solidFill>
                <a:prstClr val="black"/>
              </a:solidFill>
            </a:endParaRPr>
          </a:p>
        </p:txBody>
      </p:sp>
    </p:spTree>
    <p:extLst>
      <p:ext uri="{BB962C8B-B14F-4D97-AF65-F5344CB8AC3E}">
        <p14:creationId xmlns:p14="http://schemas.microsoft.com/office/powerpoint/2010/main" val="320271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1143001"/>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822960" y="2552700"/>
            <a:ext cx="9326880" cy="1181100"/>
          </a:xfrm>
          <a:prstGeom prst="rect">
            <a:avLst/>
          </a:prstGeom>
        </p:spPr>
        <p:txBody>
          <a:bodyPr>
            <a:normAutofit/>
          </a:bodyPr>
          <a:lstStyle>
            <a:lvl1pPr marL="0" indent="0" algn="l">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867204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extLst>
      <p:ext uri="{BB962C8B-B14F-4D97-AF65-F5344CB8AC3E}">
        <p14:creationId xmlns:p14="http://schemas.microsoft.com/office/powerpoint/2010/main" val="354738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82880" y="1143000"/>
            <a:ext cx="1033272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50474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566928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74320" y="1143000"/>
            <a:ext cx="484632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597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2012,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1688804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2011,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sp>
        <p:nvSpPr>
          <p:cNvPr id="9" name="Rectangle 8"/>
          <p:cNvSpPr/>
          <p:nvPr userDrawn="1"/>
        </p:nvSpPr>
        <p:spPr bwMode="auto">
          <a:xfrm>
            <a:off x="8138160" y="2286000"/>
            <a:ext cx="2377440" cy="2057400"/>
          </a:xfrm>
          <a:prstGeom prst="rect">
            <a:avLst/>
          </a:prstGeom>
          <a:solidFill>
            <a:schemeClr val="bg2"/>
          </a:solidFill>
          <a:ln w="9525" cap="flat" cmpd="sng" algn="ctr">
            <a:noFill/>
            <a:prstDash val="solid"/>
            <a:round/>
            <a:headEnd type="none" w="med" len="med"/>
            <a:tailEnd type="none" w="med" len="med"/>
          </a:ln>
          <a:effectLst/>
        </p:spPr>
        <p:txBody>
          <a:bodyPr/>
          <a:lstStyle/>
          <a:p>
            <a:pPr defTabSz="914400" eaLnBrk="0" fontAlgn="auto" hangingPunct="0">
              <a:spcBef>
                <a:spcPts val="0"/>
              </a:spcBef>
              <a:spcAft>
                <a:spcPts val="0"/>
              </a:spcAft>
              <a:defRPr/>
            </a:pPr>
            <a:endParaRPr lang="en-US" sz="180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8229600" y="2743201"/>
            <a:ext cx="2194560" cy="1077913"/>
          </a:xfrm>
          <a:prstGeom prst="rect">
            <a:avLst/>
          </a:prstGeom>
          <a:noFill/>
          <a:ln w="9525">
            <a:noFill/>
            <a:miter lim="800000"/>
            <a:headEnd/>
            <a:tailEnd/>
          </a:ln>
        </p:spPr>
        <p:txBody>
          <a:bodyPr>
            <a:spAutoFit/>
          </a:bodyPr>
          <a:lstStyle/>
          <a:p>
            <a:pPr defTabSz="914400" eaLnBrk="0" fontAlgn="auto" hangingPunct="0">
              <a:spcBef>
                <a:spcPts val="0"/>
              </a:spcBef>
              <a:spcAft>
                <a:spcPts val="0"/>
              </a:spcAft>
              <a:defRPr/>
            </a:pPr>
            <a:r>
              <a:rPr lang="en-US" sz="3200" dirty="0">
                <a:solidFill>
                  <a:srgbClr val="FFFFFF"/>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554480" y="3352800"/>
            <a:ext cx="621792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554480" y="1414464"/>
            <a:ext cx="621792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78729412"/>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109728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4"/>
          <p:cNvSpPr>
            <a:spLocks noChangeArrowheads="1"/>
          </p:cNvSpPr>
          <p:nvPr userDrawn="1"/>
        </p:nvSpPr>
        <p:spPr bwMode="auto">
          <a:xfrm>
            <a:off x="0" y="5257800"/>
            <a:ext cx="109728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6" name="Text Box 1042"/>
          <p:cNvSpPr txBox="1">
            <a:spLocks noChangeArrowheads="1"/>
          </p:cNvSpPr>
          <p:nvPr/>
        </p:nvSpPr>
        <p:spPr bwMode="auto">
          <a:xfrm>
            <a:off x="457200" y="6172201"/>
            <a:ext cx="7315200" cy="323165"/>
          </a:xfrm>
          <a:prstGeom prst="rect">
            <a:avLst/>
          </a:prstGeom>
          <a:noFill/>
          <a:ln w="9525">
            <a:noFill/>
            <a:miter lim="800000"/>
            <a:headEnd/>
            <a:tailEnd/>
          </a:ln>
        </p:spPr>
        <p:txBody>
          <a:bodyPr>
            <a:spAutoFit/>
          </a:bodyPr>
          <a:lstStyle/>
          <a:p>
            <a:pPr defTabSz="914400" fontAlgn="auto">
              <a:lnSpc>
                <a:spcPct val="150000"/>
              </a:lnSpc>
              <a:spcBef>
                <a:spcPct val="50000"/>
              </a:spcBef>
              <a:spcAft>
                <a:spcPts val="0"/>
              </a:spcAft>
              <a:defRPr/>
            </a:pPr>
            <a:r>
              <a:rPr lang="en-US" sz="1000" dirty="0">
                <a:solidFill>
                  <a:srgbClr val="808388"/>
                </a:solidFill>
                <a:latin typeface="Verdana" pitchFamily="34" charset="0"/>
              </a:rPr>
              <a:t>©</a:t>
            </a:r>
            <a:r>
              <a:rPr lang="en-US" sz="1000" dirty="0" smtClean="0">
                <a:solidFill>
                  <a:srgbClr val="808388"/>
                </a:solidFill>
                <a:latin typeface="Verdana" pitchFamily="34" charset="0"/>
              </a:rPr>
              <a:t>2012, </a:t>
            </a:r>
            <a:r>
              <a:rPr lang="en-US" sz="100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223761" y="5715001"/>
            <a:ext cx="3547110"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222886" y="0"/>
            <a:ext cx="691514"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10658476" y="1981200"/>
            <a:ext cx="314324"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737360" y="3352800"/>
            <a:ext cx="768096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737360" y="1414464"/>
            <a:ext cx="768096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7905689"/>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Tree>
    <p:extLst>
      <p:ext uri="{BB962C8B-B14F-4D97-AF65-F5344CB8AC3E}">
        <p14:creationId xmlns:p14="http://schemas.microsoft.com/office/powerpoint/2010/main" val="1107479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2466" y="1120776"/>
            <a:ext cx="4928234"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83580" y="1120776"/>
            <a:ext cx="493014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474721" y="6424613"/>
            <a:ext cx="6214110" cy="368300"/>
          </a:xfrm>
          <a:prstGeom prst="rect">
            <a:avLst/>
          </a:prstGeom>
        </p:spPr>
        <p:txBody>
          <a:bodyPr/>
          <a:lstStyle>
            <a:lvl1pPr>
              <a:defRPr/>
            </a:lvl1pPr>
          </a:lstStyle>
          <a:p>
            <a:pPr defTabSz="914400" fontAlgn="auto">
              <a:spcBef>
                <a:spcPts val="0"/>
              </a:spcBef>
              <a:spcAft>
                <a:spcPts val="0"/>
              </a:spcAft>
              <a:defRPr/>
            </a:pPr>
            <a:r>
              <a:rPr lang="en-US" sz="1800">
                <a:solidFill>
                  <a:srgbClr val="000000"/>
                </a:solidFill>
                <a:latin typeface="Verdana"/>
              </a:rPr>
              <a:t>© 2009, Cognizant Technology Solutions.                                             Confidential</a:t>
            </a:r>
            <a:r>
              <a:rPr lang="en-US" sz="900">
                <a:solidFill>
                  <a:srgbClr val="000000"/>
                </a:solidFill>
                <a:latin typeface="Verdana"/>
              </a:rPr>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solidFill>
                  <a:srgbClr val="FFFFFF"/>
                </a:solidFill>
              </a:rPr>
              <a:pPr>
                <a:defRPr/>
              </a:pPr>
              <a:t>‹#›</a:t>
            </a:fld>
            <a:endParaRPr lang="en-US">
              <a:solidFill>
                <a:srgbClr val="FFFFFF"/>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0100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5837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3017521" y="6424613"/>
            <a:ext cx="6214110" cy="368300"/>
          </a:xfrm>
          <a:prstGeom prst="rect">
            <a:avLst/>
          </a:prstGeom>
          <a:noFill/>
        </p:spPr>
        <p:txBody>
          <a:bodyPr/>
          <a:lstStyle/>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endParaRPr lang="en-US" sz="700" dirty="0">
              <a:solidFill>
                <a:srgbClr val="000000"/>
              </a:solidFill>
              <a:latin typeface="Verdana"/>
              <a:cs typeface="+mn-cs"/>
            </a:endParaRPr>
          </a:p>
          <a:p>
            <a:pPr algn="ctr" defTabSz="914400" fontAlgn="auto">
              <a:spcBef>
                <a:spcPts val="0"/>
              </a:spcBef>
              <a:spcAft>
                <a:spcPts val="0"/>
              </a:spcAft>
              <a:defRPr/>
            </a:pPr>
            <a:r>
              <a:rPr lang="en-US" sz="700" dirty="0">
                <a:solidFill>
                  <a:srgbClr val="000000"/>
                </a:solidFill>
                <a:latin typeface="Verdana"/>
                <a:cs typeface="+mn-cs"/>
              </a:rPr>
              <a:t>© </a:t>
            </a:r>
            <a:r>
              <a:rPr lang="en-US" sz="700" dirty="0" smtClean="0">
                <a:solidFill>
                  <a:srgbClr val="000000"/>
                </a:solidFill>
                <a:latin typeface="Verdana"/>
                <a:cs typeface="+mn-cs"/>
              </a:rPr>
              <a:t>2009, </a:t>
            </a:r>
            <a:r>
              <a:rPr lang="en-US" sz="700" dirty="0">
                <a:solidFill>
                  <a:srgbClr val="000000"/>
                </a:solidFill>
                <a:latin typeface="Verdana"/>
                <a:cs typeface="+mn-cs"/>
              </a:rPr>
              <a:t>Cognizant Technology Solutions.                                             Confidential</a:t>
            </a:r>
            <a:r>
              <a:rPr lang="en-US" sz="100" dirty="0">
                <a:solidFill>
                  <a:srgbClr val="000000"/>
                </a:solidFill>
                <a:latin typeface="Verdana"/>
                <a:cs typeface="+mn-cs"/>
              </a:rPr>
              <a:t> </a:t>
            </a:r>
          </a:p>
        </p:txBody>
      </p:sp>
      <p:sp>
        <p:nvSpPr>
          <p:cNvPr id="3" name="Text Placeholder 2"/>
          <p:cNvSpPr>
            <a:spLocks noGrp="1"/>
          </p:cNvSpPr>
          <p:nvPr>
            <p:ph type="body" sz="half" idx="1"/>
          </p:nvPr>
        </p:nvSpPr>
        <p:spPr>
          <a:xfrm>
            <a:off x="82296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219200"/>
            <a:ext cx="457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10475596" y="6564313"/>
            <a:ext cx="441960" cy="228600"/>
          </a:xfrm>
          <a:prstGeom prst="rect">
            <a:avLst/>
          </a:prstGeom>
          <a:ln/>
        </p:spPr>
        <p:txBody>
          <a:bodyPr/>
          <a:lstStyle>
            <a:lvl1pPr>
              <a:defRPr/>
            </a:lvl1pPr>
          </a:lstStyle>
          <a:p>
            <a:pPr algn="ctr" fontAlgn="base">
              <a:spcBef>
                <a:spcPct val="0"/>
              </a:spcBef>
              <a:spcAft>
                <a:spcPct val="0"/>
              </a:spcAft>
              <a:defRPr/>
            </a:pPr>
            <a:fld id="{CF9FE26E-E9FB-4FFB-A426-42CA90E5EA10}" type="slidenum">
              <a:rPr lang="en-US" sz="900">
                <a:solidFill>
                  <a:srgbClr val="DF7A1C"/>
                </a:solidFill>
                <a:latin typeface="Verdana"/>
              </a:rPr>
              <a:pPr algn="ctr" fontAlgn="base">
                <a:spcBef>
                  <a:spcPct val="0"/>
                </a:spcBef>
                <a:spcAft>
                  <a:spcPct val="0"/>
                </a:spcAft>
                <a:defRPr/>
              </a:pPr>
              <a:t>‹#›</a:t>
            </a:fld>
            <a:endParaRPr lang="en-US" sz="900">
              <a:solidFill>
                <a:srgbClr val="DF7A1C"/>
              </a:solidFill>
              <a:latin typeface="Verdana"/>
            </a:endParaRPr>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026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22960" y="2438400"/>
            <a:ext cx="9326880" cy="1219200"/>
          </a:xfrm>
          <a:prstGeom prst="rect">
            <a:avLst/>
          </a:prstGeom>
        </p:spPr>
        <p:txBody>
          <a:bodyPr anchor="b"/>
          <a:lstStyle>
            <a:lvl1pPr>
              <a:defRPr>
                <a:solidFill>
                  <a:schemeClr val="bg1">
                    <a:lumMod val="50000"/>
                  </a:schemeClr>
                </a:solidFill>
              </a:defRPr>
            </a:lvl1pPr>
          </a:lstStyle>
          <a:p>
            <a:r>
              <a:rPr lang="en-US" smtClean="0"/>
              <a:t>Click to edit Master title style</a:t>
            </a:r>
            <a:endParaRPr lang="en-US"/>
          </a:p>
        </p:txBody>
      </p:sp>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015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989024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205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9"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23741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9053767" y="0"/>
            <a:ext cx="1907603" cy="1612900"/>
          </a:xfrm>
          <a:prstGeom prst="rect">
            <a:avLst/>
          </a:prstGeom>
          <a:noFill/>
          <a:ln w="9525">
            <a:noFill/>
            <a:miter lim="800000"/>
            <a:headEnd/>
            <a:tailEnd/>
          </a:ln>
        </p:spPr>
      </p:pic>
      <p:cxnSp>
        <p:nvCxnSpPr>
          <p:cNvPr id="5" name="Straight Connector 4"/>
          <p:cNvCxnSpPr/>
          <p:nvPr userDrawn="1"/>
        </p:nvCxnSpPr>
        <p:spPr bwMode="auto">
          <a:xfrm>
            <a:off x="528452" y="701675"/>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
        <p:nvSpPr>
          <p:cNvPr id="12" name="Footer Placeholder 4"/>
          <p:cNvSpPr>
            <a:spLocks noGrp="1"/>
          </p:cNvSpPr>
          <p:nvPr>
            <p:ph type="ftr" sz="quarter" idx="3"/>
          </p:nvPr>
        </p:nvSpPr>
        <p:spPr>
          <a:xfrm>
            <a:off x="617220" y="6437314"/>
            <a:ext cx="3025140" cy="244475"/>
          </a:xfrm>
          <a:prstGeom prst="rect">
            <a:avLst/>
          </a:prstGeom>
        </p:spPr>
        <p:txBody>
          <a:bodyPr lIns="0" rIns="0" bIns="0" anchor="t" anchorCtr="0"/>
          <a:lstStyle>
            <a:lvl1pPr>
              <a:defRPr sz="900">
                <a:solidFill>
                  <a:schemeClr val="bg1">
                    <a:lumMod val="65000"/>
                  </a:schemeClr>
                </a:solidFill>
              </a:defRPr>
            </a:lvl1pPr>
          </a:lstStyle>
          <a:p>
            <a:pPr defTabSz="914400" fontAlgn="auto">
              <a:spcBef>
                <a:spcPts val="0"/>
              </a:spcBef>
              <a:spcAft>
                <a:spcPts val="0"/>
              </a:spcAft>
              <a:defRPr/>
            </a:pPr>
            <a:r>
              <a:rPr lang="en-US" dirty="0">
                <a:solidFill>
                  <a:srgbClr val="FFFFFF">
                    <a:lumMod val="65000"/>
                  </a:srgbClr>
                </a:solidFill>
                <a:latin typeface="Verdana"/>
              </a:rPr>
              <a:t> l    © 2012, Cognizant Technology Solutions</a:t>
            </a:r>
          </a:p>
        </p:txBody>
      </p:sp>
      <p:sp>
        <p:nvSpPr>
          <p:cNvPr id="13" name="Slide Number Placeholder 5"/>
          <p:cNvSpPr>
            <a:spLocks noGrp="1"/>
          </p:cNvSpPr>
          <p:nvPr>
            <p:ph type="sldNum" sz="quarter" idx="4"/>
          </p:nvPr>
        </p:nvSpPr>
        <p:spPr>
          <a:xfrm>
            <a:off x="283846" y="6475413"/>
            <a:ext cx="285750"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solidFill>
                  <a:srgbClr val="000000">
                    <a:lumMod val="75000"/>
                    <a:lumOff val="25000"/>
                  </a:srgbClr>
                </a:solidFill>
              </a:rPr>
              <a:pPr>
                <a:defRPr/>
              </a:pPr>
              <a:t>‹#›</a:t>
            </a:fld>
            <a:endParaRPr lang="en-US" dirty="0">
              <a:solidFill>
                <a:srgbClr val="000000">
                  <a:lumMod val="75000"/>
                  <a:lumOff val="25000"/>
                </a:srgbClr>
              </a:solidFill>
            </a:endParaRPr>
          </a:p>
        </p:txBody>
      </p:sp>
      <p:sp>
        <p:nvSpPr>
          <p:cNvPr id="8"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1919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548640" y="1066808"/>
            <a:ext cx="987552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5890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9053768" y="0"/>
            <a:ext cx="1907603" cy="1612900"/>
          </a:xfrm>
          <a:prstGeom prst="rect">
            <a:avLst/>
          </a:prstGeom>
          <a:noFill/>
          <a:ln w="9525">
            <a:noFill/>
            <a:miter lim="800000"/>
            <a:headEnd/>
            <a:tailEnd/>
          </a:ln>
        </p:spPr>
      </p:pic>
      <p:cxnSp>
        <p:nvCxnSpPr>
          <p:cNvPr id="4" name="Straight Connector 3"/>
          <p:cNvCxnSpPr/>
          <p:nvPr userDrawn="1"/>
        </p:nvCxnSpPr>
        <p:spPr bwMode="auto">
          <a:xfrm>
            <a:off x="609600" y="1066800"/>
            <a:ext cx="989076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Tree>
    <p:extLst>
      <p:ext uri="{BB962C8B-B14F-4D97-AF65-F5344CB8AC3E}">
        <p14:creationId xmlns:p14="http://schemas.microsoft.com/office/powerpoint/2010/main" val="7241147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563562"/>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5519562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Cover Pag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629400" y="1854200"/>
            <a:ext cx="0" cy="10668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16"/>
          <p:cNvSpPr txBox="1">
            <a:spLocks noChangeArrowheads="1"/>
          </p:cNvSpPr>
          <p:nvPr userDrawn="1"/>
        </p:nvSpPr>
        <p:spPr bwMode="auto">
          <a:xfrm>
            <a:off x="6934200" y="2509837"/>
            <a:ext cx="2286000" cy="461963"/>
          </a:xfrm>
          <a:prstGeom prst="rect">
            <a:avLst/>
          </a:prstGeom>
          <a:noFill/>
          <a:ln>
            <a:noFill/>
          </a:ln>
          <a:extLst/>
        </p:spPr>
        <p:txBody>
          <a:bodyPr>
            <a:spAutoFit/>
          </a:bodyPr>
          <a:lstStyle>
            <a:lvl1pPr eaLnBrk="0" hangingPunct="0">
              <a:defRPr sz="1700">
                <a:solidFill>
                  <a:schemeClr val="tx1"/>
                </a:solidFill>
                <a:latin typeface="Arial" charset="0"/>
                <a:cs typeface="Arial" charset="0"/>
              </a:defRPr>
            </a:lvl1pPr>
            <a:lvl2pPr marL="742950" indent="-285750" eaLnBrk="0" hangingPunct="0">
              <a:defRPr sz="1700">
                <a:solidFill>
                  <a:schemeClr val="tx1"/>
                </a:solidFill>
                <a:latin typeface="Arial" charset="0"/>
                <a:cs typeface="Arial" charset="0"/>
              </a:defRPr>
            </a:lvl2pPr>
            <a:lvl3pPr marL="1143000" indent="-228600" eaLnBrk="0" hangingPunct="0">
              <a:defRPr sz="1700">
                <a:solidFill>
                  <a:schemeClr val="tx1"/>
                </a:solidFill>
                <a:latin typeface="Arial" charset="0"/>
                <a:cs typeface="Arial" charset="0"/>
              </a:defRPr>
            </a:lvl3pPr>
            <a:lvl4pPr marL="1600200" indent="-228600" eaLnBrk="0" hangingPunct="0">
              <a:defRPr sz="1700">
                <a:solidFill>
                  <a:schemeClr val="tx1"/>
                </a:solidFill>
                <a:latin typeface="Arial" charset="0"/>
                <a:cs typeface="Arial" charset="0"/>
              </a:defRPr>
            </a:lvl4pPr>
            <a:lvl5pPr marL="2057400" indent="-228600" eaLnBrk="0" hangingPunct="0">
              <a:defRPr sz="1700">
                <a:solidFill>
                  <a:schemeClr val="tx1"/>
                </a:solidFill>
                <a:latin typeface="Arial" charset="0"/>
                <a:cs typeface="Arial" charset="0"/>
              </a:defRPr>
            </a:lvl5pPr>
            <a:lvl6pPr marL="2514600" indent="-228600" eaLnBrk="0" fontAlgn="base" hangingPunct="0">
              <a:spcBef>
                <a:spcPct val="0"/>
              </a:spcBef>
              <a:spcAft>
                <a:spcPct val="0"/>
              </a:spcAft>
              <a:defRPr sz="1700">
                <a:solidFill>
                  <a:schemeClr val="tx1"/>
                </a:solidFill>
                <a:latin typeface="Arial" charset="0"/>
                <a:cs typeface="Arial" charset="0"/>
              </a:defRPr>
            </a:lvl6pPr>
            <a:lvl7pPr marL="2971800" indent="-228600" eaLnBrk="0" fontAlgn="base" hangingPunct="0">
              <a:spcBef>
                <a:spcPct val="0"/>
              </a:spcBef>
              <a:spcAft>
                <a:spcPct val="0"/>
              </a:spcAft>
              <a:defRPr sz="1700">
                <a:solidFill>
                  <a:schemeClr val="tx1"/>
                </a:solidFill>
                <a:latin typeface="Arial" charset="0"/>
                <a:cs typeface="Arial" charset="0"/>
              </a:defRPr>
            </a:lvl7pPr>
            <a:lvl8pPr marL="3429000" indent="-228600" eaLnBrk="0" fontAlgn="base" hangingPunct="0">
              <a:spcBef>
                <a:spcPct val="0"/>
              </a:spcBef>
              <a:spcAft>
                <a:spcPct val="0"/>
              </a:spcAft>
              <a:defRPr sz="1700">
                <a:solidFill>
                  <a:schemeClr val="tx1"/>
                </a:solidFill>
                <a:latin typeface="Arial" charset="0"/>
                <a:cs typeface="Arial" charset="0"/>
              </a:defRPr>
            </a:lvl8pPr>
            <a:lvl9pPr marL="3886200" indent="-228600" eaLnBrk="0" fontAlgn="base" hangingPunct="0">
              <a:spcBef>
                <a:spcPct val="0"/>
              </a:spcBef>
              <a:spcAft>
                <a:spcPct val="0"/>
              </a:spcAft>
              <a:defRPr sz="1700">
                <a:solidFill>
                  <a:schemeClr val="tx1"/>
                </a:solidFill>
                <a:latin typeface="Arial" charset="0"/>
                <a:cs typeface="Arial" charset="0"/>
              </a:defRPr>
            </a:lvl9pPr>
          </a:lstStyle>
          <a:p>
            <a:pPr defTabSz="914400" eaLnBrk="1" hangingPunct="1">
              <a:defRPr/>
            </a:pPr>
            <a:r>
              <a:rPr lang="en-US" sz="2400" dirty="0" smtClean="0">
                <a:solidFill>
                  <a:srgbClr val="595959"/>
                </a:solidFill>
                <a:latin typeface="Century Gothic" pitchFamily="34" charset="0"/>
              </a:rPr>
              <a:t>Thank You</a:t>
            </a:r>
          </a:p>
        </p:txBody>
      </p:sp>
      <p:pic>
        <p:nvPicPr>
          <p:cNvPr id="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7013" y="5637016"/>
            <a:ext cx="3252787" cy="76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088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109728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2012,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6" name="Round Same Side Corner Rectangle 5"/>
          <p:cNvSpPr/>
          <p:nvPr userDrawn="1"/>
        </p:nvSpPr>
        <p:spPr bwMode="auto">
          <a:xfrm rot="5400000">
            <a:off x="3253740" y="-1120140"/>
            <a:ext cx="2362200" cy="886968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10658476" y="1981200"/>
            <a:ext cx="314324"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91440" y="6324600"/>
            <a:ext cx="548640" cy="457200"/>
          </a:xfrm>
          <a:prstGeom prst="rect">
            <a:avLst/>
          </a:prstGeo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1005840" y="2590800"/>
            <a:ext cx="758952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7943850" y="6235700"/>
            <a:ext cx="2726056" cy="395288"/>
          </a:xfrm>
          <a:prstGeom prst="rect">
            <a:avLst/>
          </a:prstGeom>
          <a:noFill/>
          <a:ln w="9525">
            <a:noFill/>
            <a:miter lim="800000"/>
            <a:headEnd/>
            <a:tailEnd/>
          </a:ln>
        </p:spPr>
      </p:pic>
    </p:spTree>
    <p:extLst>
      <p:ext uri="{BB962C8B-B14F-4D97-AF65-F5344CB8AC3E}">
        <p14:creationId xmlns:p14="http://schemas.microsoft.com/office/powerpoint/2010/main" val="313029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09728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4" name="Rectangle 3"/>
          <p:cNvSpPr>
            <a:spLocks noChangeArrowheads="1"/>
          </p:cNvSpPr>
          <p:nvPr userDrawn="1"/>
        </p:nvSpPr>
        <p:spPr bwMode="auto">
          <a:xfrm>
            <a:off x="0" y="5715000"/>
            <a:ext cx="109728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defTabSz="914400" fontAlgn="auto">
              <a:spcBef>
                <a:spcPts val="0"/>
              </a:spcBef>
              <a:spcAft>
                <a:spcPts val="0"/>
              </a:spcAft>
              <a:defRPr/>
            </a:pPr>
            <a:endParaRPr lang="en-US" sz="1800">
              <a:solidFill>
                <a:srgbClr val="000000"/>
              </a:solidFill>
            </a:endParaRPr>
          </a:p>
        </p:txBody>
      </p:sp>
      <p:sp>
        <p:nvSpPr>
          <p:cNvPr id="5" name="Rectangle 33"/>
          <p:cNvSpPr>
            <a:spLocks noChangeArrowheads="1"/>
          </p:cNvSpPr>
          <p:nvPr/>
        </p:nvSpPr>
        <p:spPr bwMode="auto">
          <a:xfrm>
            <a:off x="274320" y="6248400"/>
            <a:ext cx="6217920" cy="228600"/>
          </a:xfrm>
          <a:prstGeom prst="rect">
            <a:avLst/>
          </a:prstGeom>
          <a:noFill/>
          <a:ln w="9525">
            <a:noFill/>
            <a:miter lim="800000"/>
            <a:headEnd/>
            <a:tailEnd/>
          </a:ln>
          <a:effectLst/>
        </p:spPr>
        <p:txBody>
          <a:bodyPr/>
          <a:lstStyle/>
          <a:p>
            <a:pPr defTabSz="914400" eaLnBrk="0" fontAlgn="auto" hangingPunct="0">
              <a:lnSpc>
                <a:spcPct val="190000"/>
              </a:lnSpc>
              <a:spcBef>
                <a:spcPts val="0"/>
              </a:spcBef>
              <a:spcAft>
                <a:spcPts val="0"/>
              </a:spcAft>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dirty="0" smtClean="0">
                <a:solidFill>
                  <a:srgbClr val="000000"/>
                </a:solidFill>
                <a:latin typeface="Verdana" pitchFamily="34" charset="0"/>
              </a:rPr>
              <a:t>2011, </a:t>
            </a:r>
            <a:r>
              <a:rPr lang="en-US" sz="800" dirty="0">
                <a:solidFill>
                  <a:srgbClr val="000000"/>
                </a:solidFill>
                <a:latin typeface="Verdana" pitchFamily="34" charset="0"/>
              </a:rPr>
              <a:t>Cognizant 		</a:t>
            </a:r>
            <a:endParaRPr lang="en-US" sz="90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8524876" y="6137276"/>
            <a:ext cx="2356484"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82880" y="228600"/>
            <a:ext cx="105156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91440" y="6324600"/>
            <a:ext cx="54864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518160" y="228600"/>
            <a:ext cx="880872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3308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Inside.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96"/>
          <p:cNvSpPr txBox="1">
            <a:spLocks/>
          </p:cNvSpPr>
          <p:nvPr/>
        </p:nvSpPr>
        <p:spPr bwMode="auto">
          <a:xfrm>
            <a:off x="274638" y="6416675"/>
            <a:ext cx="487362"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defTabSz="914400" fontAlgn="auto">
              <a:spcBef>
                <a:spcPts val="0"/>
              </a:spcBef>
              <a:spcAft>
                <a:spcPts val="0"/>
              </a:spcAft>
              <a:defRPr/>
            </a:pPr>
            <a:fld id="{755F634D-C28A-4A29-BC6B-CDA3E1893C9E}" type="slidenum">
              <a:rPr lang="en-US" sz="1200" b="1" smtClean="0">
                <a:solidFill>
                  <a:srgbClr val="3A545A"/>
                </a:solidFill>
                <a:latin typeface="Arial Black" pitchFamily="34" charset="0"/>
                <a:cs typeface="+mn-cs"/>
              </a:rPr>
              <a:pPr algn="ctr" defTabSz="914400" fontAlgn="auto">
                <a:spcBef>
                  <a:spcPts val="0"/>
                </a:spcBef>
                <a:spcAft>
                  <a:spcPts val="0"/>
                </a:spcAft>
                <a:defRPr/>
              </a:pPr>
              <a:t>‹#›</a:t>
            </a:fld>
            <a:endParaRPr lang="en-US" sz="1200" b="1" dirty="0" smtClean="0">
              <a:solidFill>
                <a:srgbClr val="3A545A"/>
              </a:solidFill>
              <a:latin typeface="Arial Black" pitchFamily="34" charset="0"/>
              <a:cs typeface="+mn-cs"/>
            </a:endParaRPr>
          </a:p>
        </p:txBody>
      </p:sp>
      <p:sp>
        <p:nvSpPr>
          <p:cNvPr id="9" name="Footer Placeholder 97"/>
          <p:cNvSpPr txBox="1">
            <a:spLocks/>
          </p:cNvSpPr>
          <p:nvPr/>
        </p:nvSpPr>
        <p:spPr bwMode="auto">
          <a:xfrm>
            <a:off x="731838" y="6416675"/>
            <a:ext cx="3475037" cy="3651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fontAlgn="auto">
              <a:spcBef>
                <a:spcPts val="0"/>
              </a:spcBef>
              <a:spcAft>
                <a:spcPts val="0"/>
              </a:spcAft>
              <a:defRPr/>
            </a:pPr>
            <a:r>
              <a:rPr lang="en-US" sz="900" dirty="0" smtClean="0">
                <a:solidFill>
                  <a:srgbClr val="3A545A"/>
                </a:solidFill>
                <a:cs typeface="+mn-cs"/>
              </a:rPr>
              <a:t>© 2013, Cognizant Technology Solutions</a:t>
            </a:r>
          </a:p>
        </p:txBody>
      </p:sp>
      <p:sp>
        <p:nvSpPr>
          <p:cNvPr id="1029" name="Title Placeholder 12"/>
          <p:cNvSpPr>
            <a:spLocks noGrp="1"/>
          </p:cNvSpPr>
          <p:nvPr>
            <p:ph type="title"/>
          </p:nvPr>
        </p:nvSpPr>
        <p:spPr bwMode="auto">
          <a:xfrm>
            <a:off x="549275" y="274638"/>
            <a:ext cx="98742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13"/>
          <p:cNvSpPr>
            <a:spLocks noGrp="1"/>
          </p:cNvSpPr>
          <p:nvPr>
            <p:ph type="body" idx="1"/>
          </p:nvPr>
        </p:nvSpPr>
        <p:spPr bwMode="auto">
          <a:xfrm>
            <a:off x="549275" y="1066800"/>
            <a:ext cx="98742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1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962900" y="6248400"/>
            <a:ext cx="2428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254" r:id="rId1"/>
    <p:sldLayoutId id="2147486255" r:id="rId2"/>
    <p:sldLayoutId id="2147486246" r:id="rId3"/>
    <p:sldLayoutId id="2147486247" r:id="rId4"/>
    <p:sldLayoutId id="2147486257" r:id="rId5"/>
    <p:sldLayoutId id="2147486248" r:id="rId6"/>
    <p:sldLayoutId id="2147486256" r:id="rId7"/>
    <p:sldLayoutId id="2147486274" r:id="rId8"/>
  </p:sldLayoutIdLst>
  <p:timing>
    <p:tnLst>
      <p:par>
        <p:cTn id="1" dur="indefinite" restart="never" nodeType="tmRoot"/>
      </p:par>
    </p:tnLst>
  </p:timing>
  <p:txStyles>
    <p:title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kern="1200">
          <a:solidFill>
            <a:srgbClr val="7F7F7F"/>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kern="1200">
          <a:solidFill>
            <a:srgbClr val="7F7F7F"/>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1600" kern="1200">
          <a:solidFill>
            <a:srgbClr val="7F7F7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82880" y="1600200"/>
            <a:ext cx="1060704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54864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defTabSz="914400" fontAlgn="auto">
              <a:spcBef>
                <a:spcPts val="0"/>
              </a:spcBef>
              <a:spcAft>
                <a:spcPts val="0"/>
              </a:spcAft>
              <a:defRPr/>
            </a:pPr>
            <a:fld id="{D65C96D7-1CD6-47E3-9FA9-60CD48A62302}" type="slidenum">
              <a:rPr lang="en-US">
                <a:solidFill>
                  <a:srgbClr val="FFFFFF"/>
                </a:solidFill>
              </a:rPr>
              <a:pPr defTabSz="914400" fontAlgn="auto">
                <a:spcBef>
                  <a:spcPts val="0"/>
                </a:spcBef>
                <a:spcAft>
                  <a:spcPts val="0"/>
                </a:spcAft>
                <a:defRPr/>
              </a:pPr>
              <a:t>‹#›</a:t>
            </a:fld>
            <a:endParaRPr lang="en-US">
              <a:solidFill>
                <a:srgbClr val="FFFFFF"/>
              </a:solidFill>
            </a:endParaRPr>
          </a:p>
        </p:txBody>
      </p:sp>
    </p:spTree>
    <p:extLst>
      <p:ext uri="{BB962C8B-B14F-4D97-AF65-F5344CB8AC3E}">
        <p14:creationId xmlns:p14="http://schemas.microsoft.com/office/powerpoint/2010/main" val="2891238573"/>
      </p:ext>
    </p:extLst>
  </p:cSld>
  <p:clrMap bg1="lt1" tx1="dk1" bg2="lt2" tx2="dk2" accent1="accent1" accent2="accent2" accent3="accent3" accent4="accent4" accent5="accent5" accent6="accent6" hlink="hlink" folHlink="folHlink"/>
  <p:sldLayoutIdLst>
    <p:sldLayoutId id="2147486259" r:id="rId1"/>
    <p:sldLayoutId id="2147486260" r:id="rId2"/>
    <p:sldLayoutId id="2147486261" r:id="rId3"/>
    <p:sldLayoutId id="2147486262" r:id="rId4"/>
    <p:sldLayoutId id="2147486263" r:id="rId5"/>
    <p:sldLayoutId id="2147486264" r:id="rId6"/>
    <p:sldLayoutId id="2147486265" r:id="rId7"/>
    <p:sldLayoutId id="2147486266" r:id="rId8"/>
    <p:sldLayoutId id="2147486267" r:id="rId9"/>
    <p:sldLayoutId id="2147486268" r:id="rId10"/>
    <p:sldLayoutId id="2147486269" r:id="rId11"/>
    <p:sldLayoutId id="2147486270" r:id="rId12"/>
    <p:sldLayoutId id="2147486271" r:id="rId13"/>
    <p:sldLayoutId id="2147486272" r:id="rId14"/>
    <p:sldLayoutId id="2147486273" r:id="rId15"/>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earch.phpied.com:8080/search?p=javascript#results"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Javascript</a:t>
            </a:r>
            <a:endParaRPr lang="en-IN" dirty="0"/>
          </a:p>
        </p:txBody>
      </p:sp>
    </p:spTree>
    <p:extLst>
      <p:ext uri="{BB962C8B-B14F-4D97-AF65-F5344CB8AC3E}">
        <p14:creationId xmlns:p14="http://schemas.microsoft.com/office/powerpoint/2010/main" val="2696420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609600" y="1066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Window.open() allows you to open new browser windows(popups)</a:t>
            </a:r>
          </a:p>
        </p:txBody>
      </p:sp>
      <p:sp>
        <p:nvSpPr>
          <p:cNvPr id="9" name="Title 2"/>
          <p:cNvSpPr txBox="1">
            <a:spLocks/>
          </p:cNvSpPr>
          <p:nvPr/>
        </p:nvSpPr>
        <p:spPr bwMode="auto">
          <a:xfrm>
            <a:off x="586740" y="60463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Window.open()/close()</a:t>
            </a:r>
          </a:p>
        </p:txBody>
      </p:sp>
      <p:sp>
        <p:nvSpPr>
          <p:cNvPr id="11" name="Title 1"/>
          <p:cNvSpPr txBox="1">
            <a:spLocks/>
          </p:cNvSpPr>
          <p:nvPr/>
        </p:nvSpPr>
        <p:spPr bwMode="auto">
          <a:xfrm>
            <a:off x="1219200" y="16764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Various browser policies and user settings may prevent you from opening a popup </a:t>
            </a:r>
            <a:endParaRPr lang="en-US" sz="1800" b="0" dirty="0" smtClean="0">
              <a:solidFill>
                <a:schemeClr val="tx1"/>
              </a:solidFill>
            </a:endParaRPr>
          </a:p>
        </p:txBody>
      </p:sp>
      <p:sp>
        <p:nvSpPr>
          <p:cNvPr id="7" name="Title 1"/>
          <p:cNvSpPr txBox="1">
            <a:spLocks/>
          </p:cNvSpPr>
          <p:nvPr/>
        </p:nvSpPr>
        <p:spPr bwMode="auto">
          <a:xfrm>
            <a:off x="1219200" y="21336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you should be able to open a new window if it was initiated by the user. </a:t>
            </a:r>
            <a:endParaRPr lang="en-US" sz="1800" b="0" dirty="0" smtClean="0">
              <a:solidFill>
                <a:schemeClr val="tx1"/>
              </a:solidFill>
            </a:endParaRPr>
          </a:p>
        </p:txBody>
      </p:sp>
      <p:sp>
        <p:nvSpPr>
          <p:cNvPr id="8" name="Title 1"/>
          <p:cNvSpPr txBox="1">
            <a:spLocks/>
          </p:cNvSpPr>
          <p:nvPr/>
        </p:nvSpPr>
        <p:spPr bwMode="auto">
          <a:xfrm>
            <a:off x="593667" y="2743200"/>
            <a:ext cx="861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window.open() accepts the following parameters:</a:t>
            </a:r>
            <a:endParaRPr lang="en-US" sz="1800" b="0" dirty="0" smtClean="0">
              <a:solidFill>
                <a:schemeClr val="tx1"/>
              </a:solidFill>
            </a:endParaRPr>
          </a:p>
        </p:txBody>
      </p:sp>
      <p:sp>
        <p:nvSpPr>
          <p:cNvPr id="10" name="Title 1"/>
          <p:cNvSpPr txBox="1">
            <a:spLocks/>
          </p:cNvSpPr>
          <p:nvPr/>
        </p:nvSpPr>
        <p:spPr bwMode="auto">
          <a:xfrm>
            <a:off x="1143000" y="3352800"/>
            <a:ext cx="9067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URL to load in the new window </a:t>
            </a:r>
            <a:endParaRPr lang="en-US" sz="1800" b="0" dirty="0" smtClean="0">
              <a:solidFill>
                <a:schemeClr val="tx1"/>
              </a:solidFill>
            </a:endParaRPr>
          </a:p>
          <a:p>
            <a:endParaRPr lang="en-US" sz="1800" b="0" dirty="0">
              <a:solidFill>
                <a:schemeClr val="tx1"/>
              </a:solidFill>
            </a:endParaRPr>
          </a:p>
          <a:p>
            <a:r>
              <a:rPr lang="en-US" sz="1800" b="0" dirty="0">
                <a:solidFill>
                  <a:schemeClr val="tx1"/>
                </a:solidFill>
              </a:rPr>
              <a:t>Name of the new window, which can be used as the value of a </a:t>
            </a:r>
            <a:r>
              <a:rPr lang="en-US" sz="1800" b="0" dirty="0" smtClean="0">
                <a:solidFill>
                  <a:schemeClr val="tx1"/>
                </a:solidFill>
              </a:rPr>
              <a:t>form's target attribute</a:t>
            </a:r>
          </a:p>
          <a:p>
            <a:endParaRPr lang="en-US" sz="1800" b="0" dirty="0">
              <a:solidFill>
                <a:schemeClr val="tx1"/>
              </a:solidFill>
            </a:endParaRPr>
          </a:p>
          <a:p>
            <a:r>
              <a:rPr lang="en-US" sz="1800" b="0" dirty="0">
                <a:solidFill>
                  <a:schemeClr val="tx1"/>
                </a:solidFill>
              </a:rPr>
              <a:t>Comma-separated list of features, such as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resizable—should the user be able to resize the new window </a:t>
            </a:r>
            <a:endParaRPr lang="en-US" sz="1800" b="0" dirty="0" smtClean="0">
              <a:solidFill>
                <a:schemeClr val="tx1"/>
              </a:solidFill>
            </a:endParaRPr>
          </a:p>
          <a:p>
            <a:endParaRPr lang="en-US" sz="1800" b="0" dirty="0">
              <a:solidFill>
                <a:schemeClr val="tx1"/>
              </a:solidFill>
            </a:endParaRPr>
          </a:p>
          <a:p>
            <a:r>
              <a:rPr lang="en-US" sz="1800" b="0" dirty="0">
                <a:solidFill>
                  <a:schemeClr val="tx1"/>
                </a:solidFill>
              </a:rPr>
              <a:t>width, height of the </a:t>
            </a:r>
            <a:r>
              <a:rPr lang="en-US" sz="1800" b="0" dirty="0" smtClean="0">
                <a:solidFill>
                  <a:schemeClr val="tx1"/>
                </a:solidFill>
              </a:rPr>
              <a:t>popup</a:t>
            </a:r>
          </a:p>
          <a:p>
            <a:endParaRPr lang="en-US" sz="1800" b="0" dirty="0">
              <a:solidFill>
                <a:schemeClr val="tx1"/>
              </a:solidFill>
            </a:endParaRPr>
          </a:p>
          <a:p>
            <a:r>
              <a:rPr lang="en-US" sz="1800" b="0" dirty="0">
                <a:solidFill>
                  <a:schemeClr val="tx1"/>
                </a:solidFill>
              </a:rPr>
              <a:t>status—should the status bar be </a:t>
            </a:r>
            <a:r>
              <a:rPr lang="en-US" sz="1800" b="0" dirty="0" smtClean="0">
                <a:solidFill>
                  <a:schemeClr val="tx1"/>
                </a:solidFill>
              </a:rPr>
              <a:t>visible and </a:t>
            </a:r>
            <a:r>
              <a:rPr lang="en-US" sz="1800" b="0" dirty="0">
                <a:solidFill>
                  <a:schemeClr val="tx1"/>
                </a:solidFill>
              </a:rPr>
              <a:t>so on </a:t>
            </a:r>
            <a:endParaRPr lang="en-US" sz="1800" b="0" dirty="0" smtClean="0">
              <a:solidFill>
                <a:schemeClr val="tx1"/>
              </a:solidFill>
            </a:endParaRPr>
          </a:p>
        </p:txBody>
      </p:sp>
    </p:spTree>
    <p:extLst>
      <p:ext uri="{BB962C8B-B14F-4D97-AF65-F5344CB8AC3E}">
        <p14:creationId xmlns:p14="http://schemas.microsoft.com/office/powerpoint/2010/main" val="156200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574964" y="12954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win = window.open('http://</a:t>
            </a:r>
            <a:r>
              <a:rPr lang="en-US" sz="1800" b="0" dirty="0" smtClean="0">
                <a:solidFill>
                  <a:schemeClr val="tx1"/>
                </a:solidFill>
              </a:rPr>
              <a:t>www.google.com</a:t>
            </a:r>
            <a:r>
              <a:rPr lang="en-US" sz="1800" b="0" dirty="0">
                <a:solidFill>
                  <a:schemeClr val="tx1"/>
                </a:solidFill>
              </a:rPr>
              <a:t>', </a:t>
            </a:r>
            <a:r>
              <a:rPr lang="en-US" sz="1800" b="0" dirty="0" smtClean="0">
                <a:solidFill>
                  <a:schemeClr val="tx1"/>
                </a:solidFill>
              </a:rPr>
              <a:t>‘google', </a:t>
            </a:r>
            <a:r>
              <a:rPr lang="en-US" sz="1800" b="0" dirty="0">
                <a:solidFill>
                  <a:schemeClr val="tx1"/>
                </a:solidFill>
              </a:rPr>
              <a:t>'width=300,height=300,resizable=yes');</a:t>
            </a:r>
            <a:endParaRPr lang="en-US" sz="1800" b="0" dirty="0" smtClean="0">
              <a:solidFill>
                <a:schemeClr val="tx1"/>
              </a:solidFill>
            </a:endParaRPr>
          </a:p>
        </p:txBody>
      </p:sp>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Window.open()/close()</a:t>
            </a:r>
          </a:p>
        </p:txBody>
      </p:sp>
      <p:sp>
        <p:nvSpPr>
          <p:cNvPr id="12" name="Title 1"/>
          <p:cNvSpPr txBox="1">
            <a:spLocks/>
          </p:cNvSpPr>
          <p:nvPr/>
        </p:nvSpPr>
        <p:spPr bwMode="auto">
          <a:xfrm>
            <a:off x="609600" y="199456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win.close() closes the new window.</a:t>
            </a:r>
            <a:endParaRPr lang="en-US" sz="1800" b="0" dirty="0" smtClean="0">
              <a:solidFill>
                <a:schemeClr val="tx1"/>
              </a:solidFill>
            </a:endParaRPr>
          </a:p>
        </p:txBody>
      </p:sp>
    </p:spTree>
    <p:extLst>
      <p:ext uri="{BB962C8B-B14F-4D97-AF65-F5344CB8AC3E}">
        <p14:creationId xmlns:p14="http://schemas.microsoft.com/office/powerpoint/2010/main" val="181965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8709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window.moveTo(), window.resizeTo() </a:t>
            </a:r>
          </a:p>
        </p:txBody>
      </p:sp>
      <p:sp>
        <p:nvSpPr>
          <p:cNvPr id="12" name="Title 1"/>
          <p:cNvSpPr txBox="1">
            <a:spLocks/>
          </p:cNvSpPr>
          <p:nvPr/>
        </p:nvSpPr>
        <p:spPr bwMode="auto">
          <a:xfrm>
            <a:off x="609600" y="12954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window.moveTo(100, 100) will move the browser window to screen location x = 100 and y = 100 (counted from the top left corner). </a:t>
            </a:r>
            <a:endParaRPr lang="en-US" sz="1800" b="0" dirty="0" smtClean="0">
              <a:solidFill>
                <a:schemeClr val="tx1"/>
              </a:solidFill>
            </a:endParaRPr>
          </a:p>
        </p:txBody>
      </p:sp>
      <p:sp>
        <p:nvSpPr>
          <p:cNvPr id="5" name="Title 1"/>
          <p:cNvSpPr txBox="1">
            <a:spLocks/>
          </p:cNvSpPr>
          <p:nvPr/>
        </p:nvSpPr>
        <p:spPr bwMode="auto">
          <a:xfrm>
            <a:off x="609600" y="21336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window.moveBy(10, -10) will move the window 10 pixels to the right and 10 pixels up from its current location. </a:t>
            </a:r>
            <a:endParaRPr lang="en-US" sz="1800" b="0" dirty="0" smtClean="0">
              <a:solidFill>
                <a:schemeClr val="tx1"/>
              </a:solidFill>
            </a:endParaRPr>
          </a:p>
        </p:txBody>
      </p:sp>
      <p:sp>
        <p:nvSpPr>
          <p:cNvPr id="6" name="Title 1"/>
          <p:cNvSpPr txBox="1">
            <a:spLocks/>
          </p:cNvSpPr>
          <p:nvPr/>
        </p:nvSpPr>
        <p:spPr bwMode="auto">
          <a:xfrm>
            <a:off x="609600" y="3048000"/>
            <a:ext cx="998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window.resizeTo(x, y) and window.resizeBy(x, y) accept the same parameters as the move methods but they resize the window as opposed to moving it.</a:t>
            </a:r>
            <a:endParaRPr lang="en-US" sz="1800" b="0" dirty="0" smtClean="0">
              <a:solidFill>
                <a:schemeClr val="tx1"/>
              </a:solidFill>
            </a:endParaRPr>
          </a:p>
        </p:txBody>
      </p:sp>
    </p:spTree>
    <p:extLst>
      <p:ext uri="{BB962C8B-B14F-4D97-AF65-F5344CB8AC3E}">
        <p14:creationId xmlns:p14="http://schemas.microsoft.com/office/powerpoint/2010/main" val="339055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762000"/>
            <a:ext cx="10424160" cy="2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err="1">
                <a:solidFill>
                  <a:srgbClr val="3D96AC"/>
                </a:solidFill>
                <a:latin typeface="Calibri" pitchFamily="34" charset="0"/>
                <a:ea typeface="ＭＳ Ｐゴシック" charset="-128"/>
                <a:cs typeface="Calibri" pitchFamily="34" charset="0"/>
              </a:rPr>
              <a:t>window.alert</a:t>
            </a:r>
            <a:r>
              <a:rPr lang="en-US" sz="2500" dirty="0">
                <a:solidFill>
                  <a:srgbClr val="3D96AC"/>
                </a:solidFill>
                <a:latin typeface="Calibri" pitchFamily="34" charset="0"/>
                <a:ea typeface="ＭＳ Ｐゴシック" charset="-128"/>
                <a:cs typeface="Calibri" pitchFamily="34" charset="0"/>
              </a:rPr>
              <a:t>(), window.prompt(), </a:t>
            </a:r>
            <a:r>
              <a:rPr lang="en-US" sz="2500" dirty="0" err="1">
                <a:solidFill>
                  <a:srgbClr val="3D96AC"/>
                </a:solidFill>
                <a:latin typeface="Calibri" pitchFamily="34" charset="0"/>
                <a:ea typeface="ＭＳ Ｐゴシック" charset="-128"/>
                <a:cs typeface="Calibri" pitchFamily="34" charset="0"/>
              </a:rPr>
              <a:t>window.confirm</a:t>
            </a:r>
            <a:r>
              <a:rPr lang="en-US" sz="2500" dirty="0">
                <a:solidFill>
                  <a:srgbClr val="3D96AC"/>
                </a:solidFill>
                <a:latin typeface="Calibri" pitchFamily="34" charset="0"/>
                <a:ea typeface="ＭＳ Ｐゴシック" charset="-128"/>
                <a:cs typeface="Calibri" pitchFamily="34" charset="0"/>
              </a:rPr>
              <a:t>() </a:t>
            </a:r>
          </a:p>
        </p:txBody>
      </p:sp>
      <p:sp>
        <p:nvSpPr>
          <p:cNvPr id="12" name="Title 1"/>
          <p:cNvSpPr txBox="1">
            <a:spLocks/>
          </p:cNvSpPr>
          <p:nvPr/>
        </p:nvSpPr>
        <p:spPr bwMode="auto">
          <a:xfrm>
            <a:off x="609600" y="18288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confirm() gives the user two options—OK and Cancel, and </a:t>
            </a:r>
            <a:endParaRPr lang="en-US" sz="1800" b="0" dirty="0" smtClean="0">
              <a:solidFill>
                <a:schemeClr val="tx1"/>
              </a:solidFill>
            </a:endParaRPr>
          </a:p>
        </p:txBody>
      </p:sp>
      <p:sp>
        <p:nvSpPr>
          <p:cNvPr id="5" name="Title 1"/>
          <p:cNvSpPr txBox="1">
            <a:spLocks/>
          </p:cNvSpPr>
          <p:nvPr/>
        </p:nvSpPr>
        <p:spPr bwMode="auto">
          <a:xfrm>
            <a:off x="609600" y="23622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prompt() collects textual input </a:t>
            </a:r>
            <a:endParaRPr lang="en-US" sz="1800" b="0" dirty="0" smtClean="0">
              <a:solidFill>
                <a:schemeClr val="tx1"/>
              </a:solidFill>
            </a:endParaRPr>
          </a:p>
        </p:txBody>
      </p:sp>
      <p:sp>
        <p:nvSpPr>
          <p:cNvPr id="8" name="Title 1"/>
          <p:cNvSpPr txBox="1">
            <a:spLocks/>
          </p:cNvSpPr>
          <p:nvPr/>
        </p:nvSpPr>
        <p:spPr bwMode="auto">
          <a:xfrm>
            <a:off x="685800" y="3162300"/>
            <a:ext cx="5943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answer = confirm('Are you cool?'); </a:t>
            </a:r>
            <a:endParaRPr lang="en-US" sz="1800" b="0" dirty="0" smtClean="0">
              <a:solidFill>
                <a:schemeClr val="tx1"/>
              </a:solidFill>
            </a:endParaRPr>
          </a:p>
          <a:p>
            <a:endParaRPr lang="en-US" sz="1800" b="0" dirty="0">
              <a:solidFill>
                <a:schemeClr val="tx1"/>
              </a:solidFill>
            </a:endParaRPr>
          </a:p>
          <a:p>
            <a:r>
              <a:rPr lang="en-US" sz="1800" b="0" dirty="0" smtClean="0">
                <a:solidFill>
                  <a:schemeClr val="tx1"/>
                </a:solidFill>
              </a:rPr>
              <a:t>console.log(answer</a:t>
            </a:r>
            <a:r>
              <a:rPr lang="en-US" sz="1800" b="0" dirty="0">
                <a:solidFill>
                  <a:schemeClr val="tx1"/>
                </a:solidFill>
              </a:rPr>
              <a:t>);</a:t>
            </a:r>
            <a:endParaRPr lang="en-US" sz="1800" b="0" dirty="0" smtClean="0">
              <a:solidFill>
                <a:schemeClr val="tx1"/>
              </a:solidFill>
            </a:endParaRPr>
          </a:p>
        </p:txBody>
      </p:sp>
      <p:sp>
        <p:nvSpPr>
          <p:cNvPr id="10" name="Title 1"/>
          <p:cNvSpPr txBox="1">
            <a:spLocks/>
          </p:cNvSpPr>
          <p:nvPr/>
        </p:nvSpPr>
        <p:spPr bwMode="auto">
          <a:xfrm>
            <a:off x="690748" y="4229100"/>
            <a:ext cx="8534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window.prompt() presents the user with a dialog to enter text</a:t>
            </a:r>
            <a:r>
              <a:rPr lang="en-US" sz="1800" b="0" dirty="0" smtClean="0">
                <a:solidFill>
                  <a:schemeClr val="tx1"/>
                </a:solidFill>
              </a:rPr>
              <a:t>.</a:t>
            </a:r>
          </a:p>
          <a:p>
            <a:endParaRPr lang="en-US" sz="1800" b="0" dirty="0">
              <a:solidFill>
                <a:schemeClr val="tx1"/>
              </a:solidFill>
            </a:endParaRPr>
          </a:p>
          <a:p>
            <a:r>
              <a:rPr lang="en-US" sz="1800" b="0" dirty="0" smtClean="0">
                <a:solidFill>
                  <a:schemeClr val="tx1"/>
                </a:solidFill>
              </a:rPr>
              <a:t>var </a:t>
            </a:r>
            <a:r>
              <a:rPr lang="en-US" sz="1800" b="0" dirty="0">
                <a:solidFill>
                  <a:schemeClr val="tx1"/>
                </a:solidFill>
              </a:rPr>
              <a:t>answer = prompt('And your name was?'); </a:t>
            </a:r>
            <a:endParaRPr lang="en-US" sz="1800" b="0" dirty="0" smtClean="0">
              <a:solidFill>
                <a:schemeClr val="tx1"/>
              </a:solidFill>
            </a:endParaRPr>
          </a:p>
          <a:p>
            <a:endParaRPr lang="en-US" sz="1800" b="0" dirty="0">
              <a:solidFill>
                <a:schemeClr val="tx1"/>
              </a:solidFill>
            </a:endParaRPr>
          </a:p>
          <a:p>
            <a:r>
              <a:rPr lang="en-US" sz="1800" b="0" dirty="0" smtClean="0">
                <a:solidFill>
                  <a:schemeClr val="tx1"/>
                </a:solidFill>
              </a:rPr>
              <a:t>console.log(answer</a:t>
            </a:r>
            <a:r>
              <a:rPr lang="en-US" sz="1800" b="0" dirty="0">
                <a:solidFill>
                  <a:schemeClr val="tx1"/>
                </a:solidFill>
              </a:rPr>
              <a:t>); </a:t>
            </a:r>
            <a:endParaRPr lang="en-US" sz="1800" b="0" dirty="0" smtClean="0">
              <a:solidFill>
                <a:schemeClr val="tx1"/>
              </a:solidFill>
            </a:endParaRPr>
          </a:p>
        </p:txBody>
      </p:sp>
    </p:spTree>
    <p:extLst>
      <p:ext uri="{BB962C8B-B14F-4D97-AF65-F5344CB8AC3E}">
        <p14:creationId xmlns:p14="http://schemas.microsoft.com/office/powerpoint/2010/main" val="398903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06087" y="387701"/>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window.setTimeout(), window.setInterval() </a:t>
            </a:r>
          </a:p>
        </p:txBody>
      </p:sp>
      <p:sp>
        <p:nvSpPr>
          <p:cNvPr id="12" name="Title 1"/>
          <p:cNvSpPr txBox="1">
            <a:spLocks/>
          </p:cNvSpPr>
          <p:nvPr/>
        </p:nvSpPr>
        <p:spPr bwMode="auto">
          <a:xfrm>
            <a:off x="609600" y="12192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setTimeout() and setInterval() allow for scheduling the execution of a piece of code. </a:t>
            </a:r>
            <a:endParaRPr lang="en-US" sz="1800" b="0" dirty="0" smtClean="0">
              <a:solidFill>
                <a:schemeClr val="tx1"/>
              </a:solidFill>
            </a:endParaRPr>
          </a:p>
        </p:txBody>
      </p:sp>
      <p:sp>
        <p:nvSpPr>
          <p:cNvPr id="7" name="Title 1"/>
          <p:cNvSpPr txBox="1">
            <a:spLocks/>
          </p:cNvSpPr>
          <p:nvPr/>
        </p:nvSpPr>
        <p:spPr bwMode="auto">
          <a:xfrm>
            <a:off x="609600" y="179070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setTimeout() executes the given code once after a specified number of milliseconds. </a:t>
            </a:r>
            <a:endParaRPr lang="en-US" sz="1800" b="0" dirty="0" smtClean="0">
              <a:solidFill>
                <a:schemeClr val="tx1"/>
              </a:solidFill>
            </a:endParaRPr>
          </a:p>
        </p:txBody>
      </p:sp>
      <p:sp>
        <p:nvSpPr>
          <p:cNvPr id="11" name="Title 1"/>
          <p:cNvSpPr txBox="1">
            <a:spLocks/>
          </p:cNvSpPr>
          <p:nvPr/>
        </p:nvSpPr>
        <p:spPr bwMode="auto">
          <a:xfrm>
            <a:off x="522910" y="4324350"/>
            <a:ext cx="982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setInterval() executes it repeatedly after a specified number of milliseconds has passed.</a:t>
            </a:r>
            <a:endParaRPr lang="en-US" sz="1800" b="0" dirty="0" smtClean="0">
              <a:solidFill>
                <a:schemeClr val="tx1"/>
              </a:solidFill>
            </a:endParaRPr>
          </a:p>
        </p:txBody>
      </p:sp>
      <p:sp>
        <p:nvSpPr>
          <p:cNvPr id="13" name="Title 1"/>
          <p:cNvSpPr txBox="1">
            <a:spLocks/>
          </p:cNvSpPr>
          <p:nvPr/>
        </p:nvSpPr>
        <p:spPr bwMode="auto">
          <a:xfrm>
            <a:off x="609600" y="2300845"/>
            <a:ext cx="9753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This will show an alert after 2 seconds (2000 milliseconds</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function </a:t>
            </a:r>
            <a:r>
              <a:rPr lang="en-US" sz="1800" b="0" dirty="0">
                <a:solidFill>
                  <a:schemeClr val="tx1"/>
                </a:solidFill>
              </a:rPr>
              <a:t>boo</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alert</a:t>
            </a:r>
            <a:r>
              <a:rPr lang="en-US" sz="1800" b="0" dirty="0">
                <a:solidFill>
                  <a:schemeClr val="tx1"/>
                </a:solidFill>
              </a:rPr>
              <a:t>('Boo</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setTimeout(boo</a:t>
            </a:r>
            <a:r>
              <a:rPr lang="en-US" sz="1800" b="0" dirty="0">
                <a:solidFill>
                  <a:schemeClr val="tx1"/>
                </a:solidFill>
              </a:rPr>
              <a:t>, 2000); </a:t>
            </a:r>
            <a:endParaRPr lang="en-US" sz="1800" b="0" dirty="0" smtClean="0">
              <a:solidFill>
                <a:schemeClr val="tx1"/>
              </a:solidFill>
            </a:endParaRPr>
          </a:p>
        </p:txBody>
      </p:sp>
      <p:sp>
        <p:nvSpPr>
          <p:cNvPr id="15" name="Title 1"/>
          <p:cNvSpPr txBox="1">
            <a:spLocks/>
          </p:cNvSpPr>
          <p:nvPr/>
        </p:nvSpPr>
        <p:spPr bwMode="auto">
          <a:xfrm>
            <a:off x="522910" y="4953000"/>
            <a:ext cx="9829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setInterval() you can schedule boo() to execute every two seconds, until you cancel the scheduled execution with clearInterval().</a:t>
            </a:r>
            <a:endParaRPr lang="en-US" sz="1800" b="0" dirty="0" smtClean="0">
              <a:solidFill>
                <a:schemeClr val="tx1"/>
              </a:solidFill>
            </a:endParaRPr>
          </a:p>
        </p:txBody>
      </p:sp>
    </p:spTree>
    <p:extLst>
      <p:ext uri="{BB962C8B-B14F-4D97-AF65-F5344CB8AC3E}">
        <p14:creationId xmlns:p14="http://schemas.microsoft.com/office/powerpoint/2010/main" val="212470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74964"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window.document </a:t>
            </a:r>
          </a:p>
        </p:txBody>
      </p:sp>
      <p:sp>
        <p:nvSpPr>
          <p:cNvPr id="12" name="Title 1"/>
          <p:cNvSpPr txBox="1">
            <a:spLocks/>
          </p:cNvSpPr>
          <p:nvPr/>
        </p:nvSpPr>
        <p:spPr bwMode="auto">
          <a:xfrm>
            <a:off x="609600" y="1219200"/>
            <a:ext cx="9829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window.document is a BOM object that </a:t>
            </a:r>
            <a:r>
              <a:rPr lang="en-US" sz="1800" b="0" dirty="0">
                <a:solidFill>
                  <a:schemeClr val="tx1"/>
                </a:solidFill>
              </a:rPr>
              <a:t>refers</a:t>
            </a:r>
            <a:r>
              <a:rPr lang="en-US" sz="1600" b="0" dirty="0">
                <a:solidFill>
                  <a:schemeClr val="tx1"/>
                </a:solidFill>
              </a:rPr>
              <a:t> to the currently loaded document (page). Its methods and properties fall into the </a:t>
            </a:r>
            <a:r>
              <a:rPr lang="en-US" sz="1800" b="0" dirty="0">
                <a:solidFill>
                  <a:schemeClr val="tx1"/>
                </a:solidFill>
              </a:rPr>
              <a:t>DOM</a:t>
            </a:r>
            <a:r>
              <a:rPr lang="en-US" sz="1600" b="0" dirty="0">
                <a:solidFill>
                  <a:schemeClr val="tx1"/>
                </a:solidFill>
              </a:rPr>
              <a:t> category of objects. </a:t>
            </a:r>
            <a:endParaRPr lang="en-US" sz="1600" b="0" dirty="0" smtClean="0">
              <a:solidFill>
                <a:schemeClr val="tx1"/>
              </a:solidFill>
            </a:endParaRPr>
          </a:p>
        </p:txBody>
      </p:sp>
    </p:spTree>
    <p:extLst>
      <p:ext uri="{BB962C8B-B14F-4D97-AF65-F5344CB8AC3E}">
        <p14:creationId xmlns:p14="http://schemas.microsoft.com/office/powerpoint/2010/main" val="394238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2" name="Title 1"/>
          <p:cNvSpPr txBox="1">
            <a:spLocks/>
          </p:cNvSpPr>
          <p:nvPr/>
        </p:nvSpPr>
        <p:spPr bwMode="auto">
          <a:xfrm>
            <a:off x="609600" y="1219200"/>
            <a:ext cx="952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The </a:t>
            </a:r>
            <a:r>
              <a:rPr lang="en-US" sz="1600" b="0" dirty="0" smtClean="0">
                <a:solidFill>
                  <a:schemeClr val="tx1"/>
                </a:solidFill>
              </a:rPr>
              <a:t>DOM </a:t>
            </a:r>
            <a:r>
              <a:rPr lang="en-US" sz="1600" b="0" dirty="0">
                <a:solidFill>
                  <a:schemeClr val="tx1"/>
                </a:solidFill>
              </a:rPr>
              <a:t>is a way to represent an XML or an HTML document as a tree of nodes. </a:t>
            </a:r>
            <a:endParaRPr lang="en-US" sz="1600" b="0" dirty="0" smtClean="0">
              <a:solidFill>
                <a:schemeClr val="tx1"/>
              </a:solidFill>
            </a:endParaRPr>
          </a:p>
        </p:txBody>
      </p:sp>
      <p:sp>
        <p:nvSpPr>
          <p:cNvPr id="4" name="Title 1"/>
          <p:cNvSpPr txBox="1">
            <a:spLocks/>
          </p:cNvSpPr>
          <p:nvPr/>
        </p:nvSpPr>
        <p:spPr bwMode="auto">
          <a:xfrm>
            <a:off x="609600" y="1676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Using DOM methods and </a:t>
            </a:r>
            <a:r>
              <a:rPr lang="en-US" sz="1600" b="0" dirty="0" smtClean="0">
                <a:solidFill>
                  <a:schemeClr val="tx1"/>
                </a:solidFill>
              </a:rPr>
              <a:t>properties, you can: </a:t>
            </a:r>
          </a:p>
        </p:txBody>
      </p:sp>
      <p:sp>
        <p:nvSpPr>
          <p:cNvPr id="5" name="Title 1"/>
          <p:cNvSpPr txBox="1">
            <a:spLocks/>
          </p:cNvSpPr>
          <p:nvPr/>
        </p:nvSpPr>
        <p:spPr bwMode="auto">
          <a:xfrm>
            <a:off x="1676400" y="2057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Access elements on the page   </a:t>
            </a:r>
          </a:p>
        </p:txBody>
      </p:sp>
      <p:sp>
        <p:nvSpPr>
          <p:cNvPr id="6" name="Title 1"/>
          <p:cNvSpPr txBox="1">
            <a:spLocks/>
          </p:cNvSpPr>
          <p:nvPr/>
        </p:nvSpPr>
        <p:spPr bwMode="auto">
          <a:xfrm>
            <a:off x="1676400" y="2438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Modify or remove elements or</a:t>
            </a:r>
          </a:p>
        </p:txBody>
      </p:sp>
      <p:sp>
        <p:nvSpPr>
          <p:cNvPr id="7" name="Title 1"/>
          <p:cNvSpPr txBox="1">
            <a:spLocks/>
          </p:cNvSpPr>
          <p:nvPr/>
        </p:nvSpPr>
        <p:spPr bwMode="auto">
          <a:xfrm>
            <a:off x="1676400" y="2819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600" b="0" dirty="0" smtClean="0">
                <a:solidFill>
                  <a:schemeClr val="tx1"/>
                </a:solidFill>
              </a:rPr>
              <a:t>Add new elements</a:t>
            </a:r>
          </a:p>
        </p:txBody>
      </p:sp>
      <p:sp>
        <p:nvSpPr>
          <p:cNvPr id="8" name="Title 1"/>
          <p:cNvSpPr txBox="1">
            <a:spLocks/>
          </p:cNvSpPr>
          <p:nvPr/>
        </p:nvSpPr>
        <p:spPr bwMode="auto">
          <a:xfrm>
            <a:off x="685800" y="32766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smtClean="0">
                <a:solidFill>
                  <a:schemeClr val="tx1"/>
                </a:solidFill>
              </a:rPr>
              <a:t>DOM is language independent API</a:t>
            </a:r>
          </a:p>
        </p:txBody>
      </p:sp>
      <p:sp>
        <p:nvSpPr>
          <p:cNvPr id="10" name="Title 1"/>
          <p:cNvSpPr txBox="1">
            <a:spLocks/>
          </p:cNvSpPr>
          <p:nvPr/>
        </p:nvSpPr>
        <p:spPr bwMode="auto">
          <a:xfrm>
            <a:off x="685800" y="3657600"/>
            <a:ext cx="9829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200" b="0" dirty="0">
                <a:solidFill>
                  <a:schemeClr val="tx1"/>
                </a:solidFill>
              </a:rPr>
              <a:t>Take a look at this example HTML page</a:t>
            </a:r>
            <a:r>
              <a:rPr lang="en-US" sz="1200" b="0" dirty="0" smtClean="0">
                <a:solidFill>
                  <a:schemeClr val="tx1"/>
                </a:solidFill>
              </a:rPr>
              <a:t>:</a:t>
            </a:r>
          </a:p>
          <a:p>
            <a:endParaRPr lang="en-US" sz="1200" b="0" dirty="0">
              <a:solidFill>
                <a:schemeClr val="tx1"/>
              </a:solidFill>
            </a:endParaRPr>
          </a:p>
          <a:p>
            <a:r>
              <a:rPr lang="en-US" sz="1200" b="0" dirty="0" smtClean="0">
                <a:solidFill>
                  <a:schemeClr val="tx1"/>
                </a:solidFill>
              </a:rPr>
              <a:t>	&lt;!</a:t>
            </a:r>
            <a:r>
              <a:rPr lang="en-US" sz="1200" b="0" dirty="0">
                <a:solidFill>
                  <a:schemeClr val="tx1"/>
                </a:solidFill>
              </a:rPr>
              <a:t>DOCTYPE html PUBLIC "-//W3C//DTD XHTML 1.0 Strict//EN" </a:t>
            </a:r>
            <a:endParaRPr lang="en-US" sz="1200" b="0" dirty="0" smtClean="0">
              <a:solidFill>
                <a:schemeClr val="tx1"/>
              </a:solidFill>
            </a:endParaRPr>
          </a:p>
          <a:p>
            <a:r>
              <a:rPr lang="en-US" sz="1200" b="0" dirty="0" smtClean="0">
                <a:solidFill>
                  <a:schemeClr val="tx1"/>
                </a:solidFill>
              </a:rPr>
              <a:t>	"http://www.w3.org/TR/xhtml1/DTD/xhtml1-strict.dtd"&gt;</a:t>
            </a:r>
          </a:p>
          <a:p>
            <a:r>
              <a:rPr lang="en-US" sz="1200" b="0" dirty="0" smtClean="0">
                <a:solidFill>
                  <a:schemeClr val="tx1"/>
                </a:solidFill>
              </a:rPr>
              <a:t>	&lt;</a:t>
            </a:r>
            <a:r>
              <a:rPr lang="en-US" sz="1200" b="0" dirty="0">
                <a:solidFill>
                  <a:schemeClr val="tx1"/>
                </a:solidFill>
              </a:rPr>
              <a:t>html&gt; </a:t>
            </a:r>
          </a:p>
          <a:p>
            <a:r>
              <a:rPr lang="en-US" sz="1200" b="0" dirty="0" smtClean="0">
                <a:solidFill>
                  <a:schemeClr val="tx1"/>
                </a:solidFill>
              </a:rPr>
              <a:t>		&lt;</a:t>
            </a:r>
            <a:r>
              <a:rPr lang="en-US" sz="1200" b="0" dirty="0">
                <a:solidFill>
                  <a:schemeClr val="tx1"/>
                </a:solidFill>
              </a:rPr>
              <a:t>head&gt; </a:t>
            </a:r>
          </a:p>
          <a:p>
            <a:r>
              <a:rPr lang="en-US" sz="1200" b="0" dirty="0" smtClean="0">
                <a:solidFill>
                  <a:schemeClr val="tx1"/>
                </a:solidFill>
              </a:rPr>
              <a:t>			&lt;</a:t>
            </a:r>
            <a:r>
              <a:rPr lang="en-US" sz="1200" b="0" dirty="0">
                <a:solidFill>
                  <a:schemeClr val="tx1"/>
                </a:solidFill>
              </a:rPr>
              <a:t>title&gt;My page&lt;/title&gt; </a:t>
            </a:r>
          </a:p>
          <a:p>
            <a:r>
              <a:rPr lang="en-US" sz="1200" b="0" dirty="0" smtClean="0">
                <a:solidFill>
                  <a:schemeClr val="tx1"/>
                </a:solidFill>
              </a:rPr>
              <a:t>		&lt;/</a:t>
            </a:r>
            <a:r>
              <a:rPr lang="en-US" sz="1200" b="0" dirty="0">
                <a:solidFill>
                  <a:schemeClr val="tx1"/>
                </a:solidFill>
              </a:rPr>
              <a:t>head&gt; </a:t>
            </a:r>
          </a:p>
          <a:p>
            <a:r>
              <a:rPr lang="en-US" sz="1200" b="0" dirty="0" smtClean="0">
                <a:solidFill>
                  <a:schemeClr val="tx1"/>
                </a:solidFill>
              </a:rPr>
              <a:t>		&lt;</a:t>
            </a:r>
            <a:r>
              <a:rPr lang="en-US" sz="1200" b="0" dirty="0">
                <a:solidFill>
                  <a:schemeClr val="tx1"/>
                </a:solidFill>
              </a:rPr>
              <a:t>body&gt; </a:t>
            </a:r>
          </a:p>
          <a:p>
            <a:r>
              <a:rPr lang="en-US" sz="1200" b="0" dirty="0" smtClean="0">
                <a:solidFill>
                  <a:schemeClr val="tx1"/>
                </a:solidFill>
              </a:rPr>
              <a:t>			&lt;</a:t>
            </a:r>
            <a:r>
              <a:rPr lang="en-US" sz="1200" b="0" dirty="0">
                <a:solidFill>
                  <a:schemeClr val="tx1"/>
                </a:solidFill>
              </a:rPr>
              <a:t>p class="opener"&gt;first paragraph&lt;/p&gt; </a:t>
            </a:r>
          </a:p>
          <a:p>
            <a:r>
              <a:rPr lang="pt-BR" sz="1200" b="0" dirty="0" smtClean="0">
                <a:solidFill>
                  <a:schemeClr val="tx1"/>
                </a:solidFill>
              </a:rPr>
              <a:t>			&lt;</a:t>
            </a:r>
            <a:r>
              <a:rPr lang="pt-BR" sz="1200" b="0" dirty="0">
                <a:solidFill>
                  <a:schemeClr val="tx1"/>
                </a:solidFill>
              </a:rPr>
              <a:t>p&gt;&lt;em&gt;second&lt;/em&gt; paragraph&lt;/p&gt; </a:t>
            </a:r>
          </a:p>
          <a:p>
            <a:r>
              <a:rPr lang="en-US" sz="1200" b="0" dirty="0" smtClean="0">
                <a:solidFill>
                  <a:schemeClr val="tx1"/>
                </a:solidFill>
              </a:rPr>
              <a:t>			&lt;</a:t>
            </a:r>
            <a:r>
              <a:rPr lang="en-US" sz="1200" b="0" dirty="0">
                <a:solidFill>
                  <a:schemeClr val="tx1"/>
                </a:solidFill>
              </a:rPr>
              <a:t>p id="closer"&gt;final&lt;/p&gt; </a:t>
            </a:r>
          </a:p>
          <a:p>
            <a:r>
              <a:rPr lang="en-US" sz="1200" b="0" dirty="0" smtClean="0">
                <a:solidFill>
                  <a:schemeClr val="tx1"/>
                </a:solidFill>
              </a:rPr>
              <a:t>			&lt;!-- </a:t>
            </a:r>
            <a:r>
              <a:rPr lang="en-US" sz="1200" b="0" dirty="0">
                <a:solidFill>
                  <a:schemeClr val="tx1"/>
                </a:solidFill>
              </a:rPr>
              <a:t>and that's about it --&gt; </a:t>
            </a:r>
          </a:p>
          <a:p>
            <a:r>
              <a:rPr lang="en-US" sz="1200" b="0" dirty="0" smtClean="0">
                <a:solidFill>
                  <a:schemeClr val="tx1"/>
                </a:solidFill>
              </a:rPr>
              <a:t>		&lt;/</a:t>
            </a:r>
            <a:r>
              <a:rPr lang="en-US" sz="1200" b="0" dirty="0">
                <a:solidFill>
                  <a:schemeClr val="tx1"/>
                </a:solidFill>
              </a:rPr>
              <a:t>body</a:t>
            </a:r>
            <a:r>
              <a:rPr lang="en-US" sz="1200" b="0" dirty="0" smtClean="0">
                <a:solidFill>
                  <a:schemeClr val="tx1"/>
                </a:solidFill>
              </a:rPr>
              <a:t>&gt;</a:t>
            </a:r>
          </a:p>
          <a:p>
            <a:r>
              <a:rPr lang="en-US" sz="1200" b="0" dirty="0" smtClean="0">
                <a:solidFill>
                  <a:schemeClr val="tx1"/>
                </a:solidFill>
              </a:rPr>
              <a:t>	&lt;/html&gt;</a:t>
            </a:r>
          </a:p>
        </p:txBody>
      </p:sp>
    </p:spTree>
    <p:extLst>
      <p:ext uri="{BB962C8B-B14F-4D97-AF65-F5344CB8AC3E}">
        <p14:creationId xmlns:p14="http://schemas.microsoft.com/office/powerpoint/2010/main" val="135468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1027" name="Picture 3"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43000"/>
            <a:ext cx="55245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9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1817"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4"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Core DOM and HTML DOM</a:t>
            </a:r>
          </a:p>
        </p:txBody>
      </p:sp>
      <p:sp>
        <p:nvSpPr>
          <p:cNvPr id="5" name="Title 1"/>
          <p:cNvSpPr txBox="1">
            <a:spLocks/>
          </p:cNvSpPr>
          <p:nvPr/>
        </p:nvSpPr>
        <p:spPr bwMode="auto">
          <a:xfrm>
            <a:off x="685800" y="16764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DOM represents both XML documents and HTML documents</a:t>
            </a:r>
          </a:p>
        </p:txBody>
      </p:sp>
      <p:sp>
        <p:nvSpPr>
          <p:cNvPr id="6" name="Title 1"/>
          <p:cNvSpPr txBox="1">
            <a:spLocks/>
          </p:cNvSpPr>
          <p:nvPr/>
        </p:nvSpPr>
        <p:spPr bwMode="auto">
          <a:xfrm>
            <a:off x="685800" y="21336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HTML documents are XML documents but they are more specific</a:t>
            </a:r>
          </a:p>
        </p:txBody>
      </p:sp>
      <p:sp>
        <p:nvSpPr>
          <p:cNvPr id="7" name="Title 1"/>
          <p:cNvSpPr txBox="1">
            <a:spLocks/>
          </p:cNvSpPr>
          <p:nvPr/>
        </p:nvSpPr>
        <p:spPr bwMode="auto">
          <a:xfrm>
            <a:off x="685800" y="2590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Core DOM is applicable to all the XML documents</a:t>
            </a:r>
          </a:p>
        </p:txBody>
      </p:sp>
      <p:sp>
        <p:nvSpPr>
          <p:cNvPr id="8" name="Title 1"/>
          <p:cNvSpPr txBox="1">
            <a:spLocks/>
          </p:cNvSpPr>
          <p:nvPr/>
        </p:nvSpPr>
        <p:spPr bwMode="auto">
          <a:xfrm>
            <a:off x="685800" y="3048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HTML</a:t>
            </a:r>
            <a:r>
              <a:rPr lang="en-US" sz="1800" b="0" i="1" dirty="0">
                <a:solidFill>
                  <a:schemeClr val="tx1"/>
                </a:solidFill>
              </a:rPr>
              <a:t> </a:t>
            </a:r>
            <a:r>
              <a:rPr lang="en-US" sz="1800" b="0" dirty="0">
                <a:solidFill>
                  <a:schemeClr val="tx1"/>
                </a:solidFill>
              </a:rPr>
              <a:t>DOM</a:t>
            </a:r>
            <a:r>
              <a:rPr lang="en-US" sz="1800" b="0" i="1" dirty="0">
                <a:solidFill>
                  <a:schemeClr val="tx1"/>
                </a:solidFill>
              </a:rPr>
              <a:t> </a:t>
            </a:r>
            <a:r>
              <a:rPr lang="en-US" sz="1800" b="0" i="1" dirty="0" smtClean="0">
                <a:solidFill>
                  <a:schemeClr val="tx1"/>
                </a:solidFill>
              </a:rPr>
              <a:t>is </a:t>
            </a:r>
            <a:r>
              <a:rPr lang="en-US" sz="1800" b="0" dirty="0" smtClean="0">
                <a:solidFill>
                  <a:schemeClr val="tx1"/>
                </a:solidFill>
              </a:rPr>
              <a:t>built </a:t>
            </a:r>
            <a:r>
              <a:rPr lang="en-US" sz="1800" b="0" dirty="0">
                <a:solidFill>
                  <a:schemeClr val="tx1"/>
                </a:solidFill>
              </a:rPr>
              <a:t>upon the core DOM </a:t>
            </a:r>
            <a:endParaRPr lang="en-US" sz="1800" b="0" dirty="0" smtClean="0">
              <a:solidFill>
                <a:schemeClr val="tx1"/>
              </a:solidFill>
            </a:endParaRPr>
          </a:p>
        </p:txBody>
      </p:sp>
      <p:sp>
        <p:nvSpPr>
          <p:cNvPr id="10" name="Title 1"/>
          <p:cNvSpPr txBox="1">
            <a:spLocks/>
          </p:cNvSpPr>
          <p:nvPr/>
        </p:nvSpPr>
        <p:spPr bwMode="auto">
          <a:xfrm>
            <a:off x="685800" y="3505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HTML DOM doesn't apply to all XML documents, but only to HTML documents </a:t>
            </a:r>
            <a:endParaRPr lang="en-US" sz="1800" b="0" dirty="0" smtClean="0">
              <a:solidFill>
                <a:schemeClr val="tx1"/>
              </a:solidFill>
            </a:endParaRPr>
          </a:p>
        </p:txBody>
      </p:sp>
    </p:spTree>
    <p:extLst>
      <p:ext uri="{BB962C8B-B14F-4D97-AF65-F5344CB8AC3E}">
        <p14:creationId xmlns:p14="http://schemas.microsoft.com/office/powerpoint/2010/main" val="174744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2050" name="Picture 2"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66801"/>
            <a:ext cx="50002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1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33600"/>
            <a:ext cx="9392392" cy="1676400"/>
          </a:xfrm>
        </p:spPr>
        <p:txBody>
          <a:bodyPr vert="horz"/>
          <a:lstStyle/>
          <a:p>
            <a:pPr marL="457200" indent="-457200"/>
            <a:r>
              <a:rPr lang="en-US" sz="1800" b="0" dirty="0" smtClean="0">
                <a:solidFill>
                  <a:schemeClr val="tx1"/>
                </a:solidFill>
              </a:rPr>
              <a:t>	The BOM (Browser Object Model) </a:t>
            </a:r>
            <a:r>
              <a:rPr lang="nl-NL" sz="1800" b="0" dirty="0" smtClean="0">
                <a:solidFill>
                  <a:schemeClr val="tx1"/>
                </a:solidFill>
              </a:rPr>
              <a:t>The DOM (Document Object Model) </a:t>
            </a:r>
            <a:br>
              <a:rPr lang="nl-NL" sz="1800" b="0" dirty="0" smtClean="0">
                <a:solidFill>
                  <a:schemeClr val="tx1"/>
                </a:solidFill>
              </a:rPr>
            </a:br>
            <a:r>
              <a:rPr lang="en-US" sz="1800" b="0" dirty="0" smtClean="0">
                <a:solidFill>
                  <a:schemeClr val="tx1"/>
                </a:solidFill>
              </a:rPr>
              <a:t>Listening to browser events</a:t>
            </a:r>
            <a:br>
              <a:rPr lang="en-US" sz="1800" b="0" dirty="0" smtClean="0">
                <a:solidFill>
                  <a:schemeClr val="tx1"/>
                </a:solidFill>
              </a:rPr>
            </a:br>
            <a:r>
              <a:rPr lang="en-US" sz="1800" b="0" dirty="0" smtClean="0">
                <a:solidFill>
                  <a:schemeClr val="tx1"/>
                </a:solidFill>
              </a:rPr>
              <a:t>The XMLHttpRequest object </a:t>
            </a:r>
          </a:p>
        </p:txBody>
      </p:sp>
      <p:sp>
        <p:nvSpPr>
          <p:cNvPr id="24" name="Title 1"/>
          <p:cNvSpPr txBox="1">
            <a:spLocks/>
          </p:cNvSpPr>
          <p:nvPr/>
        </p:nvSpPr>
        <p:spPr bwMode="auto">
          <a:xfrm>
            <a:off x="121920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Browser is the most popular and natural host environment for JavaScript programs. In today’s class you will learn about:</a:t>
            </a:r>
          </a:p>
        </p:txBody>
      </p:sp>
      <p:sp>
        <p:nvSpPr>
          <p:cNvPr id="9" name="Title 2"/>
          <p:cNvSpPr txBox="1">
            <a:spLocks/>
          </p:cNvSpPr>
          <p:nvPr/>
        </p:nvSpPr>
        <p:spPr bwMode="auto">
          <a:xfrm>
            <a:off x="482732" y="479487"/>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Browser Environment</a:t>
            </a:r>
          </a:p>
        </p:txBody>
      </p:sp>
      <p:sp>
        <p:nvSpPr>
          <p:cNvPr id="12" name="Title 1"/>
          <p:cNvSpPr txBox="1">
            <a:spLocks/>
          </p:cNvSpPr>
          <p:nvPr/>
        </p:nvSpPr>
        <p:spPr bwMode="auto">
          <a:xfrm>
            <a:off x="1371600" y="4694238"/>
            <a:ext cx="94488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4" name="Title 1"/>
          <p:cNvSpPr txBox="1">
            <a:spLocks/>
          </p:cNvSpPr>
          <p:nvPr/>
        </p:nvSpPr>
        <p:spPr bwMode="auto">
          <a:xfrm>
            <a:off x="1295400" y="3733800"/>
            <a:ext cx="350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BOM and DOM Overview</a:t>
            </a:r>
          </a:p>
        </p:txBody>
      </p:sp>
      <p:sp>
        <p:nvSpPr>
          <p:cNvPr id="16" name="Title 1"/>
          <p:cNvSpPr txBox="1">
            <a:spLocks/>
          </p:cNvSpPr>
          <p:nvPr/>
        </p:nvSpPr>
        <p:spPr bwMode="auto">
          <a:xfrm>
            <a:off x="1295400" y="4343400"/>
            <a:ext cx="937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Objects that have to do with the currently loaded page (the page is also called the document), and</a:t>
            </a:r>
          </a:p>
          <a:p>
            <a:endParaRPr lang="en-US" sz="1800" b="0" dirty="0" smtClean="0">
              <a:solidFill>
                <a:schemeClr val="tx1"/>
              </a:solidFill>
            </a:endParaRPr>
          </a:p>
          <a:p>
            <a:r>
              <a:rPr lang="en-US" sz="1800" b="0" dirty="0" smtClean="0">
                <a:solidFill>
                  <a:schemeClr val="tx1"/>
                </a:solidFill>
              </a:rPr>
              <a:t>Objects that deal with things outside the page (the browser window and the desktop screen) </a:t>
            </a:r>
          </a:p>
        </p:txBody>
      </p:sp>
    </p:spTree>
    <p:extLst>
      <p:ext uri="{BB962C8B-B14F-4D97-AF65-F5344CB8AC3E}">
        <p14:creationId xmlns:p14="http://schemas.microsoft.com/office/powerpoint/2010/main" val="147582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4"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Accessing DOM Nodes </a:t>
            </a:r>
            <a:endParaRPr lang="en-US" sz="1800" b="0" dirty="0" smtClean="0">
              <a:solidFill>
                <a:schemeClr val="tx1"/>
              </a:solidFill>
            </a:endParaRPr>
          </a:p>
        </p:txBody>
      </p:sp>
      <p:sp>
        <p:nvSpPr>
          <p:cNvPr id="5" name="Title 1"/>
          <p:cNvSpPr txBox="1">
            <a:spLocks/>
          </p:cNvSpPr>
          <p:nvPr/>
        </p:nvSpPr>
        <p:spPr bwMode="auto">
          <a:xfrm>
            <a:off x="914400" y="1828800"/>
            <a:ext cx="701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a:t>
            </a:r>
            <a:r>
              <a:rPr lang="en-US" sz="1800" b="0" dirty="0" smtClean="0">
                <a:solidFill>
                  <a:schemeClr val="tx1"/>
                </a:solidFill>
              </a:rPr>
              <a:t>avigating </a:t>
            </a:r>
            <a:r>
              <a:rPr lang="en-US" sz="1800" b="0" dirty="0">
                <a:solidFill>
                  <a:schemeClr val="tx1"/>
                </a:solidFill>
              </a:rPr>
              <a:t>around traversing the DOM tree or by using a shortcut.</a:t>
            </a:r>
            <a:endParaRPr lang="en-US" sz="1800" b="0" dirty="0" smtClean="0">
              <a:solidFill>
                <a:schemeClr val="tx1"/>
              </a:solidFill>
            </a:endParaRPr>
          </a:p>
        </p:txBody>
      </p:sp>
      <p:sp>
        <p:nvSpPr>
          <p:cNvPr id="6" name="Title 1"/>
          <p:cNvSpPr txBox="1">
            <a:spLocks/>
          </p:cNvSpPr>
          <p:nvPr/>
        </p:nvSpPr>
        <p:spPr bwMode="auto">
          <a:xfrm>
            <a:off x="609600" y="2362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document Node </a:t>
            </a:r>
            <a:endParaRPr lang="en-US" sz="1800" b="0" dirty="0" smtClean="0">
              <a:solidFill>
                <a:schemeClr val="tx1"/>
              </a:solidFill>
            </a:endParaRPr>
          </a:p>
        </p:txBody>
      </p:sp>
      <p:sp>
        <p:nvSpPr>
          <p:cNvPr id="7" name="Title 1"/>
          <p:cNvSpPr txBox="1">
            <a:spLocks/>
          </p:cNvSpPr>
          <p:nvPr/>
        </p:nvSpPr>
        <p:spPr bwMode="auto">
          <a:xfrm>
            <a:off x="1143000" y="2819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 gives you access to the current document </a:t>
            </a:r>
            <a:endParaRPr lang="en-US" sz="1800" b="0" dirty="0" smtClean="0">
              <a:solidFill>
                <a:schemeClr val="tx1"/>
              </a:solidFill>
            </a:endParaRPr>
          </a:p>
        </p:txBody>
      </p:sp>
      <p:pic>
        <p:nvPicPr>
          <p:cNvPr id="3077" name="Picture 5"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076700"/>
            <a:ext cx="4133850" cy="15621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bwMode="auto">
          <a:xfrm>
            <a:off x="1143000" y="3276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Type document  and hit enter</a:t>
            </a:r>
          </a:p>
        </p:txBody>
      </p:sp>
    </p:spTree>
    <p:extLst>
      <p:ext uri="{BB962C8B-B14F-4D97-AF65-F5344CB8AC3E}">
        <p14:creationId xmlns:p14="http://schemas.microsoft.com/office/powerpoint/2010/main" val="28592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pic>
        <p:nvPicPr>
          <p:cNvPr id="3075" name="Picture 3" descr="C:\Users\156398\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2438400"/>
            <a:ext cx="5783263" cy="32956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685800" y="1371600"/>
            <a:ext cx="998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This takes you to the DOM tab where you can browse all of the properties and methods of the document object. </a:t>
            </a:r>
            <a:endParaRPr lang="en-US" sz="1600" b="0" dirty="0" smtClean="0">
              <a:solidFill>
                <a:schemeClr val="tx1"/>
              </a:solidFill>
            </a:endParaRPr>
          </a:p>
        </p:txBody>
      </p:sp>
    </p:spTree>
    <p:extLst>
      <p:ext uri="{BB962C8B-B14F-4D97-AF65-F5344CB8AC3E}">
        <p14:creationId xmlns:p14="http://schemas.microsoft.com/office/powerpoint/2010/main" val="244613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8" name="Title 1"/>
          <p:cNvSpPr txBox="1">
            <a:spLocks/>
          </p:cNvSpPr>
          <p:nvPr/>
        </p:nvSpPr>
        <p:spPr bwMode="auto">
          <a:xfrm>
            <a:off x="1143000" y="1371600"/>
            <a:ext cx="952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All nodes (this also includes the document node, text nodes, element nodes, and attribute nodes) have nodeType, nodeName, and nodeValue properties.</a:t>
            </a:r>
            <a:endParaRPr lang="en-US" sz="1800" b="0" dirty="0" smtClean="0">
              <a:solidFill>
                <a:schemeClr val="tx1"/>
              </a:solidFill>
            </a:endParaRPr>
          </a:p>
        </p:txBody>
      </p:sp>
      <p:sp>
        <p:nvSpPr>
          <p:cNvPr id="5" name="Title 1"/>
          <p:cNvSpPr txBox="1">
            <a:spLocks/>
          </p:cNvSpPr>
          <p:nvPr/>
        </p:nvSpPr>
        <p:spPr bwMode="auto">
          <a:xfrm>
            <a:off x="2819400" y="2057400"/>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document.nodeType</a:t>
            </a:r>
            <a:r>
              <a:rPr lang="en-US" sz="1800" b="0" dirty="0" smtClean="0">
                <a:solidFill>
                  <a:schemeClr val="tx1"/>
                </a:solidFill>
              </a:rPr>
              <a:t> // 9 </a:t>
            </a:r>
          </a:p>
        </p:txBody>
      </p:sp>
      <p:sp>
        <p:nvSpPr>
          <p:cNvPr id="7" name="Title 1"/>
          <p:cNvSpPr txBox="1">
            <a:spLocks/>
          </p:cNvSpPr>
          <p:nvPr/>
        </p:nvSpPr>
        <p:spPr bwMode="auto">
          <a:xfrm>
            <a:off x="1143000" y="2590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There are 12 node types, represented by integers. </a:t>
            </a:r>
            <a:endParaRPr lang="en-US" sz="1800" b="0" dirty="0" smtClean="0">
              <a:solidFill>
                <a:schemeClr val="tx1"/>
              </a:solidFill>
            </a:endParaRPr>
          </a:p>
        </p:txBody>
      </p:sp>
      <p:sp>
        <p:nvSpPr>
          <p:cNvPr id="10" name="Title 1"/>
          <p:cNvSpPr txBox="1">
            <a:spLocks/>
          </p:cNvSpPr>
          <p:nvPr/>
        </p:nvSpPr>
        <p:spPr bwMode="auto">
          <a:xfrm>
            <a:off x="1143000" y="31242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smtClean="0">
                <a:solidFill>
                  <a:schemeClr val="tx1"/>
                </a:solidFill>
              </a:rPr>
              <a:t>The </a:t>
            </a:r>
            <a:r>
              <a:rPr lang="en-US" sz="1800" b="0" dirty="0">
                <a:solidFill>
                  <a:schemeClr val="tx1"/>
                </a:solidFill>
              </a:rPr>
              <a:t>most useful are 1 (element), 2 (attribute), and 3 (text).</a:t>
            </a:r>
            <a:endParaRPr lang="en-US" sz="1800" b="0" dirty="0" smtClean="0">
              <a:solidFill>
                <a:schemeClr val="tx1"/>
              </a:solidFill>
            </a:endParaRPr>
          </a:p>
        </p:txBody>
      </p:sp>
      <p:sp>
        <p:nvSpPr>
          <p:cNvPr id="11" name="Title 1"/>
          <p:cNvSpPr txBox="1">
            <a:spLocks/>
          </p:cNvSpPr>
          <p:nvPr/>
        </p:nvSpPr>
        <p:spPr bwMode="auto">
          <a:xfrm>
            <a:off x="1143000" y="3657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Nodes also have names </a:t>
            </a:r>
            <a:endParaRPr lang="en-US" sz="1800" b="0" dirty="0" smtClean="0">
              <a:solidFill>
                <a:schemeClr val="tx1"/>
              </a:solidFill>
            </a:endParaRPr>
          </a:p>
        </p:txBody>
      </p:sp>
      <p:sp>
        <p:nvSpPr>
          <p:cNvPr id="12" name="Title 1"/>
          <p:cNvSpPr txBox="1">
            <a:spLocks/>
          </p:cNvSpPr>
          <p:nvPr/>
        </p:nvSpPr>
        <p:spPr bwMode="auto">
          <a:xfrm>
            <a:off x="1143000" y="41910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For HTML tags the node name is the tag name </a:t>
            </a:r>
            <a:endParaRPr lang="en-US" sz="1800" b="0" dirty="0" smtClean="0">
              <a:solidFill>
                <a:schemeClr val="tx1"/>
              </a:solidFill>
            </a:endParaRPr>
          </a:p>
        </p:txBody>
      </p:sp>
      <p:sp>
        <p:nvSpPr>
          <p:cNvPr id="13" name="Title 1"/>
          <p:cNvSpPr txBox="1">
            <a:spLocks/>
          </p:cNvSpPr>
          <p:nvPr/>
        </p:nvSpPr>
        <p:spPr bwMode="auto">
          <a:xfrm>
            <a:off x="1143000" y="4724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For text nodes, it is #text </a:t>
            </a:r>
            <a:endParaRPr lang="en-US" sz="1800" b="0" dirty="0" smtClean="0">
              <a:solidFill>
                <a:schemeClr val="tx1"/>
              </a:solidFill>
            </a:endParaRPr>
          </a:p>
        </p:txBody>
      </p:sp>
      <p:sp>
        <p:nvSpPr>
          <p:cNvPr id="14" name="Title 1"/>
          <p:cNvSpPr txBox="1">
            <a:spLocks/>
          </p:cNvSpPr>
          <p:nvPr/>
        </p:nvSpPr>
        <p:spPr bwMode="auto">
          <a:xfrm>
            <a:off x="1143000" y="52578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F</a:t>
            </a:r>
            <a:r>
              <a:rPr lang="en-US" sz="1800" b="0" dirty="0" smtClean="0">
                <a:solidFill>
                  <a:schemeClr val="tx1"/>
                </a:solidFill>
              </a:rPr>
              <a:t>or </a:t>
            </a:r>
            <a:r>
              <a:rPr lang="en-US" sz="1800" b="0" dirty="0">
                <a:solidFill>
                  <a:schemeClr val="tx1"/>
                </a:solidFill>
              </a:rPr>
              <a:t>document </a:t>
            </a:r>
            <a:r>
              <a:rPr lang="en-US" sz="1800" b="0" dirty="0" smtClean="0">
                <a:solidFill>
                  <a:schemeClr val="tx1"/>
                </a:solidFill>
              </a:rPr>
              <a:t>nodes. It is #document</a:t>
            </a:r>
          </a:p>
        </p:txBody>
      </p:sp>
      <p:sp>
        <p:nvSpPr>
          <p:cNvPr id="15" name="Title 1"/>
          <p:cNvSpPr txBox="1">
            <a:spLocks/>
          </p:cNvSpPr>
          <p:nvPr/>
        </p:nvSpPr>
        <p:spPr bwMode="auto">
          <a:xfrm>
            <a:off x="1143000" y="5791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a:buFont typeface="Arial" panose="020B0604020202020204" pitchFamily="34" charset="0"/>
              <a:buChar char="•"/>
            </a:pPr>
            <a:r>
              <a:rPr lang="en-US" sz="1800" b="0" dirty="0">
                <a:solidFill>
                  <a:schemeClr val="tx1"/>
                </a:solidFill>
              </a:rPr>
              <a:t>Nodes can also have node values </a:t>
            </a:r>
            <a:endParaRPr lang="en-US" sz="1800" b="0" dirty="0" smtClean="0">
              <a:solidFill>
                <a:schemeClr val="tx1"/>
              </a:solidFill>
            </a:endParaRPr>
          </a:p>
        </p:txBody>
      </p:sp>
    </p:spTree>
    <p:extLst>
      <p:ext uri="{BB962C8B-B14F-4D97-AF65-F5344CB8AC3E}">
        <p14:creationId xmlns:p14="http://schemas.microsoft.com/office/powerpoint/2010/main" val="157748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796" y="361724"/>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documentElement </a:t>
            </a:r>
            <a:endParaRPr lang="en-US" sz="1800" b="0" dirty="0" smtClean="0">
              <a:solidFill>
                <a:schemeClr val="tx1"/>
              </a:solidFill>
            </a:endParaRP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XML documents always have one root node that wraps the rest of the document. </a:t>
            </a:r>
            <a:endParaRPr lang="en-US" sz="1800" b="0" dirty="0" smtClean="0">
              <a:solidFill>
                <a:schemeClr val="tx1"/>
              </a:solidFill>
            </a:endParaRPr>
          </a:p>
        </p:txBody>
      </p:sp>
      <p:sp>
        <p:nvSpPr>
          <p:cNvPr id="17" name="Title 1"/>
          <p:cNvSpPr txBox="1">
            <a:spLocks/>
          </p:cNvSpPr>
          <p:nvPr/>
        </p:nvSpPr>
        <p:spPr bwMode="auto">
          <a:xfrm>
            <a:off x="1447800" y="22098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HTML documents, the root is the &lt;html&gt; tag. To access the root, you use the documentElement property of the document object</a:t>
            </a:r>
            <a:endParaRPr lang="en-US" sz="1800" b="0" dirty="0" smtClean="0">
              <a:solidFill>
                <a:schemeClr val="tx1"/>
              </a:solidFill>
            </a:endParaRPr>
          </a:p>
        </p:txBody>
      </p:sp>
      <p:sp>
        <p:nvSpPr>
          <p:cNvPr id="18" name="Title 1"/>
          <p:cNvSpPr txBox="1">
            <a:spLocks/>
          </p:cNvSpPr>
          <p:nvPr/>
        </p:nvSpPr>
        <p:spPr bwMode="auto">
          <a:xfrm>
            <a:off x="1447800" y="2743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a:t>
            </a:r>
            <a:r>
              <a:rPr lang="en-US" sz="1800" b="0" dirty="0">
                <a:solidFill>
                  <a:schemeClr val="tx1"/>
                </a:solidFill>
              </a:rPr>
              <a:t> </a:t>
            </a:r>
            <a:r>
              <a:rPr lang="en-US" sz="1800" b="0" dirty="0" smtClean="0">
                <a:solidFill>
                  <a:schemeClr val="tx1"/>
                </a:solidFill>
              </a:rPr>
              <a:t>// &lt;html&gt;</a:t>
            </a:r>
          </a:p>
        </p:txBody>
      </p:sp>
      <p:sp>
        <p:nvSpPr>
          <p:cNvPr id="19" name="Title 1"/>
          <p:cNvSpPr txBox="1">
            <a:spLocks/>
          </p:cNvSpPr>
          <p:nvPr/>
        </p:nvSpPr>
        <p:spPr bwMode="auto">
          <a:xfrm>
            <a:off x="1447800" y="32766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nodeType is 1 (an element node):</a:t>
            </a:r>
            <a:endParaRPr lang="en-US" sz="1800" b="0" dirty="0" smtClean="0">
              <a:solidFill>
                <a:schemeClr val="tx1"/>
              </a:solidFill>
            </a:endParaRPr>
          </a:p>
        </p:txBody>
      </p:sp>
      <p:sp>
        <p:nvSpPr>
          <p:cNvPr id="20" name="Title 1"/>
          <p:cNvSpPr txBox="1">
            <a:spLocks/>
          </p:cNvSpPr>
          <p:nvPr/>
        </p:nvSpPr>
        <p:spPr bwMode="auto">
          <a:xfrm>
            <a:off x="1447800" y="37338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document.documentElement.nodeType</a:t>
            </a:r>
            <a:r>
              <a:rPr lang="en-US" sz="1800" b="0" dirty="0" smtClean="0">
                <a:solidFill>
                  <a:schemeClr val="tx1"/>
                </a:solidFill>
              </a:rPr>
              <a:t> // 1 </a:t>
            </a:r>
          </a:p>
        </p:txBody>
      </p:sp>
      <p:sp>
        <p:nvSpPr>
          <p:cNvPr id="21" name="Title 1"/>
          <p:cNvSpPr txBox="1">
            <a:spLocks/>
          </p:cNvSpPr>
          <p:nvPr/>
        </p:nvSpPr>
        <p:spPr bwMode="auto">
          <a:xfrm>
            <a:off x="1447800" y="4343400"/>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For element nodes, both nodeName and </a:t>
            </a:r>
            <a:r>
              <a:rPr lang="en-US" sz="1800" b="0" dirty="0" err="1">
                <a:solidFill>
                  <a:schemeClr val="tx1"/>
                </a:solidFill>
              </a:rPr>
              <a:t>tagName</a:t>
            </a:r>
            <a:r>
              <a:rPr lang="en-US" sz="1800" b="0" dirty="0">
                <a:solidFill>
                  <a:schemeClr val="tx1"/>
                </a:solidFill>
              </a:rPr>
              <a:t> properties contain the name of the tag.</a:t>
            </a:r>
            <a:endParaRPr lang="en-US" sz="1800" b="0" dirty="0" smtClean="0">
              <a:solidFill>
                <a:schemeClr val="tx1"/>
              </a:solidFill>
            </a:endParaRPr>
          </a:p>
        </p:txBody>
      </p:sp>
      <p:sp>
        <p:nvSpPr>
          <p:cNvPr id="22" name="Title 1"/>
          <p:cNvSpPr txBox="1">
            <a:spLocks/>
          </p:cNvSpPr>
          <p:nvPr/>
        </p:nvSpPr>
        <p:spPr bwMode="auto">
          <a:xfrm>
            <a:off x="1447800" y="49530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document.documentElement.nodeName</a:t>
            </a:r>
            <a:r>
              <a:rPr lang="en-US" sz="1800" b="0" dirty="0" smtClean="0">
                <a:solidFill>
                  <a:schemeClr val="tx1"/>
                </a:solidFill>
              </a:rPr>
              <a:t> // “HTML” </a:t>
            </a:r>
          </a:p>
        </p:txBody>
      </p:sp>
      <p:sp>
        <p:nvSpPr>
          <p:cNvPr id="23" name="Title 1"/>
          <p:cNvSpPr txBox="1">
            <a:spLocks/>
          </p:cNvSpPr>
          <p:nvPr/>
        </p:nvSpPr>
        <p:spPr bwMode="auto">
          <a:xfrm>
            <a:off x="1447800" y="5486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document.documentElement.tagName</a:t>
            </a:r>
            <a:r>
              <a:rPr lang="en-US" sz="1800" b="0" dirty="0" smtClean="0">
                <a:solidFill>
                  <a:schemeClr val="tx1"/>
                </a:solidFill>
              </a:rPr>
              <a:t> // “HTML” </a:t>
            </a:r>
          </a:p>
        </p:txBody>
      </p:sp>
    </p:spTree>
    <p:extLst>
      <p:ext uri="{BB962C8B-B14F-4D97-AF65-F5344CB8AC3E}">
        <p14:creationId xmlns:p14="http://schemas.microsoft.com/office/powerpoint/2010/main" val="178182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7557"/>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Child </a:t>
            </a:r>
            <a:r>
              <a:rPr lang="en-US" sz="1800" b="0" dirty="0" smtClean="0">
                <a:solidFill>
                  <a:schemeClr val="tx1"/>
                </a:solidFill>
              </a:rPr>
              <a:t>Nodes</a:t>
            </a: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tell if a node has any children you use hasChildNodes():</a:t>
            </a:r>
            <a:endParaRPr lang="en-US" sz="18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document.documentElement.hasChildNodes</a:t>
            </a:r>
            <a:r>
              <a:rPr lang="en-US" sz="1800" b="0" dirty="0" smtClean="0">
                <a:solidFill>
                  <a:schemeClr val="tx1"/>
                </a:solidFill>
              </a:rPr>
              <a:t>(); // true </a:t>
            </a:r>
          </a:p>
        </p:txBody>
      </p:sp>
      <p:sp>
        <p:nvSpPr>
          <p:cNvPr id="14" name="Title 1"/>
          <p:cNvSpPr txBox="1">
            <a:spLocks/>
          </p:cNvSpPr>
          <p:nvPr/>
        </p:nvSpPr>
        <p:spPr bwMode="auto">
          <a:xfrm>
            <a:off x="14478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HTML element has two children—the head and the body elements. </a:t>
            </a:r>
            <a:endParaRPr lang="en-US" sz="1800" b="0" dirty="0" smtClean="0">
              <a:solidFill>
                <a:schemeClr val="tx1"/>
              </a:solidFill>
            </a:endParaRPr>
          </a:p>
        </p:txBody>
      </p:sp>
      <p:sp>
        <p:nvSpPr>
          <p:cNvPr id="24" name="Title 1"/>
          <p:cNvSpPr txBox="1">
            <a:spLocks/>
          </p:cNvSpPr>
          <p:nvPr/>
        </p:nvSpPr>
        <p:spPr bwMode="auto">
          <a:xfrm>
            <a:off x="1524000" y="3429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document.documentElement.childNodes.length</a:t>
            </a:r>
            <a:r>
              <a:rPr lang="en-US" sz="1800" b="0" dirty="0" smtClean="0">
                <a:solidFill>
                  <a:schemeClr val="tx1"/>
                </a:solidFill>
              </a:rPr>
              <a:t>// 2 </a:t>
            </a:r>
          </a:p>
        </p:txBody>
      </p:sp>
      <p:sp>
        <p:nvSpPr>
          <p:cNvPr id="25" name="Title 1"/>
          <p:cNvSpPr txBox="1">
            <a:spLocks/>
          </p:cNvSpPr>
          <p:nvPr/>
        </p:nvSpPr>
        <p:spPr bwMode="auto">
          <a:xfrm>
            <a:off x="1524000" y="4038600"/>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Any child has access to its parent through the parentNode property:</a:t>
            </a:r>
            <a:endParaRPr lang="en-US" sz="1800" b="0" dirty="0" smtClean="0">
              <a:solidFill>
                <a:schemeClr val="tx1"/>
              </a:solidFill>
            </a:endParaRPr>
          </a:p>
        </p:txBody>
      </p:sp>
      <p:sp>
        <p:nvSpPr>
          <p:cNvPr id="27" name="Title 1"/>
          <p:cNvSpPr txBox="1">
            <a:spLocks/>
          </p:cNvSpPr>
          <p:nvPr/>
        </p:nvSpPr>
        <p:spPr bwMode="auto">
          <a:xfrm>
            <a:off x="1600200" y="46482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smtClean="0">
                <a:solidFill>
                  <a:schemeClr val="tx1"/>
                </a:solidFill>
              </a:rPr>
              <a:t>document.documentElement.childNodes</a:t>
            </a:r>
            <a:r>
              <a:rPr lang="en-US" sz="1800" b="0" dirty="0" smtClean="0">
                <a:solidFill>
                  <a:schemeClr val="tx1"/>
                </a:solidFill>
              </a:rPr>
              <a:t>[1].parentNode </a:t>
            </a:r>
          </a:p>
        </p:txBody>
      </p:sp>
      <p:sp>
        <p:nvSpPr>
          <p:cNvPr id="28" name="Title 1"/>
          <p:cNvSpPr txBox="1">
            <a:spLocks/>
          </p:cNvSpPr>
          <p:nvPr/>
        </p:nvSpPr>
        <p:spPr bwMode="auto">
          <a:xfrm>
            <a:off x="1600200" y="5257800"/>
            <a:ext cx="678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Let's assign a reference to body to a variable:</a:t>
            </a:r>
            <a:endParaRPr lang="en-US" sz="1800" b="0" dirty="0" smtClean="0">
              <a:solidFill>
                <a:schemeClr val="tx1"/>
              </a:solidFill>
            </a:endParaRPr>
          </a:p>
        </p:txBody>
      </p:sp>
    </p:spTree>
    <p:extLst>
      <p:ext uri="{BB962C8B-B14F-4D97-AF65-F5344CB8AC3E}">
        <p14:creationId xmlns:p14="http://schemas.microsoft.com/office/powerpoint/2010/main" val="36212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58536"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Child </a:t>
            </a:r>
            <a:r>
              <a:rPr lang="en-US" sz="1800" b="0" dirty="0" smtClean="0">
                <a:solidFill>
                  <a:schemeClr val="tx1"/>
                </a:solidFill>
              </a:rPr>
              <a:t>Nodes</a:t>
            </a: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var bd = document.documentElement.childNodes[1];</a:t>
            </a:r>
            <a:endParaRPr lang="en-US" sz="16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document.documentElement.hasChildNodes</a:t>
            </a:r>
            <a:r>
              <a:rPr lang="en-US" sz="1600" b="0" dirty="0" smtClean="0">
                <a:solidFill>
                  <a:schemeClr val="tx1"/>
                </a:solidFill>
              </a:rPr>
              <a:t>(); // true </a:t>
            </a:r>
          </a:p>
        </p:txBody>
      </p:sp>
      <p:sp>
        <p:nvSpPr>
          <p:cNvPr id="14" name="Title 1"/>
          <p:cNvSpPr txBox="1">
            <a:spLocks/>
          </p:cNvSpPr>
          <p:nvPr/>
        </p:nvSpPr>
        <p:spPr bwMode="auto">
          <a:xfrm>
            <a:off x="14478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bd.childNodes.length </a:t>
            </a:r>
            <a:endParaRPr lang="en-US" sz="1600" b="0" dirty="0" smtClean="0">
              <a:solidFill>
                <a:schemeClr val="tx1"/>
              </a:solidFill>
            </a:endParaRPr>
          </a:p>
        </p:txBody>
      </p:sp>
    </p:spTree>
    <p:extLst>
      <p:ext uri="{BB962C8B-B14F-4D97-AF65-F5344CB8AC3E}">
        <p14:creationId xmlns:p14="http://schemas.microsoft.com/office/powerpoint/2010/main" val="73375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104241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Attributes </a:t>
            </a:r>
            <a:endParaRPr lang="en-US" sz="1800" b="0" dirty="0" smtClean="0">
              <a:solidFill>
                <a:schemeClr val="tx1"/>
              </a:solidFill>
            </a:endParaRPr>
          </a:p>
        </p:txBody>
      </p:sp>
      <p:sp>
        <p:nvSpPr>
          <p:cNvPr id="16" name="Title 1"/>
          <p:cNvSpPr txBox="1">
            <a:spLocks/>
          </p:cNvSpPr>
          <p:nvPr/>
        </p:nvSpPr>
        <p:spPr bwMode="auto">
          <a:xfrm>
            <a:off x="1447800" y="1752600"/>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check whether an element has attributes using hasAttributes():</a:t>
            </a:r>
            <a:endParaRPr lang="en-US" sz="1800" b="0" dirty="0" smtClean="0">
              <a:solidFill>
                <a:schemeClr val="tx1"/>
              </a:solidFill>
            </a:endParaRPr>
          </a:p>
        </p:txBody>
      </p:sp>
      <p:sp>
        <p:nvSpPr>
          <p:cNvPr id="13" name="Title 1"/>
          <p:cNvSpPr txBox="1">
            <a:spLocks/>
          </p:cNvSpPr>
          <p:nvPr/>
        </p:nvSpPr>
        <p:spPr bwMode="auto">
          <a:xfrm>
            <a:off x="1447800" y="22860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bd.childNodes[1].hasAttributes</a:t>
            </a:r>
            <a:r>
              <a:rPr lang="en-US" sz="1800" b="0" dirty="0" smtClean="0">
                <a:solidFill>
                  <a:schemeClr val="tx1"/>
                </a:solidFill>
              </a:rPr>
              <a:t>(); // true </a:t>
            </a:r>
          </a:p>
        </p:txBody>
      </p:sp>
      <p:sp>
        <p:nvSpPr>
          <p:cNvPr id="14" name="Title 1"/>
          <p:cNvSpPr txBox="1">
            <a:spLocks/>
          </p:cNvSpPr>
          <p:nvPr/>
        </p:nvSpPr>
        <p:spPr bwMode="auto">
          <a:xfrm>
            <a:off x="762000" y="2819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How many attributes? In this </a:t>
            </a:r>
            <a:r>
              <a:rPr lang="en-US" sz="1800" b="0" dirty="0" smtClean="0">
                <a:solidFill>
                  <a:schemeClr val="tx1"/>
                </a:solidFill>
              </a:rPr>
              <a:t>example? </a:t>
            </a:r>
          </a:p>
        </p:txBody>
      </p:sp>
      <p:sp>
        <p:nvSpPr>
          <p:cNvPr id="7" name="Title 1"/>
          <p:cNvSpPr txBox="1">
            <a:spLocks/>
          </p:cNvSpPr>
          <p:nvPr/>
        </p:nvSpPr>
        <p:spPr bwMode="auto">
          <a:xfrm>
            <a:off x="1600200" y="33528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attributes.length// 1 </a:t>
            </a:r>
          </a:p>
        </p:txBody>
      </p:sp>
      <p:sp>
        <p:nvSpPr>
          <p:cNvPr id="8" name="Title 1"/>
          <p:cNvSpPr txBox="1">
            <a:spLocks/>
          </p:cNvSpPr>
          <p:nvPr/>
        </p:nvSpPr>
        <p:spPr bwMode="auto">
          <a:xfrm>
            <a:off x="1600200" y="38100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bd.childNodes[1].attributes[0].</a:t>
            </a:r>
            <a:r>
              <a:rPr lang="en-US" sz="1800" b="0" dirty="0" smtClean="0">
                <a:solidFill>
                  <a:schemeClr val="tx1"/>
                </a:solidFill>
              </a:rPr>
              <a:t>nodeName //  </a:t>
            </a:r>
          </a:p>
        </p:txBody>
      </p:sp>
      <p:sp>
        <p:nvSpPr>
          <p:cNvPr id="10" name="Title 1"/>
          <p:cNvSpPr txBox="1">
            <a:spLocks/>
          </p:cNvSpPr>
          <p:nvPr/>
        </p:nvSpPr>
        <p:spPr bwMode="auto">
          <a:xfrm>
            <a:off x="1600200" y="4267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bd.childNodes[1].attributes[0].</a:t>
            </a:r>
            <a:r>
              <a:rPr lang="en-US" sz="1800" b="0" dirty="0" smtClean="0">
                <a:solidFill>
                  <a:schemeClr val="tx1"/>
                </a:solidFill>
              </a:rPr>
              <a:t>nodeValue //  </a:t>
            </a:r>
          </a:p>
        </p:txBody>
      </p:sp>
      <p:sp>
        <p:nvSpPr>
          <p:cNvPr id="11" name="Title 1"/>
          <p:cNvSpPr txBox="1">
            <a:spLocks/>
          </p:cNvSpPr>
          <p:nvPr/>
        </p:nvSpPr>
        <p:spPr bwMode="auto">
          <a:xfrm>
            <a:off x="1600200" y="47244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bd.childNodes[1].attributes</a:t>
            </a:r>
            <a:r>
              <a:rPr lang="en-US" sz="1800" b="0" dirty="0" smtClean="0">
                <a:solidFill>
                  <a:schemeClr val="tx1"/>
                </a:solidFill>
              </a:rPr>
              <a:t>[‘class’].nodeValue //  </a:t>
            </a:r>
          </a:p>
        </p:txBody>
      </p:sp>
      <p:sp>
        <p:nvSpPr>
          <p:cNvPr id="12" name="Title 1"/>
          <p:cNvSpPr txBox="1">
            <a:spLocks/>
          </p:cNvSpPr>
          <p:nvPr/>
        </p:nvSpPr>
        <p:spPr bwMode="auto">
          <a:xfrm>
            <a:off x="1600200" y="51816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a:t>
            </a:r>
            <a:r>
              <a:rPr lang="en-US" sz="1800" b="0" dirty="0">
                <a:solidFill>
                  <a:schemeClr val="tx1"/>
                </a:solidFill>
              </a:rPr>
              <a:t> getAttribute('class') </a:t>
            </a:r>
            <a:r>
              <a:rPr lang="en-US" sz="1800" b="0" dirty="0" smtClean="0">
                <a:solidFill>
                  <a:schemeClr val="tx1"/>
                </a:solidFill>
              </a:rPr>
              <a:t>//  </a:t>
            </a:r>
          </a:p>
        </p:txBody>
      </p:sp>
    </p:spTree>
    <p:extLst>
      <p:ext uri="{BB962C8B-B14F-4D97-AF65-F5344CB8AC3E}">
        <p14:creationId xmlns:p14="http://schemas.microsoft.com/office/powerpoint/2010/main" val="313161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063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609600" y="1219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Accessing the Content Inside a Tag </a:t>
            </a:r>
            <a:r>
              <a:rPr lang="en-US" sz="1800" b="0" dirty="0" smtClean="0">
                <a:solidFill>
                  <a:schemeClr val="tx1"/>
                </a:solidFill>
              </a:rPr>
              <a:t> </a:t>
            </a:r>
          </a:p>
        </p:txBody>
      </p:sp>
      <p:sp>
        <p:nvSpPr>
          <p:cNvPr id="17" name="Title 1"/>
          <p:cNvSpPr txBox="1">
            <a:spLocks/>
          </p:cNvSpPr>
          <p:nvPr/>
        </p:nvSpPr>
        <p:spPr bwMode="auto">
          <a:xfrm>
            <a:off x="1828800" y="17526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nodeName // P  </a:t>
            </a:r>
          </a:p>
        </p:txBody>
      </p:sp>
      <p:sp>
        <p:nvSpPr>
          <p:cNvPr id="18" name="Title 1"/>
          <p:cNvSpPr txBox="1">
            <a:spLocks/>
          </p:cNvSpPr>
          <p:nvPr/>
        </p:nvSpPr>
        <p:spPr bwMode="auto">
          <a:xfrm>
            <a:off x="548640" y="2438400"/>
            <a:ext cx="998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get the text contained in the paragraph by using the textContent property. </a:t>
            </a:r>
            <a:endParaRPr lang="en-US" sz="1800" b="0" dirty="0" smtClean="0">
              <a:solidFill>
                <a:schemeClr val="tx1"/>
              </a:solidFill>
            </a:endParaRPr>
          </a:p>
        </p:txBody>
      </p:sp>
      <p:sp>
        <p:nvSpPr>
          <p:cNvPr id="19" name="Title 1"/>
          <p:cNvSpPr txBox="1">
            <a:spLocks/>
          </p:cNvSpPr>
          <p:nvPr/>
        </p:nvSpPr>
        <p:spPr bwMode="auto">
          <a:xfrm>
            <a:off x="1905000" y="2971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bg.childNodes[1].textContent </a:t>
            </a:r>
            <a:r>
              <a:rPr lang="en-US" sz="1800" b="0" dirty="0" smtClean="0">
                <a:solidFill>
                  <a:schemeClr val="tx1"/>
                </a:solidFill>
              </a:rPr>
              <a:t>// “first paragraph”  </a:t>
            </a:r>
          </a:p>
        </p:txBody>
      </p:sp>
      <p:sp>
        <p:nvSpPr>
          <p:cNvPr id="20" name="Title 1"/>
          <p:cNvSpPr txBox="1">
            <a:spLocks/>
          </p:cNvSpPr>
          <p:nvPr/>
        </p:nvSpPr>
        <p:spPr bwMode="auto">
          <a:xfrm>
            <a:off x="609600" y="35814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textContent doesn't exist in IE, but another property called innerText does and it returns the same value.</a:t>
            </a:r>
            <a:endParaRPr lang="en-US" sz="1800" b="0" dirty="0" smtClean="0">
              <a:solidFill>
                <a:schemeClr val="tx1"/>
              </a:solidFill>
            </a:endParaRPr>
          </a:p>
        </p:txBody>
      </p:sp>
      <p:sp>
        <p:nvSpPr>
          <p:cNvPr id="21" name="Title 1"/>
          <p:cNvSpPr txBox="1">
            <a:spLocks/>
          </p:cNvSpPr>
          <p:nvPr/>
        </p:nvSpPr>
        <p:spPr bwMode="auto">
          <a:xfrm>
            <a:off x="1905000" y="4114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bg.childNodes[1</a:t>
            </a:r>
            <a:r>
              <a:rPr lang="en-US" sz="1800" b="0" dirty="0" smtClean="0">
                <a:solidFill>
                  <a:schemeClr val="tx1"/>
                </a:solidFill>
              </a:rPr>
              <a:t>].</a:t>
            </a:r>
            <a:r>
              <a:rPr lang="en-US" sz="1800" b="0" dirty="0">
                <a:solidFill>
                  <a:schemeClr val="tx1"/>
                </a:solidFill>
              </a:rPr>
              <a:t> innerText // “first paragraph”  </a:t>
            </a:r>
            <a:r>
              <a:rPr lang="en-US" sz="1800" b="0" dirty="0" smtClean="0">
                <a:solidFill>
                  <a:schemeClr val="tx1"/>
                </a:solidFill>
              </a:rPr>
              <a:t>  </a:t>
            </a:r>
          </a:p>
        </p:txBody>
      </p:sp>
      <p:sp>
        <p:nvSpPr>
          <p:cNvPr id="22" name="Title 1"/>
          <p:cNvSpPr txBox="1">
            <a:spLocks/>
          </p:cNvSpPr>
          <p:nvPr/>
        </p:nvSpPr>
        <p:spPr bwMode="auto">
          <a:xfrm>
            <a:off x="685800" y="4800600"/>
            <a:ext cx="99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is also the innerHTML property. It's not part of the DOM standard, but exists in all major browsers. It returns any HTML code contained in the node. </a:t>
            </a:r>
            <a:endParaRPr lang="en-US" sz="1800" b="0" dirty="0" smtClean="0">
              <a:solidFill>
                <a:schemeClr val="tx1"/>
              </a:solidFill>
            </a:endParaRPr>
          </a:p>
        </p:txBody>
      </p:sp>
    </p:spTree>
    <p:extLst>
      <p:ext uri="{BB962C8B-B14F-4D97-AF65-F5344CB8AC3E}">
        <p14:creationId xmlns:p14="http://schemas.microsoft.com/office/powerpoint/2010/main" val="110287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400" y="350838"/>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2133600" y="1219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bd.childNodes[1].innerHTML </a:t>
            </a:r>
            <a:r>
              <a:rPr lang="en-US" sz="1800" b="0" dirty="0" smtClean="0">
                <a:solidFill>
                  <a:schemeClr val="tx1"/>
                </a:solidFill>
              </a:rPr>
              <a:t>// </a:t>
            </a:r>
            <a:r>
              <a:rPr lang="en-US" sz="1800" b="0" dirty="0">
                <a:solidFill>
                  <a:schemeClr val="tx1"/>
                </a:solidFill>
              </a:rPr>
              <a:t>“first paragraph”  </a:t>
            </a:r>
          </a:p>
        </p:txBody>
      </p:sp>
      <p:sp>
        <p:nvSpPr>
          <p:cNvPr id="17" name="Title 1"/>
          <p:cNvSpPr txBox="1">
            <a:spLocks/>
          </p:cNvSpPr>
          <p:nvPr/>
        </p:nvSpPr>
        <p:spPr bwMode="auto">
          <a:xfrm>
            <a:off x="457200" y="1676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first paragraph only has text, so innerHTML is the same as textContent (or innerText in IE). </a:t>
            </a:r>
            <a:endParaRPr lang="en-US" sz="1800" b="0" dirty="0" smtClean="0">
              <a:solidFill>
                <a:schemeClr val="tx1"/>
              </a:solidFill>
            </a:endParaRPr>
          </a:p>
        </p:txBody>
      </p:sp>
      <p:sp>
        <p:nvSpPr>
          <p:cNvPr id="19" name="Title 1"/>
          <p:cNvSpPr txBox="1">
            <a:spLocks/>
          </p:cNvSpPr>
          <p:nvPr/>
        </p:nvSpPr>
        <p:spPr bwMode="auto">
          <a:xfrm>
            <a:off x="2053442" y="2313709"/>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bd.childNodes[3].</a:t>
            </a:r>
            <a:r>
              <a:rPr lang="en-US" sz="1800" b="0" dirty="0" smtClean="0">
                <a:solidFill>
                  <a:schemeClr val="tx1"/>
                </a:solidFill>
              </a:rPr>
              <a:t>innerHTML // </a:t>
            </a:r>
            <a:r>
              <a:rPr lang="en-US" sz="1800" b="0" dirty="0">
                <a:solidFill>
                  <a:schemeClr val="tx1"/>
                </a:solidFill>
              </a:rPr>
              <a:t>"&lt;em&gt;second&lt;/em&gt; paragraph"</a:t>
            </a:r>
            <a:r>
              <a:rPr lang="en-US" sz="1800" b="0" dirty="0" smtClean="0">
                <a:solidFill>
                  <a:schemeClr val="tx1"/>
                </a:solidFill>
              </a:rPr>
              <a:t> </a:t>
            </a:r>
          </a:p>
        </p:txBody>
      </p:sp>
      <p:sp>
        <p:nvSpPr>
          <p:cNvPr id="20" name="Title 1"/>
          <p:cNvSpPr txBox="1">
            <a:spLocks/>
          </p:cNvSpPr>
          <p:nvPr/>
        </p:nvSpPr>
        <p:spPr bwMode="auto">
          <a:xfrm>
            <a:off x="2057400" y="2735283"/>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bd.childNodes[3].</a:t>
            </a:r>
            <a:r>
              <a:rPr lang="en-US" sz="1800" b="0" dirty="0" smtClean="0">
                <a:solidFill>
                  <a:schemeClr val="tx1"/>
                </a:solidFill>
              </a:rPr>
              <a:t>textContent // “second paragraph” </a:t>
            </a:r>
          </a:p>
        </p:txBody>
      </p:sp>
      <p:sp>
        <p:nvSpPr>
          <p:cNvPr id="7" name="Title 1"/>
          <p:cNvSpPr txBox="1">
            <a:spLocks/>
          </p:cNvSpPr>
          <p:nvPr/>
        </p:nvSpPr>
        <p:spPr bwMode="auto">
          <a:xfrm>
            <a:off x="762000" y="3505200"/>
            <a:ext cx="982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Another way to get the text contained in the first paragraph is by using the nodeValue of the text node contain inside the p node:</a:t>
            </a:r>
            <a:endParaRPr lang="en-US" sz="1800" b="0" dirty="0" smtClean="0">
              <a:solidFill>
                <a:schemeClr val="tx1"/>
              </a:solidFill>
            </a:endParaRPr>
          </a:p>
        </p:txBody>
      </p:sp>
      <p:sp>
        <p:nvSpPr>
          <p:cNvPr id="8" name="Title 1"/>
          <p:cNvSpPr txBox="1">
            <a:spLocks/>
          </p:cNvSpPr>
          <p:nvPr/>
        </p:nvSpPr>
        <p:spPr bwMode="auto">
          <a:xfrm>
            <a:off x="2057400" y="4267200"/>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a:t>
            </a:r>
            <a:r>
              <a:rPr lang="en-US" sz="1800" b="0" dirty="0" smtClean="0">
                <a:solidFill>
                  <a:schemeClr val="tx1"/>
                </a:solidFill>
              </a:rPr>
              <a:t>childNodes.length// 1 </a:t>
            </a:r>
          </a:p>
        </p:txBody>
      </p:sp>
      <p:sp>
        <p:nvSpPr>
          <p:cNvPr id="10" name="Title 1"/>
          <p:cNvSpPr txBox="1">
            <a:spLocks/>
          </p:cNvSpPr>
          <p:nvPr/>
        </p:nvSpPr>
        <p:spPr bwMode="auto">
          <a:xfrm>
            <a:off x="2057400" y="4800600"/>
            <a:ext cx="624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bd.childNodes[1].childNodes[0].nodeName </a:t>
            </a:r>
            <a:r>
              <a:rPr lang="en-US" sz="1800" b="0" dirty="0" smtClean="0">
                <a:solidFill>
                  <a:schemeClr val="tx1"/>
                </a:solidFill>
              </a:rPr>
              <a:t>// “#text” </a:t>
            </a:r>
          </a:p>
        </p:txBody>
      </p:sp>
      <p:sp>
        <p:nvSpPr>
          <p:cNvPr id="11" name="Title 1"/>
          <p:cNvSpPr txBox="1">
            <a:spLocks/>
          </p:cNvSpPr>
          <p:nvPr/>
        </p:nvSpPr>
        <p:spPr bwMode="auto">
          <a:xfrm>
            <a:off x="2057400" y="5410200"/>
            <a:ext cx="731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bd.childNodes[1].childNodes[0].nodeValue </a:t>
            </a:r>
            <a:r>
              <a:rPr lang="en-US" sz="1800" b="0" dirty="0" smtClean="0">
                <a:solidFill>
                  <a:schemeClr val="tx1"/>
                </a:solidFill>
              </a:rPr>
              <a:t>// “first paragraph” </a:t>
            </a:r>
          </a:p>
        </p:txBody>
      </p:sp>
    </p:spTree>
    <p:extLst>
      <p:ext uri="{BB962C8B-B14F-4D97-AF65-F5344CB8AC3E}">
        <p14:creationId xmlns:p14="http://schemas.microsoft.com/office/powerpoint/2010/main" val="225353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7085"/>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45447"/>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DOM Access Shortcuts </a:t>
            </a:r>
          </a:p>
        </p:txBody>
      </p:sp>
      <p:sp>
        <p:nvSpPr>
          <p:cNvPr id="12" name="Title 1"/>
          <p:cNvSpPr txBox="1">
            <a:spLocks/>
          </p:cNvSpPr>
          <p:nvPr/>
        </p:nvSpPr>
        <p:spPr bwMode="auto">
          <a:xfrm>
            <a:off x="1752600" y="17526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By using childNodes, parentNode, nodeName, nodeValue, and attributes, you can navigate up and down the tree and pretty much do anything with the document. </a:t>
            </a:r>
          </a:p>
        </p:txBody>
      </p:sp>
      <p:sp>
        <p:nvSpPr>
          <p:cNvPr id="13" name="Title 1"/>
          <p:cNvSpPr txBox="1">
            <a:spLocks/>
          </p:cNvSpPr>
          <p:nvPr/>
        </p:nvSpPr>
        <p:spPr bwMode="auto">
          <a:xfrm>
            <a:off x="1752600" y="26670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But the fact that white space is a text node makes this a slightly fragile way of working with the DOM. </a:t>
            </a:r>
          </a:p>
        </p:txBody>
      </p:sp>
      <p:sp>
        <p:nvSpPr>
          <p:cNvPr id="14" name="Title 1"/>
          <p:cNvSpPr txBox="1">
            <a:spLocks/>
          </p:cNvSpPr>
          <p:nvPr/>
        </p:nvSpPr>
        <p:spPr bwMode="auto">
          <a:xfrm>
            <a:off x="1828800" y="35052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the page changes slightly, your script may no longer work correctly. Also, if you want to get to a node deeper in the tree, it might take a bit of code before you get there. </a:t>
            </a:r>
          </a:p>
        </p:txBody>
      </p:sp>
      <p:sp>
        <p:nvSpPr>
          <p:cNvPr id="16" name="Title 1"/>
          <p:cNvSpPr txBox="1">
            <a:spLocks/>
          </p:cNvSpPr>
          <p:nvPr/>
        </p:nvSpPr>
        <p:spPr bwMode="auto">
          <a:xfrm>
            <a:off x="1828800" y="45720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That's why </a:t>
            </a:r>
            <a:r>
              <a:rPr lang="en-US" sz="1800" b="0" dirty="0" smtClean="0">
                <a:solidFill>
                  <a:schemeClr val="tx1"/>
                </a:solidFill>
              </a:rPr>
              <a:t>we have </a:t>
            </a:r>
            <a:r>
              <a:rPr lang="en-US" sz="1800" b="0" dirty="0">
                <a:solidFill>
                  <a:schemeClr val="tx1"/>
                </a:solidFill>
              </a:rPr>
              <a:t>the shortcut methods—getElementsByTagName(), </a:t>
            </a:r>
            <a:r>
              <a:rPr lang="en-US" sz="1800" b="0" dirty="0" err="1">
                <a:solidFill>
                  <a:schemeClr val="tx1"/>
                </a:solidFill>
              </a:rPr>
              <a:t>getElementsByName</a:t>
            </a:r>
            <a:r>
              <a:rPr lang="en-US" sz="1800" b="0" dirty="0">
                <a:solidFill>
                  <a:schemeClr val="tx1"/>
                </a:solidFill>
              </a:rPr>
              <a:t>(), and getElementById().</a:t>
            </a:r>
          </a:p>
        </p:txBody>
      </p:sp>
    </p:spTree>
    <p:extLst>
      <p:ext uri="{BB962C8B-B14F-4D97-AF65-F5344CB8AC3E}">
        <p14:creationId xmlns:p14="http://schemas.microsoft.com/office/powerpoint/2010/main" val="71322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2286000"/>
            <a:ext cx="8458200" cy="914400"/>
          </a:xfrm>
        </p:spPr>
        <p:txBody>
          <a:bodyPr vert="horz"/>
          <a:lstStyle/>
          <a:p>
            <a:r>
              <a:rPr lang="en-US" sz="1800" b="0" dirty="0" smtClean="0">
                <a:solidFill>
                  <a:schemeClr val="tx1"/>
                </a:solidFill>
              </a:rPr>
              <a:t>These objects are accessible through the global objects window and </a:t>
            </a:r>
            <a:r>
              <a:rPr lang="en-US" sz="1800" b="0" dirty="0" err="1" smtClean="0">
                <a:solidFill>
                  <a:schemeClr val="tx1"/>
                </a:solidFill>
              </a:rPr>
              <a:t>window.screen</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endParaRPr lang="en-US" sz="1800" b="0" dirty="0" smtClean="0">
              <a:solidFill>
                <a:schemeClr val="tx1"/>
              </a:solidFill>
            </a:endParaRPr>
          </a:p>
        </p:txBody>
      </p:sp>
      <p:sp>
        <p:nvSpPr>
          <p:cNvPr id="23" name="Title 1"/>
          <p:cNvSpPr txBox="1">
            <a:spLocks/>
          </p:cNvSpPr>
          <p:nvPr/>
        </p:nvSpPr>
        <p:spPr bwMode="auto">
          <a:xfrm>
            <a:off x="1219200" y="1219200"/>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Is a collection of objects that gives you access to browser and computer screen </a:t>
            </a:r>
            <a:endParaRPr lang="en-US" sz="1800" b="0" i="1" dirty="0" smtClean="0">
              <a:solidFill>
                <a:schemeClr val="tx1"/>
              </a:solidFill>
            </a:endParaRPr>
          </a:p>
        </p:txBody>
      </p:sp>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Browser Object Model</a:t>
            </a:r>
          </a:p>
        </p:txBody>
      </p:sp>
      <p:sp>
        <p:nvSpPr>
          <p:cNvPr id="10" name="Title 1"/>
          <p:cNvSpPr txBox="1">
            <a:spLocks/>
          </p:cNvSpPr>
          <p:nvPr/>
        </p:nvSpPr>
        <p:spPr bwMode="auto">
          <a:xfrm>
            <a:off x="1235430" y="2895600"/>
            <a:ext cx="440436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kumimoji="0" lang="en-US" sz="1800" i="0" u="none" strike="noStrike" kern="1200" cap="none" spc="0" normalizeH="0" baseline="0" noProof="0" dirty="0" smtClean="0">
                <a:ln>
                  <a:noFill/>
                </a:ln>
                <a:effectLst/>
                <a:uLnTx/>
                <a:uFillTx/>
                <a:latin typeface="Century Gothic" pitchFamily="34" charset="0"/>
                <a:ea typeface="+mj-ea"/>
                <a:cs typeface="+mj-cs"/>
              </a:rPr>
              <a:t>The Window object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2377440" y="3886200"/>
            <a:ext cx="333756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err="1" smtClean="0">
                <a:latin typeface="Century Gothic" pitchFamily="34" charset="0"/>
                <a:ea typeface="+mj-ea"/>
                <a:cs typeface="+mj-cs"/>
              </a:rPr>
              <a:t>Window.somevar</a:t>
            </a:r>
            <a:r>
              <a:rPr lang="en-US" sz="1800" dirty="0" smtClean="0">
                <a:latin typeface="Century Gothic" pitchFamily="34" charset="0"/>
                <a:ea typeface="+mj-ea"/>
                <a:cs typeface="+mj-cs"/>
              </a:rPr>
              <a:t> = 1;</a:t>
            </a:r>
          </a:p>
          <a:p>
            <a:pPr marL="342900" marR="0" lvl="0" indent="-342900" algn="l" defTabSz="914400" rtl="0" eaLnBrk="0" fontAlgn="base" latinLnBrk="0" hangingPunct="0">
              <a:lnSpc>
                <a:spcPct val="150000"/>
              </a:lnSpc>
              <a:spcBef>
                <a:spcPct val="0"/>
              </a:spcBef>
              <a:spcAft>
                <a:spcPct val="0"/>
              </a:spcAft>
              <a:buClrTx/>
              <a:buSzTx/>
              <a:tabLst/>
              <a:defRPr/>
            </a:pPr>
            <a:r>
              <a:rPr kumimoji="0" lang="en-US" sz="1800" i="0" u="none" strike="noStrike" kern="1200" cap="none" spc="0" normalizeH="0" baseline="0" noProof="0" dirty="0" err="1" smtClean="0">
                <a:ln>
                  <a:noFill/>
                </a:ln>
                <a:effectLst/>
                <a:uLnTx/>
                <a:uFillTx/>
                <a:latin typeface="Century Gothic" pitchFamily="34" charset="0"/>
                <a:ea typeface="+mj-ea"/>
                <a:cs typeface="+mj-cs"/>
              </a:rPr>
              <a:t>Somevar</a:t>
            </a:r>
            <a:r>
              <a:rPr lang="en-US" sz="1800" dirty="0" smtClean="0">
                <a:latin typeface="Century Gothic" pitchFamily="34" charset="0"/>
                <a:ea typeface="+mj-ea"/>
                <a:cs typeface="+mj-cs"/>
              </a:rPr>
              <a:t> // output will be 1</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609600" y="4999038"/>
            <a:ext cx="9067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smtClean="0">
                <a:latin typeface="Century Gothic" pitchFamily="34" charset="0"/>
                <a:ea typeface="+mj-ea"/>
                <a:cs typeface="+mj-cs"/>
              </a:rPr>
              <a:t>All global variables become properties of Window object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609600" y="5410200"/>
            <a:ext cx="1036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kumimoji="0" lang="en-US" sz="1800" i="0" u="none" strike="noStrike" kern="1200" cap="none" spc="0" normalizeH="0" baseline="0" noProof="0" dirty="0" smtClean="0">
                <a:ln>
                  <a:noFill/>
                </a:ln>
                <a:effectLst/>
                <a:uLnTx/>
                <a:uFillTx/>
                <a:latin typeface="Century Gothic" pitchFamily="34" charset="0"/>
                <a:ea typeface="+mj-ea"/>
                <a:cs typeface="+mj-cs"/>
              </a:rPr>
              <a:t>All</a:t>
            </a:r>
            <a:r>
              <a:rPr kumimoji="0" lang="en-US" sz="1800" i="0" u="none" strike="noStrike" kern="1200" cap="none" spc="0" normalizeH="0" noProof="0" dirty="0" smtClean="0">
                <a:ln>
                  <a:noFill/>
                </a:ln>
                <a:effectLst/>
                <a:uLnTx/>
                <a:uFillTx/>
                <a:latin typeface="Century Gothic" pitchFamily="34" charset="0"/>
                <a:ea typeface="+mj-ea"/>
                <a:cs typeface="+mj-cs"/>
              </a:rPr>
              <a:t> of the core JavaScript functions are methods of Window object.(parseint())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Tree>
    <p:extLst>
      <p:ext uri="{BB962C8B-B14F-4D97-AF65-F5344CB8AC3E}">
        <p14:creationId xmlns:p14="http://schemas.microsoft.com/office/powerpoint/2010/main" val="14428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DOM Access Shortcuts </a:t>
            </a:r>
          </a:p>
        </p:txBody>
      </p:sp>
      <p:sp>
        <p:nvSpPr>
          <p:cNvPr id="12" name="Title 1"/>
          <p:cNvSpPr txBox="1">
            <a:spLocks/>
          </p:cNvSpPr>
          <p:nvPr/>
        </p:nvSpPr>
        <p:spPr bwMode="auto">
          <a:xfrm>
            <a:off x="1752600" y="18288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getElementsByTagName() takes a tag name (the name of an element node) and returns an HTML collection (array-like object) of nodes with the matching tag name:</a:t>
            </a:r>
          </a:p>
        </p:txBody>
      </p:sp>
      <p:sp>
        <p:nvSpPr>
          <p:cNvPr id="8" name="Title 1"/>
          <p:cNvSpPr txBox="1">
            <a:spLocks/>
          </p:cNvSpPr>
          <p:nvPr/>
        </p:nvSpPr>
        <p:spPr bwMode="auto">
          <a:xfrm>
            <a:off x="3124200" y="2819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length // 3 </a:t>
            </a:r>
            <a:endParaRPr lang="en-US" sz="1800" b="0" dirty="0">
              <a:solidFill>
                <a:schemeClr val="tx1"/>
              </a:solidFill>
            </a:endParaRPr>
          </a:p>
        </p:txBody>
      </p:sp>
      <p:sp>
        <p:nvSpPr>
          <p:cNvPr id="10" name="Title 1"/>
          <p:cNvSpPr txBox="1">
            <a:spLocks/>
          </p:cNvSpPr>
          <p:nvPr/>
        </p:nvSpPr>
        <p:spPr bwMode="auto">
          <a:xfrm>
            <a:off x="1752600" y="3581400"/>
            <a:ext cx="8763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access an item in the list, by using the brackets notation, or the method item(), and passing the index (0 for the first element). Using item() is discouraged, as array brackets are more consistent and also shorter to type.</a:t>
            </a:r>
          </a:p>
        </p:txBody>
      </p:sp>
      <p:sp>
        <p:nvSpPr>
          <p:cNvPr id="11" name="Title 1"/>
          <p:cNvSpPr txBox="1">
            <a:spLocks/>
          </p:cNvSpPr>
          <p:nvPr/>
        </p:nvSpPr>
        <p:spPr bwMode="auto">
          <a:xfrm>
            <a:off x="1752600" y="47244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a:t>
            </a:r>
            <a:r>
              <a:rPr lang="en-US" sz="1800" b="0" dirty="0" smtClean="0">
                <a:solidFill>
                  <a:schemeClr val="tx1"/>
                </a:solidFill>
              </a:rPr>
              <a:t>] //  &lt;p class=“opener”&gt; </a:t>
            </a:r>
            <a:endParaRPr lang="en-US" sz="1800" b="0" dirty="0">
              <a:solidFill>
                <a:schemeClr val="tx1"/>
              </a:solidFill>
            </a:endParaRPr>
          </a:p>
        </p:txBody>
      </p:sp>
      <p:sp>
        <p:nvSpPr>
          <p:cNvPr id="17" name="Title 1"/>
          <p:cNvSpPr txBox="1">
            <a:spLocks/>
          </p:cNvSpPr>
          <p:nvPr/>
        </p:nvSpPr>
        <p:spPr bwMode="auto">
          <a:xfrm>
            <a:off x="1752600" y="5410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').item(0) //  &lt;p class=“opener”&gt; </a:t>
            </a:r>
            <a:endParaRPr lang="en-US" sz="1800" b="0" dirty="0">
              <a:solidFill>
                <a:schemeClr val="tx1"/>
              </a:solidFill>
            </a:endParaRPr>
          </a:p>
        </p:txBody>
      </p:sp>
    </p:spTree>
    <p:extLst>
      <p:ext uri="{BB962C8B-B14F-4D97-AF65-F5344CB8AC3E}">
        <p14:creationId xmlns:p14="http://schemas.microsoft.com/office/powerpoint/2010/main" val="254322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5720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contents of the first p:</a:t>
            </a:r>
          </a:p>
        </p:txBody>
      </p:sp>
      <p:sp>
        <p:nvSpPr>
          <p:cNvPr id="13" name="Title 1"/>
          <p:cNvSpPr txBox="1">
            <a:spLocks/>
          </p:cNvSpPr>
          <p:nvPr/>
        </p:nvSpPr>
        <p:spPr bwMode="auto">
          <a:xfrm>
            <a:off x="1981200" y="1752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document.getElementsByTagName('p')[0].innerHTML </a:t>
            </a:r>
            <a:r>
              <a:rPr lang="en-US" sz="1800" b="0" dirty="0" smtClean="0">
                <a:solidFill>
                  <a:schemeClr val="tx1"/>
                </a:solidFill>
              </a:rPr>
              <a:t>// “first paragraph”</a:t>
            </a:r>
            <a:endParaRPr lang="en-US" sz="1800" b="0" dirty="0">
              <a:solidFill>
                <a:schemeClr val="tx1"/>
              </a:solidFill>
            </a:endParaRPr>
          </a:p>
        </p:txBody>
      </p:sp>
      <p:sp>
        <p:nvSpPr>
          <p:cNvPr id="14" name="Title 1"/>
          <p:cNvSpPr txBox="1">
            <a:spLocks/>
          </p:cNvSpPr>
          <p:nvPr/>
        </p:nvSpPr>
        <p:spPr bwMode="auto">
          <a:xfrm>
            <a:off x="1143000" y="2362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Accessing the last p</a:t>
            </a:r>
            <a:r>
              <a:rPr lang="en-US" sz="1800" b="0" dirty="0">
                <a:solidFill>
                  <a:schemeClr val="tx1"/>
                </a:solidFill>
              </a:rPr>
              <a:t>:</a:t>
            </a:r>
          </a:p>
        </p:txBody>
      </p:sp>
      <p:sp>
        <p:nvSpPr>
          <p:cNvPr id="16" name="Title 1"/>
          <p:cNvSpPr txBox="1">
            <a:spLocks/>
          </p:cNvSpPr>
          <p:nvPr/>
        </p:nvSpPr>
        <p:spPr bwMode="auto">
          <a:xfrm>
            <a:off x="2133600" y="2895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a:t>
            </a:r>
            <a:r>
              <a:rPr lang="en-US" sz="1800" b="0" dirty="0" smtClean="0">
                <a:solidFill>
                  <a:schemeClr val="tx1"/>
                </a:solidFill>
              </a:rPr>
              <a:t>')[2] // &lt;p id=“closer”&gt;</a:t>
            </a:r>
            <a:endParaRPr lang="en-US" sz="1800" b="0" dirty="0">
              <a:solidFill>
                <a:schemeClr val="tx1"/>
              </a:solidFill>
            </a:endParaRPr>
          </a:p>
        </p:txBody>
      </p:sp>
      <p:sp>
        <p:nvSpPr>
          <p:cNvPr id="18" name="Title 1"/>
          <p:cNvSpPr txBox="1">
            <a:spLocks/>
          </p:cNvSpPr>
          <p:nvPr/>
        </p:nvSpPr>
        <p:spPr bwMode="auto">
          <a:xfrm>
            <a:off x="1143000" y="3505200"/>
            <a:ext cx="982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access element's attributes, you can use the attributes collection, or getAttribute() as shown </a:t>
            </a:r>
            <a:r>
              <a:rPr lang="en-US" sz="1800" b="0" dirty="0" smtClean="0">
                <a:solidFill>
                  <a:schemeClr val="tx1"/>
                </a:solidFill>
              </a:rPr>
              <a:t>in previous slides. </a:t>
            </a:r>
            <a:r>
              <a:rPr lang="en-US" sz="1800" b="0" dirty="0">
                <a:solidFill>
                  <a:schemeClr val="tx1"/>
                </a:solidFill>
              </a:rPr>
              <a:t>But a shorter way is to use the attribute name as a property of the element you're working with. So to get the value of the id attribute, you just use id as a property:</a:t>
            </a:r>
          </a:p>
        </p:txBody>
      </p:sp>
      <p:sp>
        <p:nvSpPr>
          <p:cNvPr id="19" name="Title 1"/>
          <p:cNvSpPr txBox="1">
            <a:spLocks/>
          </p:cNvSpPr>
          <p:nvPr/>
        </p:nvSpPr>
        <p:spPr bwMode="auto">
          <a:xfrm>
            <a:off x="2133600" y="4724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document.getElementsByTagName('p')[2].id </a:t>
            </a:r>
            <a:r>
              <a:rPr lang="en-US" sz="1800" b="0" dirty="0" smtClean="0">
                <a:solidFill>
                  <a:schemeClr val="tx1"/>
                </a:solidFill>
              </a:rPr>
              <a:t>// “closer”</a:t>
            </a:r>
            <a:endParaRPr lang="en-US" sz="1800" b="0" dirty="0">
              <a:solidFill>
                <a:schemeClr val="tx1"/>
              </a:solidFill>
            </a:endParaRPr>
          </a:p>
        </p:txBody>
      </p:sp>
      <p:sp>
        <p:nvSpPr>
          <p:cNvPr id="20" name="Title 1"/>
          <p:cNvSpPr txBox="1">
            <a:spLocks/>
          </p:cNvSpPr>
          <p:nvPr/>
        </p:nvSpPr>
        <p:spPr bwMode="auto">
          <a:xfrm>
            <a:off x="1143000" y="5257800"/>
            <a:ext cx="982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class attribute of the first paragraph won't work though. It's an exception, because it just happens so that "class" is a reserved word in </a:t>
            </a:r>
            <a:r>
              <a:rPr lang="en-US" sz="1800" b="0" dirty="0" err="1">
                <a:solidFill>
                  <a:schemeClr val="tx1"/>
                </a:solidFill>
              </a:rPr>
              <a:t>ECMAScript</a:t>
            </a:r>
            <a:r>
              <a:rPr lang="en-US" sz="1800" b="0" dirty="0">
                <a:solidFill>
                  <a:schemeClr val="tx1"/>
                </a:solidFill>
              </a:rPr>
              <a:t>. You can use className instead:</a:t>
            </a:r>
          </a:p>
        </p:txBody>
      </p:sp>
    </p:spTree>
    <p:extLst>
      <p:ext uri="{BB962C8B-B14F-4D97-AF65-F5344CB8AC3E}">
        <p14:creationId xmlns:p14="http://schemas.microsoft.com/office/powerpoint/2010/main" val="29745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70630"/>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Getting the contents of the first p:</a:t>
            </a:r>
          </a:p>
        </p:txBody>
      </p:sp>
      <p:sp>
        <p:nvSpPr>
          <p:cNvPr id="13" name="Title 1"/>
          <p:cNvSpPr txBox="1">
            <a:spLocks/>
          </p:cNvSpPr>
          <p:nvPr/>
        </p:nvSpPr>
        <p:spPr bwMode="auto">
          <a:xfrm>
            <a:off x="1981200" y="1905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document.getElementsByTagName('p')[0].</a:t>
            </a:r>
            <a:r>
              <a:rPr lang="en-US" sz="1800" b="0" dirty="0" smtClean="0">
                <a:solidFill>
                  <a:schemeClr val="tx1"/>
                </a:solidFill>
              </a:rPr>
              <a:t>className // “Opener”</a:t>
            </a:r>
            <a:endParaRPr lang="en-US" sz="1800" b="0" dirty="0">
              <a:solidFill>
                <a:schemeClr val="tx1"/>
              </a:solidFill>
            </a:endParaRPr>
          </a:p>
        </p:txBody>
      </p:sp>
      <p:sp>
        <p:nvSpPr>
          <p:cNvPr id="10" name="Title 1"/>
          <p:cNvSpPr txBox="1">
            <a:spLocks/>
          </p:cNvSpPr>
          <p:nvPr/>
        </p:nvSpPr>
        <p:spPr bwMode="auto">
          <a:xfrm>
            <a:off x="990600" y="2514600"/>
            <a:ext cx="975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getElementsByTagName() you can get all of the elements on the page:</a:t>
            </a:r>
          </a:p>
        </p:txBody>
      </p:sp>
      <p:sp>
        <p:nvSpPr>
          <p:cNvPr id="11" name="Title 1"/>
          <p:cNvSpPr txBox="1">
            <a:spLocks/>
          </p:cNvSpPr>
          <p:nvPr/>
        </p:nvSpPr>
        <p:spPr bwMode="auto">
          <a:xfrm>
            <a:off x="1981200" y="3276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document.getElementsByTagName('*').</a:t>
            </a:r>
            <a:r>
              <a:rPr lang="en-US" sz="1800" b="0" dirty="0" smtClean="0">
                <a:solidFill>
                  <a:schemeClr val="tx1"/>
                </a:solidFill>
              </a:rPr>
              <a:t>length // 9 </a:t>
            </a:r>
            <a:endParaRPr lang="en-US" sz="1800" b="0" dirty="0">
              <a:solidFill>
                <a:schemeClr val="tx1"/>
              </a:solidFill>
            </a:endParaRPr>
          </a:p>
        </p:txBody>
      </p:sp>
      <p:sp>
        <p:nvSpPr>
          <p:cNvPr id="12" name="Title 1"/>
          <p:cNvSpPr txBox="1">
            <a:spLocks/>
          </p:cNvSpPr>
          <p:nvPr/>
        </p:nvSpPr>
        <p:spPr bwMode="auto">
          <a:xfrm>
            <a:off x="990600" y="3886200"/>
            <a:ext cx="975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earlier versions of IE, '*' is not acceptable as a tag name. In order to get all elements you can use IE's proprietary document.all collection, although selecting every element is rarely useful. </a:t>
            </a:r>
          </a:p>
        </p:txBody>
      </p:sp>
      <p:sp>
        <p:nvSpPr>
          <p:cNvPr id="17" name="Title 1"/>
          <p:cNvSpPr txBox="1">
            <a:spLocks/>
          </p:cNvSpPr>
          <p:nvPr/>
        </p:nvSpPr>
        <p:spPr bwMode="auto">
          <a:xfrm>
            <a:off x="990600" y="5105400"/>
            <a:ext cx="975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other shortcut mentioned above is getElementById(). This is probably the most common way of accessing an element. </a:t>
            </a:r>
          </a:p>
        </p:txBody>
      </p:sp>
    </p:spTree>
    <p:extLst>
      <p:ext uri="{BB962C8B-B14F-4D97-AF65-F5344CB8AC3E}">
        <p14:creationId xmlns:p14="http://schemas.microsoft.com/office/powerpoint/2010/main" val="419312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65682"/>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15" name="Title 1"/>
          <p:cNvSpPr txBox="1">
            <a:spLocks/>
          </p:cNvSpPr>
          <p:nvPr/>
        </p:nvSpPr>
        <p:spPr bwMode="auto">
          <a:xfrm>
            <a:off x="990600" y="1219200"/>
            <a:ext cx="411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Siblings, Body, First, and Last Child </a:t>
            </a:r>
          </a:p>
        </p:txBody>
      </p:sp>
      <p:sp>
        <p:nvSpPr>
          <p:cNvPr id="13" name="Title 1"/>
          <p:cNvSpPr txBox="1">
            <a:spLocks/>
          </p:cNvSpPr>
          <p:nvPr/>
        </p:nvSpPr>
        <p:spPr bwMode="auto">
          <a:xfrm>
            <a:off x="1371600" y="1676400"/>
            <a:ext cx="929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nextSibling and previousSibling are two other convenient properties to navigate the DOM tree, once you have a reference to one element:</a:t>
            </a:r>
          </a:p>
        </p:txBody>
      </p:sp>
      <p:sp>
        <p:nvSpPr>
          <p:cNvPr id="14" name="Title 1"/>
          <p:cNvSpPr txBox="1">
            <a:spLocks/>
          </p:cNvSpPr>
          <p:nvPr/>
        </p:nvSpPr>
        <p:spPr bwMode="auto">
          <a:xfrm>
            <a:off x="2362200" y="2514600"/>
            <a:ext cx="571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var para = document.getElementById(</a:t>
            </a:r>
            <a:r>
              <a:rPr lang="en-US" sz="1800" b="0" dirty="0" smtClean="0">
                <a:solidFill>
                  <a:schemeClr val="tx1"/>
                </a:solidFill>
              </a:rPr>
              <a:t>'closer’);</a:t>
            </a:r>
            <a:endParaRPr lang="en-US" sz="1800" b="0" dirty="0">
              <a:solidFill>
                <a:schemeClr val="tx1"/>
              </a:solidFill>
            </a:endParaRPr>
          </a:p>
        </p:txBody>
      </p:sp>
      <p:sp>
        <p:nvSpPr>
          <p:cNvPr id="16" name="Title 1"/>
          <p:cNvSpPr txBox="1">
            <a:spLocks/>
          </p:cNvSpPr>
          <p:nvPr/>
        </p:nvSpPr>
        <p:spPr bwMode="auto">
          <a:xfrm>
            <a:off x="3429000" y="2971800"/>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para.nextSibling // “\n” </a:t>
            </a:r>
            <a:endParaRPr lang="en-US" sz="1800" b="0" dirty="0">
              <a:solidFill>
                <a:schemeClr val="tx1"/>
              </a:solidFill>
            </a:endParaRPr>
          </a:p>
        </p:txBody>
      </p:sp>
      <p:sp>
        <p:nvSpPr>
          <p:cNvPr id="18" name="Title 1"/>
          <p:cNvSpPr txBox="1">
            <a:spLocks/>
          </p:cNvSpPr>
          <p:nvPr/>
        </p:nvSpPr>
        <p:spPr bwMode="auto">
          <a:xfrm>
            <a:off x="3026229" y="35052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document.body.nextSibling //</a:t>
            </a:r>
            <a:endParaRPr lang="en-US" sz="1800" b="0" dirty="0">
              <a:solidFill>
                <a:schemeClr val="tx1"/>
              </a:solidFill>
            </a:endParaRPr>
          </a:p>
        </p:txBody>
      </p:sp>
      <p:sp>
        <p:nvSpPr>
          <p:cNvPr id="19" name="Title 1"/>
          <p:cNvSpPr txBox="1">
            <a:spLocks/>
          </p:cNvSpPr>
          <p:nvPr/>
        </p:nvSpPr>
        <p:spPr bwMode="auto">
          <a:xfrm>
            <a:off x="3048000" y="41148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document.body.</a:t>
            </a:r>
            <a:r>
              <a:rPr lang="en-US" sz="1800" b="0" dirty="0">
                <a:solidFill>
                  <a:schemeClr val="tx1"/>
                </a:solidFill>
              </a:rPr>
              <a:t> previousSibling </a:t>
            </a:r>
            <a:r>
              <a:rPr lang="en-US" sz="1800" b="0" dirty="0" smtClean="0">
                <a:solidFill>
                  <a:schemeClr val="tx1"/>
                </a:solidFill>
              </a:rPr>
              <a:t> //</a:t>
            </a:r>
            <a:endParaRPr lang="en-US" sz="1800" b="0" dirty="0">
              <a:solidFill>
                <a:schemeClr val="tx1"/>
              </a:solidFill>
            </a:endParaRPr>
          </a:p>
        </p:txBody>
      </p:sp>
      <p:sp>
        <p:nvSpPr>
          <p:cNvPr id="22" name="Title 1"/>
          <p:cNvSpPr txBox="1">
            <a:spLocks/>
          </p:cNvSpPr>
          <p:nvPr/>
        </p:nvSpPr>
        <p:spPr bwMode="auto">
          <a:xfrm>
            <a:off x="1143000" y="4800600"/>
            <a:ext cx="3398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Creating New Nodes</a:t>
            </a:r>
            <a:endParaRPr lang="en-US" sz="1800" b="0" dirty="0">
              <a:solidFill>
                <a:schemeClr val="tx1"/>
              </a:solidFill>
            </a:endParaRPr>
          </a:p>
        </p:txBody>
      </p:sp>
      <p:sp>
        <p:nvSpPr>
          <p:cNvPr id="23" name="Title 1"/>
          <p:cNvSpPr txBox="1">
            <a:spLocks/>
          </p:cNvSpPr>
          <p:nvPr/>
        </p:nvSpPr>
        <p:spPr bwMode="auto">
          <a:xfrm>
            <a:off x="1600200" y="5334000"/>
            <a:ext cx="9067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In order to create new nodes, you can use the methods createElement() and createTextNode(). Once you have the new nodes, you add them to the DOM tree with appendChild().</a:t>
            </a:r>
          </a:p>
        </p:txBody>
      </p:sp>
    </p:spTree>
    <p:extLst>
      <p:ext uri="{BB962C8B-B14F-4D97-AF65-F5344CB8AC3E}">
        <p14:creationId xmlns:p14="http://schemas.microsoft.com/office/powerpoint/2010/main" val="262875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2806" y="418132"/>
            <a:ext cx="798576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Document Object Model (DOM) </a:t>
            </a:r>
          </a:p>
        </p:txBody>
      </p:sp>
      <p:sp>
        <p:nvSpPr>
          <p:cNvPr id="22" name="Title 1"/>
          <p:cNvSpPr txBox="1">
            <a:spLocks/>
          </p:cNvSpPr>
          <p:nvPr/>
        </p:nvSpPr>
        <p:spPr bwMode="auto">
          <a:xfrm>
            <a:off x="1143000" y="1295400"/>
            <a:ext cx="339852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Creating New Nodes</a:t>
            </a:r>
            <a:endParaRPr lang="en-US" sz="1800" b="0" dirty="0">
              <a:solidFill>
                <a:schemeClr val="tx1"/>
              </a:solidFill>
            </a:endParaRPr>
          </a:p>
        </p:txBody>
      </p:sp>
      <p:sp>
        <p:nvSpPr>
          <p:cNvPr id="11" name="Title 1"/>
          <p:cNvSpPr txBox="1">
            <a:spLocks/>
          </p:cNvSpPr>
          <p:nvPr/>
        </p:nvSpPr>
        <p:spPr bwMode="auto">
          <a:xfrm>
            <a:off x="1676400" y="18288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Creating a new p element and setting its innerHTML</a:t>
            </a:r>
            <a:r>
              <a:rPr lang="en-US" sz="1800" b="0" dirty="0" smtClean="0">
                <a:solidFill>
                  <a:schemeClr val="tx1"/>
                </a:solidFill>
              </a:rPr>
              <a:t>:</a:t>
            </a:r>
          </a:p>
          <a:p>
            <a:endParaRPr lang="en-US" sz="1800" b="0" dirty="0">
              <a:solidFill>
                <a:schemeClr val="tx1"/>
              </a:solidFill>
            </a:endParaRPr>
          </a:p>
          <a:p>
            <a:pPr lvl="2"/>
            <a:r>
              <a:rPr lang="en-US" sz="1800" b="0" dirty="0" smtClean="0">
                <a:solidFill>
                  <a:schemeClr val="tx1"/>
                </a:solidFill>
              </a:rPr>
              <a:t>var </a:t>
            </a:r>
            <a:r>
              <a:rPr lang="en-US" sz="1800" b="0" dirty="0">
                <a:solidFill>
                  <a:schemeClr val="tx1"/>
                </a:solidFill>
              </a:rPr>
              <a:t>myp = document.createElement('p');</a:t>
            </a:r>
          </a:p>
          <a:p>
            <a:pPr lvl="2"/>
            <a:r>
              <a:rPr lang="en-US" sz="1800" b="0" dirty="0" smtClean="0">
                <a:solidFill>
                  <a:schemeClr val="tx1"/>
                </a:solidFill>
              </a:rPr>
              <a:t>myp.innerHTML </a:t>
            </a:r>
            <a:r>
              <a:rPr lang="en-US" sz="1800" b="0" dirty="0">
                <a:solidFill>
                  <a:schemeClr val="tx1"/>
                </a:solidFill>
              </a:rPr>
              <a:t>= 'yet another'; </a:t>
            </a:r>
          </a:p>
        </p:txBody>
      </p:sp>
      <p:sp>
        <p:nvSpPr>
          <p:cNvPr id="12" name="Title 1"/>
          <p:cNvSpPr txBox="1">
            <a:spLocks/>
          </p:cNvSpPr>
          <p:nvPr/>
        </p:nvSpPr>
        <p:spPr bwMode="auto">
          <a:xfrm>
            <a:off x="1752600" y="34290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new element automatically gets all the default properties, such as style, which you can modify</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	</a:t>
            </a:r>
            <a:r>
              <a:rPr lang="en-US" sz="1800" b="0" dirty="0" smtClean="0">
                <a:solidFill>
                  <a:schemeClr val="tx1"/>
                </a:solidFill>
              </a:rPr>
              <a:t>	</a:t>
            </a:r>
            <a:r>
              <a:rPr lang="en-US" sz="1800" b="0" dirty="0">
                <a:solidFill>
                  <a:schemeClr val="tx1"/>
                </a:solidFill>
              </a:rPr>
              <a:t>myp.style.border = '2px dotted blue' </a:t>
            </a:r>
            <a:r>
              <a:rPr lang="en-US" sz="1800" b="0" dirty="0" smtClean="0">
                <a:solidFill>
                  <a:schemeClr val="tx1"/>
                </a:solidFill>
              </a:rPr>
              <a:t>;</a:t>
            </a:r>
            <a:endParaRPr lang="en-US" sz="1800" b="0" dirty="0">
              <a:solidFill>
                <a:schemeClr val="tx1"/>
              </a:solidFill>
            </a:endParaRPr>
          </a:p>
        </p:txBody>
      </p:sp>
      <p:sp>
        <p:nvSpPr>
          <p:cNvPr id="17" name="Title 1"/>
          <p:cNvSpPr txBox="1">
            <a:spLocks/>
          </p:cNvSpPr>
          <p:nvPr/>
        </p:nvSpPr>
        <p:spPr bwMode="auto">
          <a:xfrm>
            <a:off x="1295400" y="4800600"/>
            <a:ext cx="9296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Using appendChild() you can add the new node to the DOM tree. Calling this method on the document.body node means creating one more child node right after the last child</a:t>
            </a:r>
            <a:r>
              <a:rPr lang="en-US" sz="1800" b="0" dirty="0" smtClean="0">
                <a:solidFill>
                  <a:schemeClr val="tx1"/>
                </a:solidFill>
              </a:rPr>
              <a:t>:</a:t>
            </a:r>
          </a:p>
          <a:p>
            <a:endParaRPr lang="en-US" sz="1800" b="0" dirty="0">
              <a:solidFill>
                <a:schemeClr val="tx1"/>
              </a:solidFill>
            </a:endParaRPr>
          </a:p>
          <a:p>
            <a:r>
              <a:rPr lang="en-US" sz="1800" b="0" dirty="0" smtClean="0">
                <a:solidFill>
                  <a:schemeClr val="tx1"/>
                </a:solidFill>
              </a:rPr>
              <a:t>		document.body.appendChild(myp</a:t>
            </a:r>
            <a:r>
              <a:rPr lang="en-US" sz="1800" b="0" dirty="0">
                <a:solidFill>
                  <a:schemeClr val="tx1"/>
                </a:solidFill>
              </a:rPr>
              <a:t>) </a:t>
            </a:r>
            <a:endParaRPr lang="en-US" sz="1800" b="0" dirty="0" smtClean="0">
              <a:solidFill>
                <a:schemeClr val="tx1"/>
              </a:solidFill>
            </a:endParaRPr>
          </a:p>
          <a:p>
            <a:endParaRPr lang="en-US" sz="1800" b="0" dirty="0">
              <a:solidFill>
                <a:schemeClr val="tx1"/>
              </a:solidFill>
            </a:endParaRPr>
          </a:p>
        </p:txBody>
      </p:sp>
    </p:spTree>
    <p:extLst>
      <p:ext uri="{BB962C8B-B14F-4D97-AF65-F5344CB8AC3E}">
        <p14:creationId xmlns:p14="http://schemas.microsoft.com/office/powerpoint/2010/main" val="281589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AJAX</a:t>
            </a:r>
          </a:p>
        </p:txBody>
      </p:sp>
      <p:sp>
        <p:nvSpPr>
          <p:cNvPr id="7" name="Title 1"/>
          <p:cNvSpPr txBox="1">
            <a:spLocks/>
          </p:cNvSpPr>
          <p:nvPr/>
        </p:nvSpPr>
        <p:spPr bwMode="auto">
          <a:xfrm>
            <a:off x="1066800" y="1143000"/>
            <a:ext cx="861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Basic objects necessary</a:t>
            </a:r>
          </a:p>
          <a:p>
            <a:pPr marL="342900" indent="-342900" eaLnBrk="1" hangingPunct="1">
              <a:buFont typeface="Arial" panose="020B0604020202020204" pitchFamily="34" charset="0"/>
              <a:buChar char="•"/>
            </a:pPr>
            <a:r>
              <a:rPr lang="en-GB" altLang="en-US" sz="1800" b="0" dirty="0">
                <a:solidFill>
                  <a:schemeClr val="tx1"/>
                </a:solidFill>
              </a:rPr>
              <a:t>Setting up the XMLHttpRequest object</a:t>
            </a:r>
          </a:p>
          <a:p>
            <a:pPr marL="342900" indent="-342900" eaLnBrk="1" hangingPunct="1">
              <a:buFont typeface="Arial" panose="020B0604020202020204" pitchFamily="34" charset="0"/>
              <a:buChar char="•"/>
            </a:pPr>
            <a:r>
              <a:rPr lang="en-GB" altLang="en-US" sz="1800" b="0" dirty="0">
                <a:solidFill>
                  <a:schemeClr val="tx1"/>
                </a:solidFill>
              </a:rPr>
              <a:t>Making the call</a:t>
            </a:r>
          </a:p>
          <a:p>
            <a:pPr marL="342900" indent="-342900" eaLnBrk="1" hangingPunct="1">
              <a:buFont typeface="Arial" panose="020B0604020202020204" pitchFamily="34" charset="0"/>
              <a:buChar char="•"/>
            </a:pPr>
            <a:r>
              <a:rPr lang="en-GB" altLang="en-US" sz="1800" b="0" dirty="0">
                <a:solidFill>
                  <a:schemeClr val="tx1"/>
                </a:solidFill>
              </a:rPr>
              <a:t>How the server responds</a:t>
            </a:r>
          </a:p>
          <a:p>
            <a:pPr marL="342900" indent="-342900" eaLnBrk="1" hangingPunct="1">
              <a:buFont typeface="Arial" panose="020B0604020202020204" pitchFamily="34" charset="0"/>
              <a:buChar char="•"/>
            </a:pPr>
            <a:r>
              <a:rPr lang="en-GB" altLang="en-US" sz="1800" b="0" dirty="0">
                <a:solidFill>
                  <a:schemeClr val="tx1"/>
                </a:solidFill>
              </a:rPr>
              <a:t>Using the reply</a:t>
            </a:r>
          </a:p>
        </p:txBody>
      </p:sp>
    </p:spTree>
    <p:extLst>
      <p:ext uri="{BB962C8B-B14F-4D97-AF65-F5344CB8AC3E}">
        <p14:creationId xmlns:p14="http://schemas.microsoft.com/office/powerpoint/2010/main" val="33186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usual way we operate in the Web</a:t>
            </a:r>
          </a:p>
        </p:txBody>
      </p:sp>
      <p:sp>
        <p:nvSpPr>
          <p:cNvPr id="7" name="Title 1"/>
          <p:cNvSpPr txBox="1">
            <a:spLocks/>
          </p:cNvSpPr>
          <p:nvPr/>
        </p:nvSpPr>
        <p:spPr bwMode="auto">
          <a:xfrm>
            <a:off x="685800" y="1115033"/>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Typical browsing </a:t>
            </a:r>
            <a:r>
              <a:rPr lang="en-GB" altLang="en-US" sz="1800" b="0" dirty="0" smtClean="0">
                <a:solidFill>
                  <a:schemeClr val="tx1"/>
                </a:solidFill>
              </a:rPr>
              <a:t>behaviour </a:t>
            </a:r>
            <a:r>
              <a:rPr lang="en-GB" altLang="en-US" sz="1800" b="0" dirty="0">
                <a:solidFill>
                  <a:schemeClr val="tx1"/>
                </a:solidFill>
              </a:rPr>
              <a:t>consists of loading a web page, then selecting some action that we want to do, filling out a form, submitting the information, etc.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We work in this sequential manner, requesting one page at a time, and have to wait for the server to respond, loading a whole new web page before we continue.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This is also one of the limitations of web pages, where transmitting information between a client and server generally requires a new page to be loaded.  </a:t>
            </a:r>
          </a:p>
          <a:p>
            <a:pPr eaLnBrk="1" hangingPunct="1"/>
            <a:endParaRPr lang="en-GB" altLang="en-US" sz="1800" b="0" dirty="0">
              <a:solidFill>
                <a:schemeClr val="tx1"/>
              </a:solidFill>
            </a:endParaRPr>
          </a:p>
          <a:p>
            <a:pPr eaLnBrk="1" hangingPunct="1"/>
            <a:r>
              <a:rPr lang="en-GB" altLang="en-US" sz="1800" b="0" dirty="0">
                <a:solidFill>
                  <a:schemeClr val="tx1"/>
                </a:solidFill>
              </a:rPr>
              <a:t>JavaScript is one way to cut down on (some of) the client-server response time, by using it to verify form (or other) information </a:t>
            </a:r>
            <a:r>
              <a:rPr lang="en-GB" altLang="en-US" sz="1800" b="0" i="1" dirty="0">
                <a:solidFill>
                  <a:schemeClr val="tx1"/>
                </a:solidFill>
              </a:rPr>
              <a:t>before</a:t>
            </a:r>
            <a:r>
              <a:rPr lang="en-GB" altLang="en-US" sz="1800" b="0" dirty="0">
                <a:solidFill>
                  <a:schemeClr val="tx1"/>
                </a:solidFill>
              </a:rPr>
              <a:t> it’s submitted to a server.  </a:t>
            </a:r>
          </a:p>
          <a:p>
            <a:pPr eaLnBrk="1" hangingPunct="1"/>
            <a:endParaRPr lang="en-GB" altLang="en-US" sz="1800" b="0" dirty="0">
              <a:solidFill>
                <a:schemeClr val="tx1"/>
              </a:solidFill>
            </a:endParaRPr>
          </a:p>
          <a:p>
            <a:pPr eaLnBrk="1" hangingPunct="1"/>
            <a:r>
              <a:rPr lang="en-GB" altLang="en-US" sz="1800" b="0" dirty="0">
                <a:solidFill>
                  <a:schemeClr val="tx1"/>
                </a:solidFill>
              </a:rPr>
              <a:t>One of the limitations of JavaScript is (or used to be) that there was no way to communicate directly with a web server. </a:t>
            </a:r>
          </a:p>
          <a:p>
            <a:pPr eaLnBrk="1" hangingPunct="1"/>
            <a:endParaRPr lang="en-GB" altLang="en-US" sz="1800" b="0" dirty="0">
              <a:solidFill>
                <a:schemeClr val="tx1"/>
              </a:solidFill>
            </a:endParaRPr>
          </a:p>
          <a:p>
            <a:pPr eaLnBrk="1" hangingPunct="1"/>
            <a:r>
              <a:rPr lang="en-GB" altLang="en-US" sz="1800" b="0" dirty="0">
                <a:solidFill>
                  <a:schemeClr val="tx1"/>
                </a:solidFill>
              </a:rPr>
              <a:t>Another drawback to this usual sequential access method  is that there are many situations where you load a new page that shares lots of the same parts as the old (consider the case where you have a “menu bar” on the top or side of the page that doesn’t change from page to page).  </a:t>
            </a:r>
          </a:p>
          <a:p>
            <a:pPr eaLnBrk="1" hangingPunct="1"/>
            <a:endParaRPr lang="en-GB" altLang="en-US" sz="1800" b="0" dirty="0">
              <a:solidFill>
                <a:schemeClr val="tx1"/>
              </a:solidFill>
            </a:endParaRPr>
          </a:p>
        </p:txBody>
      </p:sp>
    </p:spTree>
    <p:extLst>
      <p:ext uri="{BB962C8B-B14F-4D97-AF65-F5344CB8AC3E}">
        <p14:creationId xmlns:p14="http://schemas.microsoft.com/office/powerpoint/2010/main" val="106370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Things change…</a:t>
            </a:r>
          </a:p>
        </p:txBody>
      </p:sp>
      <p:sp>
        <p:nvSpPr>
          <p:cNvPr id="7" name="Title 1"/>
          <p:cNvSpPr txBox="1">
            <a:spLocks/>
          </p:cNvSpPr>
          <p:nvPr/>
        </p:nvSpPr>
        <p:spPr bwMode="auto">
          <a:xfrm>
            <a:off x="726374" y="1119981"/>
            <a:ext cx="9448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Until recently, we didn’t have any alternative to this load/wait/respond method of web browsing.  </a:t>
            </a:r>
          </a:p>
          <a:p>
            <a:pPr eaLnBrk="1" hangingPunct="1"/>
            <a:endParaRPr lang="en-GB" altLang="en-US" sz="1800" b="0" dirty="0">
              <a:solidFill>
                <a:schemeClr val="tx1"/>
              </a:solidFill>
            </a:endParaRPr>
          </a:p>
          <a:p>
            <a:pPr eaLnBrk="1" hangingPunct="1"/>
            <a:r>
              <a:rPr lang="en-GB" altLang="en-US" sz="1800" b="0" dirty="0">
                <a:solidFill>
                  <a:schemeClr val="tx1"/>
                </a:solidFill>
              </a:rPr>
              <a:t>Ajax (sometimes written AJAX) is a means of using JavaScript to communicate with a web server </a:t>
            </a:r>
            <a:r>
              <a:rPr lang="en-GB" altLang="en-US" sz="1800" b="0" u="sng" dirty="0">
                <a:solidFill>
                  <a:schemeClr val="tx1"/>
                </a:solidFill>
              </a:rPr>
              <a:t>without</a:t>
            </a:r>
            <a:r>
              <a:rPr lang="en-GB" altLang="en-US" sz="1800" b="0" dirty="0">
                <a:solidFill>
                  <a:schemeClr val="tx1"/>
                </a:solidFill>
              </a:rPr>
              <a:t> submitting a form or loading a new page.  </a:t>
            </a:r>
          </a:p>
          <a:p>
            <a:pPr eaLnBrk="1" hangingPunct="1"/>
            <a:endParaRPr lang="en-GB" altLang="en-US" sz="1800" b="0" dirty="0">
              <a:solidFill>
                <a:schemeClr val="tx1"/>
              </a:solidFill>
            </a:endParaRPr>
          </a:p>
          <a:p>
            <a:pPr eaLnBrk="1" hangingPunct="1"/>
            <a:r>
              <a:rPr lang="en-GB" altLang="en-US" sz="1800" b="0" dirty="0">
                <a:solidFill>
                  <a:schemeClr val="tx1"/>
                </a:solidFill>
              </a:rPr>
              <a:t>Ajax makes use of a built-in object, XMLHttpRequest, to perform this function.  </a:t>
            </a:r>
          </a:p>
          <a:p>
            <a:pPr eaLnBrk="1" hangingPunct="1"/>
            <a:endParaRPr lang="en-GB" altLang="en-US" sz="1800" b="0" dirty="0">
              <a:solidFill>
                <a:schemeClr val="tx1"/>
              </a:solidFill>
            </a:endParaRPr>
          </a:p>
          <a:p>
            <a:pPr eaLnBrk="1" hangingPunct="1"/>
            <a:r>
              <a:rPr lang="en-GB" altLang="en-US" sz="1800" b="0" dirty="0">
                <a:solidFill>
                  <a:schemeClr val="tx1"/>
                </a:solidFill>
              </a:rPr>
              <a:t>This object is not yet part of the DOM (Document Object Model) standard, but is supported (in different fashions) by Firefox, Internet Explorer, Safari, Opera, and other popular browsers.  </a:t>
            </a:r>
          </a:p>
          <a:p>
            <a:pPr eaLnBrk="1" hangingPunct="1"/>
            <a:endParaRPr lang="en-GB" altLang="en-US" sz="1800" b="0" dirty="0">
              <a:solidFill>
                <a:schemeClr val="tx1"/>
              </a:solidFill>
            </a:endParaRPr>
          </a:p>
          <a:p>
            <a:pPr eaLnBrk="1" hangingPunct="1"/>
            <a:r>
              <a:rPr lang="en-GB" altLang="en-US" sz="1800" b="0" dirty="0">
                <a:solidFill>
                  <a:schemeClr val="tx1"/>
                </a:solidFill>
              </a:rPr>
              <a:t>The term “Ajax” was coined in 2005, but the XMLHttpRequest object was first supported by Internet Explorer several years before this.  </a:t>
            </a:r>
          </a:p>
        </p:txBody>
      </p:sp>
    </p:spTree>
    <p:extLst>
      <p:ext uri="{BB962C8B-B14F-4D97-AF65-F5344CB8AC3E}">
        <p14:creationId xmlns:p14="http://schemas.microsoft.com/office/powerpoint/2010/main" val="35360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Ajax</a:t>
            </a:r>
          </a:p>
        </p:txBody>
      </p:sp>
      <p:sp>
        <p:nvSpPr>
          <p:cNvPr id="7" name="Title 1"/>
          <p:cNvSpPr txBox="1">
            <a:spLocks/>
          </p:cNvSpPr>
          <p:nvPr/>
        </p:nvSpPr>
        <p:spPr bwMode="auto">
          <a:xfrm>
            <a:off x="557546" y="926275"/>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609600" indent="-609600" eaLnBrk="1" hangingPunct="1">
              <a:lnSpc>
                <a:spcPct val="90000"/>
              </a:lnSpc>
            </a:pPr>
            <a:r>
              <a:rPr lang="en-GB" altLang="en-US" sz="1800" b="0" dirty="0">
                <a:solidFill>
                  <a:schemeClr val="tx1"/>
                </a:solidFill>
              </a:rPr>
              <a:t>Ajax stands for “Asynchronous JavaScript and XML”.  </a:t>
            </a:r>
          </a:p>
          <a:p>
            <a:pPr marL="609600" indent="-609600" eaLnBrk="1" hangingPunct="1">
              <a:lnSpc>
                <a:spcPct val="90000"/>
              </a:lnSpc>
            </a:pPr>
            <a:r>
              <a:rPr lang="en-GB" altLang="en-US" sz="1800" b="0" dirty="0">
                <a:solidFill>
                  <a:schemeClr val="tx1"/>
                </a:solidFill>
              </a:rPr>
              <a:t>The word “asynchronous” means that the user isn’t left waiting for the server the respond to a request, but can continue using the web page.  </a:t>
            </a:r>
          </a:p>
          <a:p>
            <a:pPr marL="609600" indent="-609600" eaLnBrk="1" hangingPunct="1">
              <a:lnSpc>
                <a:spcPct val="90000"/>
              </a:lnSpc>
            </a:pPr>
            <a:endParaRPr lang="en-GB" altLang="en-US" sz="1800" b="0" dirty="0">
              <a:solidFill>
                <a:schemeClr val="tx1"/>
              </a:solidFill>
            </a:endParaRPr>
          </a:p>
          <a:p>
            <a:pPr marL="609600" indent="-609600" eaLnBrk="1" hangingPunct="1">
              <a:lnSpc>
                <a:spcPct val="90000"/>
              </a:lnSpc>
            </a:pPr>
            <a:r>
              <a:rPr lang="en-GB" altLang="en-US" sz="1800" b="0" dirty="0">
                <a:solidFill>
                  <a:schemeClr val="tx1"/>
                </a:solidFill>
              </a:rPr>
              <a:t>The typical method for using Ajax is the following:</a:t>
            </a:r>
          </a:p>
          <a:p>
            <a:pPr marL="609600" indent="-609600" eaLnBrk="1" hangingPunct="1">
              <a:lnSpc>
                <a:spcPct val="90000"/>
              </a:lnSpc>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1)  A JavaScript creates an XMLHttpRequest object, initializes it with </a:t>
            </a:r>
          </a:p>
          <a:p>
            <a:pPr marL="609600" indent="-609600" eaLnBrk="1" hangingPunct="1">
              <a:lnSpc>
                <a:spcPct val="90000"/>
              </a:lnSpc>
              <a:buFontTx/>
              <a:buNone/>
            </a:pPr>
            <a:r>
              <a:rPr lang="en-GB" altLang="en-US" sz="1800" b="0" dirty="0">
                <a:solidFill>
                  <a:schemeClr val="tx1"/>
                </a:solidFill>
              </a:rPr>
              <a:t>                   relevant information as necessary, and sends it to the  server.  </a:t>
            </a:r>
            <a:r>
              <a:rPr lang="en-GB" altLang="en-US" sz="1800" b="0" dirty="0" smtClean="0">
                <a:solidFill>
                  <a:schemeClr val="tx1"/>
                </a:solidFill>
              </a:rPr>
              <a:t>  		The </a:t>
            </a:r>
            <a:r>
              <a:rPr lang="en-GB" altLang="en-US" sz="1800" b="0" dirty="0">
                <a:solidFill>
                  <a:schemeClr val="tx1"/>
                </a:solidFill>
              </a:rPr>
              <a:t>script </a:t>
            </a:r>
            <a:r>
              <a:rPr lang="en-GB" altLang="en-US" sz="1800" b="0" dirty="0" smtClean="0">
                <a:solidFill>
                  <a:schemeClr val="tx1"/>
                </a:solidFill>
              </a:rPr>
              <a:t> </a:t>
            </a:r>
            <a:r>
              <a:rPr lang="en-GB" altLang="en-US" sz="1800" b="0" dirty="0">
                <a:solidFill>
                  <a:schemeClr val="tx1"/>
                </a:solidFill>
              </a:rPr>
              <a:t>(or web page) can continue after sending it to the server. </a:t>
            </a:r>
            <a:endParaRPr lang="en-GB" altLang="en-US" sz="1800" b="0" dirty="0" smtClean="0">
              <a:solidFill>
                <a:schemeClr val="tx1"/>
              </a:solidFill>
            </a:endParaRPr>
          </a:p>
          <a:p>
            <a:pPr marL="609600" indent="-609600" eaLnBrk="1" hangingPunct="1">
              <a:lnSpc>
                <a:spcPct val="90000"/>
              </a:lnSpc>
              <a:buFontTx/>
              <a:buNone/>
            </a:pPr>
            <a:r>
              <a:rPr lang="en-GB" altLang="en-US" sz="1800" b="0" dirty="0" smtClean="0">
                <a:solidFill>
                  <a:schemeClr val="tx1"/>
                </a:solidFill>
              </a:rPr>
              <a:t>      </a:t>
            </a: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2)  The server responds by sending the contents of a file or the output of a </a:t>
            </a:r>
            <a:r>
              <a:rPr lang="en-GB" altLang="en-US" sz="1800" b="0" dirty="0" smtClean="0">
                <a:solidFill>
                  <a:schemeClr val="tx1"/>
                </a:solidFill>
              </a:rPr>
              <a:t>server </a:t>
            </a:r>
            <a:r>
              <a:rPr lang="en-GB" altLang="en-US" sz="1800" b="0" dirty="0">
                <a:solidFill>
                  <a:schemeClr val="tx1"/>
                </a:solidFill>
              </a:rPr>
              <a:t>side program (written, for example, in PHP).  </a:t>
            </a:r>
            <a:endParaRPr lang="en-GB" altLang="en-US" sz="1800" b="0" dirty="0" smtClean="0">
              <a:solidFill>
                <a:schemeClr val="tx1"/>
              </a:solidFill>
            </a:endParaRPr>
          </a:p>
          <a:p>
            <a:pPr marL="609600" indent="-609600" eaLnBrk="1" hangingPunct="1">
              <a:lnSpc>
                <a:spcPct val="90000"/>
              </a:lnSpc>
              <a:buFontTx/>
              <a:buNone/>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3)  When the response arrives from the server, a JavaScript function is </a:t>
            </a:r>
            <a:r>
              <a:rPr lang="en-GB" altLang="en-US" sz="1800" b="0" dirty="0" smtClean="0">
                <a:solidFill>
                  <a:schemeClr val="tx1"/>
                </a:solidFill>
              </a:rPr>
              <a:t>triggered </a:t>
            </a:r>
            <a:r>
              <a:rPr lang="en-GB" altLang="en-US" sz="1800" b="0" dirty="0">
                <a:solidFill>
                  <a:schemeClr val="tx1"/>
                </a:solidFill>
              </a:rPr>
              <a:t>to act on the data supplied by the server.  </a:t>
            </a:r>
            <a:endParaRPr lang="en-GB" altLang="en-US" sz="1800" b="0" dirty="0" smtClean="0">
              <a:solidFill>
                <a:schemeClr val="tx1"/>
              </a:solidFill>
            </a:endParaRPr>
          </a:p>
          <a:p>
            <a:pPr marL="609600" indent="-609600" eaLnBrk="1" hangingPunct="1">
              <a:lnSpc>
                <a:spcPct val="90000"/>
              </a:lnSpc>
              <a:buFontTx/>
              <a:buNone/>
            </a:pPr>
            <a:endParaRPr lang="en-GB" altLang="en-US" sz="1800" b="0" dirty="0">
              <a:solidFill>
                <a:schemeClr val="tx1"/>
              </a:solidFill>
            </a:endParaRPr>
          </a:p>
          <a:p>
            <a:pPr marL="609600" indent="-609600" eaLnBrk="1" hangingPunct="1">
              <a:lnSpc>
                <a:spcPct val="90000"/>
              </a:lnSpc>
              <a:buFontTx/>
              <a:buNone/>
            </a:pPr>
            <a:r>
              <a:rPr lang="en-GB" altLang="en-US" sz="1800" b="0" dirty="0">
                <a:solidFill>
                  <a:schemeClr val="tx1"/>
                </a:solidFill>
              </a:rPr>
              <a:t>              4)  This JavaScript response function typically refreshes the display using the </a:t>
            </a:r>
            <a:r>
              <a:rPr lang="en-GB" altLang="en-US" sz="1800" b="0" dirty="0" smtClean="0">
                <a:solidFill>
                  <a:schemeClr val="tx1"/>
                </a:solidFill>
              </a:rPr>
              <a:t>DOM</a:t>
            </a:r>
            <a:r>
              <a:rPr lang="en-GB" altLang="en-US" sz="1800" b="0" dirty="0">
                <a:solidFill>
                  <a:schemeClr val="tx1"/>
                </a:solidFill>
              </a:rPr>
              <a:t>, avoiding the requirement to reload or refresh the entire page.  </a:t>
            </a:r>
          </a:p>
        </p:txBody>
      </p:sp>
    </p:spTree>
    <p:extLst>
      <p:ext uri="{BB962C8B-B14F-4D97-AF65-F5344CB8AC3E}">
        <p14:creationId xmlns:p14="http://schemas.microsoft.com/office/powerpoint/2010/main" val="5422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640080" y="6326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Back End</a:t>
            </a:r>
          </a:p>
        </p:txBody>
      </p:sp>
      <p:sp>
        <p:nvSpPr>
          <p:cNvPr id="7" name="Title 1"/>
          <p:cNvSpPr txBox="1">
            <a:spLocks/>
          </p:cNvSpPr>
          <p:nvPr/>
        </p:nvSpPr>
        <p:spPr bwMode="auto">
          <a:xfrm>
            <a:off x="853440" y="937161"/>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The part of the Ajax application that resides on the web server is referred to as the “back end</a:t>
            </a:r>
            <a:r>
              <a:rPr lang="en-GB" altLang="en-US" sz="1800" b="0" dirty="0" smtClean="0">
                <a:solidFill>
                  <a:schemeClr val="tx1"/>
                </a:solidFill>
              </a:rPr>
              <a:t>”.</a:t>
            </a:r>
          </a:p>
          <a:p>
            <a:pPr marL="342900" indent="-342900" eaLnBrk="1" hangingPunct="1">
              <a:buFont typeface="Arial" panose="020B0604020202020204" pitchFamily="34" charset="0"/>
              <a:buChar char="•"/>
            </a:pPr>
            <a:r>
              <a:rPr lang="en-GB" altLang="en-US" sz="1800" b="0" dirty="0" smtClean="0">
                <a:solidFill>
                  <a:schemeClr val="tx1"/>
                </a:solidFill>
              </a:rPr>
              <a:t>  </a:t>
            </a: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This back end could be simply a file that the server passes back to the client, which is then displayed for the user.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Alternatively, the back end could be a program, written in PHP, Perl, Ruby, Python, C, or some other language that performs an operation and sends results back to the client browser.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An XMLHttpRequest object can send information using the GET and POST methods to the server in the same way that an HTML form </a:t>
            </a:r>
            <a:r>
              <a:rPr lang="en-GB" altLang="en-US" sz="1800" b="0" dirty="0" smtClean="0">
                <a:solidFill>
                  <a:schemeClr val="tx1"/>
                </a:solidFill>
              </a:rPr>
              <a:t>sends information</a:t>
            </a:r>
            <a:r>
              <a:rPr lang="en-GB" altLang="en-US" sz="1800" b="0" dirty="0">
                <a:solidFill>
                  <a:schemeClr val="tx1"/>
                </a:solidFill>
              </a:rPr>
              <a:t>.  </a:t>
            </a:r>
            <a:endParaRPr lang="en-GB" altLang="en-US" sz="1800" b="0" dirty="0" smtClean="0">
              <a:solidFill>
                <a:schemeClr val="tx1"/>
              </a:solidFill>
            </a:endParaRP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Recall from our previous discussions that the GET request encodes the information inside of the URL, while a POST request sends its data separately (and can contain more information than a GET request can).  </a:t>
            </a:r>
          </a:p>
        </p:txBody>
      </p:sp>
    </p:spTree>
    <p:extLst>
      <p:ext uri="{BB962C8B-B14F-4D97-AF65-F5344CB8AC3E}">
        <p14:creationId xmlns:p14="http://schemas.microsoft.com/office/powerpoint/2010/main" val="68770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0"/>
            <a:ext cx="8458200" cy="914400"/>
          </a:xfrm>
        </p:spPr>
        <p:txBody>
          <a:bodyPr vert="horz"/>
          <a:lstStyle/>
          <a:p>
            <a:r>
              <a:rPr lang="en-US" sz="1800" b="0" dirty="0" smtClean="0">
                <a:solidFill>
                  <a:schemeClr val="tx1"/>
                </a:solidFill>
              </a:rPr>
              <a:t>These objects are accessible through the global objects window and </a:t>
            </a:r>
            <a:r>
              <a:rPr lang="en-US" sz="1800" b="0" dirty="0" err="1" smtClean="0">
                <a:solidFill>
                  <a:schemeClr val="tx1"/>
                </a:solidFill>
              </a:rPr>
              <a:t>window.screen</a:t>
            </a:r>
            <a:r>
              <a:rPr lang="en-US" sz="1800" b="0" dirty="0" smtClean="0">
                <a:solidFill>
                  <a:schemeClr val="tx1"/>
                </a:solidFill>
              </a:rPr>
              <a:t>.</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endParaRPr lang="en-US" sz="1800" b="0" dirty="0" smtClean="0">
              <a:solidFill>
                <a:schemeClr val="tx1"/>
              </a:solidFill>
            </a:endParaRPr>
          </a:p>
        </p:txBody>
      </p:sp>
      <p:sp>
        <p:nvSpPr>
          <p:cNvPr id="23" name="Title 1"/>
          <p:cNvSpPr txBox="1">
            <a:spLocks/>
          </p:cNvSpPr>
          <p:nvPr/>
        </p:nvSpPr>
        <p:spPr bwMode="auto">
          <a:xfrm>
            <a:off x="914400" y="1219200"/>
            <a:ext cx="830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The navigator is an object that has some information about the browser and its capabilities. </a:t>
            </a: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Window.navigator</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27892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smtClean="0">
                <a:latin typeface="Century Gothic" pitchFamily="34" charset="0"/>
                <a:ea typeface="+mj-ea"/>
                <a:cs typeface="+mj-cs"/>
              </a:rPr>
              <a:t>In Firefox if we use window.navigator.userAgent will give following result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914400" y="3581400"/>
            <a:ext cx="944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indent="-342900" defTabSz="914400" eaLnBrk="0" hangingPunct="0">
              <a:lnSpc>
                <a:spcPct val="150000"/>
              </a:lnSpc>
              <a:defRPr/>
            </a:pPr>
            <a:r>
              <a:rPr lang="en-US" sz="1800" dirty="0" smtClean="0"/>
              <a:t>"Mozilla/5.0 (Windows; U; Windows NT 5.1; en-US; rv:1.8.1.12) Gecko/20080201 Firefox/2.0.0.12"</a:t>
            </a:r>
          </a:p>
          <a:p>
            <a:pPr marL="342900" lvl="0" indent="-342900" defTabSz="914400" eaLnBrk="0" hangingPunct="0">
              <a:lnSpc>
                <a:spcPct val="150000"/>
              </a:lnSpc>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907473" y="5132119"/>
            <a:ext cx="9547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smtClean="0"/>
              <a:t>Mozilla/4.0 (compatible; MSIE 7.0; Windows NT 5.1; .NET CLR 1.1.4322; .NET CLR 2.0.50727; .NET CLR 3.0.04506.30)</a:t>
            </a:r>
          </a:p>
        </p:txBody>
      </p:sp>
      <p:sp>
        <p:nvSpPr>
          <p:cNvPr id="13" name="Title 1"/>
          <p:cNvSpPr txBox="1">
            <a:spLocks/>
          </p:cNvSpPr>
          <p:nvPr/>
        </p:nvSpPr>
        <p:spPr bwMode="auto">
          <a:xfrm>
            <a:off x="929640" y="41608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smtClean="0">
                <a:latin typeface="Century Gothic" pitchFamily="34" charset="0"/>
                <a:ea typeface="+mj-ea"/>
                <a:cs typeface="+mj-cs"/>
              </a:rPr>
              <a:t>In Internet explorer if we use window.navigator.userAgent will give following result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Tree>
    <p:extLst>
      <p:ext uri="{BB962C8B-B14F-4D97-AF65-F5344CB8AC3E}">
        <p14:creationId xmlns:p14="http://schemas.microsoft.com/office/powerpoint/2010/main" val="27119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Writing an Ajax application</a:t>
            </a:r>
          </a:p>
        </p:txBody>
      </p:sp>
      <p:sp>
        <p:nvSpPr>
          <p:cNvPr id="7" name="Title 1"/>
          <p:cNvSpPr txBox="1">
            <a:spLocks/>
          </p:cNvSpPr>
          <p:nvPr/>
        </p:nvSpPr>
        <p:spPr bwMode="auto">
          <a:xfrm>
            <a:off x="519941" y="1154875"/>
            <a:ext cx="944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285750" indent="-285750" eaLnBrk="1" hangingPunct="1">
              <a:buFont typeface="Arial" panose="020B0604020202020204" pitchFamily="34" charset="0"/>
              <a:buChar char="•"/>
            </a:pPr>
            <a:r>
              <a:rPr lang="en-GB" altLang="en-US" sz="1800" b="0" dirty="0">
                <a:solidFill>
                  <a:schemeClr val="tx1"/>
                </a:solidFill>
              </a:rPr>
              <a:t>We have to write the “front end” of the application in JavaScript to initiate the request.  </a:t>
            </a:r>
            <a:endParaRPr lang="en-GB" altLang="en-US" sz="1800" b="0" dirty="0" smtClean="0">
              <a:solidFill>
                <a:schemeClr val="tx1"/>
              </a:solidFill>
            </a:endParaRP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The back end, as mentioned, processes the request and sends it’s response back to the client.  The back end is typically a short program we write for performing some dedicated task.  This could be scripted in any language that is capable of sending back communication to the browser, like PHP or Perl.  </a:t>
            </a:r>
            <a:endParaRPr lang="en-GB" altLang="en-US" sz="1800" b="0" dirty="0" smtClean="0">
              <a:solidFill>
                <a:schemeClr val="tx1"/>
              </a:solidFill>
            </a:endParaRP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We also need to write the JavaScript response function for processing the response and displaying any results (or alterations to the web page).  </a:t>
            </a: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The “x” in Ajax stands for XML, the extensible </a:t>
            </a:r>
            <a:r>
              <a:rPr lang="en-GB" altLang="en-US" sz="1800" b="0" dirty="0" err="1">
                <a:solidFill>
                  <a:schemeClr val="tx1"/>
                </a:solidFill>
              </a:rPr>
              <a:t>markup</a:t>
            </a:r>
            <a:r>
              <a:rPr lang="en-GB" altLang="en-US" sz="1800" b="0" dirty="0">
                <a:solidFill>
                  <a:schemeClr val="tx1"/>
                </a:solidFill>
              </a:rPr>
              <a:t> language.  XML looks like HTML, which is no mistake as the latest versions of HTML are built upon XML.  The back end could send data back in XML format and the JavaScript response function can process it using built-in functions for working with XML.  The back end could also send plain text, HTML, or even data in the JavaScript format.  </a:t>
            </a:r>
          </a:p>
          <a:p>
            <a:pPr marL="285750" indent="-285750" eaLnBrk="1" hangingPunct="1">
              <a:buFont typeface="Arial" panose="020B0604020202020204" pitchFamily="34" charset="0"/>
              <a:buChar char="•"/>
            </a:pPr>
            <a:endParaRPr lang="en-GB" altLang="en-US" sz="1800" b="0" dirty="0">
              <a:solidFill>
                <a:schemeClr val="tx1"/>
              </a:solidFill>
            </a:endParaRPr>
          </a:p>
          <a:p>
            <a:pPr marL="285750" indent="-285750" eaLnBrk="1" hangingPunct="1">
              <a:buFont typeface="Arial" panose="020B0604020202020204" pitchFamily="34" charset="0"/>
              <a:buChar char="•"/>
            </a:pPr>
            <a:r>
              <a:rPr lang="en-GB" altLang="en-US" sz="1800" b="0" dirty="0">
                <a:solidFill>
                  <a:schemeClr val="tx1"/>
                </a:solidFill>
              </a:rPr>
              <a:t>We will discuss some of these methods for sending data back to the requesting client and how it can be processed.  </a:t>
            </a:r>
          </a:p>
          <a:p>
            <a:pPr marL="285750" indent="-285750" eaLnBrk="1" hangingPunct="1">
              <a:buFont typeface="Arial" panose="020B0604020202020204" pitchFamily="34" charset="0"/>
              <a:buChar char="•"/>
            </a:pPr>
            <a:endParaRPr lang="en-GB" altLang="en-US" sz="1800" b="0" dirty="0">
              <a:solidFill>
                <a:schemeClr val="tx1"/>
              </a:solidFill>
            </a:endParaRPr>
          </a:p>
        </p:txBody>
      </p:sp>
    </p:spTree>
    <p:extLst>
      <p:ext uri="{BB962C8B-B14F-4D97-AF65-F5344CB8AC3E}">
        <p14:creationId xmlns:p14="http://schemas.microsoft.com/office/powerpoint/2010/main" val="148388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a:t>
            </a:r>
          </a:p>
        </p:txBody>
      </p:sp>
      <p:sp>
        <p:nvSpPr>
          <p:cNvPr id="7" name="Title 1"/>
          <p:cNvSpPr txBox="1">
            <a:spLocks/>
          </p:cNvSpPr>
          <p:nvPr/>
        </p:nvSpPr>
        <p:spPr bwMode="auto">
          <a:xfrm>
            <a:off x="685800" y="1119981"/>
            <a:ext cx="9601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The XMLHttpRequest object is the backbone of every Ajax method.  Each application requires the creation of one of these objects.  So how do we do it?  </a:t>
            </a:r>
            <a:endParaRPr lang="en-GB" altLang="en-US" sz="1800" b="0" dirty="0" smtClean="0">
              <a:solidFill>
                <a:schemeClr val="tx1"/>
              </a:solidFill>
            </a:endParaRPr>
          </a:p>
          <a:p>
            <a:pPr eaLnBrk="1" hangingPunct="1"/>
            <a:endParaRPr lang="en-GB" altLang="en-US" sz="1800" b="0" dirty="0">
              <a:solidFill>
                <a:schemeClr val="tx1"/>
              </a:solidFill>
            </a:endParaRPr>
          </a:p>
          <a:p>
            <a:pPr eaLnBrk="1" hangingPunct="1"/>
            <a:r>
              <a:rPr lang="en-GB" altLang="en-US" sz="1800" b="0" dirty="0">
                <a:solidFill>
                  <a:schemeClr val="tx1"/>
                </a:solidFill>
              </a:rPr>
              <a:t>As with most things in web programming, this depends upon the web browser that the client is using because of the different ways in which the object has been implemented in the browsers.  </a:t>
            </a:r>
          </a:p>
          <a:p>
            <a:pPr eaLnBrk="1" hangingPunct="1"/>
            <a:endParaRPr lang="en-GB" altLang="en-US" sz="1800" b="0" dirty="0">
              <a:solidFill>
                <a:schemeClr val="tx1"/>
              </a:solidFill>
            </a:endParaRPr>
          </a:p>
          <a:p>
            <a:pPr eaLnBrk="1" hangingPunct="1"/>
            <a:r>
              <a:rPr lang="en-GB" altLang="en-US" sz="1800" b="0" dirty="0">
                <a:solidFill>
                  <a:schemeClr val="tx1"/>
                </a:solidFill>
              </a:rPr>
              <a:t>Firefox, Safari, Opera, and some other browsers can create one of these objects simply using the “new” keyword.  </a:t>
            </a:r>
          </a:p>
          <a:p>
            <a:pPr eaLnBrk="1" hangingPunct="1">
              <a:buFontTx/>
              <a:buNone/>
            </a:pPr>
            <a:r>
              <a:rPr lang="en-GB" altLang="en-US" sz="1800" b="0" dirty="0">
                <a:solidFill>
                  <a:schemeClr val="tx1"/>
                </a:solidFill>
              </a:rPr>
              <a:t>       </a:t>
            </a:r>
          </a:p>
          <a:p>
            <a:pPr eaLnBrk="1" hangingPunct="1">
              <a:buFontTx/>
              <a:buNone/>
            </a:pPr>
            <a:r>
              <a:rPr lang="en-GB" altLang="en-US" sz="1800" b="0" dirty="0">
                <a:solidFill>
                  <a:schemeClr val="tx1"/>
                </a:solidFill>
              </a:rPr>
              <a:t>       &lt;script type="text/</a:t>
            </a:r>
            <a:r>
              <a:rPr lang="en-GB" altLang="en-US" sz="1800" b="0" dirty="0" err="1">
                <a:solidFill>
                  <a:schemeClr val="tx1"/>
                </a:solidFill>
              </a:rPr>
              <a:t>javascript</a:t>
            </a:r>
            <a:r>
              <a:rPr lang="en-GB" altLang="en-US" sz="1800" b="0" dirty="0" smtClean="0">
                <a:solidFill>
                  <a:schemeClr val="tx1"/>
                </a:solidFill>
              </a:rPr>
              <a:t>"&gt;</a:t>
            </a:r>
          </a:p>
          <a:p>
            <a:pPr eaLnBrk="1" hangingPunct="1">
              <a:buFontTx/>
              <a:buNone/>
            </a:pPr>
            <a:r>
              <a:rPr lang="en-GB" altLang="en-US" sz="1800" b="0" dirty="0" smtClean="0">
                <a:solidFill>
                  <a:schemeClr val="tx1"/>
                </a:solidFill>
              </a:rPr>
              <a:t>              </a:t>
            </a:r>
            <a:r>
              <a:rPr lang="en-GB" altLang="en-US" sz="1800" b="0" dirty="0" err="1" smtClean="0">
                <a:solidFill>
                  <a:schemeClr val="tx1"/>
                </a:solidFill>
              </a:rPr>
              <a:t>ajaxRequest</a:t>
            </a:r>
            <a:r>
              <a:rPr lang="en-GB" altLang="en-US" sz="1800" b="0" dirty="0" smtClean="0">
                <a:solidFill>
                  <a:schemeClr val="tx1"/>
                </a:solidFill>
              </a:rPr>
              <a:t> = new XMLHttpRequest();</a:t>
            </a:r>
            <a:endParaRPr lang="en-GB" altLang="en-US" sz="1800" b="0" dirty="0">
              <a:solidFill>
                <a:schemeClr val="tx1"/>
              </a:solidFill>
            </a:endParaRPr>
          </a:p>
          <a:p>
            <a:pPr eaLnBrk="1" hangingPunct="1">
              <a:buFontTx/>
              <a:buNone/>
            </a:pPr>
            <a:r>
              <a:rPr lang="en-GB" altLang="en-US" sz="1800" b="0" dirty="0">
                <a:solidFill>
                  <a:schemeClr val="tx1"/>
                </a:solidFill>
              </a:rPr>
              <a:t>    &lt;/script&gt;</a:t>
            </a:r>
          </a:p>
          <a:p>
            <a:pPr eaLnBrk="1" hangingPunct="1">
              <a:buFontTx/>
              <a:buNone/>
            </a:pPr>
            <a:endParaRPr lang="en-GB" altLang="en-US" sz="1800" b="0" dirty="0">
              <a:solidFill>
                <a:schemeClr val="tx1"/>
              </a:solidFill>
            </a:endParaRPr>
          </a:p>
        </p:txBody>
      </p:sp>
    </p:spTree>
    <p:extLst>
      <p:ext uri="{BB962C8B-B14F-4D97-AF65-F5344CB8AC3E}">
        <p14:creationId xmlns:p14="http://schemas.microsoft.com/office/powerpoint/2010/main" val="15073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914400" y="838200"/>
            <a:ext cx="9601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r>
              <a:rPr lang="en-GB" altLang="en-US" sz="1800" b="0" dirty="0">
                <a:solidFill>
                  <a:schemeClr val="tx1"/>
                </a:solidFill>
              </a:rPr>
              <a:t>Microsoft Internet Explorer implements this object using its proprietary ActiveX technology.  This requires a different syntax for creating the object (and can also depend upon the particular version of Internet Explorer being used).  </a:t>
            </a:r>
          </a:p>
          <a:p>
            <a:pPr eaLnBrk="1" hangingPunct="1"/>
            <a:endParaRPr lang="en-GB" altLang="en-US" sz="1800" b="0" dirty="0">
              <a:solidFill>
                <a:schemeClr val="tx1"/>
              </a:solidFill>
            </a:endParaRPr>
          </a:p>
          <a:p>
            <a:pPr eaLnBrk="1" hangingPunct="1"/>
            <a:r>
              <a:rPr lang="en-GB" altLang="en-US" sz="1800" b="0" dirty="0">
                <a:solidFill>
                  <a:schemeClr val="tx1"/>
                </a:solidFill>
              </a:rPr>
              <a:t>To handle different types of browsers, we use the </a:t>
            </a:r>
          </a:p>
          <a:p>
            <a:pPr eaLnBrk="1" hangingPunct="1">
              <a:buFontTx/>
              <a:buNone/>
            </a:pPr>
            <a:r>
              <a:rPr lang="en-GB" altLang="en-US" sz="1800" b="0" dirty="0">
                <a:solidFill>
                  <a:schemeClr val="tx1"/>
                </a:solidFill>
              </a:rPr>
              <a:t>        try { . . . } catch (error) { . . . } </a:t>
            </a:r>
          </a:p>
          <a:p>
            <a:pPr eaLnBrk="1" hangingPunct="1">
              <a:buFontTx/>
              <a:buNone/>
            </a:pPr>
            <a:r>
              <a:rPr lang="en-GB" altLang="en-US" sz="1800" b="0" dirty="0">
                <a:solidFill>
                  <a:schemeClr val="tx1"/>
                </a:solidFill>
              </a:rPr>
              <a:t>      format.  The “try” section attempts to execute some </a:t>
            </a:r>
            <a:r>
              <a:rPr lang="en-GB" altLang="en-US" sz="1800" b="0" dirty="0" smtClean="0">
                <a:solidFill>
                  <a:schemeClr val="tx1"/>
                </a:solidFill>
              </a:rPr>
              <a:t>JavaScript </a:t>
            </a:r>
            <a:r>
              <a:rPr lang="en-GB" altLang="en-US" sz="1800" b="0" dirty="0">
                <a:solidFill>
                  <a:schemeClr val="tx1"/>
                </a:solidFill>
              </a:rPr>
              <a:t>code.  If an error occurs, the “catch” section is used to intervene before the error crashes the JavaScript (either to indicate an error has happened, or to attempt something else).  </a:t>
            </a:r>
          </a:p>
          <a:p>
            <a:pPr eaLnBrk="1" hangingPunct="1">
              <a:buFontTx/>
              <a:buNone/>
            </a:pPr>
            <a:endParaRPr lang="en-GB" altLang="en-US" sz="1800" b="0" dirty="0">
              <a:solidFill>
                <a:schemeClr val="tx1"/>
              </a:solidFill>
            </a:endParaRPr>
          </a:p>
          <a:p>
            <a:pPr eaLnBrk="1" hangingPunct="1"/>
            <a:r>
              <a:rPr lang="en-GB" altLang="en-US" sz="1800" b="0" dirty="0">
                <a:solidFill>
                  <a:schemeClr val="tx1"/>
                </a:solidFill>
              </a:rPr>
              <a:t>To create one of these objects we can use a sequence of try. . . catch blocks, attempting different ways to create an XMLHttpRequest object.  </a:t>
            </a:r>
          </a:p>
          <a:p>
            <a:pPr eaLnBrk="1" hangingPunct="1"/>
            <a:endParaRPr lang="en-GB" altLang="en-US" sz="1800" b="0" dirty="0">
              <a:solidFill>
                <a:schemeClr val="tx1"/>
              </a:solidFill>
            </a:endParaRPr>
          </a:p>
        </p:txBody>
      </p:sp>
    </p:spTree>
    <p:extLst>
      <p:ext uri="{BB962C8B-B14F-4D97-AF65-F5344CB8AC3E}">
        <p14:creationId xmlns:p14="http://schemas.microsoft.com/office/powerpoint/2010/main" val="420769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9596"/>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822960" y="1295400"/>
            <a:ext cx="9601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lnSpc>
                <a:spcPct val="80000"/>
              </a:lnSpc>
              <a:buFontTx/>
              <a:buNone/>
            </a:pPr>
            <a:r>
              <a:rPr lang="en-GB" altLang="en-US" sz="1800" b="0" dirty="0">
                <a:solidFill>
                  <a:schemeClr val="tx1"/>
                </a:solidFill>
              </a:rPr>
              <a:t>function </a:t>
            </a:r>
            <a:r>
              <a:rPr lang="en-GB" altLang="en-US" sz="1800" b="0" dirty="0" err="1">
                <a:solidFill>
                  <a:schemeClr val="tx1"/>
                </a:solidFill>
              </a:rPr>
              <a:t>getXMLHttpRequest</a:t>
            </a:r>
            <a:r>
              <a:rPr lang="en-GB" altLang="en-US" sz="1800" b="0" dirty="0">
                <a:solidFill>
                  <a:schemeClr val="tx1"/>
                </a:solidFill>
              </a:rPr>
              <a:t>()</a:t>
            </a:r>
          </a:p>
          <a:p>
            <a:pPr eaLnBrk="1" hangingPunct="1">
              <a:lnSpc>
                <a:spcPct val="80000"/>
              </a:lnSpc>
              <a:buFontTx/>
              <a:buNone/>
            </a:pPr>
            <a:r>
              <a:rPr lang="en-GB" altLang="en-US" sz="1800" b="0" dirty="0">
                <a:solidFill>
                  <a:schemeClr val="tx1"/>
                </a:solidFill>
              </a:rPr>
              <a:t>/*   This function attempts to get an Ajax request object by trying</a:t>
            </a:r>
          </a:p>
          <a:p>
            <a:pPr eaLnBrk="1" hangingPunct="1">
              <a:lnSpc>
                <a:spcPct val="80000"/>
              </a:lnSpc>
              <a:buFontTx/>
              <a:buNone/>
            </a:pPr>
            <a:r>
              <a:rPr lang="en-GB" altLang="en-US" sz="1800" b="0" dirty="0">
                <a:solidFill>
                  <a:schemeClr val="tx1"/>
                </a:solidFill>
              </a:rPr>
              <a:t>     a few different methods for different browsers.  */</a:t>
            </a:r>
          </a:p>
          <a:p>
            <a:pPr eaLnBrk="1" hangingPunct="1">
              <a:lnSpc>
                <a:spcPct val="80000"/>
              </a:lnSpc>
              <a:buFontTx/>
              <a:buNone/>
            </a:pPr>
            <a:r>
              <a:rPr lang="en-GB" altLang="en-US" sz="1800" b="0" dirty="0">
                <a:solidFill>
                  <a:schemeClr val="tx1"/>
                </a:solidFill>
              </a:rPr>
              <a:t>{</a:t>
            </a:r>
          </a:p>
          <a:p>
            <a:pPr eaLnBrk="1" hangingPunct="1">
              <a:lnSpc>
                <a:spcPct val="80000"/>
              </a:lnSpc>
              <a:buFontTx/>
              <a:buNone/>
            </a:pPr>
            <a:r>
              <a:rPr lang="en-GB" altLang="en-US" sz="1800" b="0" dirty="0">
                <a:solidFill>
                  <a:schemeClr val="tx1"/>
                </a:solidFill>
              </a:rPr>
              <a:t>   </a:t>
            </a:r>
            <a:r>
              <a:rPr lang="en-GB" altLang="en-US" sz="1800" b="0" dirty="0" err="1">
                <a:solidFill>
                  <a:schemeClr val="tx1"/>
                </a:solidFill>
              </a:rPr>
              <a:t>var</a:t>
            </a:r>
            <a:r>
              <a:rPr lang="en-GB" altLang="en-US" sz="1800" b="0" dirty="0">
                <a:solidFill>
                  <a:schemeClr val="tx1"/>
                </a:solidFill>
              </a:rPr>
              <a:t> request, err;</a:t>
            </a:r>
          </a:p>
          <a:p>
            <a:pPr eaLnBrk="1" hangingPunct="1">
              <a:lnSpc>
                <a:spcPct val="80000"/>
              </a:lnSpc>
              <a:buFontTx/>
              <a:buNone/>
            </a:pPr>
            <a:r>
              <a:rPr lang="en-GB" altLang="en-US" sz="1800" b="0" dirty="0">
                <a:solidFill>
                  <a:schemeClr val="tx1"/>
                </a:solidFill>
              </a:rPr>
              <a:t>   try {</a:t>
            </a:r>
          </a:p>
          <a:p>
            <a:pPr eaLnBrk="1" hangingPunct="1">
              <a:lnSpc>
                <a:spcPct val="80000"/>
              </a:lnSpc>
              <a:buFontTx/>
              <a:buNone/>
            </a:pPr>
            <a:r>
              <a:rPr lang="en-GB" altLang="en-US" sz="1800" b="0" dirty="0">
                <a:solidFill>
                  <a:schemeClr val="tx1"/>
                </a:solidFill>
              </a:rPr>
              <a:t>          request = new XMLHttpRequest();   // Firefox, Safari, Opera, etc.</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catch(err) {</a:t>
            </a:r>
          </a:p>
          <a:p>
            <a:pPr eaLnBrk="1" hangingPunct="1">
              <a:lnSpc>
                <a:spcPct val="80000"/>
              </a:lnSpc>
              <a:buFontTx/>
              <a:buNone/>
            </a:pPr>
            <a:r>
              <a:rPr lang="en-GB" altLang="en-US" sz="1800" b="0" dirty="0">
                <a:solidFill>
                  <a:schemeClr val="tx1"/>
                </a:solidFill>
              </a:rPr>
              <a:t>       try {             //  first attempt for Internet Explorer</a:t>
            </a:r>
          </a:p>
          <a:p>
            <a:pPr eaLnBrk="1" hangingPunct="1">
              <a:lnSpc>
                <a:spcPct val="80000"/>
              </a:lnSpc>
              <a:buFontTx/>
              <a:buNone/>
            </a:pPr>
            <a:r>
              <a:rPr lang="en-GB" altLang="en-US" sz="1800" b="0" dirty="0">
                <a:solidFill>
                  <a:schemeClr val="tx1"/>
                </a:solidFill>
              </a:rPr>
              <a:t>          request = new </a:t>
            </a:r>
            <a:r>
              <a:rPr lang="en-GB" altLang="en-US" sz="1800" b="0" dirty="0" err="1">
                <a:solidFill>
                  <a:schemeClr val="tx1"/>
                </a:solidFill>
              </a:rPr>
              <a:t>ActiveXObject</a:t>
            </a:r>
            <a:r>
              <a:rPr lang="en-GB" altLang="en-US" sz="1800" b="0" dirty="0">
                <a:solidFill>
                  <a:schemeClr val="tx1"/>
                </a:solidFill>
              </a:rPr>
              <a:t>("MSXML2.XMLHttp.6.0");</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 (err) {</a:t>
            </a:r>
          </a:p>
          <a:p>
            <a:pPr eaLnBrk="1" hangingPunct="1">
              <a:lnSpc>
                <a:spcPct val="80000"/>
              </a:lnSpc>
              <a:buFontTx/>
              <a:buNone/>
            </a:pPr>
            <a:r>
              <a:rPr lang="en-GB" altLang="en-US" sz="1800" b="0" dirty="0">
                <a:solidFill>
                  <a:schemeClr val="tx1"/>
                </a:solidFill>
              </a:rPr>
              <a:t>                      try {    //  second attempt for Internet Explorer</a:t>
            </a:r>
          </a:p>
          <a:p>
            <a:pPr eaLnBrk="1" hangingPunct="1">
              <a:lnSpc>
                <a:spcPct val="80000"/>
              </a:lnSpc>
              <a:buFontTx/>
              <a:buNone/>
            </a:pPr>
            <a:r>
              <a:rPr lang="en-GB" altLang="en-US" sz="1800" b="0" dirty="0">
                <a:solidFill>
                  <a:schemeClr val="tx1"/>
                </a:solidFill>
              </a:rPr>
              <a:t>                      request = new </a:t>
            </a:r>
            <a:r>
              <a:rPr lang="en-GB" altLang="en-US" sz="1800" b="0" dirty="0" err="1">
                <a:solidFill>
                  <a:schemeClr val="tx1"/>
                </a:solidFill>
              </a:rPr>
              <a:t>ActiveXObject</a:t>
            </a:r>
            <a:r>
              <a:rPr lang="en-GB" altLang="en-US" sz="1800" b="0" dirty="0">
                <a:solidFill>
                  <a:schemeClr val="tx1"/>
                </a:solidFill>
              </a:rPr>
              <a:t>("MSXML2.XMLHttp.3.0");</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catch (err) {</a:t>
            </a:r>
          </a:p>
          <a:p>
            <a:pPr eaLnBrk="1" hangingPunct="1">
              <a:lnSpc>
                <a:spcPct val="80000"/>
              </a:lnSpc>
              <a:buFontTx/>
              <a:buNone/>
            </a:pPr>
            <a:r>
              <a:rPr lang="en-GB" altLang="en-US" sz="1800" b="0" dirty="0">
                <a:solidFill>
                  <a:schemeClr val="tx1"/>
                </a:solidFill>
              </a:rPr>
              <a:t>                           request = false;  // oops, can’t create one!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a:t>
            </a:r>
          </a:p>
          <a:p>
            <a:pPr eaLnBrk="1" hangingPunct="1">
              <a:lnSpc>
                <a:spcPct val="80000"/>
              </a:lnSpc>
              <a:buFontTx/>
              <a:buNone/>
            </a:pPr>
            <a:r>
              <a:rPr lang="en-GB" altLang="en-US" sz="1800" b="0" dirty="0">
                <a:solidFill>
                  <a:schemeClr val="tx1"/>
                </a:solidFill>
              </a:rPr>
              <a:t>   return request;  </a:t>
            </a:r>
          </a:p>
          <a:p>
            <a:pPr eaLnBrk="1" hangingPunct="1">
              <a:lnSpc>
                <a:spcPct val="80000"/>
              </a:lnSpc>
              <a:buFontTx/>
              <a:buNone/>
            </a:pPr>
            <a:r>
              <a:rPr lang="en-GB" altLang="en-US" sz="1800" b="0" dirty="0" smtClean="0">
                <a:solidFill>
                  <a:schemeClr val="tx1"/>
                </a:solidFill>
              </a:rPr>
              <a:t>}</a:t>
            </a:r>
            <a:endParaRPr lang="en-GB" altLang="en-US" sz="1800" b="0" dirty="0">
              <a:solidFill>
                <a:schemeClr val="tx1"/>
              </a:solidFill>
            </a:endParaRPr>
          </a:p>
          <a:p>
            <a:pPr eaLnBrk="1" hangingPunct="1">
              <a:lnSpc>
                <a:spcPct val="80000"/>
              </a:lnSpc>
              <a:buFontTx/>
              <a:buNone/>
            </a:pPr>
            <a:r>
              <a:rPr lang="en-GB" altLang="en-US" sz="1800" b="0" dirty="0">
                <a:solidFill>
                  <a:schemeClr val="tx1"/>
                </a:solidFill>
              </a:rPr>
              <a:t>If this function doesn’t return “false” then we were successful in creating an XMLHttpRequest object.  </a:t>
            </a:r>
          </a:p>
        </p:txBody>
      </p:sp>
    </p:spTree>
    <p:extLst>
      <p:ext uri="{BB962C8B-B14F-4D97-AF65-F5344CB8AC3E}">
        <p14:creationId xmlns:p14="http://schemas.microsoft.com/office/powerpoint/2010/main" val="334424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The XMLHttpRequest object (cont..)</a:t>
            </a:r>
          </a:p>
        </p:txBody>
      </p:sp>
      <p:sp>
        <p:nvSpPr>
          <p:cNvPr id="7" name="Title 1"/>
          <p:cNvSpPr txBox="1">
            <a:spLocks/>
          </p:cNvSpPr>
          <p:nvPr/>
        </p:nvSpPr>
        <p:spPr bwMode="auto">
          <a:xfrm>
            <a:off x="914400" y="838200"/>
            <a:ext cx="9601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eaLnBrk="1" hangingPunct="1">
              <a:buFont typeface="Arial" panose="020B0604020202020204" pitchFamily="34" charset="0"/>
              <a:buChar char="•"/>
            </a:pPr>
            <a:r>
              <a:rPr lang="en-GB" altLang="en-US" sz="1800" b="0" dirty="0">
                <a:solidFill>
                  <a:schemeClr val="tx1"/>
                </a:solidFill>
              </a:rPr>
              <a:t>As with any object in JavaScript (and other programming languages), the XMLHttpRequest object contains various properties and methods.  </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We list the most important of these properties and methods on the next pages.</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The main idea is that the properties are set after the object is created to specify information to be sent to the server, as well as how to handle the response received from the server.  Some properties will be updated to hold status information about whether the request finished successfully.   </a:t>
            </a:r>
          </a:p>
          <a:p>
            <a:pPr marL="342900" indent="-342900" eaLnBrk="1" hangingPunct="1">
              <a:buFont typeface="Arial" panose="020B0604020202020204" pitchFamily="34" charset="0"/>
              <a:buChar char="•"/>
            </a:pPr>
            <a:endParaRPr lang="en-GB" altLang="en-US" sz="1800" b="0" dirty="0">
              <a:solidFill>
                <a:schemeClr val="tx1"/>
              </a:solidFill>
            </a:endParaRPr>
          </a:p>
          <a:p>
            <a:pPr marL="342900" indent="-342900" eaLnBrk="1" hangingPunct="1">
              <a:buFont typeface="Arial" panose="020B0604020202020204" pitchFamily="34" charset="0"/>
              <a:buChar char="•"/>
            </a:pPr>
            <a:r>
              <a:rPr lang="en-GB" altLang="en-US" sz="1800" b="0" dirty="0">
                <a:solidFill>
                  <a:schemeClr val="tx1"/>
                </a:solidFill>
              </a:rPr>
              <a:t>The methods are used to send the request to the server, and to monitor the progress of the request as it is executed (and to determine if it was completed successfully).  </a:t>
            </a:r>
          </a:p>
        </p:txBody>
      </p:sp>
    </p:spTree>
    <p:extLst>
      <p:ext uri="{BB962C8B-B14F-4D97-AF65-F5344CB8AC3E}">
        <p14:creationId xmlns:p14="http://schemas.microsoft.com/office/powerpoint/2010/main" val="6326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XMLHttpRequest object properties</a:t>
            </a:r>
          </a:p>
        </p:txBody>
      </p:sp>
      <p:sp>
        <p:nvSpPr>
          <p:cNvPr id="7" name="Title 1"/>
          <p:cNvSpPr txBox="1">
            <a:spLocks/>
          </p:cNvSpPr>
          <p:nvPr/>
        </p:nvSpPr>
        <p:spPr bwMode="auto">
          <a:xfrm>
            <a:off x="914400" y="1143000"/>
            <a:ext cx="960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buFontTx/>
              <a:buNone/>
            </a:pPr>
            <a:r>
              <a:rPr lang="en-GB" altLang="en-US" sz="1800" b="0" dirty="0">
                <a:solidFill>
                  <a:schemeClr val="tx1"/>
                </a:solidFill>
              </a:rPr>
              <a:t> </a:t>
            </a:r>
            <a:r>
              <a:rPr lang="en-GB" altLang="en-US" sz="1800" b="0" u="sng" dirty="0">
                <a:solidFill>
                  <a:schemeClr val="tx1"/>
                </a:solidFill>
              </a:rPr>
              <a:t>Property            </a:t>
            </a:r>
            <a:r>
              <a:rPr lang="en-GB" altLang="en-US" sz="1800" b="0" u="sng" dirty="0" smtClean="0">
                <a:solidFill>
                  <a:schemeClr val="tx1"/>
                </a:solidFill>
              </a:rPr>
              <a:t>		 Description                                          </a:t>
            </a:r>
            <a:endParaRPr lang="en-GB" altLang="en-US" sz="1800" b="0" dirty="0">
              <a:solidFill>
                <a:schemeClr val="tx1"/>
              </a:solidFill>
            </a:endParaRPr>
          </a:p>
          <a:p>
            <a:pPr eaLnBrk="1" hangingPunct="1"/>
            <a:r>
              <a:rPr lang="en-GB" altLang="en-US" sz="1800" b="0" dirty="0" err="1">
                <a:solidFill>
                  <a:schemeClr val="tx1"/>
                </a:solidFill>
              </a:rPr>
              <a:t>readyState</a:t>
            </a:r>
            <a:r>
              <a:rPr lang="en-GB" altLang="en-US" sz="1800" b="0" dirty="0">
                <a:solidFill>
                  <a:schemeClr val="tx1"/>
                </a:solidFill>
              </a:rPr>
              <a:t>            	</a:t>
            </a:r>
            <a:r>
              <a:rPr lang="en-GB" altLang="en-US" sz="1800" b="0" dirty="0" smtClean="0">
                <a:solidFill>
                  <a:schemeClr val="tx1"/>
                </a:solidFill>
              </a:rPr>
              <a:t>An </a:t>
            </a:r>
            <a:r>
              <a:rPr lang="en-GB" altLang="en-US" sz="1800" b="0" dirty="0">
                <a:solidFill>
                  <a:schemeClr val="tx1"/>
                </a:solidFill>
              </a:rPr>
              <a:t>integer from 0. . .4.  (0 means the call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is uninitialized, 4 means that the call is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complete.)</a:t>
            </a:r>
          </a:p>
          <a:p>
            <a:pPr eaLnBrk="1" hangingPunct="1"/>
            <a:r>
              <a:rPr lang="en-GB" altLang="en-US" sz="1800" b="0" dirty="0" err="1">
                <a:solidFill>
                  <a:schemeClr val="tx1"/>
                </a:solidFill>
              </a:rPr>
              <a:t>onreadystatechange</a:t>
            </a:r>
            <a:r>
              <a:rPr lang="en-GB" altLang="en-US" sz="1800" b="0" dirty="0">
                <a:solidFill>
                  <a:schemeClr val="tx1"/>
                </a:solidFill>
              </a:rPr>
              <a:t>     </a:t>
            </a:r>
            <a:r>
              <a:rPr lang="en-GB" altLang="en-US" sz="1800" b="0" dirty="0" smtClean="0">
                <a:solidFill>
                  <a:schemeClr val="tx1"/>
                </a:solidFill>
              </a:rPr>
              <a:t>	Determines </a:t>
            </a:r>
            <a:r>
              <a:rPr lang="en-GB" altLang="en-US" sz="1800" b="0" dirty="0">
                <a:solidFill>
                  <a:schemeClr val="tx1"/>
                </a:solidFill>
              </a:rPr>
              <a:t>the function called when the </a:t>
            </a:r>
          </a:p>
          <a:p>
            <a:pPr eaLnBrk="1" hangingPunct="1">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objects </a:t>
            </a:r>
            <a:r>
              <a:rPr lang="en-GB" altLang="en-US" sz="1800" b="0" dirty="0" err="1">
                <a:solidFill>
                  <a:schemeClr val="tx1"/>
                </a:solidFill>
              </a:rPr>
              <a:t>readyState</a:t>
            </a:r>
            <a:r>
              <a:rPr lang="en-GB" altLang="en-US" sz="1800" b="0" dirty="0">
                <a:solidFill>
                  <a:schemeClr val="tx1"/>
                </a:solidFill>
              </a:rPr>
              <a:t> changes.</a:t>
            </a:r>
          </a:p>
          <a:p>
            <a:pPr eaLnBrk="1" hangingPunct="1"/>
            <a:r>
              <a:rPr lang="en-GB" altLang="en-US" sz="1800" b="0" dirty="0" err="1">
                <a:solidFill>
                  <a:schemeClr val="tx1"/>
                </a:solidFill>
              </a:rPr>
              <a:t>responseText</a:t>
            </a:r>
            <a:r>
              <a:rPr lang="en-GB" altLang="en-US" sz="1800" b="0" dirty="0">
                <a:solidFill>
                  <a:schemeClr val="tx1"/>
                </a:solidFill>
              </a:rPr>
              <a:t>          </a:t>
            </a:r>
            <a:r>
              <a:rPr lang="en-GB" altLang="en-US" sz="1800" b="0" dirty="0" smtClean="0">
                <a:solidFill>
                  <a:schemeClr val="tx1"/>
                </a:solidFill>
              </a:rPr>
              <a:t>	Data </a:t>
            </a:r>
            <a:r>
              <a:rPr lang="en-GB" altLang="en-US" sz="1800" b="0" dirty="0">
                <a:solidFill>
                  <a:schemeClr val="tx1"/>
                </a:solidFill>
              </a:rPr>
              <a:t>returned from the server as a text</a:t>
            </a:r>
          </a:p>
          <a:p>
            <a:pPr eaLnBrk="1" hangingPunct="1">
              <a:buFontTx/>
              <a:buNone/>
            </a:pPr>
            <a:r>
              <a:rPr lang="en-GB" altLang="en-US" sz="1800" b="0" dirty="0">
                <a:solidFill>
                  <a:schemeClr val="tx1"/>
                </a:solidFill>
              </a:rPr>
              <a:t>                       </a:t>
            </a:r>
            <a:r>
              <a:rPr lang="en-GB" altLang="en-US" sz="1800" b="0" dirty="0" smtClean="0">
                <a:solidFill>
                  <a:schemeClr val="tx1"/>
                </a:solidFill>
              </a:rPr>
              <a:t>			string </a:t>
            </a:r>
            <a:r>
              <a:rPr lang="en-GB" altLang="en-US" sz="1800" b="0" dirty="0">
                <a:solidFill>
                  <a:schemeClr val="tx1"/>
                </a:solidFill>
              </a:rPr>
              <a:t>(read-only).</a:t>
            </a:r>
          </a:p>
          <a:p>
            <a:pPr eaLnBrk="1" hangingPunct="1"/>
            <a:r>
              <a:rPr lang="en-GB" altLang="en-US" sz="1800" b="0" dirty="0" err="1">
                <a:solidFill>
                  <a:schemeClr val="tx1"/>
                </a:solidFill>
              </a:rPr>
              <a:t>responseXML</a:t>
            </a:r>
            <a:r>
              <a:rPr lang="en-GB" altLang="en-US" sz="1800" b="0" dirty="0">
                <a:solidFill>
                  <a:schemeClr val="tx1"/>
                </a:solidFill>
              </a:rPr>
              <a:t>            </a:t>
            </a:r>
            <a:r>
              <a:rPr lang="en-GB" altLang="en-US" sz="1800" b="0" dirty="0" smtClean="0">
                <a:solidFill>
                  <a:schemeClr val="tx1"/>
                </a:solidFill>
              </a:rPr>
              <a:t>	Data </a:t>
            </a:r>
            <a:r>
              <a:rPr lang="en-GB" altLang="en-US" sz="1800" b="0" dirty="0">
                <a:solidFill>
                  <a:schemeClr val="tx1"/>
                </a:solidFill>
              </a:rPr>
              <a:t>returned from the server as an XML  </a:t>
            </a:r>
          </a:p>
          <a:p>
            <a:pPr eaLnBrk="1" hangingPunct="1">
              <a:buFontTx/>
              <a:buNone/>
            </a:pPr>
            <a:r>
              <a:rPr lang="en-GB" altLang="en-US" sz="1800" b="0" dirty="0">
                <a:solidFill>
                  <a:schemeClr val="tx1"/>
                </a:solidFill>
              </a:rPr>
              <a:t>                       </a:t>
            </a:r>
            <a:r>
              <a:rPr lang="en-GB" altLang="en-US" sz="1800" b="0" dirty="0" smtClean="0">
                <a:solidFill>
                  <a:schemeClr val="tx1"/>
                </a:solidFill>
              </a:rPr>
              <a:t>			document </a:t>
            </a:r>
            <a:r>
              <a:rPr lang="en-GB" altLang="en-US" sz="1800" b="0" dirty="0">
                <a:solidFill>
                  <a:schemeClr val="tx1"/>
                </a:solidFill>
              </a:rPr>
              <a:t>object (read-only).</a:t>
            </a:r>
          </a:p>
          <a:p>
            <a:pPr eaLnBrk="1" hangingPunct="1"/>
            <a:r>
              <a:rPr lang="en-GB" altLang="en-US" sz="1800" b="0" dirty="0">
                <a:solidFill>
                  <a:schemeClr val="tx1"/>
                </a:solidFill>
              </a:rPr>
              <a:t>status                 </a:t>
            </a:r>
            <a:r>
              <a:rPr lang="en-GB" altLang="en-US" sz="1800" b="0" dirty="0" smtClean="0">
                <a:solidFill>
                  <a:schemeClr val="tx1"/>
                </a:solidFill>
              </a:rPr>
              <a:t>		HTTP </a:t>
            </a:r>
            <a:r>
              <a:rPr lang="en-GB" altLang="en-US" sz="1800" b="0" dirty="0">
                <a:solidFill>
                  <a:schemeClr val="tx1"/>
                </a:solidFill>
              </a:rPr>
              <a:t>status code returned by the server</a:t>
            </a:r>
          </a:p>
          <a:p>
            <a:pPr eaLnBrk="1" hangingPunct="1"/>
            <a:r>
              <a:rPr lang="en-GB" altLang="en-US" sz="1800" b="0" dirty="0" err="1">
                <a:solidFill>
                  <a:schemeClr val="tx1"/>
                </a:solidFill>
              </a:rPr>
              <a:t>statusText</a:t>
            </a:r>
            <a:r>
              <a:rPr lang="en-GB" altLang="en-US" sz="1800" b="0" dirty="0">
                <a:solidFill>
                  <a:schemeClr val="tx1"/>
                </a:solidFill>
              </a:rPr>
              <a:t>           </a:t>
            </a:r>
            <a:r>
              <a:rPr lang="en-GB" altLang="en-US" sz="1800" b="0" dirty="0" smtClean="0">
                <a:solidFill>
                  <a:schemeClr val="tx1"/>
                </a:solidFill>
              </a:rPr>
              <a:t>		HTTP </a:t>
            </a:r>
            <a:r>
              <a:rPr lang="en-GB" altLang="en-US" sz="1800" b="0" dirty="0">
                <a:solidFill>
                  <a:schemeClr val="tx1"/>
                </a:solidFill>
              </a:rPr>
              <a:t>status phrase returned by the server</a:t>
            </a:r>
          </a:p>
          <a:p>
            <a:pPr eaLnBrk="1" hangingPunct="1"/>
            <a:endParaRPr lang="en-GB" altLang="en-US" sz="1800" b="0" dirty="0">
              <a:solidFill>
                <a:schemeClr val="tx1"/>
              </a:solidFill>
            </a:endParaRPr>
          </a:p>
          <a:p>
            <a:pPr eaLnBrk="1" hangingPunct="1">
              <a:buFontTx/>
              <a:buNone/>
            </a:pPr>
            <a:r>
              <a:rPr lang="en-GB" altLang="en-US" sz="1800" b="0" dirty="0">
                <a:solidFill>
                  <a:schemeClr val="tx1"/>
                </a:solidFill>
              </a:rPr>
              <a:t>We use the </a:t>
            </a:r>
            <a:r>
              <a:rPr lang="en-GB" altLang="en-US" sz="1800" b="0" dirty="0" err="1">
                <a:solidFill>
                  <a:schemeClr val="tx1"/>
                </a:solidFill>
              </a:rPr>
              <a:t>readyState</a:t>
            </a:r>
            <a:r>
              <a:rPr lang="en-GB" altLang="en-US" sz="1800" b="0" dirty="0">
                <a:solidFill>
                  <a:schemeClr val="tx1"/>
                </a:solidFill>
              </a:rPr>
              <a:t> to determine when the request has been completed, and then check the status to see if it executed without an error.  (We’ll see how to do this shortly.)</a:t>
            </a:r>
          </a:p>
        </p:txBody>
      </p:sp>
    </p:spTree>
    <p:extLst>
      <p:ext uri="{BB962C8B-B14F-4D97-AF65-F5344CB8AC3E}">
        <p14:creationId xmlns:p14="http://schemas.microsoft.com/office/powerpoint/2010/main" val="47369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3340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XMLHttpRequest object properties</a:t>
            </a:r>
          </a:p>
        </p:txBody>
      </p:sp>
      <p:sp>
        <p:nvSpPr>
          <p:cNvPr id="7" name="Title 1"/>
          <p:cNvSpPr txBox="1">
            <a:spLocks/>
          </p:cNvSpPr>
          <p:nvPr/>
        </p:nvSpPr>
        <p:spPr bwMode="auto">
          <a:xfrm>
            <a:off x="606829" y="1308265"/>
            <a:ext cx="9829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buFontTx/>
              <a:buNone/>
            </a:pPr>
            <a:r>
              <a:rPr lang="en-GB" altLang="en-US" sz="1800" b="0" u="sng" dirty="0" smtClean="0">
                <a:solidFill>
                  <a:schemeClr val="tx1"/>
                </a:solidFill>
              </a:rPr>
              <a:t>                                        </a:t>
            </a:r>
            <a:endParaRPr lang="en-GB" altLang="en-US" sz="1800" b="0" dirty="0" smtClean="0">
              <a:solidFill>
                <a:schemeClr val="tx1"/>
              </a:solidFill>
            </a:endParaRPr>
          </a:p>
          <a:p>
            <a:pPr eaLnBrk="1" hangingPunct="1">
              <a:lnSpc>
                <a:spcPct val="80000"/>
              </a:lnSpc>
            </a:pPr>
            <a:r>
              <a:rPr lang="en-GB" altLang="en-US" sz="1800" b="0" dirty="0">
                <a:solidFill>
                  <a:schemeClr val="tx1"/>
                </a:solidFill>
              </a:rPr>
              <a:t>open('method', 'URL', </a:t>
            </a:r>
            <a:r>
              <a:rPr lang="en-GB" altLang="en-US" sz="1800" b="0" dirty="0" err="1">
                <a:solidFill>
                  <a:schemeClr val="tx1"/>
                </a:solidFill>
              </a:rPr>
              <a:t>asyn</a:t>
            </a:r>
            <a:r>
              <a:rPr lang="en-GB" altLang="en-US" sz="1800" b="0" dirty="0">
                <a:solidFill>
                  <a:schemeClr val="tx1"/>
                </a:solidFill>
              </a:rPr>
              <a:t>)  </a:t>
            </a:r>
            <a:r>
              <a:rPr lang="en-GB" altLang="en-US" sz="1800" b="0" dirty="0" smtClean="0">
                <a:solidFill>
                  <a:schemeClr val="tx1"/>
                </a:solidFill>
              </a:rPr>
              <a:t>	Specifies </a:t>
            </a:r>
            <a:r>
              <a:rPr lang="en-GB" altLang="en-US" sz="1800" b="0" dirty="0">
                <a:solidFill>
                  <a:schemeClr val="tx1"/>
                </a:solidFill>
              </a:rPr>
              <a:t>the HTTP method to be used (GET</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or </a:t>
            </a:r>
            <a:r>
              <a:rPr lang="en-GB" altLang="en-US" sz="1800" b="0" dirty="0">
                <a:solidFill>
                  <a:schemeClr val="tx1"/>
                </a:solidFill>
              </a:rPr>
              <a:t>POST as a string, the target URL, and</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whether </a:t>
            </a:r>
            <a:r>
              <a:rPr lang="en-GB" altLang="en-US" sz="1800" b="0" dirty="0">
                <a:solidFill>
                  <a:schemeClr val="tx1"/>
                </a:solidFill>
              </a:rPr>
              <a:t>or not the request should be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handled asynchronously (</a:t>
            </a:r>
            <a:r>
              <a:rPr lang="en-GB" altLang="en-US" sz="1800" b="0" dirty="0" err="1">
                <a:solidFill>
                  <a:schemeClr val="tx1"/>
                </a:solidFill>
              </a:rPr>
              <a:t>asyn</a:t>
            </a:r>
            <a:r>
              <a:rPr lang="en-GB" altLang="en-US" sz="1800" b="0" dirty="0">
                <a:solidFill>
                  <a:schemeClr val="tx1"/>
                </a:solidFill>
              </a:rPr>
              <a:t> should be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true or false, if omitted, true is </a:t>
            </a:r>
            <a:r>
              <a:rPr lang="en-GB" altLang="en-US" sz="1800" b="0" dirty="0" smtClean="0">
                <a:solidFill>
                  <a:schemeClr val="tx1"/>
                </a:solidFill>
              </a:rPr>
              <a:t> </a:t>
            </a:r>
            <a:r>
              <a:rPr lang="en-GB" altLang="en-US" sz="1800" b="0" dirty="0">
                <a:solidFill>
                  <a:schemeClr val="tx1"/>
                </a:solidFill>
              </a:rPr>
              <a:t>assumed). </a:t>
            </a:r>
            <a:endParaRPr lang="en-GB" altLang="en-US" sz="1800" b="0" dirty="0" smtClean="0">
              <a:solidFill>
                <a:schemeClr val="tx1"/>
              </a:solidFill>
            </a:endParaRPr>
          </a:p>
          <a:p>
            <a:pPr eaLnBrk="1" hangingPunct="1">
              <a:lnSpc>
                <a:spcPct val="80000"/>
              </a:lnSpc>
              <a:buFontTx/>
              <a:buNone/>
            </a:pPr>
            <a:r>
              <a:rPr lang="en-GB" altLang="en-US" sz="1800" b="0" dirty="0" smtClean="0">
                <a:solidFill>
                  <a:schemeClr val="tx1"/>
                </a:solidFill>
              </a:rPr>
              <a:t> </a:t>
            </a:r>
            <a:endParaRPr lang="en-GB" altLang="en-US" sz="1800" b="0" dirty="0">
              <a:solidFill>
                <a:schemeClr val="tx1"/>
              </a:solidFill>
            </a:endParaRPr>
          </a:p>
          <a:p>
            <a:pPr eaLnBrk="1" hangingPunct="1">
              <a:lnSpc>
                <a:spcPct val="80000"/>
              </a:lnSpc>
            </a:pPr>
            <a:r>
              <a:rPr lang="en-GB" altLang="en-US" sz="1800" b="0" dirty="0">
                <a:solidFill>
                  <a:schemeClr val="tx1"/>
                </a:solidFill>
              </a:rPr>
              <a:t>send(content)                </a:t>
            </a:r>
            <a:r>
              <a:rPr lang="en-GB" altLang="en-US" sz="1800" b="0" dirty="0" smtClean="0">
                <a:solidFill>
                  <a:schemeClr val="tx1"/>
                </a:solidFill>
              </a:rPr>
              <a:t>	              Sends </a:t>
            </a:r>
            <a:r>
              <a:rPr lang="en-GB" altLang="en-US" sz="1800" b="0" dirty="0">
                <a:solidFill>
                  <a:schemeClr val="tx1"/>
                </a:solidFill>
              </a:rPr>
              <a:t>the data for a POST request and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starts </a:t>
            </a:r>
            <a:r>
              <a:rPr lang="en-GB" altLang="en-US" sz="1800" b="0" dirty="0">
                <a:solidFill>
                  <a:schemeClr val="tx1"/>
                </a:solidFill>
              </a:rPr>
              <a:t>the request, if GET is used </a:t>
            </a:r>
            <a:r>
              <a:rPr lang="en-GB" altLang="en-US" sz="1800" b="0" dirty="0" smtClean="0">
                <a:solidFill>
                  <a:schemeClr val="tx1"/>
                </a:solidFill>
              </a:rPr>
              <a:t>you should </a:t>
            </a:r>
            <a:r>
              <a:rPr lang="en-GB" altLang="en-US" sz="1800" b="0" dirty="0">
                <a:solidFill>
                  <a:schemeClr val="tx1"/>
                </a:solidFill>
              </a:rPr>
              <a:t>call </a:t>
            </a:r>
            <a:r>
              <a:rPr lang="en-GB" altLang="en-US" sz="1800" b="0" dirty="0" smtClean="0">
                <a:solidFill>
                  <a:schemeClr val="tx1"/>
                </a:solidFill>
              </a:rPr>
              <a:t>					send(null</a:t>
            </a:r>
            <a:r>
              <a:rPr lang="en-GB" altLang="en-US" sz="1800" b="0" dirty="0">
                <a:solidFill>
                  <a:schemeClr val="tx1"/>
                </a:solidFill>
              </a:rPr>
              <a:t>).  </a:t>
            </a:r>
            <a:endParaRPr lang="en-GB" altLang="en-US" sz="1800" b="0" dirty="0" smtClean="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pPr>
            <a:r>
              <a:rPr lang="en-GB" altLang="en-US" sz="1800" b="0" dirty="0" err="1">
                <a:solidFill>
                  <a:schemeClr val="tx1"/>
                </a:solidFill>
              </a:rPr>
              <a:t>setRequestHeader</a:t>
            </a:r>
            <a:r>
              <a:rPr lang="en-GB" altLang="en-US" sz="1800" b="0" dirty="0">
                <a:solidFill>
                  <a:schemeClr val="tx1"/>
                </a:solidFill>
              </a:rPr>
              <a:t>('</a:t>
            </a:r>
            <a:r>
              <a:rPr lang="en-GB" altLang="en-US" sz="1800" b="0" dirty="0" err="1">
                <a:solidFill>
                  <a:schemeClr val="tx1"/>
                </a:solidFill>
              </a:rPr>
              <a:t>x','y</a:t>
            </a: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Sets a parameter and value pair x=y and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assigns </a:t>
            </a:r>
            <a:r>
              <a:rPr lang="en-GB" altLang="en-US" sz="1800" b="0" dirty="0">
                <a:solidFill>
                  <a:schemeClr val="tx1"/>
                </a:solidFill>
              </a:rPr>
              <a:t>it to the header to be sent with </a:t>
            </a:r>
          </a:p>
          <a:p>
            <a:pPr eaLnBrk="1" hangingPunct="1">
              <a:lnSpc>
                <a:spcPct val="80000"/>
              </a:lnSpc>
              <a:buFontTx/>
              <a:buNone/>
            </a:pP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the request.  </a:t>
            </a:r>
            <a:endParaRPr lang="en-GB" altLang="en-US" sz="1800" b="0" dirty="0" smtClean="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pPr>
            <a:r>
              <a:rPr lang="en-GB" altLang="en-US" sz="1800" b="0" dirty="0" err="1">
                <a:solidFill>
                  <a:schemeClr val="tx1"/>
                </a:solidFill>
              </a:rPr>
              <a:t>getAllResponseHeaders</a:t>
            </a:r>
            <a:r>
              <a:rPr lang="en-GB" altLang="en-US" sz="1800" b="0" dirty="0">
                <a:solidFill>
                  <a:schemeClr val="tx1"/>
                </a:solidFill>
              </a:rPr>
              <a:t>()    </a:t>
            </a:r>
            <a:r>
              <a:rPr lang="en-GB" altLang="en-US" sz="1800" b="0" dirty="0" smtClean="0">
                <a:solidFill>
                  <a:schemeClr val="tx1"/>
                </a:solidFill>
              </a:rPr>
              <a:t>	  </a:t>
            </a:r>
            <a:r>
              <a:rPr lang="en-GB" altLang="en-US" sz="1800" b="0" dirty="0">
                <a:solidFill>
                  <a:schemeClr val="tx1"/>
                </a:solidFill>
              </a:rPr>
              <a:t>Returns all headers as a string</a:t>
            </a:r>
            <a:r>
              <a:rPr lang="en-GB" altLang="en-US" sz="1800" b="0" dirty="0" smtClean="0">
                <a:solidFill>
                  <a:schemeClr val="tx1"/>
                </a:solidFill>
              </a:rPr>
              <a:t>.</a:t>
            </a:r>
          </a:p>
          <a:p>
            <a:pPr eaLnBrk="1" hangingPunct="1">
              <a:lnSpc>
                <a:spcPct val="80000"/>
              </a:lnSpc>
            </a:pPr>
            <a:endParaRPr lang="en-GB" altLang="en-US" sz="1800" b="0" dirty="0">
              <a:solidFill>
                <a:schemeClr val="tx1"/>
              </a:solidFill>
            </a:endParaRPr>
          </a:p>
          <a:p>
            <a:pPr eaLnBrk="1" hangingPunct="1">
              <a:lnSpc>
                <a:spcPct val="80000"/>
              </a:lnSpc>
            </a:pPr>
            <a:r>
              <a:rPr lang="en-GB" altLang="en-US" sz="1800" b="0" dirty="0" err="1">
                <a:solidFill>
                  <a:schemeClr val="tx1"/>
                </a:solidFill>
              </a:rPr>
              <a:t>getResponseHeader</a:t>
            </a:r>
            <a:r>
              <a:rPr lang="en-GB" altLang="en-US" sz="1800" b="0" dirty="0">
                <a:solidFill>
                  <a:schemeClr val="tx1"/>
                </a:solidFill>
              </a:rPr>
              <a:t>(x)         </a:t>
            </a:r>
            <a:r>
              <a:rPr lang="en-GB" altLang="en-US" sz="1800" b="0" dirty="0" smtClean="0">
                <a:solidFill>
                  <a:schemeClr val="tx1"/>
                </a:solidFill>
              </a:rPr>
              <a:t>	Returns </a:t>
            </a:r>
            <a:r>
              <a:rPr lang="en-GB" altLang="en-US" sz="1800" b="0" dirty="0">
                <a:solidFill>
                  <a:schemeClr val="tx1"/>
                </a:solidFill>
              </a:rPr>
              <a:t>header x as a string.</a:t>
            </a:r>
          </a:p>
          <a:p>
            <a:pPr eaLnBrk="1" hangingPunct="1">
              <a:lnSpc>
                <a:spcPct val="80000"/>
              </a:lnSpc>
            </a:pPr>
            <a:r>
              <a:rPr lang="en-GB" altLang="en-US" sz="1800" b="0" dirty="0">
                <a:solidFill>
                  <a:schemeClr val="tx1"/>
                </a:solidFill>
              </a:rPr>
              <a:t>abort()                     </a:t>
            </a:r>
            <a:r>
              <a:rPr lang="en-GB" altLang="en-US" sz="1800" b="0" dirty="0" smtClean="0">
                <a:solidFill>
                  <a:schemeClr val="tx1"/>
                </a:solidFill>
              </a:rPr>
              <a:t>		 </a:t>
            </a:r>
            <a:r>
              <a:rPr lang="en-GB" altLang="en-US" sz="1800" b="0" dirty="0">
                <a:solidFill>
                  <a:schemeClr val="tx1"/>
                </a:solidFill>
              </a:rPr>
              <a:t>Stops the current operation.</a:t>
            </a:r>
          </a:p>
          <a:p>
            <a:pPr eaLnBrk="1" hangingPunct="1">
              <a:lnSpc>
                <a:spcPct val="80000"/>
              </a:lnSpc>
            </a:pPr>
            <a:endParaRPr lang="en-GB" altLang="en-US" sz="1800" b="0" dirty="0">
              <a:solidFill>
                <a:schemeClr val="tx1"/>
              </a:solidFill>
            </a:endParaRPr>
          </a:p>
          <a:p>
            <a:pPr eaLnBrk="1" hangingPunct="1">
              <a:lnSpc>
                <a:spcPct val="80000"/>
              </a:lnSpc>
              <a:buFontTx/>
              <a:buNone/>
            </a:pPr>
            <a:endParaRPr lang="en-GB" altLang="en-US" sz="1800" b="0" dirty="0">
              <a:solidFill>
                <a:schemeClr val="tx1"/>
              </a:solidFill>
            </a:endParaRPr>
          </a:p>
          <a:p>
            <a:pPr eaLnBrk="1" hangingPunct="1">
              <a:lnSpc>
                <a:spcPct val="80000"/>
              </a:lnSpc>
              <a:buFontTx/>
              <a:buNone/>
            </a:pPr>
            <a:r>
              <a:rPr lang="en-GB" altLang="en-US" sz="1800" b="0" dirty="0">
                <a:solidFill>
                  <a:schemeClr val="tx1"/>
                </a:solidFill>
              </a:rPr>
              <a:t>The open object method is used to set up the request, and the send method starts the request by sending it to the server (with data for the server if the POST method is used).  </a:t>
            </a:r>
          </a:p>
        </p:txBody>
      </p:sp>
    </p:spTree>
    <p:extLst>
      <p:ext uri="{BB962C8B-B14F-4D97-AF65-F5344CB8AC3E}">
        <p14:creationId xmlns:p14="http://schemas.microsoft.com/office/powerpoint/2010/main" val="167053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62495" y="551471"/>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 general skeleton for an Ajax application</a:t>
            </a:r>
          </a:p>
        </p:txBody>
      </p:sp>
      <p:sp>
        <p:nvSpPr>
          <p:cNvPr id="7" name="Title 1"/>
          <p:cNvSpPr txBox="1">
            <a:spLocks/>
          </p:cNvSpPr>
          <p:nvPr/>
        </p:nvSpPr>
        <p:spPr bwMode="auto">
          <a:xfrm>
            <a:off x="914400" y="1981200"/>
            <a:ext cx="9829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eaLnBrk="1" hangingPunct="1">
              <a:lnSpc>
                <a:spcPct val="90000"/>
              </a:lnSpc>
              <a:buFontTx/>
              <a:buNone/>
            </a:pPr>
            <a:r>
              <a:rPr lang="en-GB" altLang="en-US" sz="1800" b="0" dirty="0" smtClean="0">
                <a:solidFill>
                  <a:schemeClr val="tx1"/>
                </a:solidFill>
              </a:rPr>
              <a:t>&lt;</a:t>
            </a:r>
            <a:r>
              <a:rPr lang="en-GB" altLang="en-US" sz="1800" b="0" dirty="0">
                <a:solidFill>
                  <a:schemeClr val="tx1"/>
                </a:solidFill>
              </a:rPr>
              <a:t>script type="text/</a:t>
            </a:r>
            <a:r>
              <a:rPr lang="en-GB" altLang="en-US" sz="1800" b="0" dirty="0" err="1">
                <a:solidFill>
                  <a:schemeClr val="tx1"/>
                </a:solidFill>
              </a:rPr>
              <a:t>javascript</a:t>
            </a:r>
            <a:r>
              <a:rPr lang="en-GB" altLang="en-US" sz="1800" b="0" dirty="0">
                <a:solidFill>
                  <a:schemeClr val="tx1"/>
                </a:solidFill>
              </a:rPr>
              <a:t>"&gt;</a:t>
            </a:r>
          </a:p>
          <a:p>
            <a:pPr eaLnBrk="1" hangingPunct="1">
              <a:lnSpc>
                <a:spcPct val="90000"/>
              </a:lnSpc>
              <a:buFontTx/>
              <a:buNone/>
            </a:pPr>
            <a:r>
              <a:rPr lang="en-GB" altLang="en-US" sz="1800" b="0" dirty="0">
                <a:solidFill>
                  <a:schemeClr val="tx1"/>
                </a:solidFill>
              </a:rPr>
              <a:t>       // *****  include the </a:t>
            </a:r>
            <a:r>
              <a:rPr lang="en-GB" altLang="en-US" sz="1800" b="0" dirty="0" err="1">
                <a:solidFill>
                  <a:schemeClr val="tx1"/>
                </a:solidFill>
              </a:rPr>
              <a:t>getXMLHttpRequest</a:t>
            </a:r>
            <a:r>
              <a:rPr lang="en-GB" altLang="en-US" sz="1800" b="0" dirty="0">
                <a:solidFill>
                  <a:schemeClr val="tx1"/>
                </a:solidFill>
              </a:rPr>
              <a:t> function defined before</a:t>
            </a:r>
          </a:p>
          <a:p>
            <a:pPr eaLnBrk="1" hangingPunct="1">
              <a:lnSpc>
                <a:spcPct val="90000"/>
              </a:lnSpc>
              <a:buFontTx/>
              <a:buNone/>
            </a:pPr>
            <a:r>
              <a:rPr lang="en-GB" altLang="en-US" sz="1800" b="0" dirty="0" err="1">
                <a:solidFill>
                  <a:schemeClr val="tx1"/>
                </a:solidFill>
              </a:rPr>
              <a:t>var</a:t>
            </a:r>
            <a:r>
              <a:rPr lang="en-GB" altLang="en-US" sz="1800" b="0" dirty="0">
                <a:solidFill>
                  <a:schemeClr val="tx1"/>
                </a:solidFill>
              </a:rPr>
              <a:t> </a:t>
            </a:r>
            <a:r>
              <a:rPr lang="en-GB" altLang="en-US" sz="1800" b="0" dirty="0" err="1">
                <a:solidFill>
                  <a:schemeClr val="tx1"/>
                </a:solidFill>
              </a:rPr>
              <a:t>ajaxRequest</a:t>
            </a:r>
            <a:r>
              <a:rPr lang="en-GB" altLang="en-US" sz="1800" b="0" dirty="0">
                <a:solidFill>
                  <a:schemeClr val="tx1"/>
                </a:solidFill>
              </a:rPr>
              <a:t> = </a:t>
            </a:r>
            <a:r>
              <a:rPr lang="en-GB" altLang="en-US" sz="1800" b="0" dirty="0" err="1">
                <a:solidFill>
                  <a:schemeClr val="tx1"/>
                </a:solidFill>
              </a:rPr>
              <a:t>getXMLHttpRequest</a:t>
            </a:r>
            <a:r>
              <a:rPr lang="en-GB" altLang="en-US" sz="1800" b="0" dirty="0">
                <a:solidFill>
                  <a:schemeClr val="tx1"/>
                </a:solidFill>
              </a:rPr>
              <a:t>();  </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if (</a:t>
            </a:r>
            <a:r>
              <a:rPr lang="en-GB" altLang="en-US" sz="1800" b="0" dirty="0" err="1">
                <a:solidFill>
                  <a:schemeClr val="tx1"/>
                </a:solidFill>
              </a:rPr>
              <a:t>ajaxRequest</a:t>
            </a:r>
            <a:r>
              <a:rPr lang="en-GB" altLang="en-US" sz="1800" b="0" dirty="0">
                <a:solidFill>
                  <a:schemeClr val="tx1"/>
                </a:solidFill>
              </a:rPr>
              <a:t>) {   //  if the object was created successfully</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ajaxRequest.onreadystatechange</a:t>
            </a:r>
            <a:r>
              <a:rPr lang="en-GB" altLang="en-US" sz="1800" b="0" dirty="0">
                <a:solidFill>
                  <a:schemeClr val="tx1"/>
                </a:solidFill>
              </a:rPr>
              <a:t> = </a:t>
            </a:r>
            <a:r>
              <a:rPr lang="en-GB" altLang="en-US" sz="1800" b="0" dirty="0" err="1">
                <a:solidFill>
                  <a:schemeClr val="tx1"/>
                </a:solidFill>
              </a:rPr>
              <a:t>ajaxResponse</a:t>
            </a:r>
            <a:r>
              <a:rPr lang="en-GB" altLang="en-US" sz="1800" b="0" dirty="0" smtClean="0">
                <a:solidFill>
                  <a:schemeClr val="tx1"/>
                </a:solidFill>
              </a:rPr>
              <a:t>;</a:t>
            </a:r>
          </a:p>
          <a:p>
            <a:pPr eaLnBrk="1" hangingPunct="1">
              <a:lnSpc>
                <a:spcPct val="90000"/>
              </a:lnSpc>
              <a:buFontTx/>
              <a:buNone/>
            </a:pPr>
            <a:r>
              <a:rPr lang="en-GB" altLang="en-US" sz="1800" b="0" dirty="0" smtClean="0">
                <a:solidFill>
                  <a:schemeClr val="tx1"/>
                </a:solidFill>
              </a:rPr>
              <a:t>  </a:t>
            </a:r>
            <a:endParaRPr lang="en-GB" altLang="en-US" sz="1800" b="0" dirty="0">
              <a:solidFill>
                <a:schemeClr val="tx1"/>
              </a:solidFill>
            </a:endParaRP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ajaxRequest.open</a:t>
            </a:r>
            <a:r>
              <a:rPr lang="en-GB" altLang="en-US" sz="1800" b="0" dirty="0">
                <a:solidFill>
                  <a:schemeClr val="tx1"/>
                </a:solidFill>
              </a:rPr>
              <a:t>("GET", "</a:t>
            </a:r>
            <a:r>
              <a:rPr lang="en-GB" altLang="en-US" sz="1800" b="0" dirty="0" err="1">
                <a:solidFill>
                  <a:schemeClr val="tx1"/>
                </a:solidFill>
              </a:rPr>
              <a:t>search.php?query</a:t>
            </a:r>
            <a:r>
              <a:rPr lang="en-GB" altLang="en-US" sz="1800" b="0" dirty="0">
                <a:solidFill>
                  <a:schemeClr val="tx1"/>
                </a:solidFill>
              </a:rPr>
              <a:t>=Bob");</a:t>
            </a:r>
          </a:p>
          <a:p>
            <a:pPr eaLnBrk="1" hangingPunct="1">
              <a:lnSpc>
                <a:spcPct val="90000"/>
              </a:lnSpc>
              <a:buFontTx/>
              <a:buNone/>
            </a:pPr>
            <a:r>
              <a:rPr lang="en-GB" altLang="en-US" sz="1800" b="0" dirty="0">
                <a:solidFill>
                  <a:schemeClr val="tx1"/>
                </a:solidFill>
              </a:rPr>
              <a:t>      </a:t>
            </a:r>
            <a:r>
              <a:rPr lang="en-GB" altLang="en-US" sz="1800" b="0" dirty="0" err="1">
                <a:solidFill>
                  <a:schemeClr val="tx1"/>
                </a:solidFill>
              </a:rPr>
              <a:t>ajaxRequest.send</a:t>
            </a:r>
            <a:r>
              <a:rPr lang="en-GB" altLang="en-US" sz="1800" b="0" dirty="0">
                <a:solidFill>
                  <a:schemeClr val="tx1"/>
                </a:solidFill>
              </a:rPr>
              <a:t>(null);</a:t>
            </a:r>
          </a:p>
          <a:p>
            <a:pPr eaLnBrk="1" hangingPunct="1">
              <a:lnSpc>
                <a:spcPct val="90000"/>
              </a:lnSpc>
              <a:buFontTx/>
              <a:buNone/>
            </a:pPr>
            <a:r>
              <a:rPr lang="en-GB" altLang="en-US" sz="1800" b="0" dirty="0">
                <a:solidFill>
                  <a:schemeClr val="tx1"/>
                </a:solidFill>
              </a:rPr>
              <a:t>   }</a:t>
            </a: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endParaRPr lang="en-GB" altLang="en-US" sz="1800" b="0" dirty="0">
              <a:solidFill>
                <a:schemeClr val="tx1"/>
              </a:solidFill>
            </a:endParaRPr>
          </a:p>
          <a:p>
            <a:pPr eaLnBrk="1" hangingPunct="1">
              <a:lnSpc>
                <a:spcPct val="90000"/>
              </a:lnSpc>
              <a:buFontTx/>
              <a:buNone/>
            </a:pPr>
            <a:endParaRPr lang="en-GB" altLang="en-US" sz="1800" b="0" dirty="0">
              <a:solidFill>
                <a:schemeClr val="tx1"/>
              </a:solidFill>
            </a:endParaRPr>
          </a:p>
        </p:txBody>
      </p:sp>
    </p:spTree>
    <p:extLst>
      <p:ext uri="{BB962C8B-B14F-4D97-AF65-F5344CB8AC3E}">
        <p14:creationId xmlns:p14="http://schemas.microsoft.com/office/powerpoint/2010/main" val="31331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371600"/>
            <a:ext cx="8915400" cy="3333220"/>
          </a:xfrm>
          <a:prstGeom prst="rect">
            <a:avLst/>
          </a:prstGeom>
        </p:spPr>
        <p:txBody>
          <a:bodyPr wrap="square">
            <a:spAutoFit/>
          </a:bodyPr>
          <a:lstStyle/>
          <a:p>
            <a:pPr lvl="0">
              <a:lnSpc>
                <a:spcPct val="90000"/>
              </a:lnSpc>
            </a:pPr>
            <a:r>
              <a:rPr lang="en-GB" altLang="en-US" sz="1800" dirty="0">
                <a:latin typeface="Century Gothic" panose="020B0502020202020204" pitchFamily="34" charset="0"/>
              </a:rPr>
              <a:t>function </a:t>
            </a:r>
            <a:r>
              <a:rPr lang="en-GB" altLang="en-US" sz="1800" dirty="0" err="1">
                <a:latin typeface="Century Gothic" panose="020B0502020202020204" pitchFamily="34" charset="0"/>
              </a:rPr>
              <a:t>ajaxResponse</a:t>
            </a:r>
            <a:r>
              <a:rPr lang="en-GB" altLang="en-US" sz="1800" dirty="0">
                <a:latin typeface="Century Gothic" panose="020B0502020202020204" pitchFamily="34" charset="0"/>
              </a:rPr>
              <a:t>()  //This gets called when the </a:t>
            </a:r>
            <a:r>
              <a:rPr lang="en-GB" altLang="en-US" sz="1800" dirty="0" err="1">
                <a:latin typeface="Century Gothic" panose="020B0502020202020204" pitchFamily="34" charset="0"/>
              </a:rPr>
              <a:t>readyState</a:t>
            </a:r>
            <a:r>
              <a:rPr lang="en-GB" altLang="en-US" sz="1800" dirty="0">
                <a:latin typeface="Century Gothic" panose="020B0502020202020204" pitchFamily="34" charset="0"/>
              </a:rPr>
              <a:t> changes.  </a:t>
            </a:r>
          </a:p>
          <a:p>
            <a:pPr lvl="0">
              <a:lnSpc>
                <a:spcPct val="90000"/>
              </a:lnSpc>
            </a:pP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   if (</a:t>
            </a:r>
            <a:r>
              <a:rPr lang="en-GB" altLang="en-US" sz="1800" dirty="0" err="1">
                <a:latin typeface="Century Gothic" panose="020B0502020202020204" pitchFamily="34" charset="0"/>
              </a:rPr>
              <a:t>ajaxRequest.readyState</a:t>
            </a:r>
            <a:r>
              <a:rPr lang="en-GB" altLang="en-US" sz="1800" dirty="0">
                <a:latin typeface="Century Gothic" panose="020B0502020202020204" pitchFamily="34" charset="0"/>
              </a:rPr>
              <a:t> != 4)  //  check to see if we’re done</a:t>
            </a:r>
          </a:p>
          <a:p>
            <a:pPr lvl="0">
              <a:lnSpc>
                <a:spcPct val="90000"/>
              </a:lnSpc>
            </a:pPr>
            <a:r>
              <a:rPr lang="en-GB" altLang="en-US" sz="1800" dirty="0">
                <a:latin typeface="Century Gothic" panose="020B0502020202020204" pitchFamily="34" charset="0"/>
              </a:rPr>
              <a:t>      {  return;  }</a:t>
            </a:r>
          </a:p>
          <a:p>
            <a:pPr lvl="0">
              <a:lnSpc>
                <a:spcPct val="90000"/>
              </a:lnSpc>
            </a:pPr>
            <a:r>
              <a:rPr lang="en-GB" altLang="en-US" sz="1800" dirty="0">
                <a:latin typeface="Century Gothic" panose="020B0502020202020204" pitchFamily="34" charset="0"/>
              </a:rPr>
              <a:t>   else {</a:t>
            </a:r>
          </a:p>
          <a:p>
            <a:pPr lvl="0">
              <a:lnSpc>
                <a:spcPct val="90000"/>
              </a:lnSpc>
            </a:pPr>
            <a:r>
              <a:rPr lang="en-GB" altLang="en-US" sz="1800" dirty="0">
                <a:latin typeface="Century Gothic" panose="020B0502020202020204" pitchFamily="34" charset="0"/>
              </a:rPr>
              <a:t>     if (</a:t>
            </a:r>
            <a:r>
              <a:rPr lang="en-GB" altLang="en-US" sz="1800" dirty="0" err="1">
                <a:latin typeface="Century Gothic" panose="020B0502020202020204" pitchFamily="34" charset="0"/>
              </a:rPr>
              <a:t>ajaxRequest.status</a:t>
            </a:r>
            <a:r>
              <a:rPr lang="en-GB" altLang="en-US" sz="1800" dirty="0">
                <a:latin typeface="Century Gothic" panose="020B0502020202020204" pitchFamily="34" charset="0"/>
              </a:rPr>
              <a:t> == 200) //  check to see if successful</a:t>
            </a:r>
          </a:p>
          <a:p>
            <a:pPr lvl="0">
              <a:lnSpc>
                <a:spcPct val="90000"/>
              </a:lnSpc>
            </a:pPr>
            <a:r>
              <a:rPr lang="en-GB" altLang="en-US" sz="1800" dirty="0">
                <a:latin typeface="Century Gothic" panose="020B0502020202020204" pitchFamily="34" charset="0"/>
              </a:rPr>
              <a:t>          {   //  process server data here. . . }</a:t>
            </a:r>
          </a:p>
          <a:p>
            <a:pPr lvl="0">
              <a:lnSpc>
                <a:spcPct val="90000"/>
              </a:lnSpc>
            </a:pPr>
            <a:r>
              <a:rPr lang="en-GB" altLang="en-US" sz="1800" dirty="0">
                <a:latin typeface="Century Gothic" panose="020B0502020202020204" pitchFamily="34" charset="0"/>
              </a:rPr>
              <a:t>     else {</a:t>
            </a:r>
          </a:p>
          <a:p>
            <a:pPr lvl="0">
              <a:lnSpc>
                <a:spcPct val="90000"/>
              </a:lnSpc>
            </a:pPr>
            <a:r>
              <a:rPr lang="en-GB" altLang="en-US" sz="1800" dirty="0">
                <a:latin typeface="Century Gothic" panose="020B0502020202020204" pitchFamily="34" charset="0"/>
              </a:rPr>
              <a:t>       alert("Request failed: " + </a:t>
            </a:r>
            <a:r>
              <a:rPr lang="en-GB" altLang="en-US" sz="1800" dirty="0" err="1">
                <a:latin typeface="Century Gothic" panose="020B0502020202020204" pitchFamily="34" charset="0"/>
              </a:rPr>
              <a:t>ajaxRequest.statusText</a:t>
            </a: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          }</a:t>
            </a:r>
          </a:p>
          <a:p>
            <a:pPr lvl="0">
              <a:lnSpc>
                <a:spcPct val="90000"/>
              </a:lnSpc>
            </a:pPr>
            <a:r>
              <a:rPr lang="en-GB" altLang="en-US" sz="1800" dirty="0">
                <a:latin typeface="Century Gothic" panose="020B0502020202020204" pitchFamily="34" charset="0"/>
              </a:rPr>
              <a:t>     }</a:t>
            </a:r>
          </a:p>
          <a:p>
            <a:pPr lvl="0">
              <a:lnSpc>
                <a:spcPct val="90000"/>
              </a:lnSpc>
            </a:pPr>
            <a:r>
              <a:rPr lang="en-GB" altLang="en-US" sz="1800" dirty="0">
                <a:latin typeface="Century Gothic" panose="020B0502020202020204" pitchFamily="34" charset="0"/>
              </a:rPr>
              <a:t>}</a:t>
            </a:r>
          </a:p>
          <a:p>
            <a:pPr lvl="0">
              <a:lnSpc>
                <a:spcPct val="90000"/>
              </a:lnSpc>
            </a:pPr>
            <a:r>
              <a:rPr lang="en-GB" altLang="en-US" sz="1800" dirty="0">
                <a:latin typeface="Century Gothic" panose="020B0502020202020204" pitchFamily="34" charset="0"/>
              </a:rPr>
              <a:t>&lt;/script&gt;</a:t>
            </a:r>
          </a:p>
        </p:txBody>
      </p:sp>
    </p:spTree>
    <p:extLst>
      <p:ext uri="{BB962C8B-B14F-4D97-AF65-F5344CB8AC3E}">
        <p14:creationId xmlns:p14="http://schemas.microsoft.com/office/powerpoint/2010/main" val="3601872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53340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Prototype</a:t>
            </a:r>
          </a:p>
        </p:txBody>
      </p:sp>
      <p:sp>
        <p:nvSpPr>
          <p:cNvPr id="7" name="Title 1"/>
          <p:cNvSpPr txBox="1">
            <a:spLocks/>
          </p:cNvSpPr>
          <p:nvPr/>
        </p:nvSpPr>
        <p:spPr bwMode="auto">
          <a:xfrm>
            <a:off x="914400" y="1219200"/>
            <a:ext cx="9220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Every function has a prototype property and </a:t>
            </a:r>
            <a:r>
              <a:rPr lang="en-US" sz="1800" b="0" dirty="0" smtClean="0">
                <a:solidFill>
                  <a:schemeClr val="tx1"/>
                </a:solidFill>
              </a:rPr>
              <a:t>it </a:t>
            </a:r>
            <a:r>
              <a:rPr lang="en-US" sz="1800" b="0" dirty="0">
                <a:solidFill>
                  <a:schemeClr val="tx1"/>
                </a:solidFill>
              </a:rPr>
              <a:t>contains an </a:t>
            </a:r>
            <a:r>
              <a:rPr lang="en-US" sz="1800" b="0" dirty="0" smtClean="0">
                <a:solidFill>
                  <a:schemeClr val="tx1"/>
                </a:solidFill>
              </a:rPr>
              <a:t>object</a:t>
            </a:r>
          </a:p>
          <a:p>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Adding properties to the prototype object </a:t>
            </a:r>
            <a:endParaRPr lang="en-US" sz="1800" b="0" dirty="0" smtClean="0">
              <a:solidFill>
                <a:schemeClr val="tx1"/>
              </a:solidFill>
            </a:endParaRPr>
          </a:p>
          <a:p>
            <a:pPr marL="342900" indent="-342900">
              <a:buFont typeface="Arial" panose="020B0604020202020204" pitchFamily="34" charset="0"/>
              <a:buChar char="•"/>
            </a:pPr>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Using the properties added to the prototype </a:t>
            </a:r>
            <a:endParaRPr lang="en-US" sz="1800" b="0" dirty="0" smtClean="0">
              <a:solidFill>
                <a:schemeClr val="tx1"/>
              </a:solidFill>
            </a:endParaRPr>
          </a:p>
          <a:p>
            <a:r>
              <a:rPr lang="en-US" sz="1800" b="0" dirty="0" smtClean="0">
                <a:solidFill>
                  <a:schemeClr val="tx1"/>
                </a:solidFill>
              </a:rPr>
              <a:t> </a:t>
            </a:r>
            <a:endParaRPr lang="en-US" sz="1800" b="0" dirty="0">
              <a:solidFill>
                <a:schemeClr val="tx1"/>
              </a:solidFill>
            </a:endParaRPr>
          </a:p>
          <a:p>
            <a:pPr marL="342900" indent="-342900">
              <a:buFont typeface="Arial" panose="020B0604020202020204" pitchFamily="34" charset="0"/>
              <a:buChar char="•"/>
            </a:pPr>
            <a:r>
              <a:rPr lang="en-US" sz="1800" b="0" dirty="0">
                <a:solidFill>
                  <a:schemeClr val="tx1"/>
                </a:solidFill>
              </a:rPr>
              <a:t>How to enhance built-in objects, such as arrays or strings</a:t>
            </a:r>
            <a:endParaRPr lang="en-GB" altLang="en-US" sz="1800" b="0" dirty="0">
              <a:solidFill>
                <a:schemeClr val="tx1"/>
              </a:solidFill>
            </a:endParaRPr>
          </a:p>
        </p:txBody>
      </p:sp>
    </p:spTree>
    <p:extLst>
      <p:ext uri="{BB962C8B-B14F-4D97-AF65-F5344CB8AC3E}">
        <p14:creationId xmlns:p14="http://schemas.microsoft.com/office/powerpoint/2010/main" val="136005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12192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if (navigator.userAgent.indexOf('MSIE') !== -1) { </a:t>
            </a:r>
          </a:p>
          <a:p>
            <a:r>
              <a:rPr lang="en-US" sz="1800" b="0" dirty="0" smtClean="0">
                <a:solidFill>
                  <a:schemeClr val="tx1"/>
                </a:solidFill>
              </a:rPr>
              <a:t>	// </a:t>
            </a:r>
            <a:r>
              <a:rPr lang="en-US" sz="1800" b="0" dirty="0">
                <a:solidFill>
                  <a:schemeClr val="tx1"/>
                </a:solidFill>
              </a:rPr>
              <a:t>this is IE</a:t>
            </a:r>
          </a:p>
          <a:p>
            <a:r>
              <a:rPr lang="en-US" sz="1800" b="0" dirty="0" smtClean="0">
                <a:solidFill>
                  <a:schemeClr val="tx1"/>
                </a:solidFill>
              </a:rPr>
              <a:t>	} </a:t>
            </a:r>
          </a:p>
          <a:p>
            <a:r>
              <a:rPr lang="en-US" sz="1800" b="0" dirty="0" smtClean="0">
                <a:solidFill>
                  <a:schemeClr val="tx1"/>
                </a:solidFill>
              </a:rPr>
              <a:t>else </a:t>
            </a:r>
            <a:r>
              <a:rPr lang="en-US" sz="1800" b="0" dirty="0">
                <a:solidFill>
                  <a:schemeClr val="tx1"/>
                </a:solidFill>
              </a:rPr>
              <a:t>{ </a:t>
            </a:r>
          </a:p>
          <a:p>
            <a:r>
              <a:rPr lang="en-US" sz="1800" b="0" dirty="0" smtClean="0">
                <a:solidFill>
                  <a:schemeClr val="tx1"/>
                </a:solidFill>
              </a:rPr>
              <a:t>	// </a:t>
            </a:r>
            <a:r>
              <a:rPr lang="en-US" sz="1800" b="0" dirty="0">
                <a:solidFill>
                  <a:schemeClr val="tx1"/>
                </a:solidFill>
              </a:rPr>
              <a:t>not IE</a:t>
            </a:r>
          </a:p>
          <a:p>
            <a:r>
              <a:rPr lang="en-US" sz="1800" b="0" dirty="0" smtClean="0">
                <a:solidFill>
                  <a:schemeClr val="tx1"/>
                </a:solidFill>
              </a:rPr>
              <a:t>	}</a:t>
            </a:r>
          </a:p>
        </p:txBody>
      </p:sp>
      <p:sp>
        <p:nvSpPr>
          <p:cNvPr id="9" name="Title 2"/>
          <p:cNvSpPr txBox="1">
            <a:spLocks/>
          </p:cNvSpPr>
          <p:nvPr/>
        </p:nvSpPr>
        <p:spPr bwMode="auto">
          <a:xfrm>
            <a:off x="579120" y="52772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Window.navigator</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30178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r>
              <a:rPr lang="en-US" sz="1800" dirty="0" smtClean="0">
                <a:latin typeface="Century Gothic" pitchFamily="34" charset="0"/>
                <a:ea typeface="+mj-ea"/>
                <a:cs typeface="+mj-cs"/>
              </a:rPr>
              <a:t>Don’t rely on user agent string, rather use feature sniffing.</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914400" y="3581400"/>
            <a:ext cx="9601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1"/>
            <a:r>
              <a:rPr lang="en-US" sz="1800" dirty="0">
                <a:latin typeface="Century Gothic" panose="020B0502020202020204" pitchFamily="34" charset="0"/>
              </a:rPr>
              <a:t>if (typeof window.addEventListener === 'function') { </a:t>
            </a:r>
          </a:p>
          <a:p>
            <a:pPr lvl="1"/>
            <a:r>
              <a:rPr lang="en-US" sz="1800" dirty="0">
                <a:latin typeface="Century Gothic" panose="020B0502020202020204" pitchFamily="34" charset="0"/>
              </a:rPr>
              <a:t>// feature is supported, let's use it</a:t>
            </a:r>
          </a:p>
          <a:p>
            <a:pPr lvl="1"/>
            <a:r>
              <a:rPr lang="en-US" sz="1800" dirty="0">
                <a:latin typeface="Century Gothic" panose="020B0502020202020204" pitchFamily="34" charset="0"/>
              </a:rPr>
              <a:t>} else { </a:t>
            </a:r>
          </a:p>
          <a:p>
            <a:pPr lvl="1"/>
            <a:r>
              <a:rPr lang="en-US" sz="1800" dirty="0">
                <a:latin typeface="Century Gothic" panose="020B0502020202020204" pitchFamily="34" charset="0"/>
              </a:rPr>
              <a:t>// hmm, this feature is not supported, will have to </a:t>
            </a:r>
          </a:p>
          <a:p>
            <a:pPr lvl="1"/>
            <a:r>
              <a:rPr lang="en-US" sz="1800" dirty="0">
                <a:latin typeface="Century Gothic" panose="020B0502020202020204" pitchFamily="34" charset="0"/>
              </a:rPr>
              <a:t>// think of another way</a:t>
            </a:r>
          </a:p>
          <a:p>
            <a:pPr lvl="1"/>
            <a:r>
              <a:rPr lang="en-US" sz="1800" dirty="0">
                <a:latin typeface="Century Gothic" panose="020B0502020202020204" pitchFamily="34" charset="0"/>
              </a:rPr>
              <a: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Tree>
    <p:extLst>
      <p:ext uri="{BB962C8B-B14F-4D97-AF65-F5344CB8AC3E}">
        <p14:creationId xmlns:p14="http://schemas.microsoft.com/office/powerpoint/2010/main" val="424410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71401" y="571220"/>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Prototype</a:t>
            </a:r>
          </a:p>
        </p:txBody>
      </p:sp>
      <p:sp>
        <p:nvSpPr>
          <p:cNvPr id="7" name="Title 1"/>
          <p:cNvSpPr txBox="1">
            <a:spLocks/>
          </p:cNvSpPr>
          <p:nvPr/>
        </p:nvSpPr>
        <p:spPr bwMode="auto">
          <a:xfrm>
            <a:off x="914400" y="1143000"/>
            <a:ext cx="967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prototype is a property that gets created as soon as you define the function. Its initial value is an empty object.</a:t>
            </a:r>
            <a:endParaRPr lang="en-GB" altLang="en-US" sz="1800" b="0" dirty="0">
              <a:solidFill>
                <a:schemeClr val="tx1"/>
              </a:solidFill>
            </a:endParaRPr>
          </a:p>
        </p:txBody>
      </p:sp>
      <p:sp>
        <p:nvSpPr>
          <p:cNvPr id="4" name="Title 1"/>
          <p:cNvSpPr txBox="1">
            <a:spLocks/>
          </p:cNvSpPr>
          <p:nvPr/>
        </p:nvSpPr>
        <p:spPr bwMode="auto">
          <a:xfrm>
            <a:off x="990600" y="1828800"/>
            <a:ext cx="9829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smtClean="0">
                <a:solidFill>
                  <a:schemeClr val="tx1"/>
                </a:solidFill>
              </a:rPr>
              <a:t>	function </a:t>
            </a:r>
            <a:r>
              <a:rPr lang="en-US" sz="1800" b="0" dirty="0">
                <a:solidFill>
                  <a:schemeClr val="tx1"/>
                </a:solidFill>
              </a:rPr>
              <a:t>foo(a, b</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	return </a:t>
            </a:r>
            <a:r>
              <a:rPr lang="en-US" sz="1800" b="0" dirty="0">
                <a:solidFill>
                  <a:schemeClr val="tx1"/>
                </a:solidFill>
              </a:rPr>
              <a:t>a * b</a:t>
            </a:r>
            <a:r>
              <a:rPr lang="en-US" sz="1800" b="0" dirty="0" smtClean="0">
                <a:solidFill>
                  <a:schemeClr val="tx1"/>
                </a:solidFill>
              </a:rPr>
              <a:t>;</a:t>
            </a:r>
          </a:p>
          <a:p>
            <a:r>
              <a:rPr lang="en-US" sz="1800" b="0" dirty="0">
                <a:solidFill>
                  <a:schemeClr val="tx1"/>
                </a:solidFill>
              </a:rPr>
              <a:t>	</a:t>
            </a:r>
            <a:r>
              <a:rPr lang="en-US" sz="1800" b="0" dirty="0" smtClean="0">
                <a:solidFill>
                  <a:schemeClr val="tx1"/>
                </a:solidFill>
              </a:rPr>
              <a:t>	}</a:t>
            </a:r>
          </a:p>
          <a:p>
            <a:endParaRPr lang="en-US" sz="1800" b="0" dirty="0" smtClean="0">
              <a:solidFill>
                <a:schemeClr val="tx1"/>
              </a:solidFill>
            </a:endParaRPr>
          </a:p>
          <a:p>
            <a:r>
              <a:rPr lang="en-US" altLang="en-US" sz="1800" b="0" dirty="0" smtClean="0">
                <a:solidFill>
                  <a:schemeClr val="tx1"/>
                </a:solidFill>
              </a:rPr>
              <a:t>	foo.length // 2</a:t>
            </a:r>
          </a:p>
          <a:p>
            <a:r>
              <a:rPr lang="en-US" altLang="en-US" sz="1800" b="0" dirty="0" smtClean="0">
                <a:solidFill>
                  <a:schemeClr val="tx1"/>
                </a:solidFill>
              </a:rPr>
              <a:t>	foo.constructor // function()</a:t>
            </a:r>
          </a:p>
          <a:p>
            <a:r>
              <a:rPr lang="en-US" altLang="en-US" sz="1800" b="0" dirty="0">
                <a:solidFill>
                  <a:schemeClr val="tx1"/>
                </a:solidFill>
              </a:rPr>
              <a:t>	</a:t>
            </a:r>
            <a:r>
              <a:rPr lang="en-US" altLang="en-US" sz="1800" b="0" dirty="0" smtClean="0">
                <a:solidFill>
                  <a:schemeClr val="tx1"/>
                </a:solidFill>
              </a:rPr>
              <a:t>typeof foo.prototype // object</a:t>
            </a:r>
            <a:endParaRPr lang="en-GB" altLang="en-US" sz="1800" b="0" dirty="0">
              <a:solidFill>
                <a:schemeClr val="tx1"/>
              </a:solidFill>
            </a:endParaRPr>
          </a:p>
        </p:txBody>
      </p:sp>
      <p:sp>
        <p:nvSpPr>
          <p:cNvPr id="5" name="Title 1"/>
          <p:cNvSpPr txBox="1">
            <a:spLocks/>
          </p:cNvSpPr>
          <p:nvPr/>
        </p:nvSpPr>
        <p:spPr bwMode="auto">
          <a:xfrm>
            <a:off x="1066800" y="4267200"/>
            <a:ext cx="975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You can augment this empty object with properties and methods. They won't have any effect of the foo() function itself; they'll only be used when you use foo() as a constructor.</a:t>
            </a:r>
            <a:endParaRPr lang="en-GB" altLang="en-US" sz="1800" b="0" dirty="0">
              <a:solidFill>
                <a:schemeClr val="tx1"/>
              </a:solidFill>
            </a:endParaRPr>
          </a:p>
        </p:txBody>
      </p:sp>
    </p:spTree>
    <p:extLst>
      <p:ext uri="{BB962C8B-B14F-4D97-AF65-F5344CB8AC3E}">
        <p14:creationId xmlns:p14="http://schemas.microsoft.com/office/powerpoint/2010/main" val="16170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490352"/>
            <a:ext cx="98755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7" name="Title 1"/>
          <p:cNvSpPr txBox="1">
            <a:spLocks/>
          </p:cNvSpPr>
          <p:nvPr/>
        </p:nvSpPr>
        <p:spPr bwMode="auto">
          <a:xfrm>
            <a:off x="914400" y="13716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Let's take a look at the constructor function Gadget() which uses this to add two properties and one method to the objects it creates.</a:t>
            </a:r>
            <a:endParaRPr lang="en-GB" altLang="en-US" sz="1800" b="0" dirty="0">
              <a:solidFill>
                <a:schemeClr val="tx1"/>
              </a:solidFill>
            </a:endParaRPr>
          </a:p>
        </p:txBody>
      </p:sp>
      <p:sp>
        <p:nvSpPr>
          <p:cNvPr id="5" name="Title 1"/>
          <p:cNvSpPr txBox="1">
            <a:spLocks/>
          </p:cNvSpPr>
          <p:nvPr/>
        </p:nvSpPr>
        <p:spPr bwMode="auto">
          <a:xfrm>
            <a:off x="1066800" y="2362200"/>
            <a:ext cx="9753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a:solidFill>
                  <a:schemeClr val="tx1"/>
                </a:solidFill>
              </a:rPr>
              <a:t>function Gadget(name, color) { </a:t>
            </a:r>
          </a:p>
          <a:p>
            <a:pPr lvl="3"/>
            <a:r>
              <a:rPr lang="en-US" sz="1800" b="0" dirty="0">
                <a:solidFill>
                  <a:schemeClr val="tx1"/>
                </a:solidFill>
              </a:rPr>
              <a:t>this.name = name; </a:t>
            </a:r>
          </a:p>
          <a:p>
            <a:pPr lvl="3"/>
            <a:r>
              <a:rPr lang="en-US" sz="1800" b="0" dirty="0" err="1">
                <a:solidFill>
                  <a:schemeClr val="tx1"/>
                </a:solidFill>
              </a:rPr>
              <a:t>this.color</a:t>
            </a:r>
            <a:r>
              <a:rPr lang="en-US" sz="1800" b="0" dirty="0">
                <a:solidFill>
                  <a:schemeClr val="tx1"/>
                </a:solidFill>
              </a:rPr>
              <a:t> = color; </a:t>
            </a:r>
          </a:p>
          <a:p>
            <a:pPr lvl="3"/>
            <a:r>
              <a:rPr lang="en-US" sz="1800" b="0" dirty="0" err="1">
                <a:solidFill>
                  <a:schemeClr val="tx1"/>
                </a:solidFill>
              </a:rPr>
              <a:t>this.whatAreYou</a:t>
            </a:r>
            <a:r>
              <a:rPr lang="en-US" sz="1800" b="0" dirty="0">
                <a:solidFill>
                  <a:schemeClr val="tx1"/>
                </a:solidFill>
              </a:rPr>
              <a:t> = function(){ </a:t>
            </a:r>
          </a:p>
          <a:p>
            <a:pPr lvl="3"/>
            <a:r>
              <a:rPr lang="en-US" sz="1800" b="0" dirty="0">
                <a:solidFill>
                  <a:schemeClr val="tx1"/>
                </a:solidFill>
              </a:rPr>
              <a:t>return 'I am a ' + </a:t>
            </a:r>
            <a:r>
              <a:rPr lang="en-US" sz="1800" b="0" dirty="0" err="1">
                <a:solidFill>
                  <a:schemeClr val="tx1"/>
                </a:solidFill>
              </a:rPr>
              <a:t>this.color</a:t>
            </a:r>
            <a:r>
              <a:rPr lang="en-US" sz="1800" b="0" dirty="0">
                <a:solidFill>
                  <a:schemeClr val="tx1"/>
                </a:solidFill>
              </a:rPr>
              <a:t> + ' ' + this.name; </a:t>
            </a:r>
          </a:p>
          <a:p>
            <a:pPr lvl="3"/>
            <a:r>
              <a:rPr lang="en-US" sz="1800" b="0" dirty="0">
                <a:solidFill>
                  <a:schemeClr val="tx1"/>
                </a:solidFill>
              </a:rPr>
              <a:t>}</a:t>
            </a:r>
          </a:p>
          <a:p>
            <a:pPr lvl="2"/>
            <a:r>
              <a:rPr lang="en-US" sz="1800" b="0" dirty="0" smtClean="0">
                <a:solidFill>
                  <a:schemeClr val="tx1"/>
                </a:solidFill>
              </a:rPr>
              <a:t>}</a:t>
            </a:r>
          </a:p>
          <a:p>
            <a:pPr lvl="2"/>
            <a:endParaRPr lang="en-US" altLang="en-US" sz="1800" b="0" dirty="0">
              <a:solidFill>
                <a:schemeClr val="tx1"/>
              </a:solidFill>
            </a:endParaRPr>
          </a:p>
          <a:p>
            <a:pPr lvl="2"/>
            <a:endParaRPr lang="en-GB" altLang="en-US" sz="1800" b="0" dirty="0">
              <a:solidFill>
                <a:schemeClr val="tx1"/>
              </a:solidFill>
            </a:endParaRPr>
          </a:p>
        </p:txBody>
      </p:sp>
      <p:sp>
        <p:nvSpPr>
          <p:cNvPr id="6" name="Title 1"/>
          <p:cNvSpPr txBox="1">
            <a:spLocks/>
          </p:cNvSpPr>
          <p:nvPr/>
        </p:nvSpPr>
        <p:spPr bwMode="auto">
          <a:xfrm>
            <a:off x="1066800" y="48006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Adding methods and properties to the prototype property of the constructor function is another way to add functionality to the objects this constructor produces. </a:t>
            </a:r>
            <a:endParaRPr lang="en-GB" altLang="en-US" sz="1800" b="0" dirty="0">
              <a:solidFill>
                <a:schemeClr val="tx1"/>
              </a:solidFill>
            </a:endParaRPr>
          </a:p>
        </p:txBody>
      </p:sp>
    </p:spTree>
    <p:extLst>
      <p:ext uri="{BB962C8B-B14F-4D97-AF65-F5344CB8AC3E}">
        <p14:creationId xmlns:p14="http://schemas.microsoft.com/office/powerpoint/2010/main" val="4567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987552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7" name="Title 1"/>
          <p:cNvSpPr txBox="1">
            <a:spLocks/>
          </p:cNvSpPr>
          <p:nvPr/>
        </p:nvSpPr>
        <p:spPr bwMode="auto">
          <a:xfrm>
            <a:off x="914400" y="1371600"/>
            <a:ext cx="9677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Let's add two more properties, price and rating, and a </a:t>
            </a:r>
            <a:r>
              <a:rPr lang="en-US" sz="1800" b="0" dirty="0" err="1">
                <a:solidFill>
                  <a:schemeClr val="tx1"/>
                </a:solidFill>
              </a:rPr>
              <a:t>getInfo</a:t>
            </a:r>
            <a:r>
              <a:rPr lang="en-US" sz="1800" b="0" dirty="0">
                <a:solidFill>
                  <a:schemeClr val="tx1"/>
                </a:solidFill>
              </a:rPr>
              <a:t>() method. Since prototype contains an object, you can just keep adding to it like this:</a:t>
            </a:r>
            <a:endParaRPr lang="en-GB" altLang="en-US" sz="1800" b="0" dirty="0">
              <a:solidFill>
                <a:schemeClr val="tx1"/>
              </a:solidFill>
            </a:endParaRPr>
          </a:p>
        </p:txBody>
      </p:sp>
      <p:sp>
        <p:nvSpPr>
          <p:cNvPr id="5" name="Title 1"/>
          <p:cNvSpPr txBox="1">
            <a:spLocks/>
          </p:cNvSpPr>
          <p:nvPr/>
        </p:nvSpPr>
        <p:spPr bwMode="auto">
          <a:xfrm>
            <a:off x="1066800" y="2362200"/>
            <a:ext cx="9753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Gadget.prototype.price = 100;</a:t>
            </a:r>
          </a:p>
          <a:p>
            <a:pPr lvl="3"/>
            <a:r>
              <a:rPr lang="en-US" sz="1800" b="0" dirty="0">
                <a:solidFill>
                  <a:schemeClr val="tx1"/>
                </a:solidFill>
              </a:rPr>
              <a:t>Gadget.prototype.rating = 3;</a:t>
            </a:r>
          </a:p>
          <a:p>
            <a:pPr lvl="3"/>
            <a:r>
              <a:rPr lang="en-US" sz="1800" b="0" dirty="0">
                <a:solidFill>
                  <a:schemeClr val="tx1"/>
                </a:solidFill>
              </a:rPr>
              <a:t>Gadget.prototype.getInfo = function() { </a:t>
            </a:r>
          </a:p>
          <a:p>
            <a:pPr lvl="3"/>
            <a:r>
              <a:rPr lang="en-US" sz="1800" b="0" dirty="0">
                <a:solidFill>
                  <a:schemeClr val="tx1"/>
                </a:solidFill>
              </a:rPr>
              <a:t>return 'Rating: ' + this.rating + ', price: ' + this.price;</a:t>
            </a:r>
          </a:p>
          <a:p>
            <a:pPr lvl="3"/>
            <a:r>
              <a:rPr lang="en-US" sz="1800" b="0" dirty="0">
                <a:solidFill>
                  <a:schemeClr val="tx1"/>
                </a:solidFill>
              </a:rPr>
              <a:t>};</a:t>
            </a:r>
            <a:endParaRPr lang="en-GB" altLang="en-US" sz="1800" b="0" dirty="0">
              <a:solidFill>
                <a:schemeClr val="tx1"/>
              </a:solidFill>
            </a:endParaRPr>
          </a:p>
        </p:txBody>
      </p:sp>
      <p:sp>
        <p:nvSpPr>
          <p:cNvPr id="6" name="Title 1"/>
          <p:cNvSpPr txBox="1">
            <a:spLocks/>
          </p:cNvSpPr>
          <p:nvPr/>
        </p:nvSpPr>
        <p:spPr bwMode="auto">
          <a:xfrm>
            <a:off x="1066800" y="4267200"/>
            <a:ext cx="975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Instead of adding to the prototype object, another way to achieve the above result is to overwrite the prototype completely, replacing it with an object of your choice:</a:t>
            </a:r>
            <a:endParaRPr lang="en-GB" altLang="en-US" sz="1800" b="0" dirty="0">
              <a:solidFill>
                <a:schemeClr val="tx1"/>
              </a:solidFill>
            </a:endParaRPr>
          </a:p>
        </p:txBody>
      </p:sp>
    </p:spTree>
    <p:extLst>
      <p:ext uri="{BB962C8B-B14F-4D97-AF65-F5344CB8AC3E}">
        <p14:creationId xmlns:p14="http://schemas.microsoft.com/office/powerpoint/2010/main" val="40755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12024" y="395844"/>
            <a:ext cx="987552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Adding Methods and Properties Using the Prototype </a:t>
            </a:r>
          </a:p>
        </p:txBody>
      </p:sp>
      <p:sp>
        <p:nvSpPr>
          <p:cNvPr id="5" name="Title 1"/>
          <p:cNvSpPr txBox="1">
            <a:spLocks/>
          </p:cNvSpPr>
          <p:nvPr/>
        </p:nvSpPr>
        <p:spPr bwMode="auto">
          <a:xfrm>
            <a:off x="990600" y="1371600"/>
            <a:ext cx="9829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4"/>
            <a:r>
              <a:rPr lang="en-US" sz="1800" b="0" dirty="0" err="1">
                <a:solidFill>
                  <a:schemeClr val="tx1"/>
                </a:solidFill>
              </a:rPr>
              <a:t>Gadget.prototype</a:t>
            </a:r>
            <a:r>
              <a:rPr lang="en-US" sz="1800" b="0" dirty="0">
                <a:solidFill>
                  <a:schemeClr val="tx1"/>
                </a:solidFill>
              </a:rPr>
              <a:t> = { </a:t>
            </a:r>
          </a:p>
          <a:p>
            <a:pPr lvl="4"/>
            <a:r>
              <a:rPr lang="en-US" sz="1800" b="0" dirty="0" smtClean="0">
                <a:solidFill>
                  <a:schemeClr val="tx1"/>
                </a:solidFill>
              </a:rPr>
              <a:t>     price: 100, </a:t>
            </a:r>
          </a:p>
          <a:p>
            <a:pPr lvl="4"/>
            <a:r>
              <a:rPr lang="en-US" sz="1800" b="0" dirty="0" smtClean="0">
                <a:solidFill>
                  <a:schemeClr val="tx1"/>
                </a:solidFill>
              </a:rPr>
              <a:t>     rating: 3, </a:t>
            </a:r>
          </a:p>
          <a:p>
            <a:pPr lvl="4"/>
            <a:r>
              <a:rPr lang="en-US" sz="1800" b="0" dirty="0" smtClean="0">
                <a:solidFill>
                  <a:schemeClr val="tx1"/>
                </a:solidFill>
              </a:rPr>
              <a:t>     </a:t>
            </a:r>
            <a:r>
              <a:rPr lang="en-US" sz="1800" b="0" dirty="0" err="1" smtClean="0">
                <a:solidFill>
                  <a:schemeClr val="tx1"/>
                </a:solidFill>
              </a:rPr>
              <a:t>getInfo</a:t>
            </a:r>
            <a:r>
              <a:rPr lang="en-US" sz="1800" b="0" dirty="0" smtClean="0">
                <a:solidFill>
                  <a:schemeClr val="tx1"/>
                </a:solidFill>
              </a:rPr>
              <a:t>: function() { </a:t>
            </a:r>
          </a:p>
          <a:p>
            <a:pPr lvl="4"/>
            <a:r>
              <a:rPr lang="en-US" sz="1800" b="0" dirty="0" smtClean="0">
                <a:solidFill>
                  <a:schemeClr val="tx1"/>
                </a:solidFill>
              </a:rPr>
              <a:t>     return 'Rating: ' + this.rating + ', price: ' + this.price; </a:t>
            </a:r>
          </a:p>
          <a:p>
            <a:pPr lvl="4"/>
            <a:r>
              <a:rPr lang="en-US" sz="1800" b="0" dirty="0" smtClean="0">
                <a:solidFill>
                  <a:schemeClr val="tx1"/>
                </a:solidFill>
              </a:rPr>
              <a:t>   }</a:t>
            </a:r>
          </a:p>
          <a:p>
            <a:pPr lvl="4"/>
            <a:r>
              <a:rPr lang="en-US" sz="1800" b="0" dirty="0" smtClean="0">
                <a:solidFill>
                  <a:schemeClr val="tx1"/>
                </a:solidFill>
              </a:rPr>
              <a:t>};</a:t>
            </a:r>
            <a:endParaRPr lang="en-GB" altLang="en-US" sz="1800" b="0" dirty="0">
              <a:solidFill>
                <a:schemeClr val="tx1"/>
              </a:solidFill>
            </a:endParaRPr>
          </a:p>
        </p:txBody>
      </p:sp>
    </p:spTree>
    <p:extLst>
      <p:ext uri="{BB962C8B-B14F-4D97-AF65-F5344CB8AC3E}">
        <p14:creationId xmlns:p14="http://schemas.microsoft.com/office/powerpoint/2010/main" val="212100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4" name="Title 1"/>
          <p:cNvSpPr txBox="1">
            <a:spLocks/>
          </p:cNvSpPr>
          <p:nvPr/>
        </p:nvSpPr>
        <p:spPr bwMode="auto">
          <a:xfrm>
            <a:off x="914400" y="1219200"/>
            <a:ext cx="9829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All the methods and properties you have added to the prototype are directly available as soon as you create a new object using the constructor. </a:t>
            </a:r>
            <a:endParaRPr lang="en-GB" altLang="en-US" sz="1800" b="0" dirty="0">
              <a:solidFill>
                <a:schemeClr val="tx1"/>
              </a:solidFill>
            </a:endParaRPr>
          </a:p>
        </p:txBody>
      </p:sp>
      <p:sp>
        <p:nvSpPr>
          <p:cNvPr id="6" name="Title 1"/>
          <p:cNvSpPr txBox="1">
            <a:spLocks/>
          </p:cNvSpPr>
          <p:nvPr/>
        </p:nvSpPr>
        <p:spPr bwMode="auto">
          <a:xfrm>
            <a:off x="914400" y="2362200"/>
            <a:ext cx="982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If you create a newtoy object using the Gadget() constructor, you can access all the methods and properties already defined.</a:t>
            </a:r>
            <a:endParaRPr lang="en-GB" altLang="en-US" sz="1800" b="0" dirty="0">
              <a:solidFill>
                <a:schemeClr val="tx1"/>
              </a:solidFill>
            </a:endParaRPr>
          </a:p>
        </p:txBody>
      </p:sp>
      <p:sp>
        <p:nvSpPr>
          <p:cNvPr id="7" name="Title 1"/>
          <p:cNvSpPr txBox="1">
            <a:spLocks/>
          </p:cNvSpPr>
          <p:nvPr/>
        </p:nvSpPr>
        <p:spPr bwMode="auto">
          <a:xfrm>
            <a:off x="990600" y="3352800"/>
            <a:ext cx="975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2"/>
            <a:r>
              <a:rPr lang="en-US" sz="1800" b="0" dirty="0" err="1">
                <a:solidFill>
                  <a:schemeClr val="tx1"/>
                </a:solidFill>
              </a:rPr>
              <a:t>var</a:t>
            </a:r>
            <a:r>
              <a:rPr lang="en-US" sz="1800" b="0" dirty="0">
                <a:solidFill>
                  <a:schemeClr val="tx1"/>
                </a:solidFill>
              </a:rPr>
              <a:t> newtoy = new Gadget('webcam', 'black');</a:t>
            </a:r>
          </a:p>
          <a:p>
            <a:pPr lvl="2"/>
            <a:r>
              <a:rPr lang="en-US" sz="1800" b="0" dirty="0">
                <a:solidFill>
                  <a:schemeClr val="tx1"/>
                </a:solidFill>
              </a:rPr>
              <a:t>&gt;&gt;&gt; newtoy.name; </a:t>
            </a:r>
          </a:p>
          <a:p>
            <a:pPr lvl="2"/>
            <a:r>
              <a:rPr lang="en-US" sz="1800" b="0" dirty="0" smtClean="0">
                <a:solidFill>
                  <a:schemeClr val="tx1"/>
                </a:solidFill>
              </a:rPr>
              <a:t>"</a:t>
            </a:r>
            <a:r>
              <a:rPr lang="en-US" sz="1800" b="0" dirty="0">
                <a:solidFill>
                  <a:schemeClr val="tx1"/>
                </a:solidFill>
              </a:rPr>
              <a:t>webcam"</a:t>
            </a:r>
          </a:p>
          <a:p>
            <a:pPr lvl="2"/>
            <a:r>
              <a:rPr lang="en-US" sz="1800" b="0" dirty="0">
                <a:solidFill>
                  <a:schemeClr val="tx1"/>
                </a:solidFill>
              </a:rPr>
              <a:t>&gt;&gt;&gt; </a:t>
            </a:r>
            <a:r>
              <a:rPr lang="en-US" sz="1800" b="0" dirty="0" err="1">
                <a:solidFill>
                  <a:schemeClr val="tx1"/>
                </a:solidFill>
              </a:rPr>
              <a:t>newtoy.color</a:t>
            </a:r>
            <a:r>
              <a:rPr lang="en-US" sz="1800" b="0" dirty="0">
                <a:solidFill>
                  <a:schemeClr val="tx1"/>
                </a:solidFill>
              </a:rPr>
              <a:t>; </a:t>
            </a:r>
          </a:p>
          <a:p>
            <a:pPr lvl="2"/>
            <a:r>
              <a:rPr lang="en-US" sz="1800" b="0" dirty="0" smtClean="0">
                <a:solidFill>
                  <a:schemeClr val="tx1"/>
                </a:solidFill>
              </a:rPr>
              <a:t>"</a:t>
            </a:r>
            <a:r>
              <a:rPr lang="en-US" sz="1800" b="0" dirty="0">
                <a:solidFill>
                  <a:schemeClr val="tx1"/>
                </a:solidFill>
              </a:rPr>
              <a:t>black"</a:t>
            </a:r>
          </a:p>
          <a:p>
            <a:pPr lvl="2"/>
            <a:r>
              <a:rPr lang="en-US" sz="1800" b="0" dirty="0">
                <a:solidFill>
                  <a:schemeClr val="tx1"/>
                </a:solidFill>
              </a:rPr>
              <a:t>&gt;&gt;&gt; </a:t>
            </a:r>
            <a:r>
              <a:rPr lang="en-US" sz="1800" b="0" dirty="0" err="1">
                <a:solidFill>
                  <a:schemeClr val="tx1"/>
                </a:solidFill>
              </a:rPr>
              <a:t>newtoy.whatAreYou</a:t>
            </a:r>
            <a:r>
              <a:rPr lang="en-US" sz="1800" b="0" dirty="0">
                <a:solidFill>
                  <a:schemeClr val="tx1"/>
                </a:solidFill>
              </a:rPr>
              <a:t>(); </a:t>
            </a:r>
          </a:p>
          <a:p>
            <a:pPr lvl="2"/>
            <a:r>
              <a:rPr lang="en-US" sz="1800" b="0" dirty="0" smtClean="0">
                <a:solidFill>
                  <a:schemeClr val="tx1"/>
                </a:solidFill>
              </a:rPr>
              <a:t>"</a:t>
            </a:r>
            <a:r>
              <a:rPr lang="en-US" sz="1800" b="0" dirty="0">
                <a:solidFill>
                  <a:schemeClr val="tx1"/>
                </a:solidFill>
              </a:rPr>
              <a:t>I am a black webcam"</a:t>
            </a:r>
          </a:p>
          <a:p>
            <a:pPr lvl="2"/>
            <a:r>
              <a:rPr lang="en-US" sz="1800" b="0" dirty="0">
                <a:solidFill>
                  <a:schemeClr val="tx1"/>
                </a:solidFill>
              </a:rPr>
              <a:t>&gt;&gt;&gt; </a:t>
            </a:r>
            <a:r>
              <a:rPr lang="en-US" sz="1800" b="0" dirty="0" err="1">
                <a:solidFill>
                  <a:schemeClr val="tx1"/>
                </a:solidFill>
              </a:rPr>
              <a:t>newtoy.price</a:t>
            </a:r>
            <a:r>
              <a:rPr lang="en-US" sz="1800" b="0" dirty="0">
                <a:solidFill>
                  <a:schemeClr val="tx1"/>
                </a:solidFill>
              </a:rPr>
              <a:t>; </a:t>
            </a:r>
            <a:r>
              <a:rPr lang="en-US" sz="1800" b="0" dirty="0" smtClean="0">
                <a:solidFill>
                  <a:schemeClr val="tx1"/>
                </a:solidFill>
              </a:rPr>
              <a:t> // 100</a:t>
            </a:r>
            <a:endParaRPr lang="en-US" sz="1800" b="0" dirty="0">
              <a:solidFill>
                <a:schemeClr val="tx1"/>
              </a:solidFill>
            </a:endParaRPr>
          </a:p>
        </p:txBody>
      </p:sp>
    </p:spTree>
    <p:extLst>
      <p:ext uri="{BB962C8B-B14F-4D97-AF65-F5344CB8AC3E}">
        <p14:creationId xmlns:p14="http://schemas.microsoft.com/office/powerpoint/2010/main" val="398087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048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7" name="Title 1"/>
          <p:cNvSpPr txBox="1">
            <a:spLocks/>
          </p:cNvSpPr>
          <p:nvPr/>
        </p:nvSpPr>
        <p:spPr bwMode="auto">
          <a:xfrm>
            <a:off x="1066800" y="1143000"/>
            <a:ext cx="975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&gt;&gt;&gt; </a:t>
            </a:r>
            <a:r>
              <a:rPr lang="en-US" sz="1800" b="0" dirty="0" err="1">
                <a:solidFill>
                  <a:schemeClr val="tx1"/>
                </a:solidFill>
              </a:rPr>
              <a:t>newtoy.rating</a:t>
            </a:r>
            <a:r>
              <a:rPr lang="en-US" sz="1800" b="0" dirty="0">
                <a:solidFill>
                  <a:schemeClr val="tx1"/>
                </a:solidFill>
              </a:rPr>
              <a:t>; </a:t>
            </a:r>
          </a:p>
          <a:p>
            <a:pPr lvl="3"/>
            <a:r>
              <a:rPr lang="en-US" sz="1800" b="0" dirty="0" smtClean="0">
                <a:solidFill>
                  <a:schemeClr val="tx1"/>
                </a:solidFill>
              </a:rPr>
              <a:t>3</a:t>
            </a:r>
            <a:endParaRPr lang="en-US" sz="1800" b="0" dirty="0">
              <a:solidFill>
                <a:schemeClr val="tx1"/>
              </a:solidFill>
            </a:endParaRPr>
          </a:p>
          <a:p>
            <a:pPr lvl="3"/>
            <a:r>
              <a:rPr lang="en-US" sz="1800" b="0" dirty="0">
                <a:solidFill>
                  <a:schemeClr val="tx1"/>
                </a:solidFill>
              </a:rPr>
              <a:t>&gt;&gt;&gt; </a:t>
            </a:r>
            <a:r>
              <a:rPr lang="en-US" sz="1800" b="0" dirty="0" err="1">
                <a:solidFill>
                  <a:schemeClr val="tx1"/>
                </a:solidFill>
              </a:rPr>
              <a:t>newtoy.getInfo</a:t>
            </a:r>
            <a:r>
              <a:rPr lang="en-US" sz="1800" b="0" dirty="0">
                <a:solidFill>
                  <a:schemeClr val="tx1"/>
                </a:solidFill>
              </a:rPr>
              <a:t>(); </a:t>
            </a:r>
          </a:p>
          <a:p>
            <a:pPr lvl="3"/>
            <a:r>
              <a:rPr lang="en-US" sz="1800" b="0" dirty="0">
                <a:solidFill>
                  <a:schemeClr val="tx1"/>
                </a:solidFill>
              </a:rPr>
              <a:t>"Rating: 3, price: 100"</a:t>
            </a:r>
          </a:p>
        </p:txBody>
      </p:sp>
      <p:sp>
        <p:nvSpPr>
          <p:cNvPr id="8" name="Title 1"/>
          <p:cNvSpPr txBox="1">
            <a:spLocks/>
          </p:cNvSpPr>
          <p:nvPr/>
        </p:nvSpPr>
        <p:spPr bwMode="auto">
          <a:xfrm>
            <a:off x="914400" y="2590800"/>
            <a:ext cx="990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marL="342900" indent="-342900">
              <a:buFont typeface="Arial" panose="020B0604020202020204" pitchFamily="34" charset="0"/>
              <a:buChar char="•"/>
            </a:pPr>
            <a:r>
              <a:rPr lang="en-US" sz="1800" b="0" dirty="0">
                <a:solidFill>
                  <a:schemeClr val="tx1"/>
                </a:solidFill>
              </a:rPr>
              <a:t>It's important to note that the prototype is "live". Objects are passed by reference in JavaScript, and therefore the prototype is not copied with every new object instance. What does this mean in practice? It means that you can modify the prototype at any time and all objects (even those created before the modification) will inherit the changes.</a:t>
            </a:r>
            <a:endParaRPr lang="en-GB" altLang="en-US" sz="1800" b="0" dirty="0">
              <a:solidFill>
                <a:schemeClr val="tx1"/>
              </a:solidFill>
            </a:endParaRPr>
          </a:p>
        </p:txBody>
      </p:sp>
      <p:sp>
        <p:nvSpPr>
          <p:cNvPr id="10" name="Title 1"/>
          <p:cNvSpPr txBox="1">
            <a:spLocks/>
          </p:cNvSpPr>
          <p:nvPr/>
        </p:nvSpPr>
        <p:spPr bwMode="auto">
          <a:xfrm>
            <a:off x="914400" y="4419600"/>
            <a:ext cx="990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1"/>
            <a:r>
              <a:rPr lang="en-US" sz="1800" b="0" dirty="0">
                <a:solidFill>
                  <a:schemeClr val="tx1"/>
                </a:solidFill>
              </a:rPr>
              <a:t>Let's continue the example, adding a new method to the prototype:</a:t>
            </a:r>
          </a:p>
          <a:p>
            <a:pPr lvl="4"/>
            <a:r>
              <a:rPr lang="en-US" sz="1800" b="0" dirty="0" err="1">
                <a:solidFill>
                  <a:schemeClr val="tx1"/>
                </a:solidFill>
              </a:rPr>
              <a:t>Gadget.prototype.get</a:t>
            </a:r>
            <a:r>
              <a:rPr lang="en-US" sz="1800" b="0" dirty="0">
                <a:solidFill>
                  <a:schemeClr val="tx1"/>
                </a:solidFill>
              </a:rPr>
              <a:t> = function(what) { </a:t>
            </a:r>
          </a:p>
          <a:p>
            <a:pPr lvl="4"/>
            <a:r>
              <a:rPr lang="en-US" sz="1800" b="0" dirty="0">
                <a:solidFill>
                  <a:schemeClr val="tx1"/>
                </a:solidFill>
              </a:rPr>
              <a:t>return this[what];</a:t>
            </a:r>
          </a:p>
          <a:p>
            <a:pPr lvl="4"/>
            <a:r>
              <a:rPr lang="en-US" sz="1800" b="0" dirty="0">
                <a:solidFill>
                  <a:schemeClr val="tx1"/>
                </a:solidFill>
              </a:rPr>
              <a:t>};</a:t>
            </a:r>
            <a:endParaRPr lang="en-GB" altLang="en-US" sz="1800" b="0" dirty="0">
              <a:solidFill>
                <a:schemeClr val="tx1"/>
              </a:solidFill>
            </a:endParaRPr>
          </a:p>
        </p:txBody>
      </p:sp>
    </p:spTree>
    <p:extLst>
      <p:ext uri="{BB962C8B-B14F-4D97-AF65-F5344CB8AC3E}">
        <p14:creationId xmlns:p14="http://schemas.microsoft.com/office/powerpoint/2010/main" val="278803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479763" y="3048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Using the Prototype's Methods and Properties</a:t>
            </a:r>
          </a:p>
        </p:txBody>
      </p:sp>
      <p:sp>
        <p:nvSpPr>
          <p:cNvPr id="7" name="Title 1"/>
          <p:cNvSpPr txBox="1">
            <a:spLocks/>
          </p:cNvSpPr>
          <p:nvPr/>
        </p:nvSpPr>
        <p:spPr bwMode="auto">
          <a:xfrm>
            <a:off x="1066800" y="1143000"/>
            <a:ext cx="960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Even though newtoy was created </a:t>
            </a:r>
            <a:r>
              <a:rPr lang="en-US" sz="1800" b="0" i="1" dirty="0">
                <a:solidFill>
                  <a:schemeClr val="tx1"/>
                </a:solidFill>
              </a:rPr>
              <a:t>before </a:t>
            </a:r>
            <a:r>
              <a:rPr lang="en-US" sz="1800" b="0" dirty="0">
                <a:solidFill>
                  <a:schemeClr val="tx1"/>
                </a:solidFill>
              </a:rPr>
              <a:t>the get() method was defined, newtoy will still have access to the new method:</a:t>
            </a:r>
          </a:p>
          <a:p>
            <a:r>
              <a:rPr lang="en-US" sz="1800" b="0" dirty="0">
                <a:solidFill>
                  <a:schemeClr val="tx1"/>
                </a:solidFill>
              </a:rPr>
              <a:t>&gt;&gt;&gt; </a:t>
            </a:r>
            <a:r>
              <a:rPr lang="en-US" sz="1800" b="0" dirty="0" err="1">
                <a:solidFill>
                  <a:schemeClr val="tx1"/>
                </a:solidFill>
              </a:rPr>
              <a:t>newtoy.get</a:t>
            </a:r>
            <a:r>
              <a:rPr lang="en-US" sz="1800" b="0" dirty="0">
                <a:solidFill>
                  <a:schemeClr val="tx1"/>
                </a:solidFill>
              </a:rPr>
              <a:t>('price'); </a:t>
            </a:r>
          </a:p>
          <a:p>
            <a:r>
              <a:rPr lang="en-US" sz="1800" b="0" dirty="0">
                <a:solidFill>
                  <a:schemeClr val="tx1"/>
                </a:solidFill>
              </a:rPr>
              <a:t>100</a:t>
            </a:r>
          </a:p>
          <a:p>
            <a:r>
              <a:rPr lang="en-US" sz="1800" b="0" dirty="0">
                <a:solidFill>
                  <a:schemeClr val="tx1"/>
                </a:solidFill>
              </a:rPr>
              <a:t>&gt;&gt;&gt; </a:t>
            </a:r>
            <a:r>
              <a:rPr lang="en-US" sz="1800" b="0" dirty="0" err="1">
                <a:solidFill>
                  <a:schemeClr val="tx1"/>
                </a:solidFill>
              </a:rPr>
              <a:t>newtoy.get</a:t>
            </a:r>
            <a:r>
              <a:rPr lang="en-US" sz="1800" b="0" dirty="0">
                <a:solidFill>
                  <a:schemeClr val="tx1"/>
                </a:solidFill>
              </a:rPr>
              <a:t>('color'); </a:t>
            </a:r>
          </a:p>
          <a:p>
            <a:r>
              <a:rPr lang="en-US" sz="1800" b="0" dirty="0">
                <a:solidFill>
                  <a:schemeClr val="tx1"/>
                </a:solidFill>
              </a:rPr>
              <a:t>"black"</a:t>
            </a:r>
          </a:p>
        </p:txBody>
      </p:sp>
    </p:spTree>
    <p:extLst>
      <p:ext uri="{BB962C8B-B14F-4D97-AF65-F5344CB8AC3E}">
        <p14:creationId xmlns:p14="http://schemas.microsoft.com/office/powerpoint/2010/main" val="16813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isPrototypeOf() </a:t>
            </a:r>
          </a:p>
        </p:txBody>
      </p:sp>
      <p:sp>
        <p:nvSpPr>
          <p:cNvPr id="7" name="Title 1"/>
          <p:cNvSpPr txBox="1">
            <a:spLocks/>
          </p:cNvSpPr>
          <p:nvPr/>
        </p:nvSpPr>
        <p:spPr bwMode="auto">
          <a:xfrm>
            <a:off x="1066800" y="1219200"/>
            <a:ext cx="929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Every object also gets the isPrototypeOf() method. This method tells you whether that specific object is used as a prototype of another object.</a:t>
            </a:r>
          </a:p>
        </p:txBody>
      </p:sp>
      <p:sp>
        <p:nvSpPr>
          <p:cNvPr id="4" name="Title 1"/>
          <p:cNvSpPr txBox="1">
            <a:spLocks/>
          </p:cNvSpPr>
          <p:nvPr/>
        </p:nvSpPr>
        <p:spPr bwMode="auto">
          <a:xfrm>
            <a:off x="1066800" y="2133600"/>
            <a:ext cx="9525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Let's take a simple object monkey</a:t>
            </a:r>
            <a:r>
              <a:rPr lang="en-US" sz="1800" b="0" dirty="0" smtClean="0">
                <a:solidFill>
                  <a:schemeClr val="tx1"/>
                </a:solidFill>
              </a:rPr>
              <a:t>.</a:t>
            </a:r>
          </a:p>
          <a:p>
            <a:endParaRPr lang="en-US" sz="1800" b="0" dirty="0">
              <a:solidFill>
                <a:schemeClr val="tx1"/>
              </a:solidFill>
            </a:endParaRPr>
          </a:p>
          <a:p>
            <a:pPr lvl="2"/>
            <a:r>
              <a:rPr lang="en-US" sz="1800" b="0" dirty="0" err="1">
                <a:solidFill>
                  <a:schemeClr val="tx1"/>
                </a:solidFill>
              </a:rPr>
              <a:t>var</a:t>
            </a:r>
            <a:r>
              <a:rPr lang="en-US" sz="1800" b="0" dirty="0">
                <a:solidFill>
                  <a:schemeClr val="tx1"/>
                </a:solidFill>
              </a:rPr>
              <a:t> monkey = { </a:t>
            </a:r>
          </a:p>
          <a:p>
            <a:pPr lvl="3"/>
            <a:r>
              <a:rPr lang="en-US" sz="1800" b="0" dirty="0">
                <a:solidFill>
                  <a:schemeClr val="tx1"/>
                </a:solidFill>
              </a:rPr>
              <a:t>hair: true, </a:t>
            </a:r>
          </a:p>
          <a:p>
            <a:pPr lvl="3"/>
            <a:r>
              <a:rPr lang="en-US" sz="1800" b="0" dirty="0">
                <a:solidFill>
                  <a:schemeClr val="tx1"/>
                </a:solidFill>
              </a:rPr>
              <a:t>feeds: 'bananas', </a:t>
            </a:r>
          </a:p>
          <a:p>
            <a:pPr lvl="3"/>
            <a:r>
              <a:rPr lang="en-US" sz="1800" b="0" dirty="0">
                <a:solidFill>
                  <a:schemeClr val="tx1"/>
                </a:solidFill>
              </a:rPr>
              <a:t>breathes: 'air' </a:t>
            </a:r>
          </a:p>
          <a:p>
            <a:pPr lvl="2"/>
            <a:r>
              <a:rPr lang="en-US" sz="1800" b="0" dirty="0">
                <a:solidFill>
                  <a:schemeClr val="tx1"/>
                </a:solidFill>
              </a:rPr>
              <a:t>};</a:t>
            </a:r>
          </a:p>
        </p:txBody>
      </p:sp>
      <p:sp>
        <p:nvSpPr>
          <p:cNvPr id="5" name="Title 1"/>
          <p:cNvSpPr txBox="1">
            <a:spLocks/>
          </p:cNvSpPr>
          <p:nvPr/>
        </p:nvSpPr>
        <p:spPr bwMode="auto">
          <a:xfrm>
            <a:off x="990600" y="4419600"/>
            <a:ext cx="9525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Now let's create a Human() constructor function and set its prototype property to point to monkey</a:t>
            </a:r>
            <a:r>
              <a:rPr lang="en-US" sz="1800" b="0" dirty="0" smtClean="0">
                <a:solidFill>
                  <a:schemeClr val="tx1"/>
                </a:solidFill>
              </a:rPr>
              <a:t>.</a:t>
            </a:r>
          </a:p>
          <a:p>
            <a:endParaRPr lang="en-US" sz="1800" b="0" dirty="0">
              <a:solidFill>
                <a:schemeClr val="tx1"/>
              </a:solidFill>
            </a:endParaRPr>
          </a:p>
          <a:p>
            <a:pPr lvl="2"/>
            <a:r>
              <a:rPr lang="en-US" sz="1800" b="0" dirty="0">
                <a:solidFill>
                  <a:schemeClr val="tx1"/>
                </a:solidFill>
              </a:rPr>
              <a:t>function Human(name) { </a:t>
            </a:r>
          </a:p>
          <a:p>
            <a:pPr lvl="2"/>
            <a:r>
              <a:rPr lang="en-US" sz="1800" b="0" dirty="0">
                <a:solidFill>
                  <a:schemeClr val="tx1"/>
                </a:solidFill>
              </a:rPr>
              <a:t>this.name = name;</a:t>
            </a:r>
          </a:p>
          <a:p>
            <a:pPr lvl="2"/>
            <a:r>
              <a:rPr lang="en-US" sz="1800" b="0" dirty="0">
                <a:solidFill>
                  <a:schemeClr val="tx1"/>
                </a:solidFill>
              </a:rPr>
              <a:t>} </a:t>
            </a:r>
          </a:p>
          <a:p>
            <a:r>
              <a:rPr lang="en-US" sz="1800" b="0" dirty="0" smtClean="0">
                <a:solidFill>
                  <a:schemeClr val="tx1"/>
                </a:solidFill>
              </a:rPr>
              <a:t>		</a:t>
            </a:r>
            <a:r>
              <a:rPr lang="en-US" sz="1800" b="0" dirty="0" err="1" smtClean="0">
                <a:solidFill>
                  <a:schemeClr val="tx1"/>
                </a:solidFill>
              </a:rPr>
              <a:t>Human.prototype</a:t>
            </a:r>
            <a:r>
              <a:rPr lang="en-US" sz="1800" b="0" dirty="0" smtClean="0">
                <a:solidFill>
                  <a:schemeClr val="tx1"/>
                </a:solidFill>
              </a:rPr>
              <a:t> </a:t>
            </a:r>
            <a:r>
              <a:rPr lang="en-US" sz="1800" b="0" dirty="0">
                <a:solidFill>
                  <a:schemeClr val="tx1"/>
                </a:solidFill>
              </a:rPr>
              <a:t>= monkey;</a:t>
            </a:r>
          </a:p>
        </p:txBody>
      </p:sp>
    </p:spTree>
    <p:extLst>
      <p:ext uri="{BB962C8B-B14F-4D97-AF65-F5344CB8AC3E}">
        <p14:creationId xmlns:p14="http://schemas.microsoft.com/office/powerpoint/2010/main" val="326701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81000"/>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isPrototypeOf() </a:t>
            </a:r>
          </a:p>
        </p:txBody>
      </p:sp>
      <p:sp>
        <p:nvSpPr>
          <p:cNvPr id="7" name="Title 1"/>
          <p:cNvSpPr txBox="1">
            <a:spLocks/>
          </p:cNvSpPr>
          <p:nvPr/>
        </p:nvSpPr>
        <p:spPr bwMode="auto">
          <a:xfrm>
            <a:off x="1066800" y="1219200"/>
            <a:ext cx="952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Now if you create a new Human object called </a:t>
            </a:r>
            <a:r>
              <a:rPr lang="en-US" sz="1800" b="0" dirty="0" err="1">
                <a:solidFill>
                  <a:schemeClr val="tx1"/>
                </a:solidFill>
              </a:rPr>
              <a:t>george</a:t>
            </a:r>
            <a:r>
              <a:rPr lang="en-US" sz="1800" b="0" dirty="0">
                <a:solidFill>
                  <a:schemeClr val="tx1"/>
                </a:solidFill>
              </a:rPr>
              <a:t> and ask: "Is monkey </a:t>
            </a:r>
            <a:r>
              <a:rPr lang="en-US" sz="1800" b="0" dirty="0" err="1">
                <a:solidFill>
                  <a:schemeClr val="tx1"/>
                </a:solidFill>
              </a:rPr>
              <a:t>george's</a:t>
            </a:r>
            <a:r>
              <a:rPr lang="en-US" sz="1800" b="0" dirty="0">
                <a:solidFill>
                  <a:schemeClr val="tx1"/>
                </a:solidFill>
              </a:rPr>
              <a:t> prototype?", you'll get true</a:t>
            </a:r>
            <a:r>
              <a:rPr lang="en-US" sz="1800" b="0" dirty="0" smtClean="0">
                <a:solidFill>
                  <a:schemeClr val="tx1"/>
                </a:solidFill>
              </a:rPr>
              <a:t>.</a:t>
            </a:r>
          </a:p>
          <a:p>
            <a:endParaRPr lang="en-US" sz="1800" b="0" dirty="0">
              <a:solidFill>
                <a:schemeClr val="tx1"/>
              </a:solidFill>
            </a:endParaRPr>
          </a:p>
          <a:p>
            <a:r>
              <a:rPr lang="en-US" sz="1800" b="0" dirty="0">
                <a:solidFill>
                  <a:schemeClr val="tx1"/>
                </a:solidFill>
              </a:rPr>
              <a:t>&gt;&gt;&gt; </a:t>
            </a:r>
            <a:r>
              <a:rPr lang="en-US" sz="1800" b="0" dirty="0" err="1">
                <a:solidFill>
                  <a:schemeClr val="tx1"/>
                </a:solidFill>
              </a:rPr>
              <a:t>var</a:t>
            </a:r>
            <a:r>
              <a:rPr lang="en-US" sz="1800" b="0" dirty="0">
                <a:solidFill>
                  <a:schemeClr val="tx1"/>
                </a:solidFill>
              </a:rPr>
              <a:t> </a:t>
            </a:r>
            <a:r>
              <a:rPr lang="en-US" sz="1800" b="0" dirty="0" err="1">
                <a:solidFill>
                  <a:schemeClr val="tx1"/>
                </a:solidFill>
              </a:rPr>
              <a:t>george</a:t>
            </a:r>
            <a:r>
              <a:rPr lang="en-US" sz="1800" b="0" dirty="0">
                <a:solidFill>
                  <a:schemeClr val="tx1"/>
                </a:solidFill>
              </a:rPr>
              <a:t> = new Human('George'); </a:t>
            </a:r>
          </a:p>
          <a:p>
            <a:r>
              <a:rPr lang="en-US" sz="1800" b="0" dirty="0">
                <a:solidFill>
                  <a:schemeClr val="tx1"/>
                </a:solidFill>
              </a:rPr>
              <a:t>&gt;&gt;&gt; </a:t>
            </a:r>
            <a:r>
              <a:rPr lang="en-US" sz="1800" b="0" dirty="0" err="1">
                <a:solidFill>
                  <a:schemeClr val="tx1"/>
                </a:solidFill>
              </a:rPr>
              <a:t>monkey.isPrototypeOf</a:t>
            </a:r>
            <a:r>
              <a:rPr lang="en-US" sz="1800" b="0" dirty="0">
                <a:solidFill>
                  <a:schemeClr val="tx1"/>
                </a:solidFill>
              </a:rPr>
              <a:t>(</a:t>
            </a:r>
            <a:r>
              <a:rPr lang="en-US" sz="1800" b="0" dirty="0" err="1">
                <a:solidFill>
                  <a:schemeClr val="tx1"/>
                </a:solidFill>
              </a:rPr>
              <a:t>george</a:t>
            </a:r>
            <a:r>
              <a:rPr lang="en-US" sz="1800" b="0" dirty="0">
                <a:solidFill>
                  <a:schemeClr val="tx1"/>
                </a:solidFill>
              </a:rPr>
              <a:t>) </a:t>
            </a:r>
          </a:p>
        </p:txBody>
      </p:sp>
    </p:spTree>
    <p:extLst>
      <p:ext uri="{BB962C8B-B14F-4D97-AF65-F5344CB8AC3E}">
        <p14:creationId xmlns:p14="http://schemas.microsoft.com/office/powerpoint/2010/main" val="26351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bwMode="auto">
          <a:xfrm>
            <a:off x="548640" y="393865"/>
            <a:ext cx="102717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Augmenting Built-in Objects </a:t>
            </a:r>
          </a:p>
        </p:txBody>
      </p:sp>
      <p:sp>
        <p:nvSpPr>
          <p:cNvPr id="7" name="Title 1"/>
          <p:cNvSpPr txBox="1">
            <a:spLocks/>
          </p:cNvSpPr>
          <p:nvPr/>
        </p:nvSpPr>
        <p:spPr bwMode="auto">
          <a:xfrm>
            <a:off x="1066800" y="1219200"/>
            <a:ext cx="9601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built-in objects such as the constructor functions Array, String, and even Object, and Function can be augmented through their prototypes, which means that you can, for example, add new methods to the Array prototype and in this way make them available to all arrays. Let's do this.</a:t>
            </a:r>
          </a:p>
        </p:txBody>
      </p:sp>
      <p:sp>
        <p:nvSpPr>
          <p:cNvPr id="4" name="Title 1"/>
          <p:cNvSpPr txBox="1">
            <a:spLocks/>
          </p:cNvSpPr>
          <p:nvPr/>
        </p:nvSpPr>
        <p:spPr bwMode="auto">
          <a:xfrm>
            <a:off x="1066800" y="2743200"/>
            <a:ext cx="9753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err="1">
                <a:solidFill>
                  <a:schemeClr val="tx1"/>
                </a:solidFill>
              </a:rPr>
              <a:t>Array.prototype.inArray</a:t>
            </a:r>
            <a:r>
              <a:rPr lang="en-US" sz="1800" b="0" dirty="0">
                <a:solidFill>
                  <a:schemeClr val="tx1"/>
                </a:solidFill>
              </a:rPr>
              <a:t> = function(needle) { </a:t>
            </a:r>
          </a:p>
          <a:p>
            <a:pPr lvl="2"/>
            <a:r>
              <a:rPr lang="en-US" sz="1800" b="0" dirty="0">
                <a:solidFill>
                  <a:schemeClr val="tx1"/>
                </a:solidFill>
              </a:rPr>
              <a:t>for (</a:t>
            </a:r>
            <a:r>
              <a:rPr lang="en-US" sz="1800" b="0" dirty="0" err="1">
                <a:solidFill>
                  <a:schemeClr val="tx1"/>
                </a:solidFill>
              </a:rPr>
              <a:t>var</a:t>
            </a:r>
            <a:r>
              <a:rPr lang="en-US" sz="1800" b="0" dirty="0">
                <a:solidFill>
                  <a:schemeClr val="tx1"/>
                </a:solidFill>
              </a:rPr>
              <a:t> i = 0, </a:t>
            </a:r>
            <a:r>
              <a:rPr lang="en-US" sz="1800" b="0" dirty="0" err="1">
                <a:solidFill>
                  <a:schemeClr val="tx1"/>
                </a:solidFill>
              </a:rPr>
              <a:t>len</a:t>
            </a:r>
            <a:r>
              <a:rPr lang="en-US" sz="1800" b="0" dirty="0">
                <a:solidFill>
                  <a:schemeClr val="tx1"/>
                </a:solidFill>
              </a:rPr>
              <a:t> = </a:t>
            </a:r>
            <a:r>
              <a:rPr lang="en-US" sz="1800" b="0" dirty="0" err="1">
                <a:solidFill>
                  <a:schemeClr val="tx1"/>
                </a:solidFill>
              </a:rPr>
              <a:t>this.length</a:t>
            </a:r>
            <a:r>
              <a:rPr lang="en-US" sz="1800" b="0" dirty="0">
                <a:solidFill>
                  <a:schemeClr val="tx1"/>
                </a:solidFill>
              </a:rPr>
              <a:t>; i &lt; </a:t>
            </a:r>
            <a:r>
              <a:rPr lang="en-US" sz="1800" b="0" dirty="0" err="1">
                <a:solidFill>
                  <a:schemeClr val="tx1"/>
                </a:solidFill>
              </a:rPr>
              <a:t>len</a:t>
            </a:r>
            <a:r>
              <a:rPr lang="en-US" sz="1800" b="0" dirty="0">
                <a:solidFill>
                  <a:schemeClr val="tx1"/>
                </a:solidFill>
              </a:rPr>
              <a:t>; i++) { </a:t>
            </a:r>
          </a:p>
          <a:p>
            <a:pPr lvl="2"/>
            <a:r>
              <a:rPr lang="en-US" sz="1800" b="0" dirty="0">
                <a:solidFill>
                  <a:schemeClr val="tx1"/>
                </a:solidFill>
              </a:rPr>
              <a:t>if (this[i] === needle) { </a:t>
            </a:r>
          </a:p>
          <a:p>
            <a:pPr lvl="2"/>
            <a:r>
              <a:rPr lang="en-US" sz="1800" b="0" dirty="0">
                <a:solidFill>
                  <a:schemeClr val="tx1"/>
                </a:solidFill>
              </a:rPr>
              <a:t>return true; </a:t>
            </a:r>
          </a:p>
          <a:p>
            <a:pPr lvl="2"/>
            <a:r>
              <a:rPr lang="en-US" sz="1800" b="0" dirty="0">
                <a:solidFill>
                  <a:schemeClr val="tx1"/>
                </a:solidFill>
              </a:rPr>
              <a:t>} </a:t>
            </a:r>
          </a:p>
          <a:p>
            <a:pPr lvl="1"/>
            <a:r>
              <a:rPr lang="en-US" sz="1800" b="0" dirty="0">
                <a:solidFill>
                  <a:schemeClr val="tx1"/>
                </a:solidFill>
              </a:rPr>
              <a:t>} </a:t>
            </a:r>
          </a:p>
          <a:p>
            <a:pPr lvl="1"/>
            <a:r>
              <a:rPr lang="en-US" sz="1800" b="0" dirty="0">
                <a:solidFill>
                  <a:schemeClr val="tx1"/>
                </a:solidFill>
              </a:rPr>
              <a:t>return false;</a:t>
            </a:r>
          </a:p>
          <a:p>
            <a:pPr lvl="1"/>
            <a:r>
              <a:rPr lang="en-US" sz="1800" b="0" dirty="0" smtClean="0">
                <a:solidFill>
                  <a:schemeClr val="tx1"/>
                </a:solidFill>
              </a:rPr>
              <a:t>}</a:t>
            </a:r>
          </a:p>
          <a:p>
            <a:pPr lvl="1"/>
            <a:endParaRPr lang="en-US" sz="1800" b="0" dirty="0">
              <a:solidFill>
                <a:schemeClr val="tx1"/>
              </a:solidFill>
            </a:endParaRPr>
          </a:p>
          <a:p>
            <a:r>
              <a:rPr lang="en-US" sz="1800" b="0" dirty="0" smtClean="0">
                <a:solidFill>
                  <a:schemeClr val="tx1"/>
                </a:solidFill>
              </a:rPr>
              <a:t>&gt;&gt;&gt; </a:t>
            </a:r>
            <a:r>
              <a:rPr lang="en-US" sz="1800" b="0" dirty="0" err="1">
                <a:solidFill>
                  <a:schemeClr val="tx1"/>
                </a:solidFill>
              </a:rPr>
              <a:t>var</a:t>
            </a:r>
            <a:r>
              <a:rPr lang="en-US" sz="1800" b="0" dirty="0">
                <a:solidFill>
                  <a:schemeClr val="tx1"/>
                </a:solidFill>
              </a:rPr>
              <a:t> a = ['red', 'green', 'blue'];</a:t>
            </a:r>
          </a:p>
          <a:p>
            <a:r>
              <a:rPr lang="en-US" sz="1800" b="0" dirty="0">
                <a:solidFill>
                  <a:schemeClr val="tx1"/>
                </a:solidFill>
              </a:rPr>
              <a:t>&gt;&gt;&gt; </a:t>
            </a:r>
            <a:r>
              <a:rPr lang="en-US" sz="1800" b="0" dirty="0" err="1">
                <a:solidFill>
                  <a:schemeClr val="tx1"/>
                </a:solidFill>
              </a:rPr>
              <a:t>a.inArray</a:t>
            </a:r>
            <a:r>
              <a:rPr lang="en-US" sz="1800" b="0" dirty="0">
                <a:solidFill>
                  <a:schemeClr val="tx1"/>
                </a:solidFill>
              </a:rPr>
              <a:t>('red'); </a:t>
            </a:r>
          </a:p>
          <a:p>
            <a:r>
              <a:rPr lang="en-US" sz="1800" b="0" dirty="0" smtClean="0">
                <a:solidFill>
                  <a:schemeClr val="tx1"/>
                </a:solidFill>
              </a:rPr>
              <a:t>true</a:t>
            </a:r>
            <a:endParaRPr lang="en-US" sz="1800" b="0" dirty="0">
              <a:solidFill>
                <a:schemeClr val="tx1"/>
              </a:solidFill>
            </a:endParaRPr>
          </a:p>
          <a:p>
            <a:r>
              <a:rPr lang="en-US" sz="1800" b="0" dirty="0">
                <a:solidFill>
                  <a:schemeClr val="tx1"/>
                </a:solidFill>
              </a:rPr>
              <a:t>&gt;&gt;&gt; </a:t>
            </a:r>
            <a:r>
              <a:rPr lang="en-US" sz="1800" b="0" dirty="0" err="1">
                <a:solidFill>
                  <a:schemeClr val="tx1"/>
                </a:solidFill>
              </a:rPr>
              <a:t>a.inArray</a:t>
            </a:r>
            <a:r>
              <a:rPr lang="en-US" sz="1800" b="0" dirty="0">
                <a:solidFill>
                  <a:schemeClr val="tx1"/>
                </a:solidFill>
              </a:rPr>
              <a:t>('yellow'); </a:t>
            </a:r>
            <a:r>
              <a:rPr lang="en-US" sz="1800" b="0" dirty="0" smtClean="0">
                <a:solidFill>
                  <a:schemeClr val="tx1"/>
                </a:solidFill>
              </a:rPr>
              <a:t>// False</a:t>
            </a:r>
            <a:endParaRPr lang="en-US" sz="1800" b="0" dirty="0">
              <a:solidFill>
                <a:schemeClr val="tx1"/>
              </a:solidFill>
            </a:endParaRPr>
          </a:p>
        </p:txBody>
      </p:sp>
    </p:spTree>
    <p:extLst>
      <p:ext uri="{BB962C8B-B14F-4D97-AF65-F5344CB8AC3E}">
        <p14:creationId xmlns:p14="http://schemas.microsoft.com/office/powerpoint/2010/main" val="12647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121920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 location property points to an object that contains information about the URL of the currently loaded page. </a:t>
            </a:r>
            <a:endParaRPr lang="en-US" sz="1800" b="0" dirty="0" smtClean="0">
              <a:solidFill>
                <a:schemeClr val="tx1"/>
              </a:solidFill>
            </a:endParaRP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Window.location</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1798638"/>
            <a:ext cx="90525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a:t>Imagine you're on a page with a URL like this:</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914400" y="2667000"/>
            <a:ext cx="912876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a:hlinkClick r:id="rId2"/>
              </a:rPr>
              <a:t>http://</a:t>
            </a:r>
            <a:r>
              <a:rPr lang="en-US" sz="1800" dirty="0" smtClean="0">
                <a:hlinkClick r:id="rId2"/>
              </a:rPr>
              <a:t>search.phpied.com:8080/search?p=javascript#results</a:t>
            </a:r>
            <a:endParaRPr lang="en-US" sz="1800" dirty="0" smtClean="0"/>
          </a:p>
          <a:p>
            <a:endParaRPr lang="en-US" sz="1800" dirty="0"/>
          </a:p>
          <a:p>
            <a:r>
              <a:rPr lang="en-US" sz="1800" dirty="0" smtClean="0"/>
              <a:t>for(</a:t>
            </a:r>
            <a:r>
              <a:rPr lang="en-US" sz="1800" dirty="0" err="1" smtClean="0"/>
              <a:t>var</a:t>
            </a:r>
            <a:r>
              <a:rPr lang="en-US" sz="1800" dirty="0" smtClean="0"/>
              <a:t> </a:t>
            </a:r>
            <a:r>
              <a:rPr lang="en-US" sz="1800" dirty="0"/>
              <a:t>i in location) </a:t>
            </a:r>
            <a:r>
              <a:rPr lang="en-US" sz="1800" dirty="0" smtClean="0"/>
              <a:t>{</a:t>
            </a:r>
          </a:p>
          <a:p>
            <a:r>
              <a:rPr lang="en-US" sz="1800" dirty="0" smtClean="0"/>
              <a:t>console.log(i </a:t>
            </a:r>
            <a:r>
              <a:rPr lang="en-US" sz="1800" dirty="0"/>
              <a:t>+ ' = "' + location[i] + </a:t>
            </a:r>
            <a:r>
              <a:rPr lang="en-US" sz="1800" dirty="0" smtClean="0"/>
              <a:t>'"')</a:t>
            </a:r>
          </a:p>
          <a:p>
            <a:r>
              <a:rPr lang="en-US" sz="1800" dirty="0" smtClean="0"/>
              <a:t>} </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2" name="Rectangle 1"/>
          <p:cNvSpPr/>
          <p:nvPr/>
        </p:nvSpPr>
        <p:spPr>
          <a:xfrm>
            <a:off x="1447800" y="4129207"/>
            <a:ext cx="7924800" cy="2308324"/>
          </a:xfrm>
          <a:prstGeom prst="rect">
            <a:avLst/>
          </a:prstGeom>
        </p:spPr>
        <p:txBody>
          <a:bodyPr wrap="square">
            <a:spAutoFit/>
          </a:bodyPr>
          <a:lstStyle/>
          <a:p>
            <a:r>
              <a:rPr lang="en-US" sz="1800" dirty="0" err="1"/>
              <a:t>href</a:t>
            </a:r>
            <a:r>
              <a:rPr lang="en-US" sz="1800" dirty="0"/>
              <a:t> = "http://search.phpied.com:8080/</a:t>
            </a:r>
            <a:r>
              <a:rPr lang="en-US" sz="1800" dirty="0" err="1"/>
              <a:t>search?p</a:t>
            </a:r>
            <a:r>
              <a:rPr lang="en-US" sz="1800" dirty="0"/>
              <a:t>=</a:t>
            </a:r>
            <a:r>
              <a:rPr lang="en-US" sz="1800" dirty="0" err="1"/>
              <a:t>javascript#results</a:t>
            </a:r>
            <a:r>
              <a:rPr lang="en-US" sz="1800" dirty="0"/>
              <a:t>" </a:t>
            </a:r>
          </a:p>
          <a:p>
            <a:r>
              <a:rPr lang="en-US" sz="1800" dirty="0"/>
              <a:t>hash = "#results" </a:t>
            </a:r>
          </a:p>
          <a:p>
            <a:r>
              <a:rPr lang="en-US" sz="1800" dirty="0"/>
              <a:t>host = "search.phpied.com:8080" </a:t>
            </a:r>
          </a:p>
          <a:p>
            <a:r>
              <a:rPr lang="en-US" sz="1800" dirty="0"/>
              <a:t>hostname = "</a:t>
            </a:r>
            <a:r>
              <a:rPr lang="en-US" sz="1800" dirty="0" smtClean="0"/>
              <a:t>search.phpied.com“</a:t>
            </a:r>
          </a:p>
          <a:p>
            <a:r>
              <a:rPr lang="en-US" sz="1800" dirty="0"/>
              <a:t>pathname = "/search" </a:t>
            </a:r>
          </a:p>
          <a:p>
            <a:r>
              <a:rPr lang="en-US" sz="1800" dirty="0"/>
              <a:t>port = "8080" </a:t>
            </a:r>
          </a:p>
          <a:p>
            <a:r>
              <a:rPr lang="en-US" sz="1800" dirty="0"/>
              <a:t>protocol = "http:" </a:t>
            </a:r>
          </a:p>
          <a:p>
            <a:r>
              <a:rPr lang="en-US" sz="1800" dirty="0"/>
              <a:t>search = "?p=</a:t>
            </a:r>
            <a:r>
              <a:rPr lang="en-US" sz="1800" dirty="0" err="1"/>
              <a:t>javascript</a:t>
            </a:r>
            <a:r>
              <a:rPr lang="en-US" sz="1800" dirty="0"/>
              <a:t>"</a:t>
            </a:r>
          </a:p>
        </p:txBody>
      </p:sp>
    </p:spTree>
    <p:extLst>
      <p:ext uri="{BB962C8B-B14F-4D97-AF65-F5344CB8AC3E}">
        <p14:creationId xmlns:p14="http://schemas.microsoft.com/office/powerpoint/2010/main" val="228799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1219200" y="2590800"/>
            <a:ext cx="7376160" cy="1600200"/>
          </a:xfrm>
        </p:spPr>
        <p:txBody>
          <a:bodyPr/>
          <a:lstStyle/>
          <a:p>
            <a:pPr marL="0" indent="0">
              <a:buNone/>
            </a:pPr>
            <a:r>
              <a:rPr lang="en-US" dirty="0" smtClean="0"/>
              <a:t>Thanks</a:t>
            </a:r>
            <a:endParaRPr lang="en-US" dirty="0"/>
          </a:p>
        </p:txBody>
      </p:sp>
      <p:sp>
        <p:nvSpPr>
          <p:cNvPr id="2" name="Title 1"/>
          <p:cNvSpPr>
            <a:spLocks noGrp="1"/>
          </p:cNvSpPr>
          <p:nvPr>
            <p:ph type="ctrTitle" idx="4294967295"/>
          </p:nvPr>
        </p:nvSpPr>
        <p:spPr>
          <a:xfrm>
            <a:off x="1219200" y="2133600"/>
            <a:ext cx="9951720" cy="612774"/>
          </a:xfrm>
          <a:prstGeom prst="rect">
            <a:avLst/>
          </a:prstGeom>
        </p:spPr>
        <p:txBody>
          <a:bodyPr/>
          <a:lstStyle/>
          <a:p>
            <a:r>
              <a:rPr lang="en-US" dirty="0" err="1" smtClean="0">
                <a:solidFill>
                  <a:schemeClr val="bg1"/>
                </a:solidFill>
              </a:rPr>
              <a:t>AngularJs</a:t>
            </a:r>
            <a:endParaRPr lang="en-US" dirty="0">
              <a:solidFill>
                <a:schemeClr val="bg1"/>
              </a:solidFill>
            </a:endParaRPr>
          </a:p>
        </p:txBody>
      </p:sp>
    </p:spTree>
    <p:extLst>
      <p:ext uri="{BB962C8B-B14F-4D97-AF65-F5344CB8AC3E}">
        <p14:creationId xmlns:p14="http://schemas.microsoft.com/office/powerpoint/2010/main" val="297796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1219200"/>
            <a:ext cx="830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There are also three methods that location provides—reload(), assign(), and replace().</a:t>
            </a:r>
            <a:endParaRPr lang="en-US" sz="1800" b="0" dirty="0" smtClean="0">
              <a:solidFill>
                <a:schemeClr val="tx1"/>
              </a:solidFill>
            </a:endParaRPr>
          </a:p>
        </p:txBody>
      </p:sp>
      <p:sp>
        <p:nvSpPr>
          <p:cNvPr id="9" name="Title 2"/>
          <p:cNvSpPr txBox="1">
            <a:spLocks/>
          </p:cNvSpPr>
          <p:nvPr/>
        </p:nvSpPr>
        <p:spPr bwMode="auto">
          <a:xfrm>
            <a:off x="57912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Window.location</a:t>
            </a:r>
          </a:p>
        </p:txBody>
      </p:sp>
      <p:sp>
        <p:nvSpPr>
          <p:cNvPr id="10" name="Title 1"/>
          <p:cNvSpPr txBox="1">
            <a:spLocks/>
          </p:cNvSpPr>
          <p:nvPr/>
        </p:nvSpPr>
        <p:spPr bwMode="auto">
          <a:xfrm>
            <a:off x="1234440" y="2971800"/>
            <a:ext cx="85191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8" name="Title 1"/>
          <p:cNvSpPr txBox="1">
            <a:spLocks/>
          </p:cNvSpPr>
          <p:nvPr/>
        </p:nvSpPr>
        <p:spPr bwMode="auto">
          <a:xfrm>
            <a:off x="990600" y="1524000"/>
            <a:ext cx="905256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lvl="0" indent="-342900" defTabSz="914400" eaLnBrk="0" hangingPunct="0">
              <a:lnSpc>
                <a:spcPct val="150000"/>
              </a:lnSpc>
              <a:defRPr/>
            </a:pPr>
            <a:r>
              <a:rPr lang="en-US" sz="1800" dirty="0" smtClean="0"/>
              <a:t>You can navigate to another page in following formats:</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12" name="Title 1"/>
          <p:cNvSpPr txBox="1">
            <a:spLocks/>
          </p:cNvSpPr>
          <p:nvPr/>
        </p:nvSpPr>
        <p:spPr bwMode="auto">
          <a:xfrm>
            <a:off x="1600200" y="1828800"/>
            <a:ext cx="5715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1800" dirty="0"/>
              <a:t>window.location.href = 'http://</a:t>
            </a:r>
            <a:r>
              <a:rPr lang="en-US" sz="1800" dirty="0" smtClean="0"/>
              <a:t>www.google.com</a:t>
            </a:r>
            <a:r>
              <a:rPr lang="en-US" sz="1800" dirty="0"/>
              <a:t>'</a:t>
            </a:r>
          </a:p>
          <a:p>
            <a:r>
              <a:rPr lang="en-US" sz="1800" dirty="0" smtClean="0"/>
              <a:t>location.href </a:t>
            </a:r>
            <a:r>
              <a:rPr lang="en-US" sz="1800" dirty="0"/>
              <a:t>= 'http://</a:t>
            </a:r>
            <a:r>
              <a:rPr lang="en-US" sz="1800" dirty="0" smtClean="0"/>
              <a:t>www.google.com</a:t>
            </a:r>
            <a:r>
              <a:rPr lang="en-US" sz="1800" dirty="0"/>
              <a:t>'</a:t>
            </a:r>
          </a:p>
          <a:p>
            <a:r>
              <a:rPr lang="en-US" sz="1800" dirty="0" smtClean="0"/>
              <a:t>location </a:t>
            </a:r>
            <a:r>
              <a:rPr lang="en-US" sz="1800" dirty="0"/>
              <a:t>= 'http://</a:t>
            </a:r>
            <a:r>
              <a:rPr lang="en-US" sz="1800" dirty="0" smtClean="0"/>
              <a:t>www.google.com</a:t>
            </a:r>
            <a:r>
              <a:rPr lang="en-US" sz="1800" dirty="0"/>
              <a:t>'</a:t>
            </a:r>
          </a:p>
          <a:p>
            <a:r>
              <a:rPr lang="en-US" sz="1800" dirty="0" smtClean="0"/>
              <a:t>location.assign</a:t>
            </a:r>
            <a:r>
              <a:rPr lang="en-US" sz="1800" dirty="0"/>
              <a:t>('http://</a:t>
            </a:r>
            <a:r>
              <a:rPr lang="en-US" sz="1800" dirty="0" smtClean="0"/>
              <a:t>www.google.com</a:t>
            </a:r>
            <a:r>
              <a:rPr lang="en-US" sz="1800" dirty="0"/>
              <a:t>')</a:t>
            </a:r>
            <a:endParaRPr kumimoji="0" lang="en-US" sz="1800" i="0" u="none" strike="noStrike" kern="1200" cap="none" spc="0" normalizeH="0" baseline="0" noProof="0" dirty="0">
              <a:ln>
                <a:noFill/>
              </a:ln>
              <a:effectLst/>
              <a:uLnTx/>
              <a:uFillTx/>
              <a:latin typeface="Century Gothic" pitchFamily="34" charset="0"/>
              <a:ea typeface="+mj-ea"/>
              <a:cs typeface="+mj-cs"/>
            </a:endParaRPr>
          </a:p>
        </p:txBody>
      </p:sp>
      <p:sp>
        <p:nvSpPr>
          <p:cNvPr id="2" name="Rectangle 1"/>
          <p:cNvSpPr/>
          <p:nvPr/>
        </p:nvSpPr>
        <p:spPr>
          <a:xfrm>
            <a:off x="990600" y="3280827"/>
            <a:ext cx="7924800" cy="1200329"/>
          </a:xfrm>
          <a:prstGeom prst="rect">
            <a:avLst/>
          </a:prstGeom>
        </p:spPr>
        <p:txBody>
          <a:bodyPr wrap="square">
            <a:spAutoFit/>
          </a:bodyPr>
          <a:lstStyle/>
          <a:p>
            <a:r>
              <a:rPr lang="en-US" sz="1800" dirty="0"/>
              <a:t>replace() is almost the same as assign(). The difference is that it doesn't create an entry in the browser's history list</a:t>
            </a:r>
            <a:r>
              <a:rPr lang="en-US" sz="1800" dirty="0" smtClean="0"/>
              <a:t>:</a:t>
            </a:r>
          </a:p>
          <a:p>
            <a:endParaRPr lang="en-US" sz="1800" dirty="0"/>
          </a:p>
          <a:p>
            <a:r>
              <a:rPr lang="en-US" sz="1800" dirty="0" err="1" smtClean="0"/>
              <a:t>location.replace</a:t>
            </a:r>
            <a:r>
              <a:rPr lang="en-US" sz="1800" dirty="0"/>
              <a:t>('http://www.yahoo.com')</a:t>
            </a:r>
          </a:p>
        </p:txBody>
      </p:sp>
      <p:sp>
        <p:nvSpPr>
          <p:cNvPr id="3" name="Rectangle 2"/>
          <p:cNvSpPr/>
          <p:nvPr/>
        </p:nvSpPr>
        <p:spPr>
          <a:xfrm>
            <a:off x="990600" y="4648200"/>
            <a:ext cx="9296400" cy="1754326"/>
          </a:xfrm>
          <a:prstGeom prst="rect">
            <a:avLst/>
          </a:prstGeom>
        </p:spPr>
        <p:txBody>
          <a:bodyPr wrap="square">
            <a:spAutoFit/>
          </a:bodyPr>
          <a:lstStyle/>
          <a:p>
            <a:r>
              <a:rPr lang="en-US" sz="1800" dirty="0"/>
              <a:t>To reload a page you can use:</a:t>
            </a:r>
          </a:p>
          <a:p>
            <a:r>
              <a:rPr lang="en-US" sz="1800" dirty="0"/>
              <a:t>	</a:t>
            </a:r>
            <a:r>
              <a:rPr lang="en-US" sz="1800" dirty="0" smtClean="0"/>
              <a:t>location.reload()</a:t>
            </a:r>
          </a:p>
          <a:p>
            <a:endParaRPr lang="en-US" sz="1800" dirty="0"/>
          </a:p>
          <a:p>
            <a:r>
              <a:rPr lang="en-US" sz="1800" dirty="0"/>
              <a:t>Alternatively, you can use location.href to point it to </a:t>
            </a:r>
            <a:r>
              <a:rPr lang="en-US" sz="1800" dirty="0" smtClean="0"/>
              <a:t>itself:</a:t>
            </a:r>
          </a:p>
          <a:p>
            <a:r>
              <a:rPr lang="en-US" sz="1800" dirty="0" err="1" smtClean="0"/>
              <a:t>window.location.href</a:t>
            </a:r>
            <a:r>
              <a:rPr lang="en-US" sz="1800" dirty="0" smtClean="0"/>
              <a:t> </a:t>
            </a:r>
            <a:r>
              <a:rPr lang="en-US" sz="1800" dirty="0"/>
              <a:t>= window.location.href</a:t>
            </a:r>
          </a:p>
          <a:p>
            <a:r>
              <a:rPr lang="en-US" sz="1800" dirty="0" smtClean="0"/>
              <a:t>Or simply: location </a:t>
            </a:r>
            <a:r>
              <a:rPr lang="en-US" sz="1800" dirty="0"/>
              <a:t>= location</a:t>
            </a:r>
          </a:p>
        </p:txBody>
      </p:sp>
    </p:spTree>
    <p:extLst>
      <p:ext uri="{BB962C8B-B14F-4D97-AF65-F5344CB8AC3E}">
        <p14:creationId xmlns:p14="http://schemas.microsoft.com/office/powerpoint/2010/main" val="30858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658090" y="1104900"/>
            <a:ext cx="1000991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 allows limited access to the previously-visited pages in the same browser session. </a:t>
            </a:r>
            <a:endParaRPr lang="en-US" sz="1600" b="0" dirty="0" smtClean="0">
              <a:solidFill>
                <a:schemeClr val="tx1"/>
              </a:solidFill>
            </a:endParaRPr>
          </a:p>
        </p:txBody>
      </p:sp>
      <p:sp>
        <p:nvSpPr>
          <p:cNvPr id="9" name="Title 2"/>
          <p:cNvSpPr txBox="1">
            <a:spLocks/>
          </p:cNvSpPr>
          <p:nvPr/>
        </p:nvSpPr>
        <p:spPr bwMode="auto">
          <a:xfrm>
            <a:off x="585256"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Window.history</a:t>
            </a:r>
          </a:p>
        </p:txBody>
      </p:sp>
      <p:sp>
        <p:nvSpPr>
          <p:cNvPr id="10" name="Title 1"/>
          <p:cNvSpPr txBox="1">
            <a:spLocks/>
          </p:cNvSpPr>
          <p:nvPr/>
        </p:nvSpPr>
        <p:spPr bwMode="auto">
          <a:xfrm>
            <a:off x="658090" y="3114304"/>
            <a:ext cx="88602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Tx/>
              <a:buSzTx/>
              <a:tabLst/>
              <a:defRPr/>
            </a:pPr>
            <a:endParaRPr kumimoji="0" lang="en-US" sz="1600" i="0" u="none" strike="noStrike" kern="1200" cap="none" spc="0" normalizeH="0" baseline="0" noProof="0" dirty="0">
              <a:ln>
                <a:noFill/>
              </a:ln>
              <a:effectLst/>
              <a:uLnTx/>
              <a:uFillTx/>
              <a:latin typeface="Century Gothic" pitchFamily="34" charset="0"/>
              <a:ea typeface="+mj-ea"/>
              <a:cs typeface="+mj-cs"/>
            </a:endParaRPr>
          </a:p>
        </p:txBody>
      </p:sp>
      <p:sp>
        <p:nvSpPr>
          <p:cNvPr id="11" name="Title 1"/>
          <p:cNvSpPr txBox="1">
            <a:spLocks/>
          </p:cNvSpPr>
          <p:nvPr/>
        </p:nvSpPr>
        <p:spPr bwMode="auto">
          <a:xfrm>
            <a:off x="1953491" y="1714500"/>
            <a:ext cx="269451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window.history.length </a:t>
            </a:r>
            <a:endParaRPr lang="en-US" sz="1600" b="0" dirty="0" smtClean="0">
              <a:solidFill>
                <a:schemeClr val="tx1"/>
              </a:solidFill>
            </a:endParaRPr>
          </a:p>
        </p:txBody>
      </p:sp>
      <p:sp>
        <p:nvSpPr>
          <p:cNvPr id="13" name="Title 1"/>
          <p:cNvSpPr txBox="1">
            <a:spLocks/>
          </p:cNvSpPr>
          <p:nvPr/>
        </p:nvSpPr>
        <p:spPr bwMode="auto">
          <a:xfrm>
            <a:off x="658090" y="2324100"/>
            <a:ext cx="980268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window.history allows limited access to the previously-visited pages in the same browser session. </a:t>
            </a:r>
            <a:endParaRPr lang="en-US" sz="1600" b="0" dirty="0" smtClean="0">
              <a:solidFill>
                <a:schemeClr val="tx1"/>
              </a:solidFill>
            </a:endParaRPr>
          </a:p>
        </p:txBody>
      </p:sp>
      <p:sp>
        <p:nvSpPr>
          <p:cNvPr id="14" name="Title 1"/>
          <p:cNvSpPr txBox="1">
            <a:spLocks/>
          </p:cNvSpPr>
          <p:nvPr/>
        </p:nvSpPr>
        <p:spPr bwMode="auto">
          <a:xfrm>
            <a:off x="762000" y="2857500"/>
            <a:ext cx="932690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smtClean="0">
                <a:solidFill>
                  <a:schemeClr val="tx1"/>
                </a:solidFill>
              </a:rPr>
              <a:t>window.history[0]; // You won’t see the actual url’s</a:t>
            </a:r>
          </a:p>
        </p:txBody>
      </p:sp>
      <p:sp>
        <p:nvSpPr>
          <p:cNvPr id="15" name="Title 1"/>
          <p:cNvSpPr txBox="1">
            <a:spLocks/>
          </p:cNvSpPr>
          <p:nvPr/>
        </p:nvSpPr>
        <p:spPr bwMode="auto">
          <a:xfrm>
            <a:off x="658090" y="3695700"/>
            <a:ext cx="10009909"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600" b="0" dirty="0">
                <a:solidFill>
                  <a:schemeClr val="tx1"/>
                </a:solidFill>
              </a:rPr>
              <a:t>You can, however, navigate back and forth through the user's session as if the user had clicked the Back/Forward browser buttons</a:t>
            </a:r>
            <a:r>
              <a:rPr lang="en-US" sz="1600" b="0" dirty="0" smtClean="0">
                <a:solidFill>
                  <a:schemeClr val="tx1"/>
                </a:solidFill>
              </a:rPr>
              <a:t>:</a:t>
            </a:r>
          </a:p>
          <a:p>
            <a:endParaRPr lang="en-US" sz="1600" b="0" dirty="0">
              <a:solidFill>
                <a:schemeClr val="tx1"/>
              </a:solidFill>
            </a:endParaRPr>
          </a:p>
          <a:p>
            <a:r>
              <a:rPr lang="en-US" sz="1600" b="0" dirty="0" smtClean="0">
                <a:solidFill>
                  <a:schemeClr val="tx1"/>
                </a:solidFill>
              </a:rPr>
              <a:t> </a:t>
            </a:r>
            <a:r>
              <a:rPr lang="en-US" sz="1600" b="0" dirty="0">
                <a:solidFill>
                  <a:schemeClr val="tx1"/>
                </a:solidFill>
              </a:rPr>
              <a:t>history.forward()</a:t>
            </a:r>
          </a:p>
          <a:p>
            <a:r>
              <a:rPr lang="en-US" sz="1600" b="0" dirty="0">
                <a:solidFill>
                  <a:schemeClr val="tx1"/>
                </a:solidFill>
              </a:rPr>
              <a:t> </a:t>
            </a:r>
            <a:r>
              <a:rPr lang="en-US" sz="1600" b="0" dirty="0" smtClean="0">
                <a:solidFill>
                  <a:schemeClr val="tx1"/>
                </a:solidFill>
              </a:rPr>
              <a:t>history.back()</a:t>
            </a:r>
          </a:p>
          <a:p>
            <a:endParaRPr lang="en-US" sz="1600" b="0" dirty="0">
              <a:solidFill>
                <a:schemeClr val="tx1"/>
              </a:solidFill>
            </a:endParaRPr>
          </a:p>
          <a:p>
            <a:r>
              <a:rPr lang="en-US" sz="1600" b="0" dirty="0">
                <a:solidFill>
                  <a:schemeClr val="tx1"/>
                </a:solidFill>
              </a:rPr>
              <a:t>You can also skip pages back and forth with history.go(). This is same as calling history.back():</a:t>
            </a:r>
          </a:p>
          <a:p>
            <a:r>
              <a:rPr lang="en-US" sz="1600" b="0" dirty="0" smtClean="0">
                <a:solidFill>
                  <a:schemeClr val="tx1"/>
                </a:solidFill>
              </a:rPr>
              <a:t>history.go</a:t>
            </a:r>
            <a:r>
              <a:rPr lang="en-US" sz="1600" b="0" dirty="0">
                <a:solidFill>
                  <a:schemeClr val="tx1"/>
                </a:solidFill>
              </a:rPr>
              <a:t>(-1</a:t>
            </a:r>
            <a:r>
              <a:rPr lang="en-US" sz="1600" b="0" dirty="0" smtClean="0">
                <a:solidFill>
                  <a:schemeClr val="tx1"/>
                </a:solidFill>
              </a:rPr>
              <a:t>);</a:t>
            </a:r>
          </a:p>
          <a:p>
            <a:endParaRPr lang="en-US" sz="1600" b="0" dirty="0">
              <a:solidFill>
                <a:schemeClr val="tx1"/>
              </a:solidFill>
            </a:endParaRPr>
          </a:p>
          <a:p>
            <a:pPr lvl="1"/>
            <a:r>
              <a:rPr lang="en-US" sz="1600" b="0" dirty="0" smtClean="0">
                <a:solidFill>
                  <a:schemeClr val="tx1"/>
                </a:solidFill>
              </a:rPr>
              <a:t>Two pages back:          </a:t>
            </a:r>
          </a:p>
          <a:p>
            <a:pPr lvl="1"/>
            <a:r>
              <a:rPr lang="en-US" sz="1600" b="0" dirty="0" err="1" smtClean="0">
                <a:solidFill>
                  <a:schemeClr val="tx1"/>
                </a:solidFill>
              </a:rPr>
              <a:t>history.go</a:t>
            </a:r>
            <a:r>
              <a:rPr lang="en-US" sz="1600" b="0" dirty="0" smtClean="0">
                <a:solidFill>
                  <a:schemeClr val="tx1"/>
                </a:solidFill>
              </a:rPr>
              <a:t>(-2);</a:t>
            </a:r>
          </a:p>
          <a:p>
            <a:pPr lvl="1"/>
            <a:endParaRPr lang="en-US" sz="1600" b="0" dirty="0">
              <a:solidFill>
                <a:schemeClr val="tx1"/>
              </a:solidFill>
            </a:endParaRPr>
          </a:p>
        </p:txBody>
      </p:sp>
    </p:spTree>
    <p:extLst>
      <p:ext uri="{BB962C8B-B14F-4D97-AF65-F5344CB8AC3E}">
        <p14:creationId xmlns:p14="http://schemas.microsoft.com/office/powerpoint/2010/main" val="95669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914400" y="91440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screen provides information about the desktop outside the browser. </a:t>
            </a:r>
            <a:endParaRPr lang="en-US" sz="1800" b="0" dirty="0" smtClean="0">
              <a:solidFill>
                <a:schemeClr val="tx1"/>
              </a:solidFill>
            </a:endParaRPr>
          </a:p>
        </p:txBody>
      </p:sp>
      <p:sp>
        <p:nvSpPr>
          <p:cNvPr id="9" name="Title 2"/>
          <p:cNvSpPr txBox="1">
            <a:spLocks/>
          </p:cNvSpPr>
          <p:nvPr/>
        </p:nvSpPr>
        <p:spPr bwMode="auto">
          <a:xfrm>
            <a:off x="548640" y="556419"/>
            <a:ext cx="987552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2500" dirty="0">
                <a:solidFill>
                  <a:srgbClr val="3D96AC"/>
                </a:solidFill>
                <a:latin typeface="Calibri" pitchFamily="34" charset="0"/>
                <a:ea typeface="ＭＳ Ｐゴシック" charset="-128"/>
                <a:cs typeface="Calibri" pitchFamily="34" charset="0"/>
              </a:rPr>
              <a:t>Window.screen</a:t>
            </a:r>
          </a:p>
        </p:txBody>
      </p:sp>
      <p:sp>
        <p:nvSpPr>
          <p:cNvPr id="11" name="Title 1"/>
          <p:cNvSpPr txBox="1">
            <a:spLocks/>
          </p:cNvSpPr>
          <p:nvPr/>
        </p:nvSpPr>
        <p:spPr bwMode="auto">
          <a:xfrm>
            <a:off x="914400" y="15240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You can also check the available screen real estate (the resolution):</a:t>
            </a:r>
            <a:r>
              <a:rPr lang="en-US" sz="1800" b="0" dirty="0" smtClean="0">
                <a:solidFill>
                  <a:schemeClr val="tx1"/>
                </a:solidFill>
              </a:rPr>
              <a:t> </a:t>
            </a:r>
          </a:p>
        </p:txBody>
      </p:sp>
      <p:sp>
        <p:nvSpPr>
          <p:cNvPr id="14" name="Title 1"/>
          <p:cNvSpPr txBox="1">
            <a:spLocks/>
          </p:cNvSpPr>
          <p:nvPr/>
        </p:nvSpPr>
        <p:spPr bwMode="auto">
          <a:xfrm>
            <a:off x="1676400" y="2209800"/>
            <a:ext cx="624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r>
              <a:rPr lang="en-US" sz="1800" b="0" dirty="0">
                <a:solidFill>
                  <a:schemeClr val="tx1"/>
                </a:solidFill>
              </a:rPr>
              <a:t>screen.width </a:t>
            </a:r>
            <a:endParaRPr lang="en-US" sz="1800" b="0" dirty="0" smtClean="0">
              <a:solidFill>
                <a:schemeClr val="tx1"/>
              </a:solidFill>
            </a:endParaRPr>
          </a:p>
          <a:p>
            <a:r>
              <a:rPr lang="en-US" sz="1800" b="0" dirty="0" smtClean="0">
                <a:solidFill>
                  <a:schemeClr val="tx1"/>
                </a:solidFill>
              </a:rPr>
              <a:t>Screen.height</a:t>
            </a:r>
          </a:p>
          <a:p>
            <a:r>
              <a:rPr lang="en-US" sz="1800" b="0" dirty="0" smtClean="0">
                <a:solidFill>
                  <a:schemeClr val="tx1"/>
                </a:solidFill>
              </a:rPr>
              <a:t>Screen.availHeight</a:t>
            </a:r>
            <a:endParaRPr lang="en-US" sz="1800" b="0" dirty="0">
              <a:solidFill>
                <a:schemeClr val="tx1"/>
              </a:solidFill>
            </a:endParaRPr>
          </a:p>
          <a:p>
            <a:endParaRPr lang="en-US" sz="1800" b="0" dirty="0" smtClean="0">
              <a:solidFill>
                <a:schemeClr val="tx1"/>
              </a:solidFill>
            </a:endParaRPr>
          </a:p>
          <a:p>
            <a:endParaRPr lang="en-US" sz="1800" b="0" dirty="0" smtClean="0">
              <a:solidFill>
                <a:schemeClr val="tx1"/>
              </a:solidFill>
            </a:endParaRPr>
          </a:p>
          <a:p>
            <a:r>
              <a:rPr lang="en-US" sz="1800" b="0" dirty="0" smtClean="0">
                <a:solidFill>
                  <a:schemeClr val="tx1"/>
                </a:solidFill>
              </a:rPr>
              <a:t> </a:t>
            </a:r>
          </a:p>
        </p:txBody>
      </p:sp>
      <p:sp>
        <p:nvSpPr>
          <p:cNvPr id="15" name="Title 1"/>
          <p:cNvSpPr txBox="1">
            <a:spLocks/>
          </p:cNvSpPr>
          <p:nvPr/>
        </p:nvSpPr>
        <p:spPr bwMode="auto">
          <a:xfrm>
            <a:off x="-457200" y="3505200"/>
            <a:ext cx="990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kern="1200">
                <a:solidFill>
                  <a:srgbClr val="7F7F7F"/>
                </a:solidFill>
                <a:latin typeface="Century Gothic" pitchFamily="34" charset="0"/>
                <a:ea typeface="+mj-ea"/>
                <a:cs typeface="+mj-cs"/>
              </a:defRPr>
            </a:lvl1pPr>
            <a:lvl2pPr algn="l" rtl="0" eaLnBrk="0" fontAlgn="base" hangingPunct="0">
              <a:spcBef>
                <a:spcPct val="0"/>
              </a:spcBef>
              <a:spcAft>
                <a:spcPct val="0"/>
              </a:spcAft>
              <a:defRPr sz="2000" b="1">
                <a:solidFill>
                  <a:srgbClr val="7F7F7F"/>
                </a:solidFill>
                <a:latin typeface="Century Gothic" pitchFamily="34" charset="0"/>
              </a:defRPr>
            </a:lvl2pPr>
            <a:lvl3pPr algn="l" rtl="0" eaLnBrk="0" fontAlgn="base" hangingPunct="0">
              <a:spcBef>
                <a:spcPct val="0"/>
              </a:spcBef>
              <a:spcAft>
                <a:spcPct val="0"/>
              </a:spcAft>
              <a:defRPr sz="2000" b="1">
                <a:solidFill>
                  <a:srgbClr val="7F7F7F"/>
                </a:solidFill>
                <a:latin typeface="Century Gothic" pitchFamily="34" charset="0"/>
              </a:defRPr>
            </a:lvl3pPr>
            <a:lvl4pPr algn="l" rtl="0" eaLnBrk="0" fontAlgn="base" hangingPunct="0">
              <a:spcBef>
                <a:spcPct val="0"/>
              </a:spcBef>
              <a:spcAft>
                <a:spcPct val="0"/>
              </a:spcAft>
              <a:defRPr sz="2000" b="1">
                <a:solidFill>
                  <a:srgbClr val="7F7F7F"/>
                </a:solidFill>
                <a:latin typeface="Century Gothic" pitchFamily="34" charset="0"/>
              </a:defRPr>
            </a:lvl4pPr>
            <a:lvl5pPr algn="l" rtl="0" eaLnBrk="0" fontAlgn="base" hangingPunct="0">
              <a:spcBef>
                <a:spcPct val="0"/>
              </a:spcBef>
              <a:spcAft>
                <a:spcPct val="0"/>
              </a:spcAft>
              <a:defRPr sz="2000" b="1">
                <a:solidFill>
                  <a:srgbClr val="7F7F7F"/>
                </a:solidFill>
                <a:latin typeface="Century Gothic" pitchFamily="34" charset="0"/>
              </a:defRPr>
            </a:lvl5pPr>
            <a:lvl6pPr marL="457200" algn="l" rtl="0" fontAlgn="base">
              <a:spcBef>
                <a:spcPct val="0"/>
              </a:spcBef>
              <a:spcAft>
                <a:spcPct val="0"/>
              </a:spcAft>
              <a:defRPr sz="2400">
                <a:solidFill>
                  <a:srgbClr val="7F7F7F"/>
                </a:solidFill>
                <a:latin typeface="Century Gothic" pitchFamily="34" charset="0"/>
              </a:defRPr>
            </a:lvl6pPr>
            <a:lvl7pPr marL="914400" algn="l" rtl="0" fontAlgn="base">
              <a:spcBef>
                <a:spcPct val="0"/>
              </a:spcBef>
              <a:spcAft>
                <a:spcPct val="0"/>
              </a:spcAft>
              <a:defRPr sz="2400">
                <a:solidFill>
                  <a:srgbClr val="7F7F7F"/>
                </a:solidFill>
                <a:latin typeface="Century Gothic" pitchFamily="34" charset="0"/>
              </a:defRPr>
            </a:lvl7pPr>
            <a:lvl8pPr marL="1371600" algn="l" rtl="0" fontAlgn="base">
              <a:spcBef>
                <a:spcPct val="0"/>
              </a:spcBef>
              <a:spcAft>
                <a:spcPct val="0"/>
              </a:spcAft>
              <a:defRPr sz="2400">
                <a:solidFill>
                  <a:srgbClr val="7F7F7F"/>
                </a:solidFill>
                <a:latin typeface="Century Gothic" pitchFamily="34" charset="0"/>
              </a:defRPr>
            </a:lvl8pPr>
            <a:lvl9pPr marL="1828800" algn="l" rtl="0" fontAlgn="base">
              <a:spcBef>
                <a:spcPct val="0"/>
              </a:spcBef>
              <a:spcAft>
                <a:spcPct val="0"/>
              </a:spcAft>
              <a:defRPr sz="2400">
                <a:solidFill>
                  <a:srgbClr val="7F7F7F"/>
                </a:solidFill>
                <a:latin typeface="Century Gothic" pitchFamily="34" charset="0"/>
              </a:defRPr>
            </a:lvl9pPr>
          </a:lstStyle>
          <a:p>
            <a:pPr lvl="3"/>
            <a:r>
              <a:rPr lang="en-US" sz="1800" b="0" dirty="0">
                <a:solidFill>
                  <a:schemeClr val="tx1"/>
                </a:solidFill>
              </a:rPr>
              <a:t>The difference between height and availHeight is that the height is the total resolution, while availHeight subtracts any operating system menus such as the Windows task bar. The same is the case for width and availWidth.</a:t>
            </a:r>
            <a:endParaRPr lang="en-US" sz="1800" b="0" dirty="0" smtClean="0">
              <a:solidFill>
                <a:schemeClr val="tx1"/>
              </a:solidFill>
            </a:endParaRPr>
          </a:p>
        </p:txBody>
      </p:sp>
    </p:spTree>
    <p:extLst>
      <p:ext uri="{BB962C8B-B14F-4D97-AF65-F5344CB8AC3E}">
        <p14:creationId xmlns:p14="http://schemas.microsoft.com/office/powerpoint/2010/main" val="12605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 Master Template - July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gnizant_Corporate_Template Final">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igner_x002f_Developer xmlns="4c0ebd1f-8cbf-48c1-8a5e-8706b9f45e3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0D9941F7DE154ABB7432C2CB5B20D0" ma:contentTypeVersion="1" ma:contentTypeDescription="Create a new document." ma:contentTypeScope="" ma:versionID="a9de2b3c7a20eb515f372ab79776af13">
  <xsd:schema xmlns:xsd="http://www.w3.org/2001/XMLSchema" xmlns:p="http://schemas.microsoft.com/office/2006/metadata/properties" xmlns:ns2="4c0ebd1f-8cbf-48c1-8a5e-8706b9f45e3d" targetNamespace="http://schemas.microsoft.com/office/2006/metadata/properties" ma:root="true" ma:fieldsID="362d96aeef6fb8e42e32e03a6032ccda" ns2:_="">
    <xsd:import namespace="4c0ebd1f-8cbf-48c1-8a5e-8706b9f45e3d"/>
    <xsd:element name="properties">
      <xsd:complexType>
        <xsd:sequence>
          <xsd:element name="documentManagement">
            <xsd:complexType>
              <xsd:all>
                <xsd:element ref="ns2:Designer_x002f_Developer" minOccurs="0"/>
              </xsd:all>
            </xsd:complexType>
          </xsd:element>
        </xsd:sequence>
      </xsd:complexType>
    </xsd:element>
  </xsd:schema>
  <xsd:schema xmlns:xsd="http://www.w3.org/2001/XMLSchema" xmlns:dms="http://schemas.microsoft.com/office/2006/documentManagement/types" targetNamespace="4c0ebd1f-8cbf-48c1-8a5e-8706b9f45e3d" elementFormDefault="qualified">
    <xsd:import namespace="http://schemas.microsoft.com/office/2006/documentManagement/types"/>
    <xsd:element name="Designer_x002f_Developer" ma:index="8" nillable="true" ma:displayName="Designer/Developer" ma:internalName="Designer_x002f_Develop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DB488A41-2F1D-44ED-ABC5-A29869656AB4}">
  <ds:schemaRefs>
    <ds:schemaRef ds:uri="http://schemas.microsoft.com/office/2006/documentManagement/types"/>
    <ds:schemaRef ds:uri="http://purl.org/dc/dcmitype/"/>
    <ds:schemaRef ds:uri="http://schemas.microsoft.com/office/2006/metadata/properties"/>
    <ds:schemaRef ds:uri="http://purl.org/dc/elements/1.1/"/>
    <ds:schemaRef ds:uri="4c0ebd1f-8cbf-48c1-8a5e-8706b9f45e3d"/>
    <ds:schemaRef ds:uri="http://www.w3.org/XML/1998/namespace"/>
    <ds:schemaRef ds:uri="http://schemas.openxmlformats.org/package/2006/metadata/core-properti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519A7639-BF60-447C-AEB4-0563486B1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ebd1f-8cbf-48c1-8a5e-8706b9f45e3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B5EF8AC-942A-4A7B-9AA2-5C6F72D2F476}">
  <ds:schemaRefs>
    <ds:schemaRef ds:uri="http://schemas.microsoft.com/sharepoint/v3/contenttype/forms"/>
  </ds:schemaRefs>
</ds:datastoreItem>
</file>

<file path=customXml/itemProps4.xml><?xml version="1.0" encoding="utf-8"?>
<ds:datastoreItem xmlns:ds="http://schemas.openxmlformats.org/officeDocument/2006/customXml" ds:itemID="{B34F60D6-BD53-464A-887F-E557E4E42BF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16094</TotalTime>
  <Words>4736</Words>
  <Application>Microsoft Office PowerPoint</Application>
  <PresentationFormat>Custom</PresentationFormat>
  <Paragraphs>576</Paragraphs>
  <Slides>60</Slides>
  <Notes>1</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CI Master Template - July 2012</vt:lpstr>
      <vt:lpstr>Cognizant_Corporate_Template Final</vt:lpstr>
      <vt:lpstr>Javascript</vt:lpstr>
      <vt:lpstr> The BOM (Browser Object Model) The DOM (Document Object Model)  Listening to browser events The XMLHttpRequest object </vt:lpstr>
      <vt:lpstr>These objects are accessible through the global objects window and window.screen.  </vt:lpstr>
      <vt:lpstr>These objects are accessible through the global objects window and window.screen.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AngularJs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Cognizant Interactive</dc:creator>
  <cp:lastModifiedBy>P, Praveen Kumar (Cognizant)</cp:lastModifiedBy>
  <cp:revision>2938</cp:revision>
  <dcterms:created xsi:type="dcterms:W3CDTF">2006-08-16T00:00:00Z</dcterms:created>
  <dcterms:modified xsi:type="dcterms:W3CDTF">2014-12-30T11:44:33Z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