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76" r:id="rId27"/>
    <p:sldId id="279" r:id="rId28"/>
    <p:sldId id="31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2" autoAdjust="0"/>
    <p:restoredTop sz="94660"/>
  </p:normalViewPr>
  <p:slideViewPr>
    <p:cSldViewPr>
      <p:cViewPr>
        <p:scale>
          <a:sx n="82" d="100"/>
          <a:sy n="82" d="100"/>
        </p:scale>
        <p:origin x="-1248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81C8-59D1-4C48-A0E7-82F2644140A5}" type="datetimeFigureOut">
              <a:rPr lang="en-IN" smtClean="0"/>
              <a:pPr/>
              <a:t>30-12-2014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11A20-E19E-42F5-9B42-52FCF00E7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5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717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432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6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 txBox="1">
            <a:spLocks/>
          </p:cNvSpPr>
          <p:nvPr userDrawn="1"/>
        </p:nvSpPr>
        <p:spPr>
          <a:xfrm>
            <a:off x="2514600" y="6424613"/>
            <a:ext cx="5178425" cy="3683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r>
              <a:rPr lang="en-US" sz="700" dirty="0">
                <a:cs typeface="+mn-cs"/>
              </a:rPr>
              <a:t>© </a:t>
            </a:r>
            <a:r>
              <a:rPr lang="en-US" sz="700" dirty="0" smtClean="0">
                <a:cs typeface="+mn-cs"/>
              </a:rPr>
              <a:t>2009, </a:t>
            </a:r>
            <a:r>
              <a:rPr lang="en-US" sz="700" dirty="0">
                <a:cs typeface="+mn-cs"/>
              </a:rPr>
              <a:t>Cognizant Technology Solutions.                                             Confidential</a:t>
            </a:r>
            <a:r>
              <a:rPr lang="en-US" sz="100" dirty="0"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 sz="2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29663" y="6564313"/>
            <a:ext cx="3683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F9FE26E-E9FB-4FFB-A426-42CA90E5EA10}" type="slidenum">
              <a:rPr lang="en-US" sz="900" kern="1200">
                <a:solidFill>
                  <a:srgbClr val="DF7A1C"/>
                </a:solidFill>
                <a:latin typeface="Verdana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kern="1200">
              <a:solidFill>
                <a:srgbClr val="DF7A1C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2514600" y="6424613"/>
            <a:ext cx="5178425" cy="3683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r>
              <a:rPr lang="en-US" sz="700" dirty="0">
                <a:cs typeface="+mn-cs"/>
              </a:rPr>
              <a:t>© </a:t>
            </a:r>
            <a:r>
              <a:rPr lang="en-US" sz="700" dirty="0" smtClean="0">
                <a:cs typeface="+mn-cs"/>
              </a:rPr>
              <a:t>2009, </a:t>
            </a:r>
            <a:r>
              <a:rPr lang="en-US" sz="700" dirty="0">
                <a:cs typeface="+mn-cs"/>
              </a:rPr>
              <a:t>Cognizant Technology Solutions.                                             Confidential</a:t>
            </a:r>
            <a:r>
              <a:rPr lang="en-US" sz="100" dirty="0">
                <a:cs typeface="+mn-cs"/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29663" y="6564313"/>
            <a:ext cx="3683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F9FE26E-E9FB-4FFB-A426-42CA90E5EA10}" type="slidenum">
              <a:rPr lang="en-US" sz="900" kern="1200">
                <a:solidFill>
                  <a:srgbClr val="DF7A1C"/>
                </a:solidFill>
                <a:latin typeface="Verdana"/>
                <a:ea typeface="+mn-ea"/>
                <a:cs typeface="+mn-cs"/>
              </a:rPr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kern="1200">
              <a:solidFill>
                <a:srgbClr val="DF7A1C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701675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l    © 2012, Cognizant Technology Solutions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29B4DF-0B59-411B-BCF2-5B7E7B65B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701675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l    © 2012, Cognizant Technology Solutions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29B4DF-0B59-411B-BCF2-5B7E7B65B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701675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l    © 2012, Cognizant Technology Solutions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29B4DF-0B59-411B-BCF2-5B7E7B65B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805" y="0"/>
            <a:ext cx="158966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701675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l    © 2012, Cognizant Technology Solutions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29B4DF-0B59-411B-BCF2-5B7E7B65B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2400" y="1143000"/>
            <a:ext cx="8610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2011,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A441D33F-BAD7-4C06-B0FE-24D130CA5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24400" y="1143000"/>
            <a:ext cx="4038600" cy="487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038600" cy="487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2012,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Round Same Side Corner Rectangle 5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2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B26B71E4-EFD0-444B-AEC8-BAD16925C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38200" y="2590800"/>
            <a:ext cx="6324600" cy="16002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©</a:t>
            </a:r>
            <a:r>
              <a:rPr lang="en-US" sz="1000" b="0" dirty="0" smtClean="0">
                <a:solidFill>
                  <a:srgbClr val="808388"/>
                </a:solidFill>
                <a:latin typeface="Verdana" pitchFamily="34" charset="0"/>
              </a:rPr>
              <a:t>2011, </a:t>
            </a: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6781800" y="2286000"/>
            <a:ext cx="1981200" cy="205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b="0" dirty="0">
                <a:solidFill>
                  <a:schemeClr val="bg1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352800"/>
            <a:ext cx="51816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414463"/>
            <a:ext cx="5181600" cy="193833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©</a:t>
            </a:r>
            <a:r>
              <a:rPr lang="en-US" sz="1000" b="0" dirty="0" smtClean="0">
                <a:solidFill>
                  <a:srgbClr val="808388"/>
                </a:solidFill>
                <a:latin typeface="Verdana" pitchFamily="34" charset="0"/>
              </a:rPr>
              <a:t>2012, </a:t>
            </a:r>
            <a:r>
              <a:rPr lang="en-US" sz="1000" b="0" dirty="0">
                <a:solidFill>
                  <a:srgbClr val="808388"/>
                </a:solidFill>
                <a:latin typeface="Verdana" pitchFamily="34" charset="0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63"/>
            <a:ext cx="6400800" cy="193833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/>
          </p:cNvSpPr>
          <p:nvPr userDrawn="1"/>
        </p:nvSpPr>
        <p:spPr>
          <a:xfrm>
            <a:off x="2514600" y="6424613"/>
            <a:ext cx="5178425" cy="3683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endParaRPr lang="en-US" sz="700" dirty="0">
              <a:cs typeface="+mn-cs"/>
            </a:endParaRPr>
          </a:p>
          <a:p>
            <a:pPr algn="ctr">
              <a:defRPr/>
            </a:pPr>
            <a:r>
              <a:rPr lang="en-US" sz="700" dirty="0">
                <a:cs typeface="+mn-cs"/>
              </a:rPr>
              <a:t>© </a:t>
            </a:r>
            <a:r>
              <a:rPr lang="en-US" sz="700" dirty="0" smtClean="0">
                <a:cs typeface="+mn-cs"/>
              </a:rPr>
              <a:t>2009, </a:t>
            </a:r>
            <a:r>
              <a:rPr lang="en-US" sz="700" dirty="0">
                <a:cs typeface="+mn-cs"/>
              </a:rPr>
              <a:t>Cognizant Technology Solutions.                                             Confidential</a:t>
            </a:r>
            <a:r>
              <a:rPr lang="en-US" sz="100" dirty="0">
                <a:cs typeface="+mn-cs"/>
              </a:rPr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388" y="1120775"/>
            <a:ext cx="4106862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120775"/>
            <a:ext cx="410845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95600" y="6424613"/>
            <a:ext cx="5178425" cy="368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2009, Cognizant Technology Solutions.                                             Confidential</a:t>
            </a:r>
            <a:r>
              <a:rPr lang="en-US" sz="90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E4F5D-694E-476E-9B1D-CEB23DE19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7340600" cy="4953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 smtClean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D65C96D7-1CD6-47E3-9FA9-60CD48A62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Calibri" pitchFamily="34" charset="0"/>
          <a:ea typeface="ＭＳ Ｐゴシック" charset="-128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0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20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18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16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4pPr>
      <a:lvl5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16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414463"/>
            <a:ext cx="6400800" cy="4148137"/>
          </a:xfrm>
        </p:spPr>
        <p:txBody>
          <a:bodyPr/>
          <a:lstStyle/>
          <a:p>
            <a:r>
              <a:rPr lang="en-US" dirty="0"/>
              <a:t>JavaScript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2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712440"/>
          </a:xfrm>
        </p:spPr>
        <p:txBody>
          <a:bodyPr>
            <a:noAutofit/>
          </a:bodyPr>
          <a:lstStyle/>
          <a:p>
            <a:r>
              <a:rPr lang="en-US" b="1" dirty="0"/>
              <a:t>Variables and </a:t>
            </a:r>
            <a:r>
              <a:rPr lang="en-US" b="1" dirty="0" smtClean="0"/>
              <a:t>Functions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kern="0" dirty="0" smtClean="0"/>
              <a:t>Camel Case</a:t>
            </a:r>
          </a:p>
          <a:p>
            <a:r>
              <a:rPr lang="en-US" sz="1800" kern="0" dirty="0" smtClean="0"/>
              <a:t>Variable names should always begin with a Noun.</a:t>
            </a:r>
          </a:p>
          <a:p>
            <a:r>
              <a:rPr lang="en-US" sz="1800" kern="0" dirty="0" smtClean="0"/>
              <a:t>Function names should begin with a Verb</a:t>
            </a:r>
          </a:p>
          <a:p>
            <a:endParaRPr lang="en-US" sz="1800" kern="0" dirty="0" smtClean="0"/>
          </a:p>
          <a:p>
            <a:pPr marL="800100" lvl="2" indent="0">
              <a:buFont typeface="Wingdings" pitchFamily="2" charset="2"/>
              <a:buNone/>
            </a:pPr>
            <a:r>
              <a:rPr lang="en-US" kern="0" dirty="0" smtClean="0"/>
              <a:t>// Good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kern="0" dirty="0" err="1" smtClean="0"/>
              <a:t>var</a:t>
            </a:r>
            <a:r>
              <a:rPr lang="en-US" kern="0" dirty="0" smtClean="0"/>
              <a:t> count = 10;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kern="0" dirty="0" err="1" smtClean="0"/>
              <a:t>var</a:t>
            </a:r>
            <a:r>
              <a:rPr lang="en-US" kern="0" dirty="0" smtClean="0"/>
              <a:t> </a:t>
            </a:r>
            <a:r>
              <a:rPr lang="en-US" kern="0" dirty="0" err="1" smtClean="0"/>
              <a:t>myName</a:t>
            </a:r>
            <a:r>
              <a:rPr lang="en-US" kern="0" dirty="0" smtClean="0"/>
              <a:t> = "Nicholas";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kern="0" dirty="0" err="1" smtClean="0"/>
              <a:t>var</a:t>
            </a:r>
            <a:r>
              <a:rPr lang="en-US" kern="0" dirty="0" smtClean="0"/>
              <a:t> found = true;</a:t>
            </a:r>
          </a:p>
          <a:p>
            <a:pPr marL="800100" lvl="2" indent="0">
              <a:buFont typeface="Wingdings" pitchFamily="2" charset="2"/>
              <a:buNone/>
            </a:pPr>
            <a:endParaRPr lang="en-US" kern="0" dirty="0" smtClean="0"/>
          </a:p>
          <a:p>
            <a:pPr marL="800100" lvl="2" indent="0">
              <a:buFont typeface="Wingdings" pitchFamily="2" charset="2"/>
              <a:buNone/>
            </a:pPr>
            <a:r>
              <a:rPr lang="en-US" kern="0" dirty="0" smtClean="0"/>
              <a:t>// Bad: Easily confused with functions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kern="0" dirty="0" err="1" smtClean="0"/>
              <a:t>var</a:t>
            </a:r>
            <a:r>
              <a:rPr lang="en-US" kern="0" dirty="0" smtClean="0"/>
              <a:t> </a:t>
            </a:r>
            <a:r>
              <a:rPr lang="en-US" kern="0" dirty="0" err="1" smtClean="0"/>
              <a:t>getCount</a:t>
            </a:r>
            <a:r>
              <a:rPr lang="en-US" kern="0" dirty="0" smtClean="0"/>
              <a:t> = 10;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kern="0" dirty="0" err="1" smtClean="0"/>
              <a:t>var</a:t>
            </a:r>
            <a:r>
              <a:rPr lang="en-US" kern="0" dirty="0" smtClean="0"/>
              <a:t> </a:t>
            </a:r>
            <a:r>
              <a:rPr lang="en-US" kern="0" dirty="0" err="1" smtClean="0"/>
              <a:t>isFound</a:t>
            </a:r>
            <a:r>
              <a:rPr lang="en-US" kern="0" dirty="0" smtClean="0"/>
              <a:t> = true;</a:t>
            </a:r>
          </a:p>
          <a:p>
            <a:pPr marL="800100" lvl="2" indent="0">
              <a:buFont typeface="Wingdings" pitchFamily="2" charset="2"/>
              <a:buNone/>
            </a:pPr>
            <a:endParaRPr lang="en-US" kern="0" dirty="0" smtClean="0"/>
          </a:p>
          <a:p>
            <a:pPr marL="800100" lvl="2" indent="0">
              <a:buFont typeface="Wingdings" pitchFamily="2" charset="2"/>
              <a:buNone/>
            </a:pPr>
            <a:r>
              <a:rPr lang="en-US" kern="0" dirty="0" smtClean="0"/>
              <a:t>// Good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kern="0" dirty="0" smtClean="0"/>
              <a:t>function </a:t>
            </a:r>
            <a:r>
              <a:rPr lang="en-US" kern="0" dirty="0" err="1" smtClean="0"/>
              <a:t>getName</a:t>
            </a:r>
            <a:r>
              <a:rPr lang="en-US" kern="0" dirty="0" smtClean="0"/>
              <a:t>() {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kern="0" dirty="0" smtClean="0"/>
              <a:t>return </a:t>
            </a:r>
            <a:r>
              <a:rPr lang="en-US" kern="0" dirty="0" err="1" smtClean="0"/>
              <a:t>myName</a:t>
            </a:r>
            <a:r>
              <a:rPr lang="en-US" kern="0" dirty="0" smtClean="0"/>
              <a:t>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kern="0" dirty="0" smtClean="0"/>
              <a:t>}</a:t>
            </a:r>
          </a:p>
          <a:p>
            <a:pPr marL="800100" lvl="2" indent="0">
              <a:buFont typeface="Wingdings" pitchFamily="2" charset="2"/>
              <a:buNone/>
            </a:pPr>
            <a:endParaRPr lang="en-US" kern="0" dirty="0" smtClean="0"/>
          </a:p>
          <a:p>
            <a:pPr marL="800100" lvl="2" indent="0">
              <a:buFont typeface="Wingdings" pitchFamily="2" charset="2"/>
              <a:buNone/>
            </a:pPr>
            <a:r>
              <a:rPr lang="en-US" kern="0" dirty="0" smtClean="0"/>
              <a:t>// Bad: Easily confused with variable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kern="0" dirty="0" smtClean="0"/>
              <a:t>function </a:t>
            </a:r>
            <a:r>
              <a:rPr lang="en-US" kern="0" dirty="0" err="1" smtClean="0"/>
              <a:t>theName</a:t>
            </a:r>
            <a:r>
              <a:rPr lang="en-US" kern="0" dirty="0" smtClean="0"/>
              <a:t>() {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kern="0" dirty="0" smtClean="0"/>
              <a:t>return </a:t>
            </a:r>
            <a:r>
              <a:rPr lang="en-US" kern="0" dirty="0" err="1" smtClean="0"/>
              <a:t>myName</a:t>
            </a:r>
            <a:r>
              <a:rPr lang="en-US" kern="0" dirty="0" smtClean="0"/>
              <a:t>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kern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55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712440"/>
          </a:xfrm>
        </p:spPr>
        <p:txBody>
          <a:bodyPr>
            <a:noAutofit/>
          </a:bodyPr>
          <a:lstStyle/>
          <a:p>
            <a:r>
              <a:rPr lang="en-US" b="1" dirty="0" smtClean="0"/>
              <a:t>Continue</a:t>
            </a: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sz="1800" b="1" kern="0" dirty="0" smtClean="0"/>
              <a:t>Verb</a:t>
            </a:r>
            <a:r>
              <a:rPr lang="en-US" sz="1800" kern="0" dirty="0" smtClean="0"/>
              <a:t> 	</a:t>
            </a:r>
            <a:r>
              <a:rPr lang="en-US" sz="1800" b="1" kern="0" dirty="0" smtClean="0"/>
              <a:t>Meaning</a:t>
            </a:r>
          </a:p>
          <a:p>
            <a:pPr marL="0" indent="0"/>
            <a:r>
              <a:rPr lang="en-US" sz="1800" kern="0" dirty="0" smtClean="0"/>
              <a:t>can 	Function returns a Boolean</a:t>
            </a:r>
          </a:p>
          <a:p>
            <a:pPr marL="0" indent="0"/>
            <a:r>
              <a:rPr lang="en-US" sz="1800" kern="0" dirty="0" smtClean="0"/>
              <a:t>has 	Function returns a Boolean</a:t>
            </a:r>
          </a:p>
          <a:p>
            <a:pPr marL="0" indent="0"/>
            <a:r>
              <a:rPr lang="en-US" sz="1800" kern="0" dirty="0" smtClean="0"/>
              <a:t>is 	Function returns a Boolean</a:t>
            </a:r>
          </a:p>
          <a:p>
            <a:pPr marL="0" indent="0"/>
            <a:r>
              <a:rPr lang="en-US" sz="1800" kern="0" dirty="0" smtClean="0"/>
              <a:t>get 	Function returns a </a:t>
            </a:r>
            <a:r>
              <a:rPr lang="en-US" sz="1800" kern="0" dirty="0" err="1" smtClean="0"/>
              <a:t>nonboolean</a:t>
            </a:r>
            <a:endParaRPr lang="en-US" sz="1800" kern="0" dirty="0" smtClean="0"/>
          </a:p>
          <a:p>
            <a:pPr marL="0" indent="0"/>
            <a:r>
              <a:rPr lang="en-US" sz="1800" kern="0" dirty="0" smtClean="0"/>
              <a:t>set 	Function is used to save a value</a:t>
            </a:r>
          </a:p>
        </p:txBody>
      </p:sp>
    </p:spTree>
    <p:extLst>
      <p:ext uri="{BB962C8B-B14F-4D97-AF65-F5344CB8AC3E}">
        <p14:creationId xmlns:p14="http://schemas.microsoft.com/office/powerpoint/2010/main" val="20283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381000" y="30480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712440"/>
          </a:xfrm>
        </p:spPr>
        <p:txBody>
          <a:bodyPr>
            <a:noAutofit/>
          </a:bodyPr>
          <a:lstStyle/>
          <a:p>
            <a:r>
              <a:rPr lang="en-US" b="1" dirty="0" smtClean="0"/>
              <a:t>Constants</a:t>
            </a: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kern="0" dirty="0" smtClean="0"/>
              <a:t>Uppercase letters for constants</a:t>
            </a:r>
          </a:p>
        </p:txBody>
      </p:sp>
    </p:spTree>
    <p:extLst>
      <p:ext uri="{BB962C8B-B14F-4D97-AF65-F5344CB8AC3E}">
        <p14:creationId xmlns:p14="http://schemas.microsoft.com/office/powerpoint/2010/main" val="28786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71244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Constructor</a:t>
            </a:r>
            <a:endParaRPr lang="en-US" sz="32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smtClean="0"/>
              <a:t>First letter of constructor method should be in capital letters.</a:t>
            </a:r>
          </a:p>
          <a:p>
            <a:pPr marL="0" indent="0"/>
            <a:endParaRPr lang="en-US" kern="0" smtClean="0"/>
          </a:p>
          <a:p>
            <a:pPr marL="0" indent="0"/>
            <a:r>
              <a:rPr lang="en-US" kern="0" smtClean="0"/>
              <a:t>Function Person(name, age)</a:t>
            </a:r>
          </a:p>
          <a:p>
            <a:pPr marL="0" indent="0"/>
            <a:r>
              <a:rPr lang="en-US" kern="0" smtClean="0"/>
              <a:t>{</a:t>
            </a:r>
          </a:p>
          <a:p>
            <a:pPr marL="0" indent="0"/>
            <a:r>
              <a:rPr lang="en-US" kern="0" smtClean="0"/>
              <a:t>	this.name  =  name;</a:t>
            </a:r>
          </a:p>
          <a:p>
            <a:pPr marL="0" indent="0"/>
            <a:r>
              <a:rPr lang="en-US" kern="0" smtClean="0"/>
              <a:t>	this.age  =  age;</a:t>
            </a:r>
          </a:p>
          <a:p>
            <a:pPr marL="0" indent="0"/>
            <a:r>
              <a:rPr lang="en-US" kern="0" smtClean="0"/>
              <a:t>}</a:t>
            </a:r>
          </a:p>
          <a:p>
            <a:pPr marL="0" indent="0"/>
            <a:endParaRPr lang="en-US" kern="0" smtClean="0"/>
          </a:p>
          <a:p>
            <a:pPr marL="0" indent="0"/>
            <a:r>
              <a:rPr lang="en-US" kern="0" smtClean="0"/>
              <a:t>var newPerson = new Person(“Ramesh”, 55);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7193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71244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Literal Values</a:t>
            </a:r>
            <a:endParaRPr lang="en-US" sz="32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smtClean="0"/>
              <a:t>Strings</a:t>
            </a:r>
          </a:p>
          <a:p>
            <a:r>
              <a:rPr lang="en-US" kern="0" smtClean="0"/>
              <a:t>Numbers</a:t>
            </a:r>
          </a:p>
          <a:p>
            <a:r>
              <a:rPr lang="en-US" kern="0" smtClean="0"/>
              <a:t>Null</a:t>
            </a:r>
          </a:p>
          <a:p>
            <a:r>
              <a:rPr lang="en-US" kern="0" smtClean="0"/>
              <a:t>Undefined</a:t>
            </a:r>
          </a:p>
          <a:p>
            <a:r>
              <a:rPr lang="en-US" kern="0" smtClean="0"/>
              <a:t>Object Literals</a:t>
            </a:r>
          </a:p>
          <a:p>
            <a:r>
              <a:rPr lang="en-US" kern="0" smtClean="0"/>
              <a:t>Array Literals</a:t>
            </a:r>
          </a:p>
          <a:p>
            <a:pPr marL="0" indent="0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4533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71244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Strings</a:t>
            </a:r>
            <a:endParaRPr lang="en-US" sz="32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kern="0" dirty="0" smtClean="0"/>
              <a:t>	// Bad</a:t>
            </a:r>
          </a:p>
          <a:p>
            <a:pPr marL="0" indent="0"/>
            <a:r>
              <a:rPr lang="en-US" kern="0" dirty="0" smtClean="0"/>
              <a:t>	</a:t>
            </a:r>
            <a:r>
              <a:rPr lang="en-US" kern="0" dirty="0" err="1" smtClean="0"/>
              <a:t>var</a:t>
            </a:r>
            <a:r>
              <a:rPr lang="en-US" kern="0" dirty="0" smtClean="0"/>
              <a:t> </a:t>
            </a:r>
            <a:r>
              <a:rPr lang="en-US" kern="0" dirty="0" err="1" smtClean="0"/>
              <a:t>longString</a:t>
            </a:r>
            <a:r>
              <a:rPr lang="en-US" kern="0" dirty="0" smtClean="0"/>
              <a:t> = "Here's the story, of a man \</a:t>
            </a:r>
          </a:p>
          <a:p>
            <a:pPr marL="0" indent="0"/>
            <a:r>
              <a:rPr lang="en-US" kern="0" dirty="0" smtClean="0"/>
              <a:t>		named Brady.";</a:t>
            </a:r>
          </a:p>
          <a:p>
            <a:pPr marL="0" indent="0"/>
            <a:endParaRPr lang="en-US" kern="0" dirty="0" smtClean="0"/>
          </a:p>
          <a:p>
            <a:pPr marL="0" indent="0"/>
            <a:r>
              <a:rPr lang="en-US" kern="0" dirty="0" smtClean="0"/>
              <a:t>	// Good</a:t>
            </a:r>
          </a:p>
          <a:p>
            <a:pPr marL="0" indent="0"/>
            <a:r>
              <a:rPr lang="en-US" kern="0" dirty="0" smtClean="0"/>
              <a:t>	</a:t>
            </a:r>
            <a:r>
              <a:rPr lang="en-US" kern="0" dirty="0" err="1" smtClean="0"/>
              <a:t>var</a:t>
            </a:r>
            <a:r>
              <a:rPr lang="en-US" kern="0" dirty="0" smtClean="0"/>
              <a:t> </a:t>
            </a:r>
            <a:r>
              <a:rPr lang="en-US" kern="0" dirty="0" err="1" smtClean="0"/>
              <a:t>longString</a:t>
            </a:r>
            <a:r>
              <a:rPr lang="en-US" kern="0" dirty="0" smtClean="0"/>
              <a:t> = "Here's the story, of a man " +</a:t>
            </a:r>
          </a:p>
          <a:p>
            <a:pPr marL="0" indent="0"/>
            <a:r>
              <a:rPr lang="en-US" kern="0" dirty="0" smtClean="0"/>
              <a:t>			"named Brady.";</a:t>
            </a:r>
          </a:p>
        </p:txBody>
      </p:sp>
    </p:spTree>
    <p:extLst>
      <p:ext uri="{BB962C8B-B14F-4D97-AF65-F5344CB8AC3E}">
        <p14:creationId xmlns:p14="http://schemas.microsoft.com/office/powerpoint/2010/main" val="30959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712440"/>
          </a:xfrm>
        </p:spPr>
        <p:txBody>
          <a:bodyPr>
            <a:noAutofit/>
          </a:bodyPr>
          <a:lstStyle/>
          <a:p>
            <a:r>
              <a:rPr lang="en-US" b="1" dirty="0" smtClean="0"/>
              <a:t>Numbers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kern="0" dirty="0" smtClean="0"/>
              <a:t>	</a:t>
            </a:r>
            <a:r>
              <a:rPr lang="en-US" sz="2600" kern="0" dirty="0" smtClean="0"/>
              <a:t>// Integer</a:t>
            </a:r>
          </a:p>
          <a:p>
            <a:pPr marL="0" indent="0"/>
            <a:r>
              <a:rPr lang="en-US" sz="2600" kern="0" dirty="0" smtClean="0"/>
              <a:t>	</a:t>
            </a:r>
            <a:r>
              <a:rPr lang="en-US" sz="2600" kern="0" dirty="0" err="1" smtClean="0"/>
              <a:t>var</a:t>
            </a:r>
            <a:r>
              <a:rPr lang="en-US" sz="2600" kern="0" dirty="0" smtClean="0"/>
              <a:t> count = 10;</a:t>
            </a:r>
          </a:p>
          <a:p>
            <a:pPr marL="0" indent="0"/>
            <a:endParaRPr lang="en-US" sz="2600" kern="0" dirty="0" smtClean="0"/>
          </a:p>
          <a:p>
            <a:pPr marL="0" indent="0"/>
            <a:r>
              <a:rPr lang="en-US" sz="2600" kern="0" dirty="0" smtClean="0"/>
              <a:t>	// Decimal</a:t>
            </a:r>
          </a:p>
          <a:p>
            <a:pPr marL="0" indent="0"/>
            <a:r>
              <a:rPr lang="en-US" sz="2600" kern="0" dirty="0" smtClean="0"/>
              <a:t>	</a:t>
            </a:r>
            <a:r>
              <a:rPr lang="en-US" sz="2600" kern="0" dirty="0" err="1" smtClean="0"/>
              <a:t>var</a:t>
            </a:r>
            <a:r>
              <a:rPr lang="en-US" sz="2600" kern="0" dirty="0" smtClean="0"/>
              <a:t> price = 10.0;</a:t>
            </a:r>
          </a:p>
          <a:p>
            <a:pPr marL="0" indent="0"/>
            <a:r>
              <a:rPr lang="en-US" sz="2600" kern="0" dirty="0" smtClean="0"/>
              <a:t>	</a:t>
            </a:r>
            <a:r>
              <a:rPr lang="en-US" sz="2600" kern="0" dirty="0" err="1" smtClean="0"/>
              <a:t>var</a:t>
            </a:r>
            <a:r>
              <a:rPr lang="en-US" sz="2600" kern="0" dirty="0" smtClean="0"/>
              <a:t> price = 10.00;</a:t>
            </a:r>
          </a:p>
          <a:p>
            <a:pPr marL="0" indent="0"/>
            <a:endParaRPr lang="en-US" sz="2600" kern="0" dirty="0" smtClean="0"/>
          </a:p>
          <a:p>
            <a:pPr marL="0" indent="0"/>
            <a:r>
              <a:rPr lang="en-US" sz="2600" kern="0" dirty="0" smtClean="0"/>
              <a:t>	// Bad Decimal: Hanging decimal point</a:t>
            </a:r>
          </a:p>
          <a:p>
            <a:pPr marL="0" indent="0"/>
            <a:r>
              <a:rPr lang="en-US" sz="2600" kern="0" dirty="0" smtClean="0"/>
              <a:t>	</a:t>
            </a:r>
            <a:r>
              <a:rPr lang="en-US" sz="2600" kern="0" dirty="0" err="1" smtClean="0"/>
              <a:t>var</a:t>
            </a:r>
            <a:r>
              <a:rPr lang="en-US" sz="2600" kern="0" dirty="0" smtClean="0"/>
              <a:t> price = 10.;</a:t>
            </a:r>
          </a:p>
          <a:p>
            <a:pPr marL="0" indent="0"/>
            <a:endParaRPr lang="en-US" sz="2600" kern="0" dirty="0" smtClean="0"/>
          </a:p>
          <a:p>
            <a:pPr marL="0" indent="0"/>
            <a:r>
              <a:rPr lang="en-US" sz="2600" kern="0" dirty="0" smtClean="0"/>
              <a:t>	// Bad Decimal: Leading decimal point</a:t>
            </a:r>
          </a:p>
          <a:p>
            <a:pPr marL="0" indent="0"/>
            <a:r>
              <a:rPr lang="en-US" sz="2600" kern="0" dirty="0" smtClean="0"/>
              <a:t>	</a:t>
            </a:r>
            <a:r>
              <a:rPr lang="en-US" sz="2600" kern="0" dirty="0" err="1" smtClean="0"/>
              <a:t>var</a:t>
            </a:r>
            <a:r>
              <a:rPr lang="en-US" sz="2600" kern="0" dirty="0" smtClean="0"/>
              <a:t> price = .1;</a:t>
            </a:r>
          </a:p>
          <a:p>
            <a:pPr marL="0" indent="0"/>
            <a:endParaRPr lang="en-US" sz="2600" kern="0" dirty="0" smtClean="0"/>
          </a:p>
          <a:p>
            <a:pPr marL="0" indent="0"/>
            <a:r>
              <a:rPr lang="en-US" sz="2600" kern="0" dirty="0" smtClean="0"/>
              <a:t>	// Bad: Octal (base 8) is deprecated</a:t>
            </a:r>
          </a:p>
          <a:p>
            <a:pPr marL="0" indent="0"/>
            <a:r>
              <a:rPr lang="en-US" sz="2600" kern="0" dirty="0" smtClean="0"/>
              <a:t>	</a:t>
            </a:r>
            <a:r>
              <a:rPr lang="en-US" sz="2600" kern="0" dirty="0" err="1" smtClean="0"/>
              <a:t>var</a:t>
            </a:r>
            <a:r>
              <a:rPr lang="en-US" sz="2600" kern="0" dirty="0" smtClean="0"/>
              <a:t> </a:t>
            </a:r>
            <a:r>
              <a:rPr lang="en-US" sz="2600" kern="0" dirty="0" err="1" smtClean="0"/>
              <a:t>num</a:t>
            </a:r>
            <a:r>
              <a:rPr lang="en-US" sz="2600" kern="0" dirty="0" smtClean="0"/>
              <a:t> = 010;</a:t>
            </a:r>
          </a:p>
          <a:p>
            <a:pPr marL="0" indent="0"/>
            <a:endParaRPr lang="en-US" sz="2600" kern="0" dirty="0" smtClean="0"/>
          </a:p>
          <a:p>
            <a:pPr marL="0" indent="0"/>
            <a:r>
              <a:rPr lang="en-US" sz="2600" kern="0" dirty="0" smtClean="0"/>
              <a:t>	// Hexadecimal (base 16)</a:t>
            </a:r>
          </a:p>
          <a:p>
            <a:pPr marL="0" indent="0"/>
            <a:r>
              <a:rPr lang="en-US" sz="2600" kern="0" dirty="0" smtClean="0"/>
              <a:t>	</a:t>
            </a:r>
            <a:r>
              <a:rPr lang="en-US" sz="2600" kern="0" dirty="0" err="1" smtClean="0"/>
              <a:t>var</a:t>
            </a:r>
            <a:r>
              <a:rPr lang="en-US" sz="2600" kern="0" dirty="0" smtClean="0"/>
              <a:t> </a:t>
            </a:r>
            <a:r>
              <a:rPr lang="en-US" sz="2600" kern="0" dirty="0" err="1" smtClean="0"/>
              <a:t>num</a:t>
            </a:r>
            <a:r>
              <a:rPr lang="en-US" sz="2600" kern="0" dirty="0" smtClean="0"/>
              <a:t> = 0xA2;</a:t>
            </a:r>
          </a:p>
          <a:p>
            <a:pPr marL="0" indent="0"/>
            <a:endParaRPr lang="en-US" sz="2600" kern="0" dirty="0" smtClean="0"/>
          </a:p>
          <a:p>
            <a:pPr marL="0" indent="0"/>
            <a:r>
              <a:rPr lang="en-US" sz="2600" kern="0" dirty="0" smtClean="0"/>
              <a:t>	// E-notation</a:t>
            </a:r>
          </a:p>
          <a:p>
            <a:pPr marL="0" indent="0"/>
            <a:r>
              <a:rPr lang="en-US" sz="2600" kern="0" dirty="0" smtClean="0"/>
              <a:t>	</a:t>
            </a:r>
            <a:r>
              <a:rPr lang="en-US" sz="2600" kern="0" dirty="0" err="1" smtClean="0"/>
              <a:t>var</a:t>
            </a:r>
            <a:r>
              <a:rPr lang="en-US" sz="2600" kern="0" dirty="0" smtClean="0"/>
              <a:t> </a:t>
            </a:r>
            <a:r>
              <a:rPr lang="en-US" sz="2600" kern="0" dirty="0" err="1" smtClean="0"/>
              <a:t>num</a:t>
            </a:r>
            <a:r>
              <a:rPr lang="en-US" sz="2600" kern="0" dirty="0" smtClean="0"/>
              <a:t> = 1e2</a:t>
            </a:r>
            <a:r>
              <a:rPr lang="en-US" kern="0" dirty="0" smtClean="0"/>
              <a:t>3;</a:t>
            </a:r>
          </a:p>
        </p:txBody>
      </p:sp>
    </p:spTree>
    <p:extLst>
      <p:ext uri="{BB962C8B-B14F-4D97-AF65-F5344CB8AC3E}">
        <p14:creationId xmlns:p14="http://schemas.microsoft.com/office/powerpoint/2010/main" val="4486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Null</a:t>
            </a:r>
            <a:endParaRPr lang="en-US" sz="32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762000"/>
            <a:ext cx="8458200" cy="5364163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kern="0" dirty="0" smtClean="0"/>
              <a:t>	// Good</a:t>
            </a:r>
          </a:p>
          <a:p>
            <a:pPr marL="0" indent="0"/>
            <a:r>
              <a:rPr lang="en-US" kern="0" dirty="0" smtClean="0"/>
              <a:t>	</a:t>
            </a:r>
            <a:r>
              <a:rPr lang="en-US" kern="0" dirty="0" err="1" smtClean="0"/>
              <a:t>var</a:t>
            </a:r>
            <a:r>
              <a:rPr lang="en-US" kern="0" dirty="0" smtClean="0"/>
              <a:t> person = null;</a:t>
            </a:r>
          </a:p>
          <a:p>
            <a:pPr marL="0" indent="0"/>
            <a:endParaRPr lang="en-US" kern="0" dirty="0" smtClean="0"/>
          </a:p>
          <a:p>
            <a:pPr marL="0" indent="0"/>
            <a:r>
              <a:rPr lang="en-US" kern="0" dirty="0" smtClean="0"/>
              <a:t>	// Good</a:t>
            </a:r>
          </a:p>
          <a:p>
            <a:pPr marL="0" indent="0"/>
            <a:r>
              <a:rPr lang="en-US" kern="0" dirty="0" smtClean="0"/>
              <a:t>	function </a:t>
            </a:r>
            <a:r>
              <a:rPr lang="en-US" kern="0" dirty="0" err="1" smtClean="0"/>
              <a:t>getPerson</a:t>
            </a:r>
            <a:r>
              <a:rPr lang="en-US" kern="0" dirty="0" smtClean="0"/>
              <a:t>() {</a:t>
            </a:r>
          </a:p>
          <a:p>
            <a:pPr marL="0" indent="0"/>
            <a:r>
              <a:rPr lang="en-US" kern="0" dirty="0" smtClean="0"/>
              <a:t>	if (condition) {</a:t>
            </a:r>
          </a:p>
          <a:p>
            <a:pPr marL="0" indent="0"/>
            <a:r>
              <a:rPr lang="en-US" kern="0" dirty="0" smtClean="0"/>
              <a:t>	return new Person("Nicholas");</a:t>
            </a:r>
          </a:p>
          <a:p>
            <a:pPr marL="0" indent="0"/>
            <a:r>
              <a:rPr lang="en-US" kern="0" dirty="0" smtClean="0"/>
              <a:t>	} else {</a:t>
            </a:r>
          </a:p>
          <a:p>
            <a:pPr marL="0" indent="0"/>
            <a:r>
              <a:rPr lang="en-US" kern="0" dirty="0" smtClean="0"/>
              <a:t>	return null;</a:t>
            </a:r>
          </a:p>
          <a:p>
            <a:pPr marL="0" indent="0"/>
            <a:r>
              <a:rPr lang="en-US" kern="0" dirty="0" smtClean="0"/>
              <a:t>	}</a:t>
            </a:r>
          </a:p>
          <a:p>
            <a:pPr marL="0" indent="0"/>
            <a:r>
              <a:rPr lang="en-US" kern="0" dirty="0" smtClean="0"/>
              <a:t>	}</a:t>
            </a:r>
          </a:p>
          <a:p>
            <a:pPr marL="0" indent="0"/>
            <a:endParaRPr lang="en-US" kern="0" dirty="0" smtClean="0"/>
          </a:p>
          <a:p>
            <a:pPr marL="0" indent="0"/>
            <a:r>
              <a:rPr lang="en-US" kern="0" dirty="0" smtClean="0"/>
              <a:t>	// Good</a:t>
            </a:r>
          </a:p>
          <a:p>
            <a:pPr marL="0" indent="0"/>
            <a:r>
              <a:rPr lang="en-US" kern="0" dirty="0" smtClean="0"/>
              <a:t>	</a:t>
            </a:r>
            <a:r>
              <a:rPr lang="en-US" kern="0" dirty="0" err="1" smtClean="0"/>
              <a:t>var</a:t>
            </a:r>
            <a:r>
              <a:rPr lang="en-US" kern="0" dirty="0" smtClean="0"/>
              <a:t> person = </a:t>
            </a:r>
            <a:r>
              <a:rPr lang="en-US" kern="0" dirty="0" err="1" smtClean="0"/>
              <a:t>getPerson</a:t>
            </a:r>
            <a:r>
              <a:rPr lang="en-US" kern="0" dirty="0" smtClean="0"/>
              <a:t>();</a:t>
            </a:r>
          </a:p>
          <a:p>
            <a:pPr marL="0" indent="0"/>
            <a:r>
              <a:rPr lang="en-US" kern="0" dirty="0" smtClean="0"/>
              <a:t>	if (person !== null) {</a:t>
            </a:r>
          </a:p>
          <a:p>
            <a:pPr marL="0" indent="0"/>
            <a:r>
              <a:rPr lang="en-US" kern="0" dirty="0" smtClean="0"/>
              <a:t>	</a:t>
            </a:r>
            <a:r>
              <a:rPr lang="en-US" kern="0" dirty="0" err="1" smtClean="0"/>
              <a:t>doSomething</a:t>
            </a:r>
            <a:r>
              <a:rPr lang="en-US" kern="0" dirty="0" smtClean="0"/>
              <a:t>();</a:t>
            </a:r>
          </a:p>
          <a:p>
            <a:pPr marL="0" indent="0"/>
            <a:r>
              <a:rPr lang="en-US" kern="0" dirty="0" smtClean="0"/>
              <a:t>	}</a:t>
            </a:r>
          </a:p>
          <a:p>
            <a:pPr marL="0" indent="0"/>
            <a:endParaRPr lang="en-US" kern="0" dirty="0" smtClean="0"/>
          </a:p>
          <a:p>
            <a:pPr marL="0" indent="0"/>
            <a:r>
              <a:rPr lang="en-US" kern="0" dirty="0" smtClean="0"/>
              <a:t>	// Bad: Testing against uninitialized variable</a:t>
            </a:r>
          </a:p>
          <a:p>
            <a:pPr marL="0" indent="0"/>
            <a:r>
              <a:rPr lang="en-US" kern="0" dirty="0" smtClean="0"/>
              <a:t>	</a:t>
            </a:r>
            <a:r>
              <a:rPr lang="en-US" kern="0" dirty="0" err="1" smtClean="0"/>
              <a:t>var</a:t>
            </a:r>
            <a:r>
              <a:rPr lang="en-US" kern="0" dirty="0" smtClean="0"/>
              <a:t> person;</a:t>
            </a:r>
          </a:p>
          <a:p>
            <a:pPr marL="0" indent="0"/>
            <a:r>
              <a:rPr lang="en-US" kern="0" dirty="0" smtClean="0"/>
              <a:t>	if (person != null) {</a:t>
            </a:r>
          </a:p>
          <a:p>
            <a:pPr marL="0" indent="0"/>
            <a:r>
              <a:rPr lang="en-US" kern="0" dirty="0" smtClean="0"/>
              <a:t>	</a:t>
            </a:r>
            <a:r>
              <a:rPr lang="en-US" kern="0" dirty="0" err="1" smtClean="0"/>
              <a:t>doSomething</a:t>
            </a:r>
            <a:r>
              <a:rPr lang="en-US" kern="0" dirty="0" smtClean="0"/>
              <a:t>();</a:t>
            </a:r>
          </a:p>
          <a:p>
            <a:pPr marL="0" indent="0"/>
            <a:r>
              <a:rPr lang="en-US" kern="0" dirty="0" smtClean="0"/>
              <a:t>	}</a:t>
            </a:r>
          </a:p>
          <a:p>
            <a:pPr marL="0" indent="0"/>
            <a:endParaRPr lang="en-US" kern="0" dirty="0" smtClean="0"/>
          </a:p>
          <a:p>
            <a:pPr marL="0" indent="0"/>
            <a:r>
              <a:rPr lang="en-US" kern="0" dirty="0" smtClean="0"/>
              <a:t>	// Bad: Testing to see whether an argument was passed</a:t>
            </a:r>
          </a:p>
          <a:p>
            <a:pPr marL="0" indent="0"/>
            <a:r>
              <a:rPr lang="en-US" kern="0" dirty="0" smtClean="0"/>
              <a:t>	function </a:t>
            </a:r>
            <a:r>
              <a:rPr lang="en-US" kern="0" dirty="0" err="1" smtClean="0"/>
              <a:t>doSomething</a:t>
            </a:r>
            <a:r>
              <a:rPr lang="en-US" kern="0" dirty="0" smtClean="0"/>
              <a:t>(arg1, arg2, arg3, arg4) {</a:t>
            </a:r>
          </a:p>
          <a:p>
            <a:pPr marL="0" indent="0"/>
            <a:r>
              <a:rPr lang="en-US" kern="0" dirty="0" smtClean="0"/>
              <a:t>	if (arg4 != null) {</a:t>
            </a:r>
          </a:p>
          <a:p>
            <a:pPr marL="0" indent="0"/>
            <a:r>
              <a:rPr lang="en-US" kern="0" dirty="0" smtClean="0"/>
              <a:t>	</a:t>
            </a:r>
            <a:r>
              <a:rPr lang="en-US" kern="0" dirty="0" err="1" smtClean="0"/>
              <a:t>doSomethingElse</a:t>
            </a:r>
            <a:r>
              <a:rPr lang="en-US" kern="0" dirty="0" smtClean="0"/>
              <a:t>();</a:t>
            </a:r>
          </a:p>
          <a:p>
            <a:pPr marL="0" indent="0"/>
            <a:r>
              <a:rPr lang="en-US" kern="0" dirty="0" smtClean="0"/>
              <a:t>	}</a:t>
            </a:r>
          </a:p>
          <a:p>
            <a:pPr marL="0" indent="0"/>
            <a:r>
              <a:rPr lang="en-US" kern="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334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b="1" dirty="0" smtClean="0"/>
              <a:t>Undefined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458200" cy="53641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sz="1800" kern="0" dirty="0" smtClean="0"/>
              <a:t>Avoid usage of undefined in your code</a:t>
            </a:r>
          </a:p>
        </p:txBody>
      </p:sp>
    </p:spTree>
    <p:extLst>
      <p:ext uri="{BB962C8B-B14F-4D97-AF65-F5344CB8AC3E}">
        <p14:creationId xmlns:p14="http://schemas.microsoft.com/office/powerpoint/2010/main" val="39629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b="1" dirty="0" smtClean="0"/>
              <a:t>Object Literals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762000"/>
            <a:ext cx="8458200" cy="53641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sz="1800" kern="0" dirty="0" smtClean="0"/>
              <a:t>// Bad</a:t>
            </a:r>
          </a:p>
          <a:p>
            <a:pPr marL="0" indent="0"/>
            <a:r>
              <a:rPr lang="en-US" sz="1800" kern="0" dirty="0" err="1" smtClean="0"/>
              <a:t>var</a:t>
            </a:r>
            <a:r>
              <a:rPr lang="en-US" sz="1800" kern="0" dirty="0" smtClean="0"/>
              <a:t> book = new Object();</a:t>
            </a:r>
          </a:p>
          <a:p>
            <a:pPr marL="0" indent="0"/>
            <a:r>
              <a:rPr lang="en-US" sz="1800" kern="0" dirty="0" err="1" smtClean="0"/>
              <a:t>book.title</a:t>
            </a:r>
            <a:r>
              <a:rPr lang="en-US" sz="1800" kern="0" dirty="0" smtClean="0"/>
              <a:t> = “JavaScript Standards";</a:t>
            </a:r>
          </a:p>
          <a:p>
            <a:pPr marL="0" indent="0"/>
            <a:r>
              <a:rPr lang="en-US" sz="1800" kern="0" dirty="0" err="1" smtClean="0"/>
              <a:t>book.author</a:t>
            </a:r>
            <a:r>
              <a:rPr lang="en-US" sz="1800" kern="0" dirty="0" smtClean="0"/>
              <a:t> = “Suman Mishra";</a:t>
            </a:r>
          </a:p>
          <a:p>
            <a:pPr marL="0" indent="0"/>
            <a:endParaRPr lang="en-US" sz="1800" kern="0" dirty="0" smtClean="0"/>
          </a:p>
          <a:p>
            <a:pPr marL="0" indent="0"/>
            <a:endParaRPr lang="en-US" sz="1800" kern="0" dirty="0" smtClean="0"/>
          </a:p>
          <a:p>
            <a:pPr marL="0" indent="0"/>
            <a:r>
              <a:rPr lang="en-US" sz="1800" kern="0" dirty="0" smtClean="0"/>
              <a:t>// Good</a:t>
            </a:r>
          </a:p>
          <a:p>
            <a:pPr marL="0" indent="0"/>
            <a:r>
              <a:rPr lang="en-US" sz="1800" kern="0" dirty="0" err="1" smtClean="0"/>
              <a:t>var</a:t>
            </a:r>
            <a:r>
              <a:rPr lang="en-US" sz="1800" kern="0" dirty="0" smtClean="0"/>
              <a:t> book = {</a:t>
            </a:r>
          </a:p>
          <a:p>
            <a:pPr marL="0" indent="0"/>
            <a:r>
              <a:rPr lang="en-US" sz="1800" kern="0" dirty="0" smtClean="0"/>
              <a:t>title: " JavaScript Standards ",</a:t>
            </a:r>
          </a:p>
          <a:p>
            <a:pPr marL="0" indent="0"/>
            <a:r>
              <a:rPr lang="en-US" sz="1800" kern="0" dirty="0" smtClean="0"/>
              <a:t>author: " Suman Mishra "</a:t>
            </a:r>
          </a:p>
          <a:p>
            <a:pPr marL="0" indent="0"/>
            <a:r>
              <a:rPr lang="en-US" sz="1800" kern="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892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 bwMode="auto">
          <a:xfrm>
            <a:off x="548640" y="152400"/>
            <a:ext cx="987552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2800" dirty="0">
                <a:solidFill>
                  <a:srgbClr val="3D96AC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A Short History of Javascript</a:t>
            </a:r>
            <a:endParaRPr lang="en-US" sz="2800" dirty="0">
              <a:solidFill>
                <a:srgbClr val="3D96AC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71600" y="4423248"/>
            <a:ext cx="9448800" cy="152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 defTabSz="914400" eaLnBrk="0" hangingPunct="0">
              <a:lnSpc>
                <a:spcPct val="150000"/>
              </a:lnSpc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295400" y="874904"/>
            <a:ext cx="7315200" cy="64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At the time when Internet </a:t>
            </a:r>
            <a:r>
              <a:rPr lang="en-US" sz="1800" b="0" dirty="0">
                <a:solidFill>
                  <a:schemeClr val="tx1"/>
                </a:solidFill>
              </a:rPr>
              <a:t>users were connecting </a:t>
            </a:r>
            <a:r>
              <a:rPr lang="en-US" sz="1800" b="0" dirty="0" smtClean="0">
                <a:solidFill>
                  <a:schemeClr val="tx1"/>
                </a:solidFill>
              </a:rPr>
              <a:t>on a </a:t>
            </a:r>
            <a:r>
              <a:rPr lang="en-US" sz="1800" b="0" dirty="0">
                <a:solidFill>
                  <a:schemeClr val="tx1"/>
                </a:solidFill>
              </a:rPr>
              <a:t>28.8 kbps </a:t>
            </a:r>
            <a:r>
              <a:rPr lang="en-US" sz="1800" b="0" dirty="0" smtClean="0">
                <a:solidFill>
                  <a:schemeClr val="tx1"/>
                </a:solidFill>
              </a:rPr>
              <a:t>modem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295400" y="1484504"/>
            <a:ext cx="7543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Imagine </a:t>
            </a:r>
            <a:r>
              <a:rPr lang="en-US" sz="1800" b="0" dirty="0" smtClean="0">
                <a:solidFill>
                  <a:schemeClr val="tx1"/>
                </a:solidFill>
              </a:rPr>
              <a:t>filling </a:t>
            </a:r>
            <a:r>
              <a:rPr lang="en-US" sz="1800" b="0" dirty="0">
                <a:solidFill>
                  <a:schemeClr val="tx1"/>
                </a:solidFill>
              </a:rPr>
              <a:t>out a </a:t>
            </a:r>
            <a:r>
              <a:rPr lang="en-US" sz="1800" b="0" dirty="0" smtClean="0">
                <a:solidFill>
                  <a:schemeClr val="tx1"/>
                </a:solidFill>
              </a:rPr>
              <a:t>form, </a:t>
            </a:r>
            <a:r>
              <a:rPr lang="en-US" sz="1800" b="0" dirty="0">
                <a:solidFill>
                  <a:schemeClr val="tx1"/>
                </a:solidFill>
              </a:rPr>
              <a:t>clicking the Submit </a:t>
            </a:r>
            <a:r>
              <a:rPr lang="en-US" sz="1800" b="0" dirty="0" smtClean="0">
                <a:solidFill>
                  <a:schemeClr val="tx1"/>
                </a:solidFill>
              </a:rPr>
              <a:t>button, </a:t>
            </a:r>
            <a:r>
              <a:rPr lang="en-US" sz="1800" b="0" dirty="0">
                <a:solidFill>
                  <a:schemeClr val="tx1"/>
                </a:solidFill>
              </a:rPr>
              <a:t>waiting 30 seconds for processing</a:t>
            </a: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1295400" y="2094104"/>
            <a:ext cx="7543800" cy="52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Netscape, at that time on the cutting edge of technological innovation</a:t>
            </a: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295400" y="2621064"/>
            <a:ext cx="7620000" cy="111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In 1995 Brendan </a:t>
            </a:r>
            <a:r>
              <a:rPr lang="en-US" sz="1800" b="0" dirty="0">
                <a:solidFill>
                  <a:schemeClr val="tx1"/>
                </a:solidFill>
              </a:rPr>
              <a:t>Eich, who worked for Netscape </a:t>
            </a:r>
            <a:r>
              <a:rPr lang="en-US" sz="1800" b="0" dirty="0" smtClean="0">
                <a:solidFill>
                  <a:schemeClr val="tx1"/>
                </a:solidFill>
              </a:rPr>
              <a:t>developing </a:t>
            </a:r>
            <a:r>
              <a:rPr lang="en-US" sz="1800" b="0" dirty="0">
                <a:solidFill>
                  <a:schemeClr val="tx1"/>
                </a:solidFill>
              </a:rPr>
              <a:t>a scripting language </a:t>
            </a:r>
            <a:r>
              <a:rPr lang="en-US" sz="1800" b="0" dirty="0" smtClean="0">
                <a:solidFill>
                  <a:schemeClr val="tx1"/>
                </a:solidFill>
              </a:rPr>
              <a:t>called Mocha</a:t>
            </a:r>
            <a:r>
              <a:rPr lang="en-US" sz="1800" b="0" dirty="0">
                <a:solidFill>
                  <a:schemeClr val="tx1"/>
                </a:solidFill>
              </a:rPr>
              <a:t>, and later LiveScript, for the release of Netscape Navigator </a:t>
            </a:r>
            <a:r>
              <a:rPr lang="en-US" sz="1800" b="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1295400" y="3618104"/>
            <a:ext cx="4800600" cy="64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Netscape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</a:rPr>
              <a:t>and Sun Microsystem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295400" y="4260760"/>
            <a:ext cx="6400800" cy="46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Netscape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</a:rPr>
              <a:t>changed Livescript to Javascript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1295400" y="4787720"/>
            <a:ext cx="6781800" cy="92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Shortly after Netscape Navigator 3 was released,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Microsoft introduced Internet Explorer 3 with a JavaScript implementation called JScript</a:t>
            </a:r>
            <a:endParaRPr lang="en-US" sz="18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5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b="1" dirty="0" smtClean="0"/>
              <a:t>Array Literals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762000"/>
            <a:ext cx="8458200" cy="53641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sz="1800" kern="0" dirty="0" smtClean="0"/>
              <a:t>// Bad</a:t>
            </a:r>
          </a:p>
          <a:p>
            <a:pPr marL="0" indent="0"/>
            <a:r>
              <a:rPr lang="en-US" sz="1800" kern="0" dirty="0" err="1" smtClean="0"/>
              <a:t>var</a:t>
            </a:r>
            <a:r>
              <a:rPr lang="en-US" sz="1800" kern="0" dirty="0" smtClean="0"/>
              <a:t> colors = new Array("red", "green", "blue");</a:t>
            </a:r>
          </a:p>
          <a:p>
            <a:pPr marL="0" indent="0"/>
            <a:r>
              <a:rPr lang="en-US" sz="1800" kern="0" dirty="0" err="1" smtClean="0"/>
              <a:t>var</a:t>
            </a:r>
            <a:r>
              <a:rPr lang="en-US" sz="1800" kern="0" dirty="0" smtClean="0"/>
              <a:t> numbers = new Array(1, 2, 3, 4);</a:t>
            </a:r>
          </a:p>
          <a:p>
            <a:pPr marL="0" indent="0"/>
            <a:endParaRPr lang="en-US" sz="1800" kern="0" dirty="0" smtClean="0"/>
          </a:p>
          <a:p>
            <a:pPr marL="0" indent="0"/>
            <a:r>
              <a:rPr lang="en-US" sz="1800" kern="0" dirty="0" smtClean="0"/>
              <a:t>// Good</a:t>
            </a:r>
          </a:p>
          <a:p>
            <a:pPr marL="0" indent="0"/>
            <a:r>
              <a:rPr lang="en-US" sz="1800" kern="0" dirty="0" err="1" smtClean="0"/>
              <a:t>var</a:t>
            </a:r>
            <a:r>
              <a:rPr lang="en-US" sz="1800" kern="0" dirty="0" smtClean="0"/>
              <a:t> colors = [ "red", "green", "blue" ];</a:t>
            </a:r>
          </a:p>
          <a:p>
            <a:pPr marL="0" indent="0"/>
            <a:r>
              <a:rPr lang="en-US" sz="1800" kern="0" dirty="0" err="1" smtClean="0"/>
              <a:t>var</a:t>
            </a:r>
            <a:r>
              <a:rPr lang="en-US" sz="1800" kern="0" dirty="0" smtClean="0"/>
              <a:t> numbers = [ 1, 2, 3, 4 ];</a:t>
            </a:r>
          </a:p>
        </p:txBody>
      </p:sp>
    </p:spTree>
    <p:extLst>
      <p:ext uri="{BB962C8B-B14F-4D97-AF65-F5344CB8AC3E}">
        <p14:creationId xmlns:p14="http://schemas.microsoft.com/office/powerpoint/2010/main" val="1443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b="1" dirty="0" smtClean="0"/>
              <a:t>Comments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458200" cy="53641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Wingdings" pitchFamily="2" charset="2"/>
              <a:buAutoNum type="arabicPeriod"/>
            </a:pPr>
            <a:r>
              <a:rPr lang="en-US" kern="0" dirty="0" smtClean="0"/>
              <a:t>Single line Comments</a:t>
            </a:r>
          </a:p>
          <a:p>
            <a:pPr marL="0" indent="0"/>
            <a:r>
              <a:rPr lang="en-US" kern="0" dirty="0" smtClean="0"/>
              <a:t>	// Good</a:t>
            </a:r>
          </a:p>
          <a:p>
            <a:pPr marL="0" indent="0"/>
            <a:r>
              <a:rPr lang="en-US" kern="0" dirty="0" smtClean="0"/>
              <a:t>	if (condition) {</a:t>
            </a:r>
          </a:p>
          <a:p>
            <a:pPr marL="0" indent="0"/>
            <a:endParaRPr lang="en-US" kern="0" dirty="0" smtClean="0"/>
          </a:p>
          <a:p>
            <a:pPr marL="0" indent="0"/>
            <a:r>
              <a:rPr lang="en-US" kern="0" dirty="0" smtClean="0"/>
              <a:t>	// if you made it here, then all security checks passed</a:t>
            </a:r>
          </a:p>
          <a:p>
            <a:pPr marL="0" indent="0"/>
            <a:r>
              <a:rPr lang="en-US" kern="0" dirty="0" smtClean="0"/>
              <a:t>	allowed();</a:t>
            </a:r>
          </a:p>
          <a:p>
            <a:pPr marL="0" indent="0"/>
            <a:r>
              <a:rPr lang="en-US" kern="0" dirty="0" smtClean="0"/>
              <a:t>	}</a:t>
            </a:r>
          </a:p>
          <a:p>
            <a:pPr marL="0" indent="0"/>
            <a:endParaRPr lang="en-US" kern="0" dirty="0" smtClean="0"/>
          </a:p>
          <a:p>
            <a:pPr marL="0" indent="0"/>
            <a:r>
              <a:rPr lang="en-US" kern="0" dirty="0" smtClean="0"/>
              <a:t>	// Bad: No empty line preceding comment</a:t>
            </a:r>
          </a:p>
          <a:p>
            <a:pPr marL="0" indent="0"/>
            <a:r>
              <a:rPr lang="en-US" kern="0" dirty="0" smtClean="0"/>
              <a:t>	if (condition) {</a:t>
            </a:r>
          </a:p>
          <a:p>
            <a:pPr marL="0" indent="0"/>
            <a:r>
              <a:rPr lang="en-US" kern="0" dirty="0" smtClean="0"/>
              <a:t>	    // if you made it here, then all security checks passed</a:t>
            </a:r>
          </a:p>
          <a:p>
            <a:pPr marL="0" indent="0"/>
            <a:r>
              <a:rPr lang="en-US" kern="0" dirty="0" smtClean="0"/>
              <a:t>		allowed();</a:t>
            </a:r>
          </a:p>
          <a:p>
            <a:pPr marL="0" indent="0"/>
            <a:r>
              <a:rPr lang="en-US" kern="0" dirty="0" smtClean="0"/>
              <a:t>		}</a:t>
            </a:r>
          </a:p>
          <a:p>
            <a:pPr marL="0" indent="0"/>
            <a:endParaRPr lang="en-US" kern="0" dirty="0" smtClean="0"/>
          </a:p>
          <a:p>
            <a:pPr marL="0" indent="0"/>
            <a:r>
              <a:rPr lang="en-US" kern="0" dirty="0" smtClean="0"/>
              <a:t>	// Bad: Wrong indentation</a:t>
            </a:r>
          </a:p>
          <a:p>
            <a:pPr marL="0" indent="0"/>
            <a:r>
              <a:rPr lang="en-US" kern="0" dirty="0" smtClean="0"/>
              <a:t>		if (condition) {</a:t>
            </a:r>
          </a:p>
          <a:p>
            <a:pPr marL="0" indent="0"/>
            <a:r>
              <a:rPr lang="en-US" kern="0" dirty="0" smtClean="0"/>
              <a:t>		// if you made it here, then all security checks passed</a:t>
            </a:r>
          </a:p>
          <a:p>
            <a:pPr marL="0" indent="0"/>
            <a:r>
              <a:rPr lang="en-US" kern="0" dirty="0" smtClean="0"/>
              <a:t>			allowed();</a:t>
            </a:r>
          </a:p>
          <a:p>
            <a:pPr marL="0" indent="0"/>
            <a:r>
              <a:rPr lang="en-US" kern="0" dirty="0" smtClean="0"/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12650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b="1" dirty="0" smtClean="0"/>
              <a:t>Single Line Comments </a:t>
            </a:r>
            <a:r>
              <a:rPr lang="en-US" b="1" dirty="0" err="1" smtClean="0"/>
              <a:t>contd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458200" cy="536416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kern="0" dirty="0" smtClean="0"/>
              <a:t>// Good</a:t>
            </a:r>
          </a:p>
          <a:p>
            <a:pPr marL="0" indent="0"/>
            <a:r>
              <a:rPr lang="en-US" kern="0" dirty="0" err="1" smtClean="0"/>
              <a:t>var</a:t>
            </a:r>
            <a:r>
              <a:rPr lang="en-US" kern="0" dirty="0" smtClean="0"/>
              <a:t> result = something + </a:t>
            </a:r>
            <a:r>
              <a:rPr lang="en-US" kern="0" dirty="0" err="1" smtClean="0"/>
              <a:t>somethingElse</a:t>
            </a:r>
            <a:r>
              <a:rPr lang="en-US" kern="0" dirty="0" smtClean="0"/>
              <a:t>; // </a:t>
            </a:r>
            <a:r>
              <a:rPr lang="en-US" kern="0" dirty="0" err="1" smtClean="0"/>
              <a:t>somethingElse</a:t>
            </a:r>
            <a:r>
              <a:rPr lang="en-US" kern="0" dirty="0" smtClean="0"/>
              <a:t> will never be null</a:t>
            </a:r>
          </a:p>
          <a:p>
            <a:pPr marL="0" indent="0"/>
            <a:endParaRPr lang="en-US" kern="0" dirty="0" smtClean="0"/>
          </a:p>
          <a:p>
            <a:pPr marL="0" indent="0"/>
            <a:r>
              <a:rPr lang="en-US" kern="0" dirty="0" smtClean="0"/>
              <a:t>// Bad: Not enough space between code and comment</a:t>
            </a:r>
          </a:p>
          <a:p>
            <a:pPr marL="0" indent="0"/>
            <a:r>
              <a:rPr lang="en-US" kern="0" dirty="0" err="1" smtClean="0"/>
              <a:t>var</a:t>
            </a:r>
            <a:r>
              <a:rPr lang="en-US" kern="0" dirty="0" smtClean="0"/>
              <a:t> result = something + </a:t>
            </a:r>
            <a:r>
              <a:rPr lang="en-US" kern="0" dirty="0" err="1" smtClean="0"/>
              <a:t>somethingElse</a:t>
            </a:r>
            <a:r>
              <a:rPr lang="en-US" kern="0" dirty="0" smtClean="0"/>
              <a:t>;// </a:t>
            </a:r>
            <a:r>
              <a:rPr lang="en-US" kern="0" dirty="0" err="1" smtClean="0"/>
              <a:t>somethingElse</a:t>
            </a:r>
            <a:r>
              <a:rPr lang="en-US" kern="0" dirty="0" smtClean="0"/>
              <a:t> will never be null</a:t>
            </a:r>
          </a:p>
          <a:p>
            <a:pPr marL="0" indent="0"/>
            <a:endParaRPr lang="en-US" kern="0" dirty="0" smtClean="0"/>
          </a:p>
          <a:p>
            <a:pPr marL="0" indent="0"/>
            <a:r>
              <a:rPr lang="en-US" kern="0" dirty="0" smtClean="0"/>
              <a:t>// Good</a:t>
            </a:r>
          </a:p>
          <a:p>
            <a:pPr marL="0" indent="0"/>
            <a:r>
              <a:rPr lang="en-US" kern="0" dirty="0" smtClean="0"/>
              <a:t>// if (condition) {</a:t>
            </a:r>
          </a:p>
          <a:p>
            <a:pPr marL="0" indent="0"/>
            <a:r>
              <a:rPr lang="en-US" kern="0" dirty="0" smtClean="0"/>
              <a:t>// </a:t>
            </a:r>
            <a:r>
              <a:rPr lang="en-US" kern="0" dirty="0" err="1" smtClean="0"/>
              <a:t>doSomething</a:t>
            </a:r>
            <a:r>
              <a:rPr lang="en-US" kern="0" dirty="0" smtClean="0"/>
              <a:t>();</a:t>
            </a:r>
          </a:p>
          <a:p>
            <a:pPr marL="0" indent="0"/>
            <a:r>
              <a:rPr lang="en-US" kern="0" dirty="0" smtClean="0"/>
              <a:t>// </a:t>
            </a:r>
            <a:r>
              <a:rPr lang="en-US" kern="0" dirty="0" err="1" smtClean="0"/>
              <a:t>thenDoSomethingElse</a:t>
            </a:r>
            <a:r>
              <a:rPr lang="en-US" kern="0" dirty="0" smtClean="0"/>
              <a:t>();</a:t>
            </a:r>
          </a:p>
          <a:p>
            <a:pPr marL="0" indent="0"/>
            <a:r>
              <a:rPr lang="en-US" kern="0" dirty="0" smtClean="0"/>
              <a:t>// }</a:t>
            </a:r>
          </a:p>
          <a:p>
            <a:pPr marL="0" indent="0"/>
            <a:endParaRPr lang="en-US" kern="0" dirty="0" smtClean="0"/>
          </a:p>
          <a:p>
            <a:pPr marL="0" indent="0"/>
            <a:r>
              <a:rPr lang="en-US" kern="0" dirty="0" smtClean="0"/>
              <a:t>// Bad: This should be a multiline comment</a:t>
            </a:r>
          </a:p>
          <a:p>
            <a:pPr marL="0" indent="0"/>
            <a:endParaRPr lang="en-US" kern="0" dirty="0" smtClean="0"/>
          </a:p>
          <a:p>
            <a:pPr marL="0" indent="0"/>
            <a:r>
              <a:rPr lang="en-US" kern="0" dirty="0" smtClean="0"/>
              <a:t>// This next piece of code is quite difficult, so let me explain.</a:t>
            </a:r>
          </a:p>
          <a:p>
            <a:pPr marL="0" indent="0"/>
            <a:r>
              <a:rPr lang="en-US" kern="0" dirty="0" smtClean="0"/>
              <a:t>// What you want to do is determine whether the condition is true</a:t>
            </a:r>
          </a:p>
          <a:p>
            <a:pPr marL="0" indent="0"/>
            <a:r>
              <a:rPr lang="en-US" kern="0" dirty="0" smtClean="0"/>
              <a:t>// and only then allow the user in. The condition is calculated</a:t>
            </a:r>
          </a:p>
          <a:p>
            <a:pPr marL="0" indent="0"/>
            <a:r>
              <a:rPr lang="en-US" kern="0" dirty="0" smtClean="0"/>
              <a:t>// from several different functions and may change during the</a:t>
            </a:r>
          </a:p>
          <a:p>
            <a:pPr marL="0" indent="0"/>
            <a:r>
              <a:rPr lang="en-US" kern="0" dirty="0" smtClean="0"/>
              <a:t>// lifetime of the session.</a:t>
            </a:r>
          </a:p>
          <a:p>
            <a:pPr marL="0" indent="0"/>
            <a:endParaRPr lang="en-US" kern="0" dirty="0" smtClean="0"/>
          </a:p>
          <a:p>
            <a:pPr marL="0" indent="0"/>
            <a:r>
              <a:rPr lang="en-US" kern="0" dirty="0" smtClean="0"/>
              <a:t>if (condition) {</a:t>
            </a:r>
          </a:p>
          <a:p>
            <a:pPr marL="0" indent="0"/>
            <a:r>
              <a:rPr lang="en-US" kern="0" dirty="0" smtClean="0"/>
              <a:t>// if you made it here, then all security checks passed</a:t>
            </a:r>
          </a:p>
          <a:p>
            <a:pPr marL="0" indent="0"/>
            <a:r>
              <a:rPr lang="en-US" kern="0" dirty="0" smtClean="0"/>
              <a:t>allowed();</a:t>
            </a:r>
          </a:p>
          <a:p>
            <a:pPr marL="0" indent="0"/>
            <a:r>
              <a:rPr lang="en-US" kern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118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b="1" dirty="0" smtClean="0"/>
              <a:t>Multiline Comments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762000"/>
            <a:ext cx="8458200" cy="53641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sz="1800" kern="0" dirty="0" smtClean="0"/>
              <a:t>// Good</a:t>
            </a:r>
          </a:p>
          <a:p>
            <a:pPr marL="0" indent="0"/>
            <a:r>
              <a:rPr lang="en-US" sz="1800" kern="0" dirty="0" smtClean="0"/>
              <a:t>if (condition) {</a:t>
            </a:r>
          </a:p>
          <a:p>
            <a:pPr marL="0" indent="0"/>
            <a:endParaRPr lang="en-US" sz="1800" kern="0" dirty="0" smtClean="0"/>
          </a:p>
          <a:p>
            <a:pPr marL="400050" lvl="1" indent="0">
              <a:buFont typeface="Wingdings" pitchFamily="2" charset="2"/>
              <a:buNone/>
            </a:pPr>
            <a:r>
              <a:rPr lang="en-US" sz="1800" kern="0" dirty="0" smtClean="0"/>
              <a:t>/*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kern="0" dirty="0" smtClean="0"/>
              <a:t>* if you made it here,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kern="0" dirty="0" smtClean="0"/>
              <a:t>* then all security checks passed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kern="0" dirty="0" smtClean="0"/>
              <a:t>*/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kern="0" dirty="0" smtClean="0"/>
              <a:t>allowed();</a:t>
            </a:r>
          </a:p>
          <a:p>
            <a:pPr marL="0" indent="0"/>
            <a:r>
              <a:rPr lang="en-US" sz="1800" kern="0" dirty="0" smtClean="0"/>
              <a:t>}</a:t>
            </a:r>
          </a:p>
          <a:p>
            <a:pPr marL="0" indent="0"/>
            <a:endParaRPr lang="en-US" sz="1800" kern="0" dirty="0" smtClean="0"/>
          </a:p>
          <a:p>
            <a:pPr marL="0" indent="0"/>
            <a:r>
              <a:rPr lang="en-US" sz="1800" kern="0" dirty="0" smtClean="0"/>
              <a:t>// Bad: No empty line preceding comment</a:t>
            </a:r>
          </a:p>
          <a:p>
            <a:pPr marL="0" indent="0"/>
            <a:r>
              <a:rPr lang="en-US" sz="1800" kern="0" dirty="0" smtClean="0"/>
              <a:t>if (condition) {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kern="0" dirty="0" smtClean="0"/>
              <a:t>/*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kern="0" dirty="0" smtClean="0"/>
              <a:t>* if you made it here,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kern="0" dirty="0" smtClean="0"/>
              <a:t>* then all security checks passed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kern="0" dirty="0" smtClean="0"/>
              <a:t>*/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kern="0" dirty="0" smtClean="0"/>
              <a:t>allowed();</a:t>
            </a:r>
          </a:p>
          <a:p>
            <a:pPr marL="0" indent="0"/>
            <a:r>
              <a:rPr lang="en-US" sz="1800" kern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2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b="1" dirty="0" smtClean="0"/>
              <a:t>Multiline Comments </a:t>
            </a:r>
            <a:r>
              <a:rPr lang="en-US" b="1" dirty="0" err="1" smtClean="0"/>
              <a:t>contd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762000"/>
            <a:ext cx="8458200" cy="53641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kern="0" dirty="0" smtClean="0"/>
              <a:t>// Bad: Missing a space after asterisk</a:t>
            </a:r>
          </a:p>
          <a:p>
            <a:pPr marL="0" indent="0"/>
            <a:r>
              <a:rPr lang="en-US" kern="0" dirty="0" smtClean="0"/>
              <a:t>if (condition) {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kern="0" dirty="0" smtClean="0"/>
              <a:t>/*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kern="0" dirty="0" smtClean="0"/>
              <a:t>*if you made it here,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kern="0" dirty="0" smtClean="0"/>
              <a:t>*then all security checks passed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kern="0" dirty="0" smtClean="0"/>
              <a:t>*/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kern="0" dirty="0" smtClean="0"/>
              <a:t>allowed();</a:t>
            </a:r>
          </a:p>
          <a:p>
            <a:pPr marL="0" indent="0"/>
            <a:r>
              <a:rPr lang="en-US" kern="0" dirty="0" smtClean="0"/>
              <a:t>}</a:t>
            </a:r>
          </a:p>
          <a:p>
            <a:pPr marL="0" indent="0"/>
            <a:endParaRPr lang="en-US" kern="0" dirty="0" smtClean="0"/>
          </a:p>
          <a:p>
            <a:pPr marL="0" indent="0"/>
            <a:r>
              <a:rPr lang="en-US" kern="0" dirty="0" smtClean="0"/>
              <a:t>// Bad: Wrong indentation</a:t>
            </a:r>
          </a:p>
          <a:p>
            <a:pPr marL="0" indent="0"/>
            <a:r>
              <a:rPr lang="en-US" kern="0" dirty="0" smtClean="0"/>
              <a:t>if (condition) {</a:t>
            </a:r>
          </a:p>
          <a:p>
            <a:pPr marL="0" indent="0"/>
            <a:r>
              <a:rPr lang="en-US" kern="0" dirty="0" smtClean="0"/>
              <a:t>/*</a:t>
            </a:r>
          </a:p>
          <a:p>
            <a:pPr marL="0" indent="0"/>
            <a:r>
              <a:rPr lang="en-US" kern="0" dirty="0" smtClean="0"/>
              <a:t>* if you made it here,</a:t>
            </a:r>
          </a:p>
          <a:p>
            <a:pPr marL="0" indent="0"/>
            <a:r>
              <a:rPr lang="en-US" kern="0" dirty="0" smtClean="0"/>
              <a:t>* then all security checks passed</a:t>
            </a:r>
          </a:p>
          <a:p>
            <a:pPr marL="0" indent="0"/>
            <a:r>
              <a:rPr lang="en-US" kern="0" dirty="0" smtClean="0"/>
              <a:t>*/</a:t>
            </a:r>
          </a:p>
          <a:p>
            <a:pPr marL="0" indent="0"/>
            <a:r>
              <a:rPr lang="en-US" kern="0" dirty="0" smtClean="0"/>
              <a:t>allowed();</a:t>
            </a:r>
          </a:p>
          <a:p>
            <a:pPr marL="0" indent="0"/>
            <a:r>
              <a:rPr lang="en-US" kern="0" dirty="0" smtClean="0"/>
              <a:t>}</a:t>
            </a:r>
          </a:p>
          <a:p>
            <a:pPr marL="0" indent="0"/>
            <a:endParaRPr lang="en-US" kern="0" dirty="0" smtClean="0"/>
          </a:p>
          <a:p>
            <a:pPr marL="0" indent="0"/>
            <a:r>
              <a:rPr lang="en-US" kern="0" dirty="0" smtClean="0"/>
              <a:t>// Bad: Don't use multiline comments for trailing comments</a:t>
            </a:r>
          </a:p>
          <a:p>
            <a:pPr marL="0" indent="0"/>
            <a:r>
              <a:rPr lang="en-US" kern="0" dirty="0" err="1" smtClean="0"/>
              <a:t>var</a:t>
            </a:r>
            <a:r>
              <a:rPr lang="en-US" kern="0" dirty="0" smtClean="0"/>
              <a:t> result = something + </a:t>
            </a:r>
            <a:r>
              <a:rPr lang="en-US" kern="0" dirty="0" err="1" smtClean="0"/>
              <a:t>somethingElse</a:t>
            </a:r>
            <a:r>
              <a:rPr lang="en-US" kern="0" dirty="0" smtClean="0"/>
              <a:t>; /*</a:t>
            </a:r>
            <a:r>
              <a:rPr lang="en-US" kern="0" dirty="0" err="1" smtClean="0"/>
              <a:t>somethingElse</a:t>
            </a:r>
            <a:r>
              <a:rPr lang="en-US" kern="0" dirty="0" smtClean="0"/>
              <a:t> will never be null*/</a:t>
            </a:r>
          </a:p>
        </p:txBody>
      </p:sp>
    </p:spTree>
    <p:extLst>
      <p:ext uri="{BB962C8B-B14F-4D97-AF65-F5344CB8AC3E}">
        <p14:creationId xmlns:p14="http://schemas.microsoft.com/office/powerpoint/2010/main" val="13583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5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 bwMode="auto">
          <a:xfrm>
            <a:off x="548640" y="125760"/>
            <a:ext cx="9875520" cy="71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2800" dirty="0">
                <a:solidFill>
                  <a:srgbClr val="3D96AC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A Short History of Javascript</a:t>
            </a:r>
            <a:endParaRPr lang="en-US" sz="2800" dirty="0">
              <a:solidFill>
                <a:srgbClr val="3D96AC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371600" y="4694238"/>
            <a:ext cx="944880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lvl="0" indent="-342900" defTabSz="914400" eaLnBrk="0" hangingPunct="0">
              <a:lnSpc>
                <a:spcPct val="150000"/>
              </a:lnSpc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23528" y="990600"/>
            <a:ext cx="1026827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JavaScript</a:t>
            </a:r>
            <a:r>
              <a:rPr lang="en-US" b="0" dirty="0">
                <a:solidFill>
                  <a:schemeClr val="tx1"/>
                </a:solidFill>
              </a:rPr>
              <a:t> had no standards governing its syntax or features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323528" y="1447800"/>
            <a:ext cx="866807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In 1997, JavaScript 1.1 was submitted to the European Computer Manufacturers </a:t>
            </a:r>
            <a:r>
              <a:rPr lang="en-US" sz="1800" b="0" dirty="0" smtClean="0">
                <a:solidFill>
                  <a:schemeClr val="tx1"/>
                </a:solidFill>
              </a:rPr>
              <a:t>Association(</a:t>
            </a:r>
            <a:r>
              <a:rPr lang="en-US" sz="1800" b="0" dirty="0" err="1" smtClean="0">
                <a:solidFill>
                  <a:schemeClr val="tx1"/>
                </a:solidFill>
              </a:rPr>
              <a:t>Ecma</a:t>
            </a:r>
            <a:r>
              <a:rPr lang="en-US" sz="1800" b="0" dirty="0">
                <a:solidFill>
                  <a:schemeClr val="tx1"/>
                </a:solidFill>
              </a:rPr>
              <a:t>) as a proposal.</a:t>
            </a: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62882" y="2286000"/>
            <a:ext cx="86287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Technical Committee #39 (TC39) was assigned to “standardize </a:t>
            </a:r>
            <a:r>
              <a:rPr lang="en-US" sz="1800" b="0" dirty="0" smtClean="0">
                <a:solidFill>
                  <a:schemeClr val="tx1"/>
                </a:solidFill>
              </a:rPr>
              <a:t>the JavaScript</a:t>
            </a: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457200" y="2971800"/>
            <a:ext cx="8382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</a:rPr>
              <a:t>P</a:t>
            </a:r>
            <a:r>
              <a:rPr lang="en-US" sz="1800" b="0" dirty="0" smtClean="0">
                <a:solidFill>
                  <a:schemeClr val="tx1"/>
                </a:solidFill>
              </a:rPr>
              <a:t>rogrammers </a:t>
            </a:r>
            <a:r>
              <a:rPr lang="en-US" sz="1800" b="0" dirty="0">
                <a:solidFill>
                  <a:schemeClr val="tx1"/>
                </a:solidFill>
              </a:rPr>
              <a:t>from </a:t>
            </a:r>
            <a:r>
              <a:rPr lang="en-US" sz="1800" b="0" dirty="0" smtClean="0">
                <a:solidFill>
                  <a:schemeClr val="tx1"/>
                </a:solidFill>
              </a:rPr>
              <a:t>Netscape, Sun</a:t>
            </a:r>
            <a:r>
              <a:rPr lang="en-US" sz="1800" b="0" dirty="0">
                <a:solidFill>
                  <a:schemeClr val="tx1"/>
                </a:solidFill>
              </a:rPr>
              <a:t>, Microsoft, Borland, NOMBAS, and other companies with interest in the future of </a:t>
            </a:r>
            <a:r>
              <a:rPr lang="en-US" sz="1800" b="0" dirty="0" smtClean="0">
                <a:solidFill>
                  <a:schemeClr val="tx1"/>
                </a:solidFill>
              </a:rPr>
              <a:t>scripting, TC39 </a:t>
            </a:r>
            <a:r>
              <a:rPr lang="en-US" sz="1800" b="0" dirty="0">
                <a:solidFill>
                  <a:schemeClr val="tx1"/>
                </a:solidFill>
              </a:rPr>
              <a:t>met for months to hammer out ECMA-262, a standard </a:t>
            </a:r>
            <a:r>
              <a:rPr lang="en-US" sz="1800" b="0" dirty="0" smtClean="0">
                <a:solidFill>
                  <a:schemeClr val="tx1"/>
                </a:solidFill>
              </a:rPr>
              <a:t>defining </a:t>
            </a:r>
            <a:r>
              <a:rPr lang="en-US" sz="1800" b="0" dirty="0">
                <a:solidFill>
                  <a:schemeClr val="tx1"/>
                </a:solidFill>
              </a:rPr>
              <a:t>a new scripting </a:t>
            </a:r>
            <a:r>
              <a:rPr lang="en-US" sz="1800" b="0" dirty="0" smtClean="0">
                <a:solidFill>
                  <a:schemeClr val="tx1"/>
                </a:solidFill>
              </a:rPr>
              <a:t>language named </a:t>
            </a:r>
            <a:r>
              <a:rPr lang="en-US" sz="1800" b="0" dirty="0">
                <a:solidFill>
                  <a:schemeClr val="tx1"/>
                </a:solidFill>
              </a:rPr>
              <a:t>ECMAScript</a:t>
            </a: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362882" y="4572000"/>
            <a:ext cx="878111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F7F7F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F7F7F"/>
                </a:solidFill>
                <a:latin typeface="Century Gothic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r>
              <a:rPr lang="en-US" sz="1800" b="0" dirty="0" smtClean="0">
                <a:solidFill>
                  <a:schemeClr val="tx1"/>
                </a:solidFill>
              </a:rPr>
              <a:t>In 1998 International </a:t>
            </a:r>
            <a:r>
              <a:rPr lang="en-US" sz="1800" b="0" dirty="0">
                <a:solidFill>
                  <a:schemeClr val="tx1"/>
                </a:solidFill>
              </a:rPr>
              <a:t>Organization for Standardization and International</a:t>
            </a:r>
          </a:p>
          <a:p>
            <a:r>
              <a:rPr lang="en-US" sz="1800" b="0" dirty="0">
                <a:solidFill>
                  <a:schemeClr val="tx1"/>
                </a:solidFill>
              </a:rPr>
              <a:t>Electrotechnical Commission (ISO/IEC) also adopted ECMAScript as a standard (ISO/IEC-16262)</a:t>
            </a:r>
            <a:endParaRPr lang="en-US" sz="18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6781800" cy="941040"/>
          </a:xfrm>
        </p:spPr>
        <p:txBody>
          <a:bodyPr>
            <a:noAutofit/>
          </a:bodyPr>
          <a:lstStyle/>
          <a:p>
            <a:r>
              <a:rPr lang="en-US" b="1" dirty="0"/>
              <a:t>Indentations</a:t>
            </a:r>
            <a:r>
              <a:rPr lang="en-US" sz="3200" b="1" dirty="0"/>
              <a:t> </a:t>
            </a:r>
            <a:r>
              <a:rPr lang="en-US" b="1" dirty="0"/>
              <a:t>Levels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sz="1600" kern="0" dirty="0" smtClean="0"/>
              <a:t>if (</a:t>
            </a:r>
            <a:r>
              <a:rPr lang="en-US" sz="1600" kern="0" dirty="0" err="1" smtClean="0"/>
              <a:t>wl</a:t>
            </a:r>
            <a:r>
              <a:rPr lang="en-US" sz="1600" kern="0" dirty="0" smtClean="0"/>
              <a:t> &amp;&amp; </a:t>
            </a:r>
            <a:r>
              <a:rPr lang="en-US" sz="1600" kern="0" dirty="0" err="1" smtClean="0"/>
              <a:t>wl.length</a:t>
            </a:r>
            <a:r>
              <a:rPr lang="en-US" sz="1600" kern="0" dirty="0" smtClean="0"/>
              <a:t>) {</a:t>
            </a:r>
          </a:p>
          <a:p>
            <a:pPr marL="0" indent="0"/>
            <a:r>
              <a:rPr lang="en-US" sz="1600" kern="0" dirty="0" smtClean="0"/>
              <a:t>	for (</a:t>
            </a:r>
            <a:r>
              <a:rPr lang="en-US" sz="1600" kern="0" dirty="0" err="1" smtClean="0"/>
              <a:t>i</a:t>
            </a:r>
            <a:r>
              <a:rPr lang="en-US" sz="1600" kern="0" dirty="0" smtClean="0"/>
              <a:t> = 0, l = </a:t>
            </a:r>
            <a:r>
              <a:rPr lang="en-US" sz="1600" kern="0" dirty="0" err="1" smtClean="0"/>
              <a:t>wl.length</a:t>
            </a:r>
            <a:r>
              <a:rPr lang="en-US" sz="1600" kern="0" dirty="0" smtClean="0"/>
              <a:t>; </a:t>
            </a:r>
            <a:r>
              <a:rPr lang="en-US" sz="1600" kern="0" dirty="0" err="1" smtClean="0"/>
              <a:t>i</a:t>
            </a:r>
            <a:r>
              <a:rPr lang="en-US" sz="1600" kern="0" dirty="0" smtClean="0"/>
              <a:t> &lt; l; ++</a:t>
            </a:r>
            <a:r>
              <a:rPr lang="en-US" sz="1600" kern="0" dirty="0" err="1" smtClean="0"/>
              <a:t>i</a:t>
            </a:r>
            <a:r>
              <a:rPr lang="en-US" sz="1600" kern="0" dirty="0" smtClean="0"/>
              <a:t>) {</a:t>
            </a:r>
          </a:p>
          <a:p>
            <a:pPr marL="0" indent="0"/>
            <a:r>
              <a:rPr lang="en-US" sz="1600" kern="0" dirty="0" smtClean="0"/>
              <a:t>           p = </a:t>
            </a:r>
            <a:r>
              <a:rPr lang="en-US" sz="1600" kern="0" dirty="0" err="1" smtClean="0"/>
              <a:t>wl</a:t>
            </a:r>
            <a:r>
              <a:rPr lang="en-US" sz="1600" kern="0" dirty="0" smtClean="0"/>
              <a:t>[</a:t>
            </a:r>
            <a:r>
              <a:rPr lang="en-US" sz="1600" kern="0" dirty="0" err="1" smtClean="0"/>
              <a:t>i</a:t>
            </a:r>
            <a:r>
              <a:rPr lang="en-US" sz="1600" kern="0" dirty="0" smtClean="0"/>
              <a:t>];</a:t>
            </a:r>
          </a:p>
          <a:p>
            <a:pPr marL="0" indent="0"/>
            <a:r>
              <a:rPr lang="en-US" sz="1600" kern="0" dirty="0" smtClean="0"/>
              <a:t>           type = </a:t>
            </a:r>
            <a:r>
              <a:rPr lang="en-US" sz="1600" kern="0" dirty="0" err="1" smtClean="0"/>
              <a:t>Y.Lang.type</a:t>
            </a:r>
            <a:r>
              <a:rPr lang="en-US" sz="1600" kern="0" dirty="0" smtClean="0"/>
              <a:t>(r[p]);</a:t>
            </a:r>
          </a:p>
          <a:p>
            <a:pPr marL="0" indent="0"/>
            <a:r>
              <a:rPr lang="en-US" sz="1600" kern="0" dirty="0" smtClean="0"/>
              <a:t>           if (</a:t>
            </a:r>
            <a:r>
              <a:rPr lang="en-US" sz="1600" kern="0" dirty="0" err="1" smtClean="0"/>
              <a:t>s.hasOwnProperty</a:t>
            </a:r>
            <a:r>
              <a:rPr lang="en-US" sz="1600" kern="0" dirty="0" smtClean="0"/>
              <a:t>(p)) { if (merge &amp;&amp; type == 'object') {</a:t>
            </a:r>
          </a:p>
          <a:p>
            <a:pPr marL="0" indent="0"/>
            <a:r>
              <a:rPr lang="en-US" sz="1600" kern="0" dirty="0" smtClean="0"/>
              <a:t>	</a:t>
            </a:r>
            <a:r>
              <a:rPr lang="en-US" sz="1600" kern="0" dirty="0" err="1" smtClean="0"/>
              <a:t>Y.mix</a:t>
            </a:r>
            <a:r>
              <a:rPr lang="en-US" sz="1600" kern="0" dirty="0" smtClean="0"/>
              <a:t>(r[p], s[p]);</a:t>
            </a:r>
          </a:p>
          <a:p>
            <a:pPr marL="0" indent="0"/>
            <a:r>
              <a:rPr lang="en-US" sz="1600" kern="0" dirty="0" smtClean="0"/>
              <a:t>} else if (</a:t>
            </a:r>
            <a:r>
              <a:rPr lang="en-US" sz="1600" kern="0" dirty="0" err="1" smtClean="0"/>
              <a:t>ov</a:t>
            </a:r>
            <a:r>
              <a:rPr lang="en-US" sz="1600" kern="0" dirty="0" smtClean="0"/>
              <a:t> || !(p in r)) {</a:t>
            </a:r>
          </a:p>
          <a:p>
            <a:pPr marL="0" indent="0"/>
            <a:r>
              <a:rPr lang="en-US" sz="1600" kern="0" dirty="0" smtClean="0"/>
              <a:t>		r[p] = s[p];</a:t>
            </a:r>
          </a:p>
          <a:p>
            <a:pPr marL="0" indent="0"/>
            <a:r>
              <a:rPr lang="en-US" sz="1600" kern="0" dirty="0" smtClean="0"/>
              <a:t>			}</a:t>
            </a:r>
          </a:p>
          <a:p>
            <a:pPr marL="0" indent="0"/>
            <a:r>
              <a:rPr lang="en-US" sz="1600" kern="0" dirty="0" smtClean="0"/>
              <a:t>		}</a:t>
            </a:r>
          </a:p>
          <a:p>
            <a:pPr marL="0" indent="0"/>
            <a:r>
              <a:rPr lang="en-US" sz="1600" kern="0" dirty="0" smtClean="0"/>
              <a:t>	}</a:t>
            </a:r>
          </a:p>
          <a:p>
            <a:pPr marL="0" indent="0"/>
            <a:r>
              <a:rPr lang="en-US" sz="1600" kern="0" dirty="0" smtClean="0"/>
              <a:t>}</a:t>
            </a:r>
          </a:p>
          <a:p>
            <a:pPr marL="0" indent="0"/>
            <a:endParaRPr lang="en-US" sz="1600" kern="0" dirty="0" smtClean="0"/>
          </a:p>
          <a:p>
            <a:pPr marL="0" indent="0"/>
            <a:endParaRPr lang="en-US" sz="1600" kern="0" dirty="0" smtClean="0"/>
          </a:p>
          <a:p>
            <a:pPr marL="0" indent="0"/>
            <a:r>
              <a:rPr lang="en-US" sz="1600" kern="0" dirty="0" smtClean="0"/>
              <a:t>if (</a:t>
            </a:r>
            <a:r>
              <a:rPr lang="en-US" sz="1600" kern="0" dirty="0" err="1" smtClean="0"/>
              <a:t>wl</a:t>
            </a:r>
            <a:r>
              <a:rPr lang="en-US" sz="1600" kern="0" dirty="0" smtClean="0"/>
              <a:t> &amp;&amp; </a:t>
            </a:r>
            <a:r>
              <a:rPr lang="en-US" sz="1600" kern="0" dirty="0" err="1" smtClean="0"/>
              <a:t>wl.length</a:t>
            </a:r>
            <a:r>
              <a:rPr lang="en-US" sz="1600" kern="0" dirty="0" smtClean="0"/>
              <a:t>) {</a:t>
            </a:r>
          </a:p>
          <a:p>
            <a:pPr marL="0" indent="0"/>
            <a:r>
              <a:rPr lang="en-US" sz="1600" kern="0" dirty="0" smtClean="0"/>
              <a:t>    for (</a:t>
            </a:r>
            <a:r>
              <a:rPr lang="en-US" sz="1600" kern="0" dirty="0" err="1" smtClean="0"/>
              <a:t>i</a:t>
            </a:r>
            <a:r>
              <a:rPr lang="en-US" sz="1600" kern="0" dirty="0" smtClean="0"/>
              <a:t> = 0, l = </a:t>
            </a:r>
            <a:r>
              <a:rPr lang="en-US" sz="1600" kern="0" dirty="0" err="1" smtClean="0"/>
              <a:t>wl.length</a:t>
            </a:r>
            <a:r>
              <a:rPr lang="en-US" sz="1600" kern="0" dirty="0" smtClean="0"/>
              <a:t>; </a:t>
            </a:r>
            <a:r>
              <a:rPr lang="en-US" sz="1600" kern="0" dirty="0" err="1" smtClean="0"/>
              <a:t>i</a:t>
            </a:r>
            <a:r>
              <a:rPr lang="en-US" sz="1600" kern="0" dirty="0" smtClean="0"/>
              <a:t> &lt; l; ++</a:t>
            </a:r>
            <a:r>
              <a:rPr lang="en-US" sz="1600" kern="0" dirty="0" err="1" smtClean="0"/>
              <a:t>i</a:t>
            </a:r>
            <a:r>
              <a:rPr lang="en-US" sz="1600" kern="0" dirty="0" smtClean="0"/>
              <a:t>) {</a:t>
            </a:r>
          </a:p>
          <a:p>
            <a:pPr marL="0" indent="0"/>
            <a:r>
              <a:rPr lang="en-US" sz="1600" kern="0" dirty="0" smtClean="0"/>
              <a:t>          p = </a:t>
            </a:r>
            <a:r>
              <a:rPr lang="en-US" sz="1600" kern="0" dirty="0" err="1" smtClean="0"/>
              <a:t>wl</a:t>
            </a:r>
            <a:r>
              <a:rPr lang="en-US" sz="1600" kern="0" dirty="0" smtClean="0"/>
              <a:t>[</a:t>
            </a:r>
            <a:r>
              <a:rPr lang="en-US" sz="1600" kern="0" dirty="0" err="1" smtClean="0"/>
              <a:t>i</a:t>
            </a:r>
            <a:r>
              <a:rPr lang="en-US" sz="1600" kern="0" dirty="0" smtClean="0"/>
              <a:t>];</a:t>
            </a:r>
          </a:p>
          <a:p>
            <a:pPr marL="0" indent="0"/>
            <a:r>
              <a:rPr lang="en-US" sz="1600" kern="0" dirty="0" smtClean="0"/>
              <a:t>          type = </a:t>
            </a:r>
            <a:r>
              <a:rPr lang="en-US" sz="1600" kern="0" dirty="0" err="1" smtClean="0"/>
              <a:t>Y.Lang.type</a:t>
            </a:r>
            <a:r>
              <a:rPr lang="en-US" sz="1600" kern="0" dirty="0" smtClean="0"/>
              <a:t>(r[p]);</a:t>
            </a:r>
          </a:p>
          <a:p>
            <a:pPr marL="0" indent="0"/>
            <a:r>
              <a:rPr lang="en-US" sz="1600" kern="0" dirty="0" smtClean="0"/>
              <a:t>          if (</a:t>
            </a:r>
            <a:r>
              <a:rPr lang="en-US" sz="1600" kern="0" dirty="0" err="1" smtClean="0"/>
              <a:t>s.hasOwnProperty</a:t>
            </a:r>
            <a:r>
              <a:rPr lang="en-US" sz="1600" kern="0" dirty="0" smtClean="0"/>
              <a:t>(p)) {</a:t>
            </a:r>
          </a:p>
          <a:p>
            <a:pPr marL="0" indent="0"/>
            <a:r>
              <a:rPr lang="en-US" sz="1600" kern="0" dirty="0" smtClean="0"/>
              <a:t>                if (merge &amp;&amp; type == 'object') {</a:t>
            </a:r>
          </a:p>
          <a:p>
            <a:pPr marL="0" indent="0"/>
            <a:r>
              <a:rPr lang="en-US" sz="1600" kern="0" dirty="0" smtClean="0"/>
              <a:t>                      </a:t>
            </a:r>
            <a:r>
              <a:rPr lang="en-US" sz="1600" kern="0" dirty="0" err="1" smtClean="0"/>
              <a:t>Y.mix</a:t>
            </a:r>
            <a:r>
              <a:rPr lang="en-US" sz="1600" kern="0" dirty="0" smtClean="0"/>
              <a:t>(r[p], s[p]);</a:t>
            </a:r>
          </a:p>
          <a:p>
            <a:pPr marL="0" indent="0"/>
            <a:r>
              <a:rPr lang="en-US" sz="1600" kern="0" dirty="0" smtClean="0"/>
              <a:t>                  } else if (</a:t>
            </a:r>
            <a:r>
              <a:rPr lang="en-US" sz="1600" kern="0" dirty="0" err="1" smtClean="0"/>
              <a:t>ov</a:t>
            </a:r>
            <a:r>
              <a:rPr lang="en-US" sz="1600" kern="0" dirty="0" smtClean="0"/>
              <a:t> || !(p in r)) {</a:t>
            </a:r>
          </a:p>
          <a:p>
            <a:pPr marL="0" indent="0"/>
            <a:r>
              <a:rPr lang="en-US" sz="1600" kern="0" dirty="0" smtClean="0"/>
              <a:t>	r[p] = s[p];</a:t>
            </a:r>
          </a:p>
          <a:p>
            <a:pPr marL="0" indent="0"/>
            <a:r>
              <a:rPr lang="en-US" sz="1600" kern="0" dirty="0" smtClean="0"/>
              <a:t>                  }</a:t>
            </a:r>
          </a:p>
          <a:p>
            <a:pPr marL="0" indent="0"/>
            <a:r>
              <a:rPr lang="en-US" sz="1600" kern="0" dirty="0" smtClean="0"/>
              <a:t>           }</a:t>
            </a:r>
          </a:p>
          <a:p>
            <a:pPr marL="0" indent="0"/>
            <a:r>
              <a:rPr lang="en-US" sz="1600" kern="0" dirty="0" smtClean="0"/>
              <a:t>      }</a:t>
            </a:r>
          </a:p>
          <a:p>
            <a:pPr marL="0" indent="0"/>
            <a:r>
              <a:rPr lang="en-US" sz="1600" kern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00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864840"/>
          </a:xfrm>
        </p:spPr>
        <p:txBody>
          <a:bodyPr>
            <a:noAutofit/>
          </a:bodyPr>
          <a:lstStyle/>
          <a:p>
            <a:r>
              <a:rPr lang="en-US" sz="3200" b="1" dirty="0"/>
              <a:t>Statement Termination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sz="1800" kern="0" dirty="0" smtClean="0"/>
              <a:t>// Valid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kern="0" dirty="0" err="1" smtClean="0"/>
              <a:t>var</a:t>
            </a:r>
            <a:r>
              <a:rPr lang="en-US" sz="1800" kern="0" dirty="0" smtClean="0"/>
              <a:t> name = "Nicholas";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kern="0" dirty="0" smtClean="0"/>
              <a:t>function </a:t>
            </a:r>
            <a:r>
              <a:rPr lang="en-US" sz="1800" kern="0" dirty="0" err="1" smtClean="0"/>
              <a:t>sayName</a:t>
            </a:r>
            <a:r>
              <a:rPr lang="en-US" sz="1800" kern="0" dirty="0" smtClean="0"/>
              <a:t>() {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kern="0" dirty="0" smtClean="0"/>
              <a:t>      alert(name);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kern="0" dirty="0" smtClean="0"/>
              <a:t>}</a:t>
            </a:r>
          </a:p>
          <a:p>
            <a:pPr marL="0" indent="0"/>
            <a:endParaRPr lang="en-US" sz="1800" kern="0" dirty="0" smtClean="0"/>
          </a:p>
          <a:p>
            <a:pPr marL="0" indent="0"/>
            <a:r>
              <a:rPr lang="en-US" sz="1800" kern="0" dirty="0" smtClean="0"/>
              <a:t>// Valid but not recommended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kern="0" dirty="0" err="1" smtClean="0"/>
              <a:t>var</a:t>
            </a:r>
            <a:r>
              <a:rPr lang="en-US" sz="1800" kern="0" dirty="0" smtClean="0"/>
              <a:t> name = "Nicholas"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kern="0" dirty="0" smtClean="0"/>
              <a:t>function </a:t>
            </a:r>
            <a:r>
              <a:rPr lang="en-US" sz="1800" kern="0" dirty="0" err="1" smtClean="0"/>
              <a:t>sayName</a:t>
            </a:r>
            <a:r>
              <a:rPr lang="en-US" sz="1800" kern="0" dirty="0" smtClean="0"/>
              <a:t>() {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kern="0" dirty="0" smtClean="0"/>
              <a:t>      alert(name);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sz="1800" kern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87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712440"/>
          </a:xfrm>
        </p:spPr>
        <p:txBody>
          <a:bodyPr>
            <a:noAutofit/>
          </a:bodyPr>
          <a:lstStyle/>
          <a:p>
            <a:r>
              <a:rPr lang="en-US" sz="3200" b="1" dirty="0"/>
              <a:t>Line Length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sz="1800" kern="0" dirty="0" smtClean="0"/>
              <a:t>Most of the JavaScript libraries use line length of 80 characters</a:t>
            </a:r>
            <a:r>
              <a:rPr lang="en-US" kern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52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712440"/>
          </a:xfrm>
        </p:spPr>
        <p:txBody>
          <a:bodyPr>
            <a:noAutofit/>
          </a:bodyPr>
          <a:lstStyle/>
          <a:p>
            <a:r>
              <a:rPr lang="en-US" b="1" dirty="0"/>
              <a:t>Line Breaking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sz="1800" kern="0" dirty="0" smtClean="0"/>
              <a:t>// Good: Break after operator, following line indented two levels</a:t>
            </a:r>
          </a:p>
          <a:p>
            <a:pPr marL="0" indent="0"/>
            <a:r>
              <a:rPr lang="en-US" sz="1800" kern="0" dirty="0" err="1" smtClean="0"/>
              <a:t>callAFunction</a:t>
            </a:r>
            <a:r>
              <a:rPr lang="en-US" sz="1800" kern="0" dirty="0" smtClean="0"/>
              <a:t>(document, element, window, "some string value", true, 123,</a:t>
            </a:r>
          </a:p>
          <a:p>
            <a:pPr marL="0" indent="0"/>
            <a:r>
              <a:rPr lang="en-US" sz="1800" kern="0" dirty="0" smtClean="0"/>
              <a:t>		navigator);</a:t>
            </a:r>
          </a:p>
          <a:p>
            <a:pPr marL="0" indent="0"/>
            <a:endParaRPr lang="en-US" sz="1800" kern="0" dirty="0" smtClean="0"/>
          </a:p>
          <a:p>
            <a:pPr marL="0" indent="0"/>
            <a:r>
              <a:rPr lang="en-US" sz="1800" kern="0" dirty="0" smtClean="0"/>
              <a:t>// Bad: Following line indented only one level</a:t>
            </a:r>
          </a:p>
          <a:p>
            <a:pPr marL="0" indent="0"/>
            <a:r>
              <a:rPr lang="en-US" sz="1800" kern="0" dirty="0" err="1" smtClean="0"/>
              <a:t>callAFunction</a:t>
            </a:r>
            <a:r>
              <a:rPr lang="en-US" sz="1800" kern="0" dirty="0" smtClean="0"/>
              <a:t>(document, element, window, "some string value", true, 123,</a:t>
            </a:r>
          </a:p>
          <a:p>
            <a:pPr marL="0" indent="0"/>
            <a:r>
              <a:rPr lang="en-US" sz="1800" kern="0" dirty="0" smtClean="0"/>
              <a:t>	navigator);</a:t>
            </a:r>
          </a:p>
          <a:p>
            <a:pPr marL="0" indent="0"/>
            <a:endParaRPr lang="en-US" sz="1800" kern="0" dirty="0" smtClean="0"/>
          </a:p>
          <a:p>
            <a:pPr marL="0" indent="0"/>
            <a:r>
              <a:rPr lang="en-US" sz="1800" kern="0" dirty="0" smtClean="0"/>
              <a:t>// Bad: Break before operator</a:t>
            </a:r>
          </a:p>
          <a:p>
            <a:pPr marL="0" indent="0"/>
            <a:r>
              <a:rPr lang="en-US" sz="1800" kern="0" dirty="0" err="1" smtClean="0"/>
              <a:t>callAFunction</a:t>
            </a:r>
            <a:r>
              <a:rPr lang="en-US" sz="1800" kern="0" dirty="0" smtClean="0"/>
              <a:t>(document, element, window, "some string value", true, 123</a:t>
            </a:r>
          </a:p>
          <a:p>
            <a:pPr marL="0" indent="0"/>
            <a:r>
              <a:rPr lang="en-US" sz="1800" kern="0" dirty="0" smtClean="0"/>
              <a:t>, navigator);</a:t>
            </a:r>
          </a:p>
        </p:txBody>
      </p:sp>
    </p:spTree>
    <p:extLst>
      <p:ext uri="{BB962C8B-B14F-4D97-AF65-F5344CB8AC3E}">
        <p14:creationId xmlns:p14="http://schemas.microsoft.com/office/powerpoint/2010/main" val="29572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712440"/>
          </a:xfrm>
        </p:spPr>
        <p:txBody>
          <a:bodyPr>
            <a:noAutofit/>
          </a:bodyPr>
          <a:lstStyle/>
          <a:p>
            <a:r>
              <a:rPr lang="en-US" b="1" dirty="0" smtClean="0"/>
              <a:t>Blank Lines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kern="0" dirty="0" smtClean="0"/>
              <a:t>Control Statements</a:t>
            </a:r>
          </a:p>
          <a:p>
            <a:r>
              <a:rPr lang="en-US" sz="1800" kern="0" dirty="0" smtClean="0"/>
              <a:t>Between local variables and first statement and after that</a:t>
            </a:r>
          </a:p>
          <a:p>
            <a:r>
              <a:rPr lang="en-US" sz="1800" kern="0" dirty="0" smtClean="0"/>
              <a:t>Between methods</a:t>
            </a:r>
          </a:p>
          <a:p>
            <a:r>
              <a:rPr lang="en-US" sz="1800" kern="0" dirty="0" smtClean="0"/>
              <a:t>Before Single line and Multiline comments</a:t>
            </a:r>
          </a:p>
        </p:txBody>
      </p:sp>
    </p:spTree>
    <p:extLst>
      <p:ext uri="{BB962C8B-B14F-4D97-AF65-F5344CB8AC3E}">
        <p14:creationId xmlns:p14="http://schemas.microsoft.com/office/powerpoint/2010/main" val="5930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71244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Naming</a:t>
            </a:r>
            <a:endParaRPr lang="en-US" sz="32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pitchFamily="2" charset="2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8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0223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kern="0" dirty="0" smtClean="0"/>
              <a:t>Variables and functions</a:t>
            </a:r>
          </a:p>
          <a:p>
            <a:r>
              <a:rPr lang="en-US" sz="1800" kern="0" dirty="0" smtClean="0"/>
              <a:t>Constants</a:t>
            </a:r>
          </a:p>
          <a:p>
            <a:r>
              <a:rPr lang="en-US" sz="1800" kern="0" dirty="0" smtClean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14294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Corporate_Template Final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F31BC6725678499B873552DB2E17F4" ma:contentTypeVersion="0" ma:contentTypeDescription="Create a new document." ma:contentTypeScope="" ma:versionID="80f229b991a288a3192306f5c5431ed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13946A-A020-4F3A-9B79-88BC83B2CB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E146F1D-CC51-4A69-9D03-500B4A060BA7}">
  <ds:schemaRefs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762FEF2-56E7-4929-9DAB-8E27FDF979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870</Words>
  <Application>Microsoft Office PowerPoint</Application>
  <PresentationFormat>On-screen Show (4:3)</PresentationFormat>
  <Paragraphs>323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Cognizant_Corporate_Template Final</vt:lpstr>
      <vt:lpstr>JavaScript </vt:lpstr>
      <vt:lpstr>PowerPoint Presentation</vt:lpstr>
      <vt:lpstr>PowerPoint Presentation</vt:lpstr>
      <vt:lpstr>Indentations Levels</vt:lpstr>
      <vt:lpstr>Statement Termination</vt:lpstr>
      <vt:lpstr>Line Length</vt:lpstr>
      <vt:lpstr>Line Breaking</vt:lpstr>
      <vt:lpstr>Blank Lines</vt:lpstr>
      <vt:lpstr>Naming</vt:lpstr>
      <vt:lpstr>Variables and Functions</vt:lpstr>
      <vt:lpstr>Continue</vt:lpstr>
      <vt:lpstr>Constants</vt:lpstr>
      <vt:lpstr>Constructor</vt:lpstr>
      <vt:lpstr>Literal Values</vt:lpstr>
      <vt:lpstr>Strings</vt:lpstr>
      <vt:lpstr>Numbers</vt:lpstr>
      <vt:lpstr>Null</vt:lpstr>
      <vt:lpstr>Undefined</vt:lpstr>
      <vt:lpstr>Object Literals</vt:lpstr>
      <vt:lpstr>Array Literals</vt:lpstr>
      <vt:lpstr>Comments</vt:lpstr>
      <vt:lpstr>Single Line Comments contd</vt:lpstr>
      <vt:lpstr>Multiline Comments</vt:lpstr>
      <vt:lpstr>Multiline Comments contd</vt:lpstr>
      <vt:lpstr>JavaScript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Sv</dc:creator>
  <cp:lastModifiedBy>P, Praveen Kumar (Cognizant)</cp:lastModifiedBy>
  <cp:revision>52</cp:revision>
  <dcterms:created xsi:type="dcterms:W3CDTF">2011-07-04T15:26:36Z</dcterms:created>
  <dcterms:modified xsi:type="dcterms:W3CDTF">2014-12-30T06:38:39Z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0x010100D0F31BC6725678499B873552DB2E17F4</vt:lpwstr>
  </property>
</Properties>
</file>