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9" r:id="rId4"/>
    <p:sldId id="258" r:id="rId5"/>
    <p:sldId id="281" r:id="rId6"/>
    <p:sldId id="260" r:id="rId7"/>
    <p:sldId id="285" r:id="rId8"/>
    <p:sldId id="261" r:id="rId9"/>
    <p:sldId id="284" r:id="rId10"/>
    <p:sldId id="262" r:id="rId11"/>
    <p:sldId id="263" r:id="rId12"/>
    <p:sldId id="264" r:id="rId13"/>
    <p:sldId id="282" r:id="rId14"/>
    <p:sldId id="283" r:id="rId15"/>
    <p:sldId id="278" r:id="rId16"/>
    <p:sldId id="265" r:id="rId17"/>
    <p:sldId id="266" r:id="rId18"/>
    <p:sldId id="268" r:id="rId19"/>
    <p:sldId id="269" r:id="rId20"/>
    <p:sldId id="267" r:id="rId21"/>
    <p:sldId id="270" r:id="rId22"/>
    <p:sldId id="271" r:id="rId23"/>
    <p:sldId id="272" r:id="rId24"/>
    <p:sldId id="273" r:id="rId25"/>
    <p:sldId id="279" r:id="rId26"/>
    <p:sldId id="274" r:id="rId27"/>
    <p:sldId id="280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75" r:id="rId36"/>
    <p:sldId id="27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75833" autoAdjust="0"/>
  </p:normalViewPr>
  <p:slideViewPr>
    <p:cSldViewPr>
      <p:cViewPr varScale="1">
        <p:scale>
          <a:sx n="59" d="100"/>
          <a:sy n="59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26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7E4DD-624C-4B6C-9810-1C0B6149470F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416F-E50D-498B-B90F-1168ACD8B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tryit.asp?filename=tryjquery_hide_thi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w3schools.com/jquery/tryit.asp?filename=tryjquery_hide_class" TargetMode="External"/><Relationship Id="rId5" Type="http://schemas.openxmlformats.org/officeDocument/2006/relationships/hyperlink" Target="http://www.w3schools.com/jquery/tryit.asp?filename=tryjquery_hide_p" TargetMode="External"/><Relationship Id="rId4" Type="http://schemas.openxmlformats.org/officeDocument/2006/relationships/hyperlink" Target="http://www.w3schools.com/jquery/tryit.asp?filename=tryjquery_hide_id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B416F-E50D-498B-B90F-1168ACD8B22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jQuery toggle() method toggles the visibility of HTML elements using the show() or hide() methods.</a:t>
            </a:r>
          </a:p>
          <a:p>
            <a:endParaRPr lang="en-US" dirty="0" smtClean="0"/>
          </a:p>
          <a:p>
            <a:r>
              <a:rPr lang="en-US" dirty="0" smtClean="0"/>
              <a:t>The speed parameter can take the following values: "slow", "fast", "normal", or milliseconds.</a:t>
            </a:r>
          </a:p>
          <a:p>
            <a:endParaRPr lang="en-US" dirty="0" smtClean="0"/>
          </a:p>
          <a:p>
            <a:r>
              <a:rPr lang="en-US" dirty="0" smtClean="0"/>
              <a:t>The callback parameter is the name of a function to be executed after the hide (or show) method completes.</a:t>
            </a:r>
          </a:p>
          <a:p>
            <a:endParaRPr lang="en-US" dirty="0" smtClean="0"/>
          </a:p>
          <a:p>
            <a:r>
              <a:rPr lang="en-US" b="1" dirty="0" smtClean="0"/>
              <a:t>jQuery Slide </a:t>
            </a:r>
          </a:p>
          <a:p>
            <a:endParaRPr lang="en-US" dirty="0" smtClean="0"/>
          </a:p>
          <a:p>
            <a:r>
              <a:rPr lang="en-US" dirty="0" smtClean="0"/>
              <a:t>The jQuery slide methods gradually change the height for selected elements.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B416F-E50D-498B-B90F-1168ACD8B22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jQuery fade methods gradually change the opacity for selected elements.</a:t>
            </a:r>
          </a:p>
          <a:p>
            <a:endParaRPr lang="en-US" dirty="0" smtClean="0"/>
          </a:p>
          <a:p>
            <a:r>
              <a:rPr lang="en-US" dirty="0" smtClean="0"/>
              <a:t>	The speed parameter can take the following values: "slow", "fast", "normal", or milliseconds.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The opacity parameter in the </a:t>
            </a:r>
            <a:r>
              <a:rPr lang="en-US" dirty="0" err="1" smtClean="0"/>
              <a:t>fadeTo</a:t>
            </a:r>
            <a:r>
              <a:rPr lang="en-US" dirty="0" smtClean="0"/>
              <a:t>() method allows fading to a given opacity.</a:t>
            </a:r>
          </a:p>
          <a:p>
            <a:endParaRPr lang="en-US" dirty="0" smtClean="0"/>
          </a:p>
          <a:p>
            <a:r>
              <a:rPr lang="en-US" dirty="0" smtClean="0"/>
              <a:t>	The callback parameter is the name of a function to be executed after the hide (or show) method completes.</a:t>
            </a:r>
          </a:p>
          <a:p>
            <a:endParaRPr lang="en-US" dirty="0" smtClean="0"/>
          </a:p>
          <a:p>
            <a:r>
              <a:rPr lang="en-US" dirty="0" smtClean="0"/>
              <a:t>Custom</a:t>
            </a:r>
          </a:p>
          <a:p>
            <a:endParaRPr lang="en-US" dirty="0" smtClean="0"/>
          </a:p>
          <a:p>
            <a:r>
              <a:rPr lang="en-US" dirty="0" smtClean="0"/>
              <a:t>The key parameter is </a:t>
            </a:r>
            <a:r>
              <a:rPr lang="en-US" b="1" dirty="0" smtClean="0"/>
              <a:t>params</a:t>
            </a:r>
            <a:r>
              <a:rPr lang="en-US" dirty="0" smtClean="0"/>
              <a:t>. It defines the CSS properties that will be animated. Many properties can be animated at the same time:</a:t>
            </a:r>
          </a:p>
          <a:p>
            <a:r>
              <a:rPr lang="en-US" dirty="0" smtClean="0"/>
              <a:t>animate({width:"70%",opacity:0.4,marginLeft:"0.6in",fontSize:"3em"}); </a:t>
            </a:r>
          </a:p>
          <a:p>
            <a:endParaRPr lang="en-US" dirty="0" smtClean="0"/>
          </a:p>
          <a:p>
            <a:r>
              <a:rPr lang="en-US" dirty="0" smtClean="0"/>
              <a:t>The second parameter is </a:t>
            </a:r>
            <a:r>
              <a:rPr lang="en-US" b="1" dirty="0" smtClean="0"/>
              <a:t>duration</a:t>
            </a:r>
            <a:r>
              <a:rPr lang="en-US" dirty="0" smtClean="0"/>
              <a:t>. It defines the time used to apply the animation. I takes the values "fast", "slow", "normal", or milliseconds.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B416F-E50D-498B-B90F-1168ACD8B22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callback function is executed after the current animation is 100% finished.</a:t>
            </a:r>
          </a:p>
          <a:p>
            <a:endParaRPr lang="en-US" dirty="0" smtClean="0"/>
          </a:p>
          <a:p>
            <a:r>
              <a:rPr lang="en-US" dirty="0" smtClean="0"/>
              <a:t>JavaScript statements are executed line by line. However, with animations, the next line of code can be run even though the animation is not finished. This can create errors.</a:t>
            </a:r>
          </a:p>
          <a:p>
            <a:r>
              <a:rPr lang="en-US" dirty="0" smtClean="0"/>
              <a:t>To prevent this, you can create a callback function. The callback function will not be called until after the animation is finished.</a:t>
            </a:r>
          </a:p>
          <a:p>
            <a:endParaRPr lang="en-US" dirty="0" smtClean="0"/>
          </a:p>
          <a:p>
            <a:r>
              <a:rPr lang="en-US" dirty="0" smtClean="0"/>
              <a:t>The callback parameter is a function to be executed after the hide effect is completed: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B416F-E50D-498B-B90F-1168ACD8B22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jQuery contains powerful methods (functions) for changing and manipulating HTML elements and attributes.</a:t>
            </a:r>
          </a:p>
          <a:p>
            <a:endParaRPr lang="en-US" dirty="0" smtClean="0"/>
          </a:p>
          <a:p>
            <a:r>
              <a:rPr lang="en-US" b="1" dirty="0" smtClean="0"/>
              <a:t>Changing HTML Content</a:t>
            </a:r>
          </a:p>
          <a:p>
            <a:r>
              <a:rPr lang="en-US" b="1" dirty="0" smtClean="0"/>
              <a:t>	$(selector).html(content)</a:t>
            </a:r>
          </a:p>
          <a:p>
            <a:r>
              <a:rPr lang="en-US" dirty="0" smtClean="0"/>
              <a:t>		The html() method changes the contents (</a:t>
            </a:r>
            <a:r>
              <a:rPr lang="en-US" dirty="0" err="1" smtClean="0"/>
              <a:t>innerHTML</a:t>
            </a:r>
            <a:r>
              <a:rPr lang="en-US" dirty="0" smtClean="0"/>
              <a:t>) of matching HTML elements.</a:t>
            </a:r>
          </a:p>
          <a:p>
            <a:endParaRPr lang="en-US" dirty="0" smtClean="0"/>
          </a:p>
          <a:p>
            <a:r>
              <a:rPr lang="en-US" b="1" dirty="0" smtClean="0"/>
              <a:t>Adding HTML content</a:t>
            </a:r>
          </a:p>
          <a:p>
            <a:r>
              <a:rPr lang="en-US" b="1" dirty="0" smtClean="0"/>
              <a:t>	$(selector).append(content)</a:t>
            </a:r>
            <a:endParaRPr lang="en-US" dirty="0" smtClean="0"/>
          </a:p>
          <a:p>
            <a:pPr lvl="2"/>
            <a:r>
              <a:rPr lang="en-US" dirty="0" smtClean="0"/>
              <a:t>	The append() method appends content to the inside of matching HTML elements.</a:t>
            </a:r>
          </a:p>
          <a:p>
            <a:pPr lvl="2"/>
            <a:r>
              <a:rPr lang="en-US" b="1" dirty="0" smtClean="0"/>
              <a:t>$(selector).</a:t>
            </a:r>
            <a:r>
              <a:rPr lang="en-US" b="1" dirty="0" err="1" smtClean="0"/>
              <a:t>prepend</a:t>
            </a:r>
            <a:r>
              <a:rPr lang="en-US" b="1" dirty="0" smtClean="0"/>
              <a:t>(content)</a:t>
            </a:r>
            <a:endParaRPr lang="en-US" dirty="0" smtClean="0"/>
          </a:p>
          <a:p>
            <a:pPr lvl="2"/>
            <a:r>
              <a:rPr lang="en-US" dirty="0" smtClean="0"/>
              <a:t>	The </a:t>
            </a:r>
            <a:r>
              <a:rPr lang="en-US" dirty="0" err="1" smtClean="0"/>
              <a:t>prepend</a:t>
            </a:r>
            <a:r>
              <a:rPr lang="en-US" dirty="0" smtClean="0"/>
              <a:t>() method "</a:t>
            </a:r>
            <a:r>
              <a:rPr lang="en-US" dirty="0" err="1" smtClean="0"/>
              <a:t>prepends</a:t>
            </a:r>
            <a:r>
              <a:rPr lang="en-US" dirty="0" smtClean="0"/>
              <a:t>" content to the inside of  matching HTML elements.</a:t>
            </a:r>
          </a:p>
          <a:p>
            <a:pPr lvl="2"/>
            <a:r>
              <a:rPr lang="en-US" b="1" dirty="0" smtClean="0"/>
              <a:t>$(selector).after(content)</a:t>
            </a:r>
            <a:endParaRPr lang="en-US" dirty="0" smtClean="0"/>
          </a:p>
          <a:p>
            <a:pPr lvl="2"/>
            <a:r>
              <a:rPr lang="en-US" dirty="0" smtClean="0"/>
              <a:t>	The after() method inserts HTML content after all matching elements.</a:t>
            </a:r>
          </a:p>
          <a:p>
            <a:pPr lvl="2"/>
            <a:r>
              <a:rPr lang="en-US" b="1" dirty="0" smtClean="0"/>
              <a:t>$(selector).before(content)</a:t>
            </a:r>
            <a:endParaRPr lang="en-US" dirty="0" smtClean="0"/>
          </a:p>
          <a:p>
            <a:pPr lvl="2"/>
            <a:r>
              <a:rPr lang="en-US" dirty="0" smtClean="0"/>
              <a:t>	The before() method inserts HTML content before all matching elements.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B416F-E50D-498B-B90F-1168ACD8B22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jQuery css() Method</a:t>
            </a:r>
          </a:p>
          <a:p>
            <a:r>
              <a:rPr lang="en-US" dirty="0" smtClean="0"/>
              <a:t>jQuery has one important method for CSS manipulation: css()</a:t>
            </a:r>
          </a:p>
          <a:p>
            <a:r>
              <a:rPr lang="en-US" dirty="0" smtClean="0"/>
              <a:t>The css() method has three different syntaxes, to perform different tasks.</a:t>
            </a:r>
          </a:p>
          <a:p>
            <a:pPr lvl="1"/>
            <a:r>
              <a:rPr lang="en-US" dirty="0" smtClean="0"/>
              <a:t>css(name) - Return CSS property value</a:t>
            </a:r>
          </a:p>
          <a:p>
            <a:pPr lvl="1"/>
            <a:r>
              <a:rPr lang="en-US" dirty="0" smtClean="0"/>
              <a:t>css(</a:t>
            </a:r>
            <a:r>
              <a:rPr lang="en-US" dirty="0" err="1" smtClean="0"/>
              <a:t>name,value</a:t>
            </a:r>
            <a:r>
              <a:rPr lang="en-US" dirty="0" smtClean="0"/>
              <a:t>) - Set CSS property and value</a:t>
            </a:r>
          </a:p>
          <a:p>
            <a:pPr lvl="1"/>
            <a:r>
              <a:rPr lang="en-US" dirty="0" smtClean="0"/>
              <a:t>css({properties}) - Set multiple CSS properties and values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B416F-E50D-498B-B90F-1168ACD8B22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jQuery has a rich library of methods (functions) for AJAX development</a:t>
            </a:r>
          </a:p>
          <a:p>
            <a:endParaRPr lang="en-US" dirty="0" smtClean="0"/>
          </a:p>
          <a:p>
            <a:r>
              <a:rPr lang="en-US" dirty="0" smtClean="0"/>
              <a:t>AJAX allows web pages to be updated asynchronously by exchanging small amounts of data with the server behind the scenes. </a:t>
            </a:r>
          </a:p>
          <a:p>
            <a:r>
              <a:rPr lang="en-US" dirty="0" smtClean="0"/>
              <a:t>This means that it is possible to update parts of a web page, without reloading the whole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B416F-E50D-498B-B90F-1168ACD8B22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B416F-E50D-498B-B90F-1168ACD8B22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jQuery library is stored a single JavaScript file, containing all the jQuery methods.</a:t>
            </a:r>
          </a:p>
          <a:p>
            <a:endParaRPr lang="en-US" b="1" dirty="0" smtClean="0"/>
          </a:p>
          <a:p>
            <a:r>
              <a:rPr lang="en-US" b="1" dirty="0" smtClean="0"/>
              <a:t>Alternative</a:t>
            </a:r>
            <a:r>
              <a:rPr lang="en-US" b="1" baseline="0" dirty="0" smtClean="0"/>
              <a:t> for download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Google Launch</a:t>
            </a:r>
            <a:r>
              <a:rPr lang="en-US" b="1" baseline="0" dirty="0" smtClean="0"/>
              <a:t> point</a:t>
            </a:r>
            <a:endParaRPr lang="en-US" b="1" dirty="0" smtClean="0"/>
          </a:p>
          <a:p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 </a:t>
            </a:r>
            <a:r>
              <a:rPr lang="en-US" dirty="0" err="1" smtClean="0"/>
              <a:t>src</a:t>
            </a:r>
            <a:r>
              <a:rPr lang="en-US" dirty="0" smtClean="0"/>
              <a:t>="http://ajax.googleapis.com/ajax/libs/jquery/1.4.2/jquery.min.js"&gt;&lt;/script&gt;</a:t>
            </a:r>
            <a:br>
              <a:rPr lang="en-US" dirty="0" smtClean="0"/>
            </a:br>
            <a:r>
              <a:rPr lang="en-US" dirty="0" smtClean="0"/>
              <a:t>&lt;/head&gt;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Microsoft</a:t>
            </a:r>
            <a:r>
              <a:rPr lang="en-US" b="1" baseline="0" dirty="0" smtClean="0"/>
              <a:t> </a:t>
            </a:r>
            <a:r>
              <a:rPr lang="en-US" b="1" dirty="0" smtClean="0"/>
              <a:t>Launch</a:t>
            </a:r>
            <a:r>
              <a:rPr lang="en-US" b="1" baseline="0" dirty="0" smtClean="0"/>
              <a:t> point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 </a:t>
            </a:r>
            <a:r>
              <a:rPr lang="en-US" dirty="0" err="1" smtClean="0"/>
              <a:t>src</a:t>
            </a:r>
            <a:r>
              <a:rPr lang="en-US" dirty="0" smtClean="0"/>
              <a:t>="http://ajax.microsoft.com/ajax/jquery/jquery-1.4.2.min.js"&gt;&lt;/script&gt;</a:t>
            </a:r>
            <a:br>
              <a:rPr lang="en-US" dirty="0" smtClean="0"/>
            </a:br>
            <a:r>
              <a:rPr lang="en-US" dirty="0" smtClean="0"/>
              <a:t>&lt;/head&gt;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B416F-E50D-498B-B90F-1168ACD8B22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hlinkClick r:id="rId3"/>
              </a:rPr>
              <a:t>$(this).hide()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Demonstrates the jQuery hide() method, hiding the current HTML element.</a:t>
            </a:r>
          </a:p>
          <a:p>
            <a:pPr lvl="1"/>
            <a:r>
              <a:rPr lang="en-US" dirty="0" smtClean="0">
                <a:hlinkClick r:id="rId4"/>
              </a:rPr>
              <a:t>$("#test").hide()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Demonstrates the jQuery hide() method, hiding the element with id="test".</a:t>
            </a:r>
          </a:p>
          <a:p>
            <a:pPr lvl="1"/>
            <a:r>
              <a:rPr lang="en-US" dirty="0" smtClean="0">
                <a:hlinkClick r:id="rId5"/>
              </a:rPr>
              <a:t>$("p").hide()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Demonstrates the jQuery hide() method, hiding all &lt;p&gt; elements.</a:t>
            </a:r>
          </a:p>
          <a:p>
            <a:pPr lvl="1"/>
            <a:r>
              <a:rPr lang="en-US" dirty="0" smtClean="0">
                <a:hlinkClick r:id="rId6"/>
              </a:rPr>
              <a:t>$(".test").hide()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Demonstrates the jQuery hide() method, hiding all elements with class="test".</a:t>
            </a:r>
          </a:p>
          <a:p>
            <a:pPr lvl="1"/>
            <a:endParaRPr lang="en-US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jQuery syntax is tailor made for </a:t>
            </a:r>
            <a:r>
              <a:rPr lang="en-US" b="1" dirty="0" smtClean="0"/>
              <a:t>selecting</a:t>
            </a:r>
            <a:r>
              <a:rPr lang="en-US" dirty="0" smtClean="0"/>
              <a:t> HTML elements and perform some </a:t>
            </a:r>
            <a:r>
              <a:rPr lang="en-US" b="1" dirty="0" smtClean="0"/>
              <a:t>action</a:t>
            </a:r>
            <a:r>
              <a:rPr lang="en-US" dirty="0" smtClean="0"/>
              <a:t> on the element(s).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B416F-E50D-498B-B90F-1168ACD8B22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$("p") selects all &lt;p&gt; elements.</a:t>
            </a:r>
          </a:p>
          <a:p>
            <a:pPr lvl="2"/>
            <a:r>
              <a:rPr lang="en-US" dirty="0" smtClean="0"/>
              <a:t>$("p.intro") selects all &lt;p&gt; elements with class="intro".</a:t>
            </a:r>
          </a:p>
          <a:p>
            <a:pPr lvl="2"/>
            <a:r>
              <a:rPr lang="en-US" dirty="0" smtClean="0"/>
              <a:t>$("p#demo") selects the first &lt;p&gt; element with id="demo".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B416F-E50D-498B-B90F-1168ACD8B22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$("[href]") select all elements with an href attribute.</a:t>
            </a:r>
          </a:p>
          <a:p>
            <a:pPr lvl="1"/>
            <a:r>
              <a:rPr lang="en-US" dirty="0" smtClean="0"/>
              <a:t>$("[href='#']") select all elements with an href value equal to "#".</a:t>
            </a:r>
          </a:p>
          <a:p>
            <a:pPr lvl="1"/>
            <a:r>
              <a:rPr lang="en-US" dirty="0" smtClean="0"/>
              <a:t>$("[href!='#']") select all elements with an href attribute NOT equal to "#".</a:t>
            </a:r>
          </a:p>
          <a:p>
            <a:pPr lvl="1"/>
            <a:r>
              <a:rPr lang="en-US" dirty="0" smtClean="0"/>
              <a:t>$("[href$='.jpg']") select all elements with an href attribute that ends with ".jpg".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B416F-E50D-498B-B90F-1168ACD8B22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B416F-E50D-498B-B90F-1168ACD8B22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Event handlers are method that are called when "something happens" in HTML. The term "</a:t>
            </a:r>
            <a:r>
              <a:rPr lang="en-US" sz="1200" b="1" dirty="0" smtClean="0"/>
              <a:t>triggered (or "fired") by an event</a:t>
            </a:r>
            <a:r>
              <a:rPr lang="en-US" sz="1200" dirty="0" smtClean="0"/>
              <a:t>" is often used. 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dirty="0" smtClean="0"/>
              <a:t>For Ex: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 </a:t>
            </a:r>
            <a:r>
              <a:rPr lang="en-US" dirty="0" err="1" smtClean="0"/>
              <a:t>src</a:t>
            </a:r>
            <a:r>
              <a:rPr lang="en-US" dirty="0" smtClean="0"/>
              <a:t>="jquery.js"&gt;&lt;/script&gt;</a:t>
            </a:r>
            <a:br>
              <a:rPr lang="en-US" dirty="0" smtClean="0"/>
            </a:br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$(document).ready(function(){</a:t>
            </a:r>
            <a:br>
              <a:rPr lang="en-US" dirty="0" smtClean="0"/>
            </a:br>
            <a:r>
              <a:rPr lang="en-US" dirty="0" smtClean="0"/>
              <a:t>  $("button").click(function(){</a:t>
            </a:r>
            <a:br>
              <a:rPr lang="en-US" dirty="0" smtClean="0"/>
            </a:br>
            <a:r>
              <a:rPr lang="en-US" dirty="0" smtClean="0"/>
              <a:t>    $("p").hide();</a:t>
            </a:r>
            <a:br>
              <a:rPr lang="en-US" dirty="0" smtClean="0"/>
            </a:br>
            <a:r>
              <a:rPr lang="en-US" dirty="0" smtClean="0"/>
              <a:t>  });</a:t>
            </a:r>
            <a:br>
              <a:rPr lang="en-US" dirty="0" smtClean="0"/>
            </a:br>
            <a:r>
              <a:rPr lang="en-US" dirty="0" smtClean="0"/>
              <a:t>});</a:t>
            </a:r>
            <a:br>
              <a:rPr lang="en-US" dirty="0" smtClean="0"/>
            </a:br>
            <a:r>
              <a:rPr lang="en-US" dirty="0" smtClean="0"/>
              <a:t>&lt;/script&gt;</a:t>
            </a:r>
            <a:br>
              <a:rPr lang="en-US" dirty="0" smtClean="0"/>
            </a:br>
            <a:r>
              <a:rPr lang="en-US" dirty="0" smtClean="0"/>
              <a:t>&lt;/head&gt;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>&lt;h2&gt;This is a heading&lt;/h2&gt;</a:t>
            </a:r>
            <a:br>
              <a:rPr lang="en-US" dirty="0" smtClean="0"/>
            </a:br>
            <a:r>
              <a:rPr lang="en-US" dirty="0" smtClean="0"/>
              <a:t>&lt;p&gt;This is a paragraph.&lt;/p&gt;</a:t>
            </a:r>
            <a:br>
              <a:rPr lang="en-US" dirty="0" smtClean="0"/>
            </a:br>
            <a:r>
              <a:rPr lang="en-US" dirty="0" smtClean="0"/>
              <a:t>&lt;p&gt;This is another paragraph.&lt;/p&gt;</a:t>
            </a:r>
            <a:br>
              <a:rPr lang="en-US" dirty="0" smtClean="0"/>
            </a:br>
            <a:r>
              <a:rPr lang="en-US" dirty="0" smtClean="0"/>
              <a:t>&lt;button&gt;Click me&lt;/button&gt;</a:t>
            </a:r>
            <a:br>
              <a:rPr lang="en-US" dirty="0" smtClean="0"/>
            </a:br>
            <a:r>
              <a:rPr lang="en-US" dirty="0" smtClean="0"/>
              <a:t>&lt;/body&gt;&lt;/html&gt;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B416F-E50D-498B-B90F-1168ACD8B22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hide() and show() can take the two optional parameters: speed and callback.</a:t>
            </a:r>
          </a:p>
          <a:p>
            <a:endParaRPr lang="en-US" dirty="0" smtClean="0"/>
          </a:p>
          <a:p>
            <a:r>
              <a:rPr lang="en-US" dirty="0" smtClean="0"/>
              <a:t>The speed parameter specifies the speed of the hiding/showing, and can take the following values: "slow", "fast", "normal", or milliseconds:</a:t>
            </a:r>
          </a:p>
          <a:p>
            <a:endParaRPr lang="en-US" dirty="0" smtClean="0"/>
          </a:p>
          <a:p>
            <a:r>
              <a:rPr lang="en-US" dirty="0" smtClean="0"/>
              <a:t>The callback parameter is the name of a function to be executed after the hide (or show) function completes.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B416F-E50D-498B-B90F-1168ACD8B22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6BC0-9DFC-41D5-B4FA-699FA31F8DED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D44D-A0F6-463D-99A0-DBB79F6AB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6BC0-9DFC-41D5-B4FA-699FA31F8DED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D44D-A0F6-463D-99A0-DBB79F6AB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6BC0-9DFC-41D5-B4FA-699FA31F8DED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D44D-A0F6-463D-99A0-DBB79F6AB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6BC0-9DFC-41D5-B4FA-699FA31F8DED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D44D-A0F6-463D-99A0-DBB79F6AB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6BC0-9DFC-41D5-B4FA-699FA31F8DED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D44D-A0F6-463D-99A0-DBB79F6AB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6BC0-9DFC-41D5-B4FA-699FA31F8DED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D44D-A0F6-463D-99A0-DBB79F6AB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6BC0-9DFC-41D5-B4FA-699FA31F8DED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D44D-A0F6-463D-99A0-DBB79F6AB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6BC0-9DFC-41D5-B4FA-699FA31F8DED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D44D-A0F6-463D-99A0-DBB79F6AB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6BC0-9DFC-41D5-B4FA-699FA31F8DED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D44D-A0F6-463D-99A0-DBB79F6AB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6BC0-9DFC-41D5-B4FA-699FA31F8DED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D44D-A0F6-463D-99A0-DBB79F6AB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6BC0-9DFC-41D5-B4FA-699FA31F8DED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54ED44D-A0F6-463D-99A0-DBB79F6AB0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5906BC0-9DFC-41D5-B4FA-699FA31F8DED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4ED44D-A0F6-463D-99A0-DBB79F6AB01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jax.microsoft.com/ajax/jquery/jquery-1.4.2.js" TargetMode="External"/><Relationship Id="rId2" Type="http://schemas.openxmlformats.org/officeDocument/2006/relationships/hyperlink" Target="http://ajax.googleapis.com/ajax/libs/jquery/1.4.2/jquery.min.j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- 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Write Less Do More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jQuery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select HTML elements (or groups of elements) by element name, attribute name or by content.</a:t>
            </a:r>
          </a:p>
          <a:p>
            <a:endParaRPr lang="en-US" b="1" dirty="0" smtClean="0"/>
          </a:p>
          <a:p>
            <a:r>
              <a:rPr lang="en-US" b="1" dirty="0" smtClean="0"/>
              <a:t>jQuery Element Selectors</a:t>
            </a:r>
          </a:p>
          <a:p>
            <a:pPr lvl="1"/>
            <a:r>
              <a:rPr lang="en-US" dirty="0" smtClean="0"/>
              <a:t>Uses CSS selectors to select HTML elements.</a:t>
            </a:r>
          </a:p>
          <a:p>
            <a:pPr lvl="2"/>
            <a:r>
              <a:rPr lang="en-US" dirty="0" smtClean="0"/>
              <a:t>$("p“)</a:t>
            </a:r>
          </a:p>
          <a:p>
            <a:pPr lvl="2"/>
            <a:r>
              <a:rPr lang="en-US" dirty="0" smtClean="0"/>
              <a:t>$("p.intro“)</a:t>
            </a:r>
          </a:p>
          <a:p>
            <a:pPr lvl="2"/>
            <a:r>
              <a:rPr lang="en-US" dirty="0" smtClean="0"/>
              <a:t>$("p#demo“)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jQuery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jQuery Attribute Selectors</a:t>
            </a:r>
            <a:endParaRPr lang="en-US" dirty="0" smtClean="0"/>
          </a:p>
          <a:p>
            <a:pPr lvl="1"/>
            <a:r>
              <a:rPr lang="en-US" dirty="0" smtClean="0"/>
              <a:t>jQuery uses XPath expressions to select elements with given attributes.</a:t>
            </a:r>
          </a:p>
          <a:p>
            <a:pPr lvl="1"/>
            <a:r>
              <a:rPr lang="en-US" dirty="0" smtClean="0"/>
              <a:t>$("[href]“)</a:t>
            </a:r>
          </a:p>
          <a:p>
            <a:pPr lvl="1"/>
            <a:r>
              <a:rPr lang="en-US" dirty="0" smtClean="0"/>
              <a:t>$("[href='#']") </a:t>
            </a:r>
          </a:p>
          <a:p>
            <a:pPr lvl="1"/>
            <a:r>
              <a:rPr lang="en-US" dirty="0" smtClean="0"/>
              <a:t>$("[href!='#']“).</a:t>
            </a:r>
          </a:p>
          <a:p>
            <a:pPr lvl="1"/>
            <a:r>
              <a:rPr lang="en-US" dirty="0" smtClean="0"/>
              <a:t>$("[href$='.jpg']“)</a:t>
            </a:r>
          </a:p>
          <a:p>
            <a:r>
              <a:rPr lang="en-US" b="1" dirty="0" smtClean="0"/>
              <a:t>jQuery CSS Selectors</a:t>
            </a:r>
          </a:p>
          <a:p>
            <a:pPr lvl="1"/>
            <a:r>
              <a:rPr lang="en-US" dirty="0" smtClean="0"/>
              <a:t>jQuery CSS selectors can be used to change CSS properties for HTML elements.</a:t>
            </a:r>
          </a:p>
          <a:p>
            <a:pPr lvl="1"/>
            <a:r>
              <a:rPr lang="en-US" dirty="0" smtClean="0"/>
              <a:t>For Ex :</a:t>
            </a:r>
          </a:p>
          <a:p>
            <a:pPr lvl="2"/>
            <a:r>
              <a:rPr lang="en-US" dirty="0" smtClean="0"/>
              <a:t>$("p").css("background-</a:t>
            </a:r>
            <a:r>
              <a:rPr lang="en-US" dirty="0" err="1" smtClean="0"/>
              <a:t>color","yellow</a:t>
            </a:r>
            <a:r>
              <a:rPr lang="en-US" dirty="0" smtClean="0"/>
              <a:t>");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jQuery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579120"/>
          </a:xfrm>
        </p:spPr>
        <p:txBody>
          <a:bodyPr/>
          <a:lstStyle/>
          <a:p>
            <a:r>
              <a:rPr lang="en-US" dirty="0" smtClean="0"/>
              <a:t>Few samples for the selectors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514600"/>
          <a:ext cx="8229600" cy="3794759"/>
        </p:xfrm>
        <a:graphic>
          <a:graphicData uri="http://schemas.openxmlformats.org/drawingml/2006/table">
            <a:tbl>
              <a:tblPr/>
              <a:tblGrid>
                <a:gridCol w="2057400"/>
                <a:gridCol w="6172200"/>
              </a:tblGrid>
              <a:tr h="389206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Syntax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89206">
                <a:tc>
                  <a:txBody>
                    <a:bodyPr/>
                    <a:lstStyle/>
                    <a:p>
                      <a:r>
                        <a:rPr lang="en-US"/>
                        <a:t>$(this)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HTML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89206">
                <a:tc>
                  <a:txBody>
                    <a:bodyPr/>
                    <a:lstStyle/>
                    <a:p>
                      <a:r>
                        <a:rPr lang="en-US"/>
                        <a:t>$("p")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&lt;p&gt; 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89206">
                <a:tc>
                  <a:txBody>
                    <a:bodyPr/>
                    <a:lstStyle/>
                    <a:p>
                      <a:r>
                        <a:rPr lang="en-US" dirty="0"/>
                        <a:t>$("p.intro")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All &lt;p&gt; elements with class="intro"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89206">
                <a:tc>
                  <a:txBody>
                    <a:bodyPr/>
                    <a:lstStyle/>
                    <a:p>
                      <a:r>
                        <a:rPr lang="en-US"/>
                        <a:t>$(".intro")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All elements with class="intro"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89206">
                <a:tc>
                  <a:txBody>
                    <a:bodyPr/>
                    <a:lstStyle/>
                    <a:p>
                      <a:r>
                        <a:rPr lang="en-US"/>
                        <a:t>$("#intro")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first element with id="intro"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89206">
                <a:tc>
                  <a:txBody>
                    <a:bodyPr/>
                    <a:lstStyle/>
                    <a:p>
                      <a:r>
                        <a:rPr lang="en-US"/>
                        <a:t>$("ul li:first")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first &lt;li&gt; element of each &lt;ul&gt;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89206">
                <a:tc>
                  <a:txBody>
                    <a:bodyPr/>
                    <a:lstStyle/>
                    <a:p>
                      <a:r>
                        <a:rPr lang="en-US"/>
                        <a:t>$("[href$='.jpg']")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All elements with an href attribute that ends with ".jpg"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681111">
                <a:tc>
                  <a:txBody>
                    <a:bodyPr/>
                    <a:lstStyle/>
                    <a:p>
                      <a:r>
                        <a:rPr lang="en-US"/>
                        <a:t>$("div#intro .head")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with class="head" inside a &lt;div&gt; element with id="intro"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paragraph – p:first</a:t>
            </a:r>
          </a:p>
          <a:p>
            <a:r>
              <a:rPr lang="en-US" dirty="0" smtClean="0"/>
              <a:t>Last list item – li:last</a:t>
            </a:r>
          </a:p>
          <a:p>
            <a:r>
              <a:rPr lang="en-US" dirty="0" smtClean="0"/>
              <a:t>Fourth link – a:nth(3)</a:t>
            </a:r>
          </a:p>
          <a:p>
            <a:r>
              <a:rPr lang="en-US" dirty="0" smtClean="0"/>
              <a:t>Fourth Div – div:eq(3)</a:t>
            </a:r>
          </a:p>
          <a:p>
            <a:r>
              <a:rPr lang="en-US" dirty="0" smtClean="0"/>
              <a:t>Every other Paragraph – p:odd or p:even</a:t>
            </a:r>
          </a:p>
          <a:p>
            <a:r>
              <a:rPr lang="en-US" dirty="0" smtClean="0"/>
              <a:t>Every link after/</a:t>
            </a:r>
            <a:r>
              <a:rPr lang="en-US" dirty="0" err="1" smtClean="0"/>
              <a:t>upto</a:t>
            </a:r>
            <a:r>
              <a:rPr lang="en-US" dirty="0" smtClean="0"/>
              <a:t> 4</a:t>
            </a:r>
            <a:r>
              <a:rPr lang="en-US" baseline="30000" dirty="0" smtClean="0"/>
              <a:t>th</a:t>
            </a:r>
            <a:r>
              <a:rPr lang="en-US" dirty="0" smtClean="0"/>
              <a:t> – a:gt(3) or a:lt(4)</a:t>
            </a:r>
          </a:p>
          <a:p>
            <a:r>
              <a:rPr lang="en-US" dirty="0" smtClean="0"/>
              <a:t>Links that contain word like click – a:contains(“click”)</a:t>
            </a:r>
          </a:p>
          <a:p>
            <a:r>
              <a:rPr lang="en-US" dirty="0" smtClean="0"/>
              <a:t>All radio inputs with in first form - $(“</a:t>
            </a:r>
            <a:r>
              <a:rPr lang="en-US" dirty="0" err="1" smtClean="0"/>
              <a:t>input:radio</a:t>
            </a:r>
            <a:r>
              <a:rPr lang="en-US" dirty="0" smtClean="0"/>
              <a:t>”, </a:t>
            </a:r>
            <a:r>
              <a:rPr lang="en-US" dirty="0" err="1" smtClean="0"/>
              <a:t>documents.forms</a:t>
            </a:r>
            <a:r>
              <a:rPr lang="en-US" dirty="0" smtClean="0"/>
              <a:t>[0])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Filter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7696200" cy="448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jQuery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$(#image).</a:t>
            </a:r>
            <a:r>
              <a:rPr lang="en-US" dirty="0" err="1" smtClean="0"/>
              <a:t>attr</a:t>
            </a:r>
            <a:r>
              <a:rPr lang="en-US" dirty="0" smtClean="0"/>
              <a:t>(“</a:t>
            </a:r>
            <a:r>
              <a:rPr lang="en-US" dirty="0" err="1" smtClean="0"/>
              <a:t>src</a:t>
            </a:r>
            <a:r>
              <a:rPr lang="en-US" dirty="0" smtClean="0"/>
              <a:t>”);</a:t>
            </a:r>
          </a:p>
          <a:p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$(#image).</a:t>
            </a:r>
            <a:r>
              <a:rPr lang="en-US" dirty="0" err="1" smtClean="0"/>
              <a:t>attr</a:t>
            </a:r>
            <a:r>
              <a:rPr lang="en-US" dirty="0" smtClean="0"/>
              <a:t>(“</a:t>
            </a:r>
            <a:r>
              <a:rPr lang="en-US" dirty="0" err="1" smtClean="0"/>
              <a:t>src</a:t>
            </a:r>
            <a:r>
              <a:rPr lang="en-US" dirty="0" smtClean="0"/>
              <a:t>” , “images/jquery1.jpg”);</a:t>
            </a:r>
          </a:p>
          <a:p>
            <a:r>
              <a:rPr lang="en-US" dirty="0" smtClean="0"/>
              <a:t>Multiple Set</a:t>
            </a:r>
          </a:p>
          <a:p>
            <a:pPr lvl="1"/>
            <a:r>
              <a:rPr lang="en-US" dirty="0" smtClean="0"/>
              <a:t>$(#image).</a:t>
            </a:r>
            <a:r>
              <a:rPr lang="en-US" dirty="0" err="1" smtClean="0"/>
              <a:t>attr</a:t>
            </a:r>
            <a:r>
              <a:rPr lang="en-US" dirty="0" smtClean="0"/>
              <a:t>({</a:t>
            </a:r>
            <a:r>
              <a:rPr lang="en-US" dirty="0" err="1" smtClean="0"/>
              <a:t>src</a:t>
            </a:r>
            <a:r>
              <a:rPr lang="en-US" dirty="0" smtClean="0"/>
              <a:t>: “images/jquery1.jpg” , alt: “jQuery”});</a:t>
            </a:r>
          </a:p>
          <a:p>
            <a:r>
              <a:rPr lang="en-US" dirty="0" smtClean="0"/>
              <a:t>Set Class</a:t>
            </a:r>
          </a:p>
          <a:p>
            <a:pPr lvl="1"/>
            <a:r>
              <a:rPr lang="en-US" dirty="0" smtClean="0"/>
              <a:t>$(p:last).</a:t>
            </a:r>
            <a:r>
              <a:rPr lang="en-US" dirty="0" err="1" smtClean="0"/>
              <a:t>addClass</a:t>
            </a:r>
            <a:r>
              <a:rPr lang="en-US" dirty="0" smtClean="0"/>
              <a:t>(“selected”);</a:t>
            </a:r>
          </a:p>
          <a:p>
            <a:r>
              <a:rPr lang="en-US" dirty="0" smtClean="0"/>
              <a:t>Read/Set Html</a:t>
            </a:r>
          </a:p>
          <a:p>
            <a:pPr lvl="1"/>
            <a:r>
              <a:rPr lang="en-US" dirty="0" smtClean="0"/>
              <a:t>$(#id).html() &amp; $(#id).html(“value”);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jQuery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35480"/>
            <a:ext cx="8534400" cy="4617720"/>
          </a:xfrm>
        </p:spPr>
        <p:txBody>
          <a:bodyPr>
            <a:normAutofit fontScale="62500" lnSpcReduction="20000"/>
          </a:bodyPr>
          <a:lstStyle/>
          <a:p>
            <a:r>
              <a:rPr lang="en-US" sz="2900" dirty="0" smtClean="0"/>
              <a:t>The jQuery event handling methods are core functions in jQuery.</a:t>
            </a:r>
          </a:p>
          <a:p>
            <a:endParaRPr lang="en-US" sz="2900" dirty="0" smtClean="0"/>
          </a:p>
          <a:p>
            <a:r>
              <a:rPr lang="en-US" sz="2900" dirty="0" smtClean="0"/>
              <a:t>For Example</a:t>
            </a:r>
          </a:p>
          <a:p>
            <a:pPr lvl="1"/>
            <a:r>
              <a:rPr lang="en-US" sz="2600" dirty="0" smtClean="0"/>
              <a:t>&lt;html&gt;</a:t>
            </a:r>
            <a:br>
              <a:rPr lang="en-US" sz="2600" dirty="0" smtClean="0"/>
            </a:br>
            <a:r>
              <a:rPr lang="en-US" sz="2600" dirty="0" smtClean="0"/>
              <a:t>&lt;head&gt;</a:t>
            </a:r>
            <a:br>
              <a:rPr lang="en-US" sz="2600" dirty="0" smtClean="0"/>
            </a:br>
            <a:r>
              <a:rPr lang="en-US" sz="2600" dirty="0" smtClean="0"/>
              <a:t>&lt;script type="text/</a:t>
            </a:r>
            <a:r>
              <a:rPr lang="en-US" sz="2600" dirty="0" err="1" smtClean="0"/>
              <a:t>javascript</a:t>
            </a:r>
            <a:r>
              <a:rPr lang="en-US" sz="2600" dirty="0" smtClean="0"/>
              <a:t>" </a:t>
            </a:r>
            <a:r>
              <a:rPr lang="en-US" sz="2600" dirty="0" err="1" smtClean="0"/>
              <a:t>src</a:t>
            </a:r>
            <a:r>
              <a:rPr lang="en-US" sz="2600" dirty="0" smtClean="0"/>
              <a:t>="jquery.js"&gt;&lt;/script&gt;</a:t>
            </a:r>
            <a:br>
              <a:rPr lang="en-US" sz="2600" dirty="0" smtClean="0"/>
            </a:br>
            <a:r>
              <a:rPr lang="en-US" sz="2600" dirty="0" smtClean="0"/>
              <a:t>&lt;script type="text/</a:t>
            </a:r>
            <a:r>
              <a:rPr lang="en-US" sz="2600" dirty="0" err="1" smtClean="0"/>
              <a:t>javascript</a:t>
            </a:r>
            <a:r>
              <a:rPr lang="en-US" sz="2600" dirty="0" smtClean="0"/>
              <a:t>"&gt;</a:t>
            </a:r>
            <a:br>
              <a:rPr lang="en-US" sz="2600" dirty="0" smtClean="0"/>
            </a:br>
            <a:r>
              <a:rPr lang="en-US" sz="2600" dirty="0" smtClean="0"/>
              <a:t>$(document).ready(function(){</a:t>
            </a:r>
            <a:br>
              <a:rPr lang="en-US" sz="2600" dirty="0" smtClean="0"/>
            </a:br>
            <a:r>
              <a:rPr lang="en-US" sz="2600" dirty="0" smtClean="0"/>
              <a:t>  $("button").click(function(){</a:t>
            </a:r>
            <a:br>
              <a:rPr lang="en-US" sz="2600" dirty="0" smtClean="0"/>
            </a:br>
            <a:r>
              <a:rPr lang="en-US" sz="2600" dirty="0" smtClean="0"/>
              <a:t>    $("p").hide();</a:t>
            </a:r>
            <a:br>
              <a:rPr lang="en-US" sz="2600" dirty="0" smtClean="0"/>
            </a:br>
            <a:r>
              <a:rPr lang="en-US" sz="2600" dirty="0" smtClean="0"/>
              <a:t>  });</a:t>
            </a:r>
            <a:br>
              <a:rPr lang="en-US" sz="2600" dirty="0" smtClean="0"/>
            </a:br>
            <a:r>
              <a:rPr lang="en-US" sz="2600" dirty="0" smtClean="0"/>
              <a:t>});</a:t>
            </a:r>
            <a:br>
              <a:rPr lang="en-US" sz="2600" dirty="0" smtClean="0"/>
            </a:br>
            <a:r>
              <a:rPr lang="en-US" sz="2600" dirty="0" smtClean="0"/>
              <a:t>&lt;/script&gt;</a:t>
            </a:r>
            <a:br>
              <a:rPr lang="en-US" sz="2600" dirty="0" smtClean="0"/>
            </a:br>
            <a:r>
              <a:rPr lang="en-US" sz="2600" dirty="0" smtClean="0"/>
              <a:t>&lt;/head&gt;</a:t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&lt;body&gt;</a:t>
            </a:r>
            <a:br>
              <a:rPr lang="en-US" sz="2600" dirty="0" smtClean="0"/>
            </a:br>
            <a:r>
              <a:rPr lang="en-US" sz="2600" dirty="0" smtClean="0"/>
              <a:t>&lt;h2&gt;This is a heading&lt;/h2&gt;</a:t>
            </a:r>
            <a:br>
              <a:rPr lang="en-US" sz="2600" dirty="0" smtClean="0"/>
            </a:br>
            <a:r>
              <a:rPr lang="en-US" sz="2600" dirty="0" smtClean="0"/>
              <a:t>&lt;p&gt;This is a paragraph.&lt;/p&gt;</a:t>
            </a:r>
            <a:br>
              <a:rPr lang="en-US" sz="2600" dirty="0" smtClean="0"/>
            </a:br>
            <a:r>
              <a:rPr lang="en-US" sz="2600" dirty="0" smtClean="0"/>
              <a:t>&lt;p&gt;This is another paragraph.&lt;/p&gt;</a:t>
            </a:r>
            <a:br>
              <a:rPr lang="en-US" sz="2600" dirty="0" smtClean="0"/>
            </a:br>
            <a:r>
              <a:rPr lang="en-US" sz="2600" dirty="0" smtClean="0"/>
              <a:t>&lt;button&gt;Click me&lt;/button&gt;</a:t>
            </a:r>
            <a:br>
              <a:rPr lang="en-US" sz="2600" dirty="0" smtClean="0"/>
            </a:br>
            <a:r>
              <a:rPr lang="en-US" sz="2600" dirty="0" smtClean="0"/>
              <a:t>&lt;/body&gt;&lt;/html&gt;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jQuery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Hide, Show, Toggle, Slide, Fade, and Animate.</a:t>
            </a:r>
          </a:p>
          <a:p>
            <a:endParaRPr lang="en-US" dirty="0" smtClean="0"/>
          </a:p>
          <a:p>
            <a:r>
              <a:rPr lang="en-US" b="1" dirty="0" smtClean="0"/>
              <a:t>jQuery Hide and Show</a:t>
            </a:r>
            <a:endParaRPr lang="en-US" dirty="0" smtClean="0"/>
          </a:p>
          <a:p>
            <a:pPr lvl="1"/>
            <a:r>
              <a:rPr lang="en-US" b="1" dirty="0" smtClean="0"/>
              <a:t>Examples</a:t>
            </a:r>
          </a:p>
          <a:p>
            <a:pPr lvl="2"/>
            <a:r>
              <a:rPr lang="en-US" dirty="0" smtClean="0"/>
              <a:t>$("#hide").click(function(){</a:t>
            </a:r>
            <a:br>
              <a:rPr lang="en-US" dirty="0" smtClean="0"/>
            </a:br>
            <a:r>
              <a:rPr lang="en-US" dirty="0" smtClean="0"/>
              <a:t>  $("p").hide();</a:t>
            </a:r>
            <a:br>
              <a:rPr lang="en-US" dirty="0" smtClean="0"/>
            </a:br>
            <a:r>
              <a:rPr lang="en-US" dirty="0" smtClean="0"/>
              <a:t>});</a:t>
            </a:r>
            <a:br>
              <a:rPr lang="en-US" dirty="0" smtClean="0"/>
            </a:br>
            <a:r>
              <a:rPr lang="en-US" dirty="0" smtClean="0"/>
              <a:t>$("#show").click(function(){</a:t>
            </a:r>
            <a:br>
              <a:rPr lang="en-US" dirty="0" smtClean="0"/>
            </a:br>
            <a:r>
              <a:rPr lang="en-US" dirty="0" smtClean="0"/>
              <a:t>  $("p").show();</a:t>
            </a:r>
            <a:br>
              <a:rPr lang="en-US" dirty="0" smtClean="0"/>
            </a:br>
            <a:r>
              <a:rPr lang="en-US" dirty="0" smtClean="0"/>
              <a:t>});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b="1" dirty="0" smtClean="0"/>
              <a:t>$(selector).hide(</a:t>
            </a:r>
            <a:r>
              <a:rPr lang="en-US" b="1" dirty="0" err="1" smtClean="0"/>
              <a:t>speed,callback</a:t>
            </a:r>
            <a:r>
              <a:rPr lang="en-US" b="1" dirty="0" smtClean="0"/>
              <a:t>)</a:t>
            </a:r>
            <a:endParaRPr lang="en-US" dirty="0" smtClean="0"/>
          </a:p>
          <a:p>
            <a:pPr lvl="1"/>
            <a:r>
              <a:rPr lang="en-US" b="1" dirty="0" smtClean="0"/>
              <a:t>$(selector).show(</a:t>
            </a:r>
            <a:r>
              <a:rPr lang="en-US" b="1" dirty="0" err="1" smtClean="0"/>
              <a:t>speed,callback</a:t>
            </a:r>
            <a:r>
              <a:rPr lang="en-US" b="1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jQuery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jQuery Toggle</a:t>
            </a:r>
          </a:p>
          <a:p>
            <a:pPr lvl="1"/>
            <a:r>
              <a:rPr lang="en-US" dirty="0" smtClean="0"/>
              <a:t>Syntax:</a:t>
            </a:r>
          </a:p>
          <a:p>
            <a:pPr lvl="2"/>
            <a:r>
              <a:rPr lang="en-US" dirty="0" smtClean="0"/>
              <a:t>$(selector).toggle(</a:t>
            </a:r>
            <a:r>
              <a:rPr lang="en-US" dirty="0" err="1" smtClean="0"/>
              <a:t>speed,callback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jQuery Slide - </a:t>
            </a:r>
            <a:r>
              <a:rPr lang="en-US" b="1" dirty="0" err="1" smtClean="0"/>
              <a:t>slideDown</a:t>
            </a:r>
            <a:r>
              <a:rPr lang="en-US" b="1" dirty="0" smtClean="0"/>
              <a:t>, </a:t>
            </a:r>
            <a:r>
              <a:rPr lang="en-US" b="1" dirty="0" err="1" smtClean="0"/>
              <a:t>slideUp</a:t>
            </a:r>
            <a:r>
              <a:rPr lang="en-US" b="1" dirty="0" smtClean="0"/>
              <a:t>, </a:t>
            </a:r>
            <a:r>
              <a:rPr lang="en-US" b="1" dirty="0" err="1" smtClean="0"/>
              <a:t>slideToggle</a:t>
            </a:r>
            <a:endParaRPr lang="en-US" b="1" dirty="0" smtClean="0"/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dirty="0" smtClean="0"/>
              <a:t>$(selector).</a:t>
            </a:r>
            <a:r>
              <a:rPr lang="en-US" dirty="0" err="1" smtClean="0"/>
              <a:t>slideDown</a:t>
            </a:r>
            <a:r>
              <a:rPr lang="en-US" dirty="0" smtClean="0"/>
              <a:t>(</a:t>
            </a:r>
            <a:r>
              <a:rPr lang="en-US" dirty="0" err="1" smtClean="0"/>
              <a:t>speed,callback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$(selector).</a:t>
            </a:r>
            <a:r>
              <a:rPr lang="en-US" dirty="0" err="1" smtClean="0"/>
              <a:t>slideUp</a:t>
            </a:r>
            <a:r>
              <a:rPr lang="en-US" dirty="0" smtClean="0"/>
              <a:t>(</a:t>
            </a:r>
            <a:r>
              <a:rPr lang="en-US" dirty="0" err="1" smtClean="0"/>
              <a:t>speed,callback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$(selector).</a:t>
            </a:r>
            <a:r>
              <a:rPr lang="en-US" dirty="0" err="1" smtClean="0"/>
              <a:t>slideToggle</a:t>
            </a:r>
            <a:r>
              <a:rPr lang="en-US" dirty="0" smtClean="0"/>
              <a:t>(</a:t>
            </a:r>
            <a:r>
              <a:rPr lang="en-US" dirty="0" err="1" smtClean="0"/>
              <a:t>speed,callback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jQuery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b="1" dirty="0" smtClean="0"/>
              <a:t>jQuery Fade - fadeIn, fadeOut, fadeTo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dirty="0" smtClean="0"/>
              <a:t>$(selector).fadeIn(</a:t>
            </a:r>
            <a:r>
              <a:rPr lang="en-US" dirty="0" err="1" smtClean="0"/>
              <a:t>speed,callback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$(selector).</a:t>
            </a:r>
            <a:r>
              <a:rPr lang="en-US" dirty="0" err="1" smtClean="0"/>
              <a:t>fadeOut</a:t>
            </a:r>
            <a:r>
              <a:rPr lang="en-US" dirty="0" smtClean="0"/>
              <a:t>(</a:t>
            </a:r>
            <a:r>
              <a:rPr lang="en-US" dirty="0" err="1" smtClean="0"/>
              <a:t>speed,callback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$(selector).</a:t>
            </a:r>
            <a:r>
              <a:rPr lang="en-US" dirty="0" err="1" smtClean="0"/>
              <a:t>fadeTo</a:t>
            </a:r>
            <a:r>
              <a:rPr lang="en-US" dirty="0" smtClean="0"/>
              <a:t>(</a:t>
            </a:r>
            <a:r>
              <a:rPr lang="en-US" dirty="0" err="1" smtClean="0"/>
              <a:t>speed,opacity,callback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jQuery Custom Animations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dirty="0" smtClean="0"/>
              <a:t>$(selector).animate({params},[duration],[easing],[callback])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1148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&amp; Prerequisites</a:t>
            </a:r>
          </a:p>
          <a:p>
            <a:r>
              <a:rPr lang="en-US" dirty="0" smtClean="0"/>
              <a:t>What is jQuery?</a:t>
            </a:r>
          </a:p>
          <a:p>
            <a:r>
              <a:rPr lang="en-US" dirty="0" smtClean="0"/>
              <a:t>What is available with jQuery?</a:t>
            </a:r>
          </a:p>
          <a:p>
            <a:r>
              <a:rPr lang="en-US" dirty="0" smtClean="0"/>
              <a:t>How to use jQuery?</a:t>
            </a:r>
          </a:p>
          <a:p>
            <a:r>
              <a:rPr lang="en-US" dirty="0" smtClean="0"/>
              <a:t>jQuery Syntax</a:t>
            </a:r>
          </a:p>
          <a:p>
            <a:r>
              <a:rPr lang="en-US" dirty="0" smtClean="0"/>
              <a:t>jQuery Selectors</a:t>
            </a:r>
          </a:p>
          <a:p>
            <a:r>
              <a:rPr lang="en-US" dirty="0" smtClean="0"/>
              <a:t>jQuery Filters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447800"/>
            <a:ext cx="4114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jQuery Attributes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jQuery Events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jQuery Effects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jQuery Callback Functions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jQuery HTML Manipulation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jQuery CSS Manipulation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jQuery Helper Functions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jQuery AJAX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362200"/>
          <a:ext cx="8229600" cy="4191001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271415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/>
                        <a:t>Function</a:t>
                      </a:r>
                    </a:p>
                  </a:txBody>
                  <a:tcPr marL="65548" marR="65548" marT="32774" marB="32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/>
                        <a:t>Description</a:t>
                      </a:r>
                    </a:p>
                  </a:txBody>
                  <a:tcPr marL="65548" marR="65548" marT="32774" marB="32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71415">
                <a:tc>
                  <a:txBody>
                    <a:bodyPr/>
                    <a:lstStyle/>
                    <a:p>
                      <a:r>
                        <a:rPr lang="en-US" sz="1300"/>
                        <a:t>$(selector).hide()</a:t>
                      </a:r>
                    </a:p>
                  </a:txBody>
                  <a:tcPr marL="65548" marR="65548" marT="32774" marB="32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Hide selected elements</a:t>
                      </a:r>
                    </a:p>
                  </a:txBody>
                  <a:tcPr marL="65548" marR="65548" marT="32774" marB="32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71415">
                <a:tc>
                  <a:txBody>
                    <a:bodyPr/>
                    <a:lstStyle/>
                    <a:p>
                      <a:r>
                        <a:rPr lang="en-US" sz="1300"/>
                        <a:t>$(selector).show()</a:t>
                      </a:r>
                    </a:p>
                  </a:txBody>
                  <a:tcPr marL="65548" marR="65548" marT="32774" marB="32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Show selected elements</a:t>
                      </a:r>
                    </a:p>
                  </a:txBody>
                  <a:tcPr marL="65548" marR="65548" marT="32774" marB="32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472321">
                <a:tc>
                  <a:txBody>
                    <a:bodyPr/>
                    <a:lstStyle/>
                    <a:p>
                      <a:r>
                        <a:rPr lang="en-US" sz="1300"/>
                        <a:t>$(selector).toggle()</a:t>
                      </a:r>
                    </a:p>
                  </a:txBody>
                  <a:tcPr marL="65548" marR="65548" marT="32774" marB="32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Toggle (between hide and show) selected elements</a:t>
                      </a:r>
                    </a:p>
                  </a:txBody>
                  <a:tcPr marL="65548" marR="65548" marT="32774" marB="32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472321">
                <a:tc>
                  <a:txBody>
                    <a:bodyPr/>
                    <a:lstStyle/>
                    <a:p>
                      <a:r>
                        <a:rPr lang="en-US" sz="1300"/>
                        <a:t>$(selector).slideDown()</a:t>
                      </a:r>
                    </a:p>
                  </a:txBody>
                  <a:tcPr marL="65548" marR="65548" marT="32774" marB="32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Slide-down (show) selected elements</a:t>
                      </a:r>
                    </a:p>
                  </a:txBody>
                  <a:tcPr marL="65548" marR="65548" marT="32774" marB="32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472321">
                <a:tc>
                  <a:txBody>
                    <a:bodyPr/>
                    <a:lstStyle/>
                    <a:p>
                      <a:r>
                        <a:rPr lang="en-US" sz="1300"/>
                        <a:t>$(selector).slideUp()</a:t>
                      </a:r>
                    </a:p>
                  </a:txBody>
                  <a:tcPr marL="65548" marR="65548" marT="32774" marB="32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Slide-up (hide) selected elements</a:t>
                      </a:r>
                    </a:p>
                  </a:txBody>
                  <a:tcPr marL="65548" marR="65548" marT="32774" marB="32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472321">
                <a:tc>
                  <a:txBody>
                    <a:bodyPr/>
                    <a:lstStyle/>
                    <a:p>
                      <a:r>
                        <a:rPr lang="en-US" sz="1300"/>
                        <a:t>$(selector).slideToggle()</a:t>
                      </a:r>
                    </a:p>
                  </a:txBody>
                  <a:tcPr marL="65548" marR="65548" marT="32774" marB="32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Toggle slide-up and slide-down of selected elements</a:t>
                      </a:r>
                    </a:p>
                  </a:txBody>
                  <a:tcPr marL="65548" marR="65548" marT="32774" marB="32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71415">
                <a:tc>
                  <a:txBody>
                    <a:bodyPr/>
                    <a:lstStyle/>
                    <a:p>
                      <a:r>
                        <a:rPr lang="en-US" sz="1300" dirty="0"/>
                        <a:t>$(selector).fadeIn()</a:t>
                      </a:r>
                    </a:p>
                  </a:txBody>
                  <a:tcPr marL="65548" marR="65548" marT="32774" marB="32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Fade in selected elements</a:t>
                      </a:r>
                    </a:p>
                  </a:txBody>
                  <a:tcPr marL="65548" marR="65548" marT="32774" marB="32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71415">
                <a:tc>
                  <a:txBody>
                    <a:bodyPr/>
                    <a:lstStyle/>
                    <a:p>
                      <a:r>
                        <a:rPr lang="en-US" sz="1300" dirty="0"/>
                        <a:t>$(selector).fadeOut()</a:t>
                      </a:r>
                    </a:p>
                  </a:txBody>
                  <a:tcPr marL="65548" marR="65548" marT="32774" marB="32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Fade out selected elements</a:t>
                      </a:r>
                    </a:p>
                  </a:txBody>
                  <a:tcPr marL="65548" marR="65548" marT="32774" marB="32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472321">
                <a:tc>
                  <a:txBody>
                    <a:bodyPr/>
                    <a:lstStyle/>
                    <a:p>
                      <a:r>
                        <a:rPr lang="en-US" sz="1300"/>
                        <a:t>$(selector).fadeTo()</a:t>
                      </a:r>
                    </a:p>
                  </a:txBody>
                  <a:tcPr marL="65548" marR="65548" marT="32774" marB="32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Fade out selected elements to a given opacity</a:t>
                      </a:r>
                    </a:p>
                  </a:txBody>
                  <a:tcPr marL="65548" marR="65548" marT="32774" marB="32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472321">
                <a:tc>
                  <a:txBody>
                    <a:bodyPr/>
                    <a:lstStyle/>
                    <a:p>
                      <a:r>
                        <a:rPr lang="en-US" sz="1300" dirty="0"/>
                        <a:t>$(selector).animate()</a:t>
                      </a:r>
                    </a:p>
                  </a:txBody>
                  <a:tcPr marL="65548" marR="65548" marT="32774" marB="32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Run a custom animation on selected elements</a:t>
                      </a:r>
                    </a:p>
                  </a:txBody>
                  <a:tcPr marL="65548" marR="65548" marT="32774" marB="32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267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Few samples for the Events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jQuery Effects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jQuery Callback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callback function is executed after the current animation (effect) is finished.</a:t>
            </a:r>
          </a:p>
          <a:p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$(selector).hide(</a:t>
            </a:r>
            <a:r>
              <a:rPr lang="en-US" dirty="0" err="1" smtClean="0"/>
              <a:t>speed,callback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Ex:</a:t>
            </a:r>
          </a:p>
          <a:p>
            <a:pPr lvl="1"/>
            <a:r>
              <a:rPr lang="en-US" dirty="0" smtClean="0"/>
              <a:t>$("p").hide(1000,function(){</a:t>
            </a:r>
            <a:br>
              <a:rPr lang="en-US" dirty="0" smtClean="0"/>
            </a:br>
            <a:r>
              <a:rPr lang="en-US" dirty="0" smtClean="0"/>
              <a:t>  alert("The paragraph is now hidden");</a:t>
            </a:r>
            <a:br>
              <a:rPr lang="en-US" dirty="0" smtClean="0"/>
            </a:br>
            <a:r>
              <a:rPr lang="en-US" dirty="0" smtClean="0"/>
              <a:t>});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jQuery HTML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can manipulate the HTML elements and attributes</a:t>
            </a:r>
          </a:p>
          <a:p>
            <a:r>
              <a:rPr lang="en-US" b="1" dirty="0" smtClean="0"/>
              <a:t>Changing HTML Content</a:t>
            </a:r>
          </a:p>
          <a:p>
            <a:pPr lvl="1"/>
            <a:r>
              <a:rPr lang="en-US" dirty="0" smtClean="0"/>
              <a:t>$(selector).html(content)</a:t>
            </a:r>
          </a:p>
          <a:p>
            <a:r>
              <a:rPr lang="en-US" b="1" dirty="0" smtClean="0"/>
              <a:t>Adding HTML content</a:t>
            </a:r>
          </a:p>
          <a:p>
            <a:pPr lvl="1"/>
            <a:r>
              <a:rPr lang="en-US" b="1" dirty="0" smtClean="0"/>
              <a:t>$(selector).append(content)</a:t>
            </a:r>
          </a:p>
          <a:p>
            <a:pPr lvl="1"/>
            <a:r>
              <a:rPr lang="en-US" b="1" dirty="0" smtClean="0"/>
              <a:t>$(selector).</a:t>
            </a:r>
            <a:r>
              <a:rPr lang="en-US" b="1" dirty="0" err="1" smtClean="0"/>
              <a:t>prepend</a:t>
            </a:r>
            <a:r>
              <a:rPr lang="en-US" b="1" dirty="0" smtClean="0"/>
              <a:t>(content)</a:t>
            </a:r>
          </a:p>
          <a:p>
            <a:pPr lvl="1"/>
            <a:r>
              <a:rPr lang="en-US" b="1" dirty="0" smtClean="0"/>
              <a:t>$(selector).after(content)</a:t>
            </a:r>
          </a:p>
          <a:p>
            <a:pPr lvl="1"/>
            <a:r>
              <a:rPr lang="en-US" b="1" dirty="0" smtClean="0"/>
              <a:t>$(selector).before(content)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HTML Manipulation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2438400"/>
          <a:ext cx="8610600" cy="2352474"/>
        </p:xfrm>
        <a:graphic>
          <a:graphicData uri="http://schemas.openxmlformats.org/drawingml/2006/table">
            <a:tbl>
              <a:tblPr/>
              <a:tblGrid>
                <a:gridCol w="2971800"/>
                <a:gridCol w="5638800"/>
              </a:tblGrid>
              <a:tr h="45720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Function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695528">
                <a:tc>
                  <a:txBody>
                    <a:bodyPr/>
                    <a:lstStyle/>
                    <a:p>
                      <a:r>
                        <a:rPr lang="en-US"/>
                        <a:t>$(selector).html(content)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Changes the (inner) HTML of selected 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676072">
                <a:tc>
                  <a:txBody>
                    <a:bodyPr/>
                    <a:lstStyle/>
                    <a:p>
                      <a:r>
                        <a:rPr lang="en-US"/>
                        <a:t>$(selector).append(content)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Appends content to the (inner) HTML of selected 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523673">
                <a:tc>
                  <a:txBody>
                    <a:bodyPr/>
                    <a:lstStyle/>
                    <a:p>
                      <a:r>
                        <a:rPr lang="en-US" dirty="0"/>
                        <a:t>$(selector).after(content)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HTML after selected 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935480"/>
            <a:ext cx="8229600" cy="42672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r>
              <a:rPr lang="en-US" sz="2800" dirty="0" smtClean="0"/>
              <a:t>jQuery HTML Manipulation Methods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CSS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jQuery css() Method</a:t>
            </a:r>
          </a:p>
          <a:p>
            <a:pPr lvl="1"/>
            <a:r>
              <a:rPr lang="en-US" dirty="0" smtClean="0"/>
              <a:t>css(name) - Return CSS property value</a:t>
            </a:r>
          </a:p>
          <a:p>
            <a:pPr lvl="1"/>
            <a:r>
              <a:rPr lang="en-US" dirty="0" smtClean="0"/>
              <a:t>css(</a:t>
            </a:r>
            <a:r>
              <a:rPr lang="en-US" dirty="0" err="1" smtClean="0"/>
              <a:t>name,value</a:t>
            </a:r>
            <a:r>
              <a:rPr lang="en-US" dirty="0" smtClean="0"/>
              <a:t>) - Set CSS property and value</a:t>
            </a:r>
          </a:p>
          <a:p>
            <a:pPr lvl="1"/>
            <a:r>
              <a:rPr lang="en-US" dirty="0" smtClean="0"/>
              <a:t>css({properties}) - Set multiple CSS properties and values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Return CSS Property </a:t>
            </a:r>
          </a:p>
          <a:p>
            <a:pPr lvl="2"/>
            <a:r>
              <a:rPr lang="en-US" dirty="0" smtClean="0"/>
              <a:t>$(this).css("background-color"); </a:t>
            </a:r>
          </a:p>
          <a:p>
            <a:pPr lvl="1"/>
            <a:r>
              <a:rPr lang="en-US" dirty="0" smtClean="0"/>
              <a:t>Set CSS Property &amp; value</a:t>
            </a:r>
          </a:p>
          <a:p>
            <a:pPr lvl="2"/>
            <a:r>
              <a:rPr lang="en-US" dirty="0" smtClean="0"/>
              <a:t>$("p").css("background-color"," yellow"); </a:t>
            </a:r>
          </a:p>
          <a:p>
            <a:pPr lvl="1"/>
            <a:r>
              <a:rPr lang="en-US" dirty="0" smtClean="0"/>
              <a:t>Set Multiple values in CSS </a:t>
            </a:r>
          </a:p>
          <a:p>
            <a:pPr lvl="2"/>
            <a:r>
              <a:rPr lang="en-US" dirty="0" smtClean="0"/>
              <a:t>$("p").css({"background-color":"</a:t>
            </a:r>
            <a:r>
              <a:rPr lang="en-US" dirty="0" err="1" smtClean="0"/>
              <a:t>yellow","font</a:t>
            </a:r>
            <a:r>
              <a:rPr lang="en-US" dirty="0" smtClean="0"/>
              <a:t>-size":"200%"});</a:t>
            </a:r>
          </a:p>
          <a:p>
            <a:pPr lvl="1"/>
            <a:r>
              <a:rPr lang="en-US" dirty="0" smtClean="0"/>
              <a:t>Size Manipulation</a:t>
            </a:r>
          </a:p>
          <a:p>
            <a:pPr lvl="2"/>
            <a:r>
              <a:rPr lang="en-US" dirty="0" smtClean="0"/>
              <a:t>$("#div1").height("200px"); $("#div2").width("300px"); 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CSS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Offset</a:t>
            </a:r>
          </a:p>
          <a:p>
            <a:pPr lvl="1"/>
            <a:r>
              <a:rPr lang="en-US" dirty="0" smtClean="0"/>
              <a:t>$(this).offset().left</a:t>
            </a:r>
          </a:p>
          <a:p>
            <a:pPr lvl="1"/>
            <a:r>
              <a:rPr lang="en-US" dirty="0" smtClean="0"/>
              <a:t>$(this).offset().top</a:t>
            </a:r>
          </a:p>
          <a:p>
            <a:endParaRPr lang="en-US" dirty="0" smtClean="0"/>
          </a:p>
          <a:p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$(this).position().left</a:t>
            </a:r>
          </a:p>
          <a:p>
            <a:pPr lvl="1"/>
            <a:r>
              <a:rPr lang="en-US" dirty="0" smtClean="0"/>
              <a:t>$(this).position().top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CSS Manipulation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2438400"/>
          <a:ext cx="8001000" cy="3733800"/>
        </p:xfrm>
        <a:graphic>
          <a:graphicData uri="http://schemas.openxmlformats.org/drawingml/2006/table">
            <a:tbl>
              <a:tblPr/>
              <a:tblGrid>
                <a:gridCol w="4000500"/>
                <a:gridCol w="4000500"/>
              </a:tblGrid>
              <a:tr h="45258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CSS Properties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792018">
                <a:tc>
                  <a:txBody>
                    <a:bodyPr/>
                    <a:lstStyle/>
                    <a:p>
                      <a:r>
                        <a:rPr lang="en-US"/>
                        <a:t>$(selector).css(name)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Get the style property value of the first matched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792018">
                <a:tc>
                  <a:txBody>
                    <a:bodyPr/>
                    <a:lstStyle/>
                    <a:p>
                      <a:r>
                        <a:rPr lang="en-US"/>
                        <a:t>$(selector).css(name,value)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Set the value of one style property for matched 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792018">
                <a:tc>
                  <a:txBody>
                    <a:bodyPr/>
                    <a:lstStyle/>
                    <a:p>
                      <a:r>
                        <a:rPr lang="en-US"/>
                        <a:t>$(selector).css({properties})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Set multiple style properties for matched 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452582">
                <a:tc>
                  <a:txBody>
                    <a:bodyPr/>
                    <a:lstStyle/>
                    <a:p>
                      <a:r>
                        <a:rPr lang="en-US"/>
                        <a:t>$(selector).height(value)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Set the height of matched 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452582">
                <a:tc>
                  <a:txBody>
                    <a:bodyPr/>
                    <a:lstStyle/>
                    <a:p>
                      <a:r>
                        <a:rPr lang="en-US"/>
                        <a:t>$(selector).width(value)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the width of matched 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35480"/>
            <a:ext cx="8229600" cy="42672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r>
              <a:rPr lang="en-US" sz="2800" dirty="0" smtClean="0"/>
              <a:t>jQuery  CSS Manipulation Methods</a:t>
            </a:r>
            <a:endParaRPr 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Helper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Ready</a:t>
            </a:r>
          </a:p>
          <a:p>
            <a:pPr lvl="1">
              <a:buNone/>
            </a:pPr>
            <a:r>
              <a:rPr lang="en-US" dirty="0" smtClean="0"/>
              <a:t>$(document).ready(function(){</a:t>
            </a:r>
          </a:p>
          <a:p>
            <a:pPr lvl="1">
              <a:buNone/>
            </a:pPr>
            <a:r>
              <a:rPr lang="en-US" dirty="0" smtClean="0"/>
              <a:t>	//Put all your code for document ready	</a:t>
            </a:r>
          </a:p>
          <a:p>
            <a:pPr lvl="1">
              <a:buNone/>
            </a:pPr>
            <a:r>
              <a:rPr lang="en-US" dirty="0" smtClean="0"/>
              <a:t>});</a:t>
            </a:r>
          </a:p>
          <a:p>
            <a:r>
              <a:rPr lang="en-US" dirty="0" smtClean="0"/>
              <a:t>For Each</a:t>
            </a:r>
          </a:p>
          <a:p>
            <a:pPr lvl="1">
              <a:buNone/>
            </a:pPr>
            <a:r>
              <a:rPr lang="en-US" dirty="0" err="1" smtClean="0"/>
              <a:t>jQuery.each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function(){</a:t>
            </a:r>
          </a:p>
          <a:p>
            <a:pPr lvl="1">
              <a:buNone/>
            </a:pPr>
            <a:r>
              <a:rPr lang="en-US" dirty="0" smtClean="0"/>
              <a:t>	$(“#”+this).text(“My id is “+this+ “.”);</a:t>
            </a:r>
          </a:p>
          <a:p>
            <a:pPr lvl="1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Helper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jQuery.browser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dirty="0" smtClean="0"/>
              <a:t>jQuery.browser </a:t>
            </a:r>
            <a:endParaRPr lang="en-US" dirty="0" smtClean="0"/>
          </a:p>
          <a:p>
            <a:pPr lvl="2"/>
            <a:r>
              <a:rPr lang="en-US" dirty="0" smtClean="0"/>
              <a:t>jQuery.browser.version </a:t>
            </a:r>
            <a:endParaRPr lang="en-US" dirty="0" smtClean="0"/>
          </a:p>
          <a:p>
            <a:pPr lvl="1"/>
            <a:r>
              <a:rPr lang="en-US" dirty="0" smtClean="0"/>
              <a:t>Ex</a:t>
            </a:r>
          </a:p>
          <a:p>
            <a:pPr lvl="2"/>
            <a:r>
              <a:rPr lang="en-US" dirty="0" smtClean="0"/>
              <a:t>jQuery.browser</a:t>
            </a:r>
          </a:p>
          <a:p>
            <a:r>
              <a:rPr lang="en-US" b="1" dirty="0" err="1" smtClean="0"/>
              <a:t>jQuery.inArray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b="1" dirty="0" err="1" smtClean="0"/>
              <a:t>jQuery.inArray</a:t>
            </a:r>
            <a:r>
              <a:rPr lang="en-US" b="1" dirty="0" smtClean="0"/>
              <a:t>( value, array 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Ex</a:t>
            </a:r>
          </a:p>
          <a:p>
            <a:pPr lvl="2"/>
            <a:r>
              <a:rPr lang="en-US" dirty="0" err="1" smtClean="0"/>
              <a:t>jQuery.inArray</a:t>
            </a:r>
            <a:r>
              <a:rPr lang="en-US" dirty="0" smtClean="0"/>
              <a:t>("John", </a:t>
            </a:r>
            <a:r>
              <a:rPr lang="en-US" dirty="0" err="1" smtClean="0"/>
              <a:t>arr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Helper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jQuery.isEmptyObject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b="1" dirty="0" err="1" smtClean="0"/>
              <a:t>jQuery.isEmptyObject</a:t>
            </a:r>
            <a:r>
              <a:rPr lang="en-US" b="1" dirty="0" smtClean="0"/>
              <a:t>( object )</a:t>
            </a:r>
          </a:p>
          <a:p>
            <a:pPr lvl="1"/>
            <a:r>
              <a:rPr lang="en-US" dirty="0" smtClean="0"/>
              <a:t>Ex</a:t>
            </a:r>
          </a:p>
          <a:p>
            <a:pPr lvl="2"/>
            <a:r>
              <a:rPr lang="en-US" dirty="0" err="1" smtClean="0"/>
              <a:t>jQuery.isEmptyObject</a:t>
            </a:r>
            <a:r>
              <a:rPr lang="en-US" dirty="0" smtClean="0"/>
              <a:t>({}) // true</a:t>
            </a:r>
            <a:br>
              <a:rPr lang="en-US" dirty="0" smtClean="0"/>
            </a:br>
            <a:r>
              <a:rPr lang="en-US" dirty="0" err="1" smtClean="0"/>
              <a:t>jQuery.isEmptyObject</a:t>
            </a:r>
            <a:r>
              <a:rPr lang="en-US" dirty="0" smtClean="0"/>
              <a:t>({ </a:t>
            </a:r>
            <a:r>
              <a:rPr lang="en-US" dirty="0" err="1" smtClean="0"/>
              <a:t>foo</a:t>
            </a:r>
            <a:r>
              <a:rPr lang="en-US" dirty="0" smtClean="0"/>
              <a:t>: "bar" }) // </a:t>
            </a:r>
            <a:r>
              <a:rPr lang="en-US" dirty="0" smtClean="0"/>
              <a:t>false</a:t>
            </a:r>
          </a:p>
          <a:p>
            <a:r>
              <a:rPr lang="en-US" b="1" dirty="0" err="1" smtClean="0"/>
              <a:t>jQuery.isFunction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b="1" dirty="0" err="1" smtClean="0"/>
              <a:t>jQuery.isFunction</a:t>
            </a:r>
            <a:r>
              <a:rPr lang="en-US" b="1" dirty="0" smtClean="0"/>
              <a:t>( </a:t>
            </a:r>
            <a:r>
              <a:rPr lang="en-US" b="1" dirty="0" err="1" smtClean="0"/>
              <a:t>obj</a:t>
            </a:r>
            <a:r>
              <a:rPr lang="en-US" b="1" dirty="0" smtClean="0"/>
              <a:t> )</a:t>
            </a:r>
          </a:p>
          <a:p>
            <a:pPr lvl="1"/>
            <a:r>
              <a:rPr lang="en-US" dirty="0" smtClean="0"/>
              <a:t>Ex</a:t>
            </a:r>
          </a:p>
          <a:p>
            <a:pPr lvl="2"/>
            <a:r>
              <a:rPr lang="en-US" dirty="0" err="1" smtClean="0"/>
              <a:t>jQuery.isFunction</a:t>
            </a:r>
            <a:r>
              <a:rPr lang="en-US" dirty="0" smtClean="0"/>
              <a:t>(stub);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Pre-requisite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000" dirty="0" smtClean="0"/>
              <a:t>A JavaScript Library.</a:t>
            </a:r>
          </a:p>
          <a:p>
            <a:r>
              <a:rPr lang="en-US" sz="2000" dirty="0" smtClean="0"/>
              <a:t>Greatly simplifies JavaScript programming.</a:t>
            </a:r>
          </a:p>
          <a:p>
            <a:r>
              <a:rPr lang="en-US" sz="2000" dirty="0" smtClean="0"/>
              <a:t>Easy to learn.</a:t>
            </a:r>
          </a:p>
          <a:p>
            <a:endParaRPr lang="en-US" sz="2000" dirty="0" smtClean="0"/>
          </a:p>
          <a:p>
            <a:r>
              <a:rPr lang="en-US" sz="2000" dirty="0" smtClean="0"/>
              <a:t>Pre-requisite for </a:t>
            </a:r>
            <a:r>
              <a:rPr lang="en-US" sz="2000" dirty="0" err="1" smtClean="0"/>
              <a:t>Jquery</a:t>
            </a:r>
            <a:endParaRPr lang="en-US" sz="2000" dirty="0" smtClean="0"/>
          </a:p>
          <a:p>
            <a:pPr lvl="1"/>
            <a:r>
              <a:rPr lang="en-US" sz="1600" dirty="0" smtClean="0"/>
              <a:t>HTML</a:t>
            </a:r>
          </a:p>
          <a:p>
            <a:pPr lvl="1"/>
            <a:r>
              <a:rPr lang="en-US" sz="1600" dirty="0" smtClean="0"/>
              <a:t>CSS</a:t>
            </a:r>
          </a:p>
          <a:p>
            <a:pPr lvl="1"/>
            <a:r>
              <a:rPr lang="en-US" sz="1600" dirty="0" smtClean="0"/>
              <a:t>JavaScript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Helper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jQuery.isWindow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b="1" dirty="0" err="1" smtClean="0"/>
              <a:t>jQuery.isWindow</a:t>
            </a:r>
            <a:r>
              <a:rPr lang="en-US" b="1" dirty="0" smtClean="0"/>
              <a:t>( </a:t>
            </a:r>
            <a:r>
              <a:rPr lang="en-US" b="1" dirty="0" err="1" smtClean="0"/>
              <a:t>obj</a:t>
            </a:r>
            <a:r>
              <a:rPr lang="en-US" b="1" dirty="0" smtClean="0"/>
              <a:t> )</a:t>
            </a:r>
          </a:p>
          <a:p>
            <a:pPr lvl="1"/>
            <a:r>
              <a:rPr lang="en-US" b="1" dirty="0" smtClean="0"/>
              <a:t>Ex</a:t>
            </a:r>
          </a:p>
          <a:p>
            <a:pPr lvl="2"/>
            <a:r>
              <a:rPr lang="en-US" dirty="0" smtClean="0"/>
              <a:t>$.</a:t>
            </a:r>
            <a:r>
              <a:rPr lang="en-US" dirty="0" err="1" smtClean="0"/>
              <a:t>isWindow</a:t>
            </a:r>
            <a:r>
              <a:rPr lang="en-US" dirty="0" smtClean="0"/>
              <a:t>(window</a:t>
            </a:r>
            <a:r>
              <a:rPr lang="en-US" dirty="0" smtClean="0"/>
              <a:t>)</a:t>
            </a:r>
          </a:p>
          <a:p>
            <a:r>
              <a:rPr lang="en-US" b="1" dirty="0" err="1" smtClean="0"/>
              <a:t>jQuery.makeArray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b="1" dirty="0" err="1" smtClean="0"/>
              <a:t>jQuery.makeArray</a:t>
            </a:r>
            <a:r>
              <a:rPr lang="en-US" b="1" dirty="0" smtClean="0"/>
              <a:t>( </a:t>
            </a:r>
            <a:r>
              <a:rPr lang="en-US" b="1" dirty="0" err="1" smtClean="0"/>
              <a:t>obj</a:t>
            </a:r>
            <a:r>
              <a:rPr lang="en-US" b="1" dirty="0" smtClean="0"/>
              <a:t> )</a:t>
            </a:r>
          </a:p>
          <a:p>
            <a:pPr lvl="1"/>
            <a:r>
              <a:rPr lang="en-US" dirty="0" smtClean="0"/>
              <a:t>Ex</a:t>
            </a:r>
          </a:p>
          <a:p>
            <a:pPr lvl="2"/>
            <a:r>
              <a:rPr lang="en-US" dirty="0" err="1" smtClean="0"/>
              <a:t>jQuery.makeArray</a:t>
            </a:r>
            <a:r>
              <a:rPr lang="en-US" dirty="0" smtClean="0"/>
              <a:t>(</a:t>
            </a:r>
            <a:r>
              <a:rPr lang="en-US" dirty="0" err="1" smtClean="0"/>
              <a:t>elems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Helper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jQuery.map()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b="1" dirty="0" smtClean="0"/>
              <a:t>jQuery.map( array, callback(</a:t>
            </a:r>
            <a:r>
              <a:rPr lang="en-US" b="1" dirty="0" err="1" smtClean="0"/>
              <a:t>elementOfArray</a:t>
            </a:r>
            <a:r>
              <a:rPr lang="en-US" b="1" dirty="0" smtClean="0"/>
              <a:t>, </a:t>
            </a:r>
            <a:r>
              <a:rPr lang="en-US" b="1" dirty="0" err="1" smtClean="0"/>
              <a:t>indexInArray</a:t>
            </a:r>
            <a:r>
              <a:rPr lang="en-US" b="1" dirty="0" smtClean="0"/>
              <a:t>) )</a:t>
            </a:r>
          </a:p>
          <a:p>
            <a:pPr lvl="1"/>
            <a:r>
              <a:rPr lang="en-US" dirty="0" smtClean="0"/>
              <a:t>Ex</a:t>
            </a:r>
          </a:p>
          <a:p>
            <a:pPr lvl="2"/>
            <a:r>
              <a:rPr lang="en-US" dirty="0" smtClean="0"/>
              <a:t>jQuery.map(</a:t>
            </a:r>
            <a:r>
              <a:rPr lang="en-US" dirty="0" err="1" smtClean="0"/>
              <a:t>arr</a:t>
            </a:r>
            <a:r>
              <a:rPr lang="en-US" dirty="0" smtClean="0"/>
              <a:t>, function (a) { return a + a; </a:t>
            </a:r>
            <a:r>
              <a:rPr lang="en-US" dirty="0" smtClean="0"/>
              <a:t>});</a:t>
            </a:r>
          </a:p>
          <a:p>
            <a:r>
              <a:rPr lang="en-US" b="1" dirty="0" err="1" smtClean="0"/>
              <a:t>jQuery.merge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b="1" dirty="0" err="1" smtClean="0"/>
              <a:t>jQuery.merge</a:t>
            </a:r>
            <a:r>
              <a:rPr lang="en-US" b="1" dirty="0" smtClean="0"/>
              <a:t>( first, second )</a:t>
            </a:r>
          </a:p>
          <a:p>
            <a:pPr lvl="1"/>
            <a:r>
              <a:rPr lang="en-US" dirty="0" smtClean="0"/>
              <a:t>Ex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first = ['</a:t>
            </a:r>
            <a:r>
              <a:rPr lang="en-US" dirty="0" err="1" smtClean="0"/>
              <a:t>a','b','c</a:t>
            </a:r>
            <a:r>
              <a:rPr lang="en-US" dirty="0" smtClean="0"/>
              <a:t>'];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second = ['</a:t>
            </a:r>
            <a:r>
              <a:rPr lang="en-US" dirty="0" err="1" smtClean="0"/>
              <a:t>d','e','f</a:t>
            </a:r>
            <a:r>
              <a:rPr lang="en-US" dirty="0" smtClean="0"/>
              <a:t>'];</a:t>
            </a:r>
            <a:br>
              <a:rPr lang="en-US" dirty="0" smtClean="0"/>
            </a:br>
            <a:r>
              <a:rPr lang="en-US" dirty="0" smtClean="0"/>
              <a:t>$.merge( $.merge([],first), second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Result</a:t>
            </a:r>
          </a:p>
          <a:p>
            <a:pPr lvl="3"/>
            <a:r>
              <a:rPr lang="pt-BR" dirty="0" smtClean="0"/>
              <a:t>["a","b","c","d","e","f"]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Helper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jQuery.now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b="1" dirty="0" err="1" smtClean="0"/>
              <a:t>jQuery.now</a:t>
            </a:r>
            <a:r>
              <a:rPr lang="en-US" b="1" dirty="0" smtClean="0"/>
              <a:t>()</a:t>
            </a:r>
          </a:p>
          <a:p>
            <a:pPr lvl="2"/>
            <a:r>
              <a:rPr lang="en-US" dirty="0" smtClean="0"/>
              <a:t>Return the current time.</a:t>
            </a:r>
          </a:p>
          <a:p>
            <a:r>
              <a:rPr lang="en-US" b="1" dirty="0" err="1" smtClean="0"/>
              <a:t>jQuery.trim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b="1" dirty="0" err="1" smtClean="0"/>
              <a:t>jQuery.trim</a:t>
            </a:r>
            <a:r>
              <a:rPr lang="en-US" b="1" dirty="0" smtClean="0"/>
              <a:t>( </a:t>
            </a:r>
            <a:r>
              <a:rPr lang="en-US" b="1" dirty="0" err="1" smtClean="0"/>
              <a:t>str</a:t>
            </a:r>
            <a:r>
              <a:rPr lang="en-US" b="1" dirty="0" smtClean="0"/>
              <a:t> )</a:t>
            </a:r>
          </a:p>
          <a:p>
            <a:pPr lvl="1"/>
            <a:r>
              <a:rPr lang="en-US" dirty="0" smtClean="0"/>
              <a:t>Ex</a:t>
            </a:r>
          </a:p>
          <a:p>
            <a:pPr lvl="2"/>
            <a:r>
              <a:rPr lang="en-US" dirty="0" err="1" smtClean="0"/>
              <a:t>jQuery.trim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Helper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jQuery.type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Syntax</a:t>
            </a:r>
            <a:endParaRPr lang="en-US" dirty="0" smtClean="0"/>
          </a:p>
          <a:p>
            <a:pPr lvl="2"/>
            <a:r>
              <a:rPr lang="en-US" b="1" dirty="0" err="1" smtClean="0"/>
              <a:t>jQuery.type</a:t>
            </a:r>
            <a:r>
              <a:rPr lang="en-US" b="1" dirty="0" smtClean="0"/>
              <a:t>( </a:t>
            </a:r>
            <a:r>
              <a:rPr lang="en-US" b="1" dirty="0" err="1" smtClean="0"/>
              <a:t>obj</a:t>
            </a:r>
            <a:r>
              <a:rPr lang="en-US" b="1" dirty="0" smtClean="0"/>
              <a:t> )</a:t>
            </a:r>
          </a:p>
          <a:p>
            <a:pPr lvl="1"/>
            <a:r>
              <a:rPr lang="en-US" dirty="0" smtClean="0"/>
              <a:t>Ex</a:t>
            </a:r>
          </a:p>
          <a:p>
            <a:pPr lvl="2"/>
            <a:r>
              <a:rPr lang="en-US" dirty="0" err="1" smtClean="0"/>
              <a:t>jQuery.type</a:t>
            </a:r>
            <a:r>
              <a:rPr lang="en-US" dirty="0" smtClean="0"/>
              <a:t>(true) === "</a:t>
            </a:r>
            <a:r>
              <a:rPr lang="en-US" dirty="0" err="1" smtClean="0"/>
              <a:t>boolean</a:t>
            </a:r>
            <a:r>
              <a:rPr lang="en-US" dirty="0" smtClean="0"/>
              <a:t>"</a:t>
            </a:r>
          </a:p>
          <a:p>
            <a:pPr lvl="2"/>
            <a:r>
              <a:rPr lang="en-US" dirty="0" err="1" smtClean="0"/>
              <a:t>jQuery.type</a:t>
            </a:r>
            <a:r>
              <a:rPr lang="en-US" dirty="0" smtClean="0"/>
              <a:t>(3) === "number"</a:t>
            </a:r>
          </a:p>
          <a:p>
            <a:pPr lvl="2"/>
            <a:r>
              <a:rPr lang="en-US" dirty="0" err="1" smtClean="0"/>
              <a:t>jQuery.type</a:t>
            </a:r>
            <a:r>
              <a:rPr lang="en-US" dirty="0" smtClean="0"/>
              <a:t>("test") === "string"</a:t>
            </a:r>
          </a:p>
          <a:p>
            <a:pPr lvl="2"/>
            <a:r>
              <a:rPr lang="en-US" dirty="0" err="1" smtClean="0"/>
              <a:t>jQuery.type</a:t>
            </a:r>
            <a:r>
              <a:rPr lang="en-US" dirty="0" smtClean="0"/>
              <a:t>(function(){}) === "function"</a:t>
            </a:r>
          </a:p>
          <a:p>
            <a:pPr lvl="2"/>
            <a:r>
              <a:rPr lang="en-US" dirty="0" err="1" smtClean="0"/>
              <a:t>jQuery.type</a:t>
            </a:r>
            <a:r>
              <a:rPr lang="en-US" dirty="0" smtClean="0"/>
              <a:t>([]) === "array"</a:t>
            </a:r>
          </a:p>
          <a:p>
            <a:pPr lvl="2"/>
            <a:r>
              <a:rPr lang="en-US" dirty="0" err="1" smtClean="0"/>
              <a:t>jQuery.type</a:t>
            </a:r>
            <a:r>
              <a:rPr lang="en-US" dirty="0" smtClean="0"/>
              <a:t>(new Date()) === "date"</a:t>
            </a:r>
          </a:p>
          <a:p>
            <a:pPr lvl="2"/>
            <a:r>
              <a:rPr lang="en-US" dirty="0" err="1" smtClean="0"/>
              <a:t>jQuery.type</a:t>
            </a:r>
            <a:r>
              <a:rPr lang="en-US" dirty="0" smtClean="0"/>
              <a:t>(/test/) === "</a:t>
            </a:r>
            <a:r>
              <a:rPr lang="en-US" dirty="0" err="1" smtClean="0"/>
              <a:t>regexp</a:t>
            </a:r>
            <a:r>
              <a:rPr lang="en-US" dirty="0" smtClean="0"/>
              <a:t>"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Helper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jQuery.unique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b="1" dirty="0" err="1" smtClean="0"/>
              <a:t>jQuery.unique</a:t>
            </a:r>
            <a:r>
              <a:rPr lang="en-US" b="1" dirty="0" smtClean="0"/>
              <a:t>( array )</a:t>
            </a:r>
          </a:p>
          <a:p>
            <a:pPr lvl="1"/>
            <a:r>
              <a:rPr lang="en-US" dirty="0" smtClean="0"/>
              <a:t>Ex</a:t>
            </a:r>
          </a:p>
          <a:p>
            <a:pPr lvl="2"/>
            <a:r>
              <a:rPr lang="en-US" dirty="0" err="1" smtClean="0"/>
              <a:t>jQuery.unique</a:t>
            </a:r>
            <a:r>
              <a:rPr lang="en-US" dirty="0" smtClean="0"/>
              <a:t>(</a:t>
            </a:r>
            <a:r>
              <a:rPr lang="en-US" dirty="0" err="1" smtClean="0"/>
              <a:t>divs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3400" dirty="0" smtClean="0"/>
              <a:t>Separate session for jQuery with AJAX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2971800"/>
            <a:ext cx="20449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 &amp; A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 smtClean="0"/>
              <a:t>A library of JavaScript Functions.</a:t>
            </a:r>
          </a:p>
          <a:p>
            <a:r>
              <a:rPr lang="en-US" sz="2200" dirty="0" smtClean="0"/>
              <a:t>A lightweight "write less, do more" JavaScript library.</a:t>
            </a:r>
          </a:p>
          <a:p>
            <a:r>
              <a:rPr lang="en-US" sz="2200" dirty="0" smtClean="0"/>
              <a:t>The jQuery library contains the following features:</a:t>
            </a:r>
          </a:p>
          <a:p>
            <a:pPr lvl="2"/>
            <a:r>
              <a:rPr lang="en-US" sz="1600" dirty="0" smtClean="0"/>
              <a:t>HTML element selections</a:t>
            </a:r>
          </a:p>
          <a:p>
            <a:pPr lvl="2"/>
            <a:r>
              <a:rPr lang="en-US" sz="1600" dirty="0" smtClean="0"/>
              <a:t>HTML element manipulation</a:t>
            </a:r>
          </a:p>
          <a:p>
            <a:pPr lvl="2"/>
            <a:r>
              <a:rPr lang="en-US" sz="1600" dirty="0" smtClean="0"/>
              <a:t>CSS manipulation</a:t>
            </a:r>
          </a:p>
          <a:p>
            <a:pPr lvl="2"/>
            <a:r>
              <a:rPr lang="en-US" sz="1600" dirty="0" smtClean="0"/>
              <a:t>HTML event functions</a:t>
            </a:r>
          </a:p>
          <a:p>
            <a:pPr lvl="2"/>
            <a:r>
              <a:rPr lang="en-US" sz="1600" dirty="0" smtClean="0"/>
              <a:t>JavaScript Effects and animations</a:t>
            </a:r>
          </a:p>
          <a:p>
            <a:pPr lvl="2"/>
            <a:r>
              <a:rPr lang="en-US" sz="1600" dirty="0" smtClean="0"/>
              <a:t>HTML DOM traversal and modification</a:t>
            </a:r>
          </a:p>
          <a:p>
            <a:pPr lvl="2"/>
            <a:r>
              <a:rPr lang="en-US" sz="1600" dirty="0" smtClean="0"/>
              <a:t>AJAX</a:t>
            </a:r>
          </a:p>
          <a:p>
            <a:pPr lvl="2"/>
            <a:r>
              <a:rPr lang="en-US" sz="1600" dirty="0" smtClean="0"/>
              <a:t>Utilities</a:t>
            </a:r>
          </a:p>
          <a:p>
            <a:r>
              <a:rPr lang="en-US" dirty="0" smtClean="0"/>
              <a:t>An open source project, maintained by group of developers with active support  base and well written documentation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available with 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114800" cy="4389120"/>
          </a:xfrm>
        </p:spPr>
        <p:txBody>
          <a:bodyPr/>
          <a:lstStyle/>
          <a:p>
            <a:r>
              <a:rPr lang="en-US" dirty="0" smtClean="0"/>
              <a:t>Cross Browser support </a:t>
            </a:r>
          </a:p>
          <a:p>
            <a:r>
              <a:rPr lang="en-US" dirty="0" smtClean="0"/>
              <a:t>AJAX Functions</a:t>
            </a:r>
          </a:p>
          <a:p>
            <a:r>
              <a:rPr lang="en-US" dirty="0" smtClean="0"/>
              <a:t>CSS functions</a:t>
            </a:r>
          </a:p>
          <a:p>
            <a:r>
              <a:rPr lang="en-US" dirty="0" smtClean="0"/>
              <a:t>DOM Manipulation</a:t>
            </a:r>
          </a:p>
          <a:p>
            <a:r>
              <a:rPr lang="en-US" dirty="0" smtClean="0"/>
              <a:t>DOM Traversing</a:t>
            </a:r>
          </a:p>
          <a:p>
            <a:r>
              <a:rPr lang="en-US" dirty="0" smtClean="0"/>
              <a:t>Attribute Manipulation</a:t>
            </a:r>
          </a:p>
          <a:p>
            <a:r>
              <a:rPr lang="en-US" dirty="0" smtClean="0"/>
              <a:t>Event detection and handling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905000"/>
            <a:ext cx="4114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JavaScript Animation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Hundreds of plug-ins for pre-built user interfaces, advanced animation and form validation etc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Expandable using custom plug-ins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Small footprint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 smtClean="0"/>
              <a:t>A single JavaScript file, containing all the jQuery methods.</a:t>
            </a:r>
          </a:p>
          <a:p>
            <a:endParaRPr lang="en-US" sz="2000" dirty="0" smtClean="0"/>
          </a:p>
          <a:p>
            <a:r>
              <a:rPr lang="en-US" sz="2000" dirty="0" smtClean="0"/>
              <a:t>Add the following code into your html/</a:t>
            </a:r>
            <a:r>
              <a:rPr lang="en-US" sz="2000" dirty="0" err="1" smtClean="0"/>
              <a:t>jsp</a:t>
            </a:r>
            <a:r>
              <a:rPr lang="en-US" sz="2000" dirty="0" smtClean="0"/>
              <a:t> page and call the jQuery APIs.</a:t>
            </a:r>
          </a:p>
          <a:p>
            <a:pPr lvl="2"/>
            <a:r>
              <a:rPr lang="en-US" sz="1600" dirty="0" smtClean="0"/>
              <a:t>&lt;head&gt;</a:t>
            </a:r>
            <a:br>
              <a:rPr lang="en-US" sz="1600" dirty="0" smtClean="0"/>
            </a:br>
            <a:r>
              <a:rPr lang="en-US" sz="1600" dirty="0" smtClean="0"/>
              <a:t>&lt;script type="text/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" </a:t>
            </a:r>
            <a:r>
              <a:rPr lang="en-US" sz="1600" dirty="0" err="1" smtClean="0"/>
              <a:t>src</a:t>
            </a:r>
            <a:r>
              <a:rPr lang="en-US" sz="1600" dirty="0" smtClean="0"/>
              <a:t>="jquery.js"&gt;&lt;/script&gt;</a:t>
            </a:r>
            <a:br>
              <a:rPr lang="en-US" sz="1600" dirty="0" smtClean="0"/>
            </a:br>
            <a:r>
              <a:rPr lang="en-US" sz="1600" dirty="0" smtClean="0"/>
              <a:t>&lt;/head&gt; </a:t>
            </a:r>
          </a:p>
          <a:p>
            <a:r>
              <a:rPr lang="en-US" sz="2100" dirty="0" smtClean="0"/>
              <a:t>For Example</a:t>
            </a:r>
          </a:p>
          <a:p>
            <a:pPr lvl="2"/>
            <a:r>
              <a:rPr lang="en-US" sz="1600" dirty="0" smtClean="0"/>
              <a:t>&lt;html&gt;</a:t>
            </a:r>
            <a:br>
              <a:rPr lang="en-US" sz="1600" dirty="0" smtClean="0"/>
            </a:br>
            <a:r>
              <a:rPr lang="en-US" sz="1600" dirty="0" smtClean="0"/>
              <a:t>&lt;head&gt;</a:t>
            </a:r>
            <a:br>
              <a:rPr lang="en-US" sz="1600" dirty="0" smtClean="0"/>
            </a:br>
            <a:r>
              <a:rPr lang="en-US" sz="1600" dirty="0" smtClean="0"/>
              <a:t>&lt;script type="text/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" </a:t>
            </a:r>
            <a:r>
              <a:rPr lang="en-US" sz="1600" dirty="0" err="1" smtClean="0"/>
              <a:t>src</a:t>
            </a:r>
            <a:r>
              <a:rPr lang="en-US" sz="1600" dirty="0" smtClean="0"/>
              <a:t>="jquery.js"&gt;&lt;/script&gt;</a:t>
            </a:r>
            <a:br>
              <a:rPr lang="en-US" sz="1600" dirty="0" smtClean="0"/>
            </a:br>
            <a:r>
              <a:rPr lang="en-US" sz="1600" dirty="0" smtClean="0"/>
              <a:t>&lt;script type="text/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"&gt;</a:t>
            </a:r>
            <a:br>
              <a:rPr lang="en-US" sz="1600" dirty="0" smtClean="0"/>
            </a:br>
            <a:r>
              <a:rPr lang="en-US" sz="1600" dirty="0" smtClean="0"/>
              <a:t>$(document).ready(function(){</a:t>
            </a:r>
            <a:br>
              <a:rPr lang="en-US" sz="1600" dirty="0" smtClean="0"/>
            </a:br>
            <a:r>
              <a:rPr lang="en-US" sz="1600" dirty="0" smtClean="0"/>
              <a:t>  $("button").click(function(){</a:t>
            </a:r>
            <a:br>
              <a:rPr lang="en-US" sz="1600" dirty="0" smtClean="0"/>
            </a:br>
            <a:r>
              <a:rPr lang="en-US" sz="1600" dirty="0" smtClean="0"/>
              <a:t>    $("p").hide();</a:t>
            </a:r>
            <a:br>
              <a:rPr lang="en-US" sz="1600" dirty="0" smtClean="0"/>
            </a:br>
            <a:r>
              <a:rPr lang="en-US" sz="1600" dirty="0" smtClean="0"/>
              <a:t>  });</a:t>
            </a:r>
            <a:br>
              <a:rPr lang="en-US" sz="1600" dirty="0" smtClean="0"/>
            </a:br>
            <a:r>
              <a:rPr lang="en-US" sz="1600" dirty="0" smtClean="0"/>
              <a:t>});</a:t>
            </a:r>
            <a:br>
              <a:rPr lang="en-US" sz="1600" dirty="0" smtClean="0"/>
            </a:br>
            <a:r>
              <a:rPr lang="en-US" sz="1600" dirty="0" smtClean="0"/>
              <a:t>&lt;/script&gt;</a:t>
            </a:r>
            <a:br>
              <a:rPr lang="en-US" sz="1600" dirty="0" smtClean="0"/>
            </a:br>
            <a:r>
              <a:rPr lang="en-US" sz="1600" dirty="0" smtClean="0"/>
              <a:t>&lt;/head&gt;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&lt;body&gt;</a:t>
            </a:r>
            <a:br>
              <a:rPr lang="en-US" sz="1600" dirty="0" smtClean="0"/>
            </a:br>
            <a:r>
              <a:rPr lang="en-US" sz="1600" dirty="0" smtClean="0"/>
              <a:t>&lt;h2&gt;This is a heading&lt;/h2&gt;</a:t>
            </a:r>
            <a:br>
              <a:rPr lang="en-US" sz="1600" dirty="0" smtClean="0"/>
            </a:br>
            <a:r>
              <a:rPr lang="en-US" sz="1600" dirty="0" smtClean="0"/>
              <a:t>&lt;p&gt;This is a paragraph.&lt;/p&gt;</a:t>
            </a:r>
            <a:br>
              <a:rPr lang="en-US" sz="1600" dirty="0" smtClean="0"/>
            </a:br>
            <a:r>
              <a:rPr lang="en-US" sz="1600" dirty="0" smtClean="0"/>
              <a:t>&lt;p&gt;This is another paragraph.&lt;/p&gt;</a:t>
            </a:r>
            <a:br>
              <a:rPr lang="en-US" sz="1600" dirty="0" smtClean="0"/>
            </a:br>
            <a:r>
              <a:rPr lang="en-US" sz="1600" dirty="0" smtClean="0"/>
              <a:t>&lt;button&gt;Click me&lt;/button&gt;</a:t>
            </a:r>
            <a:br>
              <a:rPr lang="en-US" sz="1600" dirty="0" smtClean="0"/>
            </a:br>
            <a:r>
              <a:rPr lang="en-US" sz="1600" dirty="0" smtClean="0"/>
              <a:t>&lt;/body&gt;</a:t>
            </a:r>
            <a:br>
              <a:rPr lang="en-US" sz="1600" dirty="0" smtClean="0"/>
            </a:br>
            <a:r>
              <a:rPr lang="en-US" sz="1600" dirty="0" smtClean="0"/>
              <a:t>&lt;/html&gt;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In order to use jQuery you need to load it.</a:t>
            </a:r>
          </a:p>
          <a:p>
            <a:r>
              <a:rPr lang="en-US" dirty="0" smtClean="0"/>
              <a:t>You can include it locally on your own server:</a:t>
            </a:r>
          </a:p>
          <a:p>
            <a:pPr lvl="1"/>
            <a:r>
              <a:rPr lang="en-US" sz="2000" dirty="0" smtClean="0">
                <a:latin typeface="Inconsolata"/>
              </a:rPr>
              <a:t>&lt;script </a:t>
            </a:r>
            <a:r>
              <a:rPr lang="en-US" sz="2000" dirty="0" err="1" smtClean="0">
                <a:latin typeface="Inconsolata"/>
              </a:rPr>
              <a:t>src</a:t>
            </a:r>
            <a:r>
              <a:rPr lang="en-US" sz="2000" dirty="0" smtClean="0">
                <a:latin typeface="Inconsolata"/>
              </a:rPr>
              <a:t>="/</a:t>
            </a:r>
            <a:r>
              <a:rPr lang="en-US" sz="2000" dirty="0" err="1" smtClean="0">
                <a:latin typeface="Inconsolata"/>
              </a:rPr>
              <a:t>js</a:t>
            </a:r>
            <a:r>
              <a:rPr lang="en-US" sz="2000" dirty="0" smtClean="0">
                <a:latin typeface="Inconsolata"/>
              </a:rPr>
              <a:t>/jquery.js"&gt;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Or use one of the CDN's made available:</a:t>
            </a:r>
          </a:p>
          <a:p>
            <a:pPr lvl="1"/>
            <a:r>
              <a:rPr lang="en-US" sz="2000" dirty="0" smtClean="0">
                <a:hlinkClick r:id="rId2"/>
              </a:rPr>
              <a:t>ajax.googleapis.com/</a:t>
            </a:r>
            <a:r>
              <a:rPr lang="en-US" sz="2000" dirty="0" err="1" smtClean="0">
                <a:hlinkClick r:id="rId2"/>
              </a:rPr>
              <a:t>ajax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err="1" smtClean="0">
                <a:hlinkClick r:id="rId2"/>
              </a:rPr>
              <a:t>libs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err="1" smtClean="0">
                <a:hlinkClick r:id="rId2"/>
              </a:rPr>
              <a:t>jquery</a:t>
            </a:r>
            <a:r>
              <a:rPr lang="en-US" sz="2000" dirty="0" smtClean="0">
                <a:hlinkClick r:id="rId2"/>
              </a:rPr>
              <a:t>/1.4.2/</a:t>
            </a:r>
            <a:r>
              <a:rPr lang="en-US" sz="2000" dirty="0" err="1" smtClean="0">
                <a:hlinkClick r:id="rId2"/>
              </a:rPr>
              <a:t>jquery.min.js</a:t>
            </a:r>
            <a:r>
              <a:rPr lang="en-US" sz="2000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hlinkClick r:id="rId3"/>
              </a:rPr>
              <a:t>ajax.microsoft.com/</a:t>
            </a:r>
            <a:r>
              <a:rPr lang="en-US" sz="2000" dirty="0" err="1" smtClean="0">
                <a:hlinkClick r:id="rId3"/>
              </a:rPr>
              <a:t>ajax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err="1" smtClean="0">
                <a:hlinkClick r:id="rId3"/>
              </a:rPr>
              <a:t>jquery</a:t>
            </a:r>
            <a:r>
              <a:rPr lang="en-US" sz="2000" dirty="0" smtClean="0">
                <a:hlinkClick r:id="rId3"/>
              </a:rPr>
              <a:t>/jquery-1.4.2.js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CDN's are Gzipped and minified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jQuery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With jQuery you select (query) HTML elements and perform "actions" on them.</a:t>
            </a:r>
          </a:p>
          <a:p>
            <a:r>
              <a:rPr lang="en-US" b="1" dirty="0" smtClean="0"/>
              <a:t>jQuery Syntax Examples</a:t>
            </a:r>
          </a:p>
          <a:p>
            <a:pPr lvl="1"/>
            <a:r>
              <a:rPr lang="en-US" dirty="0" smtClean="0"/>
              <a:t>$(this).hide()</a:t>
            </a:r>
          </a:p>
          <a:p>
            <a:pPr lvl="1"/>
            <a:r>
              <a:rPr lang="en-US" dirty="0" smtClean="0"/>
              <a:t>$("#test").hide()</a:t>
            </a:r>
          </a:p>
          <a:p>
            <a:pPr lvl="1"/>
            <a:r>
              <a:rPr lang="en-US" dirty="0" smtClean="0"/>
              <a:t>$("p").hide()</a:t>
            </a:r>
          </a:p>
          <a:p>
            <a:pPr lvl="1"/>
            <a:r>
              <a:rPr lang="en-US" dirty="0" smtClean="0"/>
              <a:t>$(".test").hide()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Basic syntax is: </a:t>
            </a:r>
            <a:r>
              <a:rPr lang="en-US" b="1" dirty="0" smtClean="0"/>
              <a:t>$(selector).action()</a:t>
            </a:r>
            <a:endParaRPr lang="en-US" dirty="0" smtClean="0"/>
          </a:p>
          <a:p>
            <a:pPr lvl="1"/>
            <a:r>
              <a:rPr lang="en-US" dirty="0" smtClean="0"/>
              <a:t>A dollar sign to define jQuery</a:t>
            </a:r>
          </a:p>
          <a:p>
            <a:pPr lvl="1"/>
            <a:r>
              <a:rPr lang="en-US" dirty="0" smtClean="0"/>
              <a:t>A (selector) to "query (or find)" HTML elements</a:t>
            </a:r>
          </a:p>
          <a:p>
            <a:pPr lvl="1"/>
            <a:r>
              <a:rPr lang="en-US" dirty="0" smtClean="0"/>
              <a:t>A jQuery action() to be performed on the element(s)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Core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133600"/>
            <a:ext cx="781083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405</TotalTime>
  <Words>1989</Words>
  <Application>Microsoft Office PowerPoint</Application>
  <PresentationFormat>On-screen Show (4:3)</PresentationFormat>
  <Paragraphs>461</Paragraphs>
  <Slides>36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Flow</vt:lpstr>
      <vt:lpstr>jQuery - Core</vt:lpstr>
      <vt:lpstr>Agenda</vt:lpstr>
      <vt:lpstr>Introduction &amp; Pre-requisite</vt:lpstr>
      <vt:lpstr>What is jQuery?</vt:lpstr>
      <vt:lpstr>What is available with jQuery</vt:lpstr>
      <vt:lpstr>How to use jQuery?</vt:lpstr>
      <vt:lpstr>How to use jQuery?</vt:lpstr>
      <vt:lpstr>jQuery Syntax</vt:lpstr>
      <vt:lpstr>jQuery Core Example</vt:lpstr>
      <vt:lpstr>jQuery Selectors</vt:lpstr>
      <vt:lpstr>jQuery Selectors</vt:lpstr>
      <vt:lpstr>jQuery Selectors</vt:lpstr>
      <vt:lpstr>jQuery Filters</vt:lpstr>
      <vt:lpstr>jQuery Filter Example</vt:lpstr>
      <vt:lpstr>jQuery Attributes</vt:lpstr>
      <vt:lpstr>jQuery Events</vt:lpstr>
      <vt:lpstr>jQuery Effects</vt:lpstr>
      <vt:lpstr>jQuery Effects</vt:lpstr>
      <vt:lpstr>jQuery Effects</vt:lpstr>
      <vt:lpstr>jQuery Effects</vt:lpstr>
      <vt:lpstr>jQuery Callback Functions</vt:lpstr>
      <vt:lpstr>jQuery HTML Manipulation</vt:lpstr>
      <vt:lpstr>jQuery HTML Manipulation</vt:lpstr>
      <vt:lpstr>jQuery CSS Manipulation</vt:lpstr>
      <vt:lpstr>jQuery CSS Manipulation</vt:lpstr>
      <vt:lpstr>jQuery CSS Manipulation</vt:lpstr>
      <vt:lpstr>jQuery Helper Functions</vt:lpstr>
      <vt:lpstr>jQuery Helper Functions</vt:lpstr>
      <vt:lpstr>jQuery Helper Functions</vt:lpstr>
      <vt:lpstr>jQuery Helper Functions</vt:lpstr>
      <vt:lpstr>jQuery Helper Functions</vt:lpstr>
      <vt:lpstr>jQuery Helper Functions</vt:lpstr>
      <vt:lpstr>jQuery Helper Functions</vt:lpstr>
      <vt:lpstr>jQuery Helper Functions</vt:lpstr>
      <vt:lpstr>jQuery AJAX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</dc:creator>
  <cp:lastModifiedBy>Don</cp:lastModifiedBy>
  <cp:revision>79</cp:revision>
  <dcterms:created xsi:type="dcterms:W3CDTF">2011-03-19T18:02:49Z</dcterms:created>
  <dcterms:modified xsi:type="dcterms:W3CDTF">2011-04-19T02:17:55Z</dcterms:modified>
</cp:coreProperties>
</file>