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57" r:id="rId3"/>
    <p:sldId id="275" r:id="rId4"/>
    <p:sldId id="276" r:id="rId5"/>
    <p:sldId id="277" r:id="rId6"/>
    <p:sldId id="278" r:id="rId7"/>
    <p:sldId id="263" r:id="rId8"/>
    <p:sldId id="264" r:id="rId9"/>
    <p:sldId id="265" r:id="rId10"/>
    <p:sldId id="260" r:id="rId11"/>
    <p:sldId id="266" r:id="rId12"/>
    <p:sldId id="267" r:id="rId13"/>
    <p:sldId id="268" r:id="rId14"/>
    <p:sldId id="269" r:id="rId15"/>
    <p:sldId id="270" r:id="rId16"/>
    <p:sldId id="271" r:id="rId17"/>
    <p:sldId id="272" r:id="rId18"/>
    <p:sldId id="273" r:id="rId19"/>
    <p:sldId id="259" r:id="rId20"/>
    <p:sldId id="261" r:id="rId21"/>
    <p:sldId id="262" r:id="rId22"/>
    <p:sldId id="274" r:id="rId23"/>
    <p:sldId id="283" r:id="rId24"/>
    <p:sldId id="258" r:id="rId25"/>
    <p:sldId id="279" r:id="rId26"/>
    <p:sldId id="281" r:id="rId27"/>
    <p:sldId id="282" r:id="rId28"/>
    <p:sldId id="280"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333" autoAdjust="0"/>
  </p:normalViewPr>
  <p:slideViewPr>
    <p:cSldViewPr>
      <p:cViewPr varScale="1">
        <p:scale>
          <a:sx n="68" d="100"/>
          <a:sy n="68" d="100"/>
        </p:scale>
        <p:origin x="-1218"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B03011-35AB-44B8-9B38-9AB43270F0A8}" type="datetimeFigureOut">
              <a:rPr lang="en-US" smtClean="0"/>
              <a:pPr/>
              <a:t>4/17/2011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F340E96-F3EE-445B-ADFA-65C1B97DCF4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en.wikipedia.org/wiki/XML" TargetMode="External"/><Relationship Id="rId3" Type="http://schemas.openxmlformats.org/officeDocument/2006/relationships/hyperlink" Target="http://en.wikipedia.org/wiki/Cross-platform" TargetMode="External"/><Relationship Id="rId7" Type="http://schemas.openxmlformats.org/officeDocument/2006/relationships/hyperlink" Target="http://en.wikipedia.org/wiki/XHTML"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en.wikipedia.org/wiki/HTML" TargetMode="External"/><Relationship Id="rId5" Type="http://schemas.openxmlformats.org/officeDocument/2006/relationships/hyperlink" Target="http://en.wikipedia.org/wiki/Object_(computer_science)" TargetMode="External"/><Relationship Id="rId4" Type="http://schemas.openxmlformats.org/officeDocument/2006/relationships/hyperlink" Target="http://en.wikipedia.org/wiki/Programming_language"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90000"/>
              </a:lnSpc>
            </a:pPr>
            <a:r>
              <a:rPr lang="en-US" sz="1200" dirty="0" smtClean="0"/>
              <a:t>Select DOM (Document Object Model) elements on a page – one element or a group of them</a:t>
            </a:r>
          </a:p>
          <a:p>
            <a:pPr>
              <a:lnSpc>
                <a:spcPct val="90000"/>
              </a:lnSpc>
            </a:pPr>
            <a:r>
              <a:rPr lang="en-US" sz="1200" dirty="0" smtClean="0"/>
              <a:t>Set properties of DOM elements, in groups (“Find something, do something with it”)</a:t>
            </a:r>
          </a:p>
          <a:p>
            <a:pPr>
              <a:lnSpc>
                <a:spcPct val="90000"/>
              </a:lnSpc>
            </a:pPr>
            <a:r>
              <a:rPr lang="en-US" sz="1200" dirty="0" smtClean="0"/>
              <a:t>Creates, deletes, shows, hides DOM elements</a:t>
            </a:r>
          </a:p>
          <a:p>
            <a:pPr>
              <a:lnSpc>
                <a:spcPct val="90000"/>
              </a:lnSpc>
            </a:pPr>
            <a:r>
              <a:rPr lang="en-US" sz="1200" dirty="0" smtClean="0"/>
              <a:t>Defines event behavior on a page (click, mouse movement, dynamic styles, animations, dynamic content)</a:t>
            </a:r>
          </a:p>
          <a:p>
            <a:pPr>
              <a:lnSpc>
                <a:spcPct val="90000"/>
              </a:lnSpc>
            </a:pPr>
            <a:r>
              <a:rPr lang="en-US" sz="1200" dirty="0" smtClean="0"/>
              <a:t>AJAX calls</a:t>
            </a:r>
          </a:p>
          <a:p>
            <a:endParaRPr lang="en-US" dirty="0"/>
          </a:p>
        </p:txBody>
      </p:sp>
      <p:sp>
        <p:nvSpPr>
          <p:cNvPr id="4" name="Slide Number Placeholder 3"/>
          <p:cNvSpPr>
            <a:spLocks noGrp="1"/>
          </p:cNvSpPr>
          <p:nvPr>
            <p:ph type="sldNum" sz="quarter" idx="10"/>
          </p:nvPr>
        </p:nvSpPr>
        <p:spPr/>
        <p:txBody>
          <a:bodyPr/>
          <a:lstStyle/>
          <a:p>
            <a:fld id="{2F340E96-F3EE-445B-ADFA-65C1B97DCF4C}" type="slidenum">
              <a:rPr lang="en-US" smtClean="0"/>
              <a:pPr/>
              <a:t>12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Document Object Model</a:t>
            </a:r>
          </a:p>
          <a:p>
            <a:r>
              <a:rPr lang="en-US" dirty="0" smtClean="0"/>
              <a:t>jQuery is “DOM scripting”</a:t>
            </a:r>
          </a:p>
          <a:p>
            <a:r>
              <a:rPr lang="en-US" dirty="0" smtClean="0"/>
              <a:t>Hierarchal structure of a web page</a:t>
            </a:r>
          </a:p>
          <a:p>
            <a:r>
              <a:rPr lang="en-US" dirty="0" smtClean="0"/>
              <a:t>You can add and subtract DOM elements on the fly</a:t>
            </a:r>
          </a:p>
          <a:p>
            <a:r>
              <a:rPr lang="en-US" dirty="0" smtClean="0"/>
              <a:t>You can change the properties and contents of DOM elements on the fly</a:t>
            </a:r>
          </a:p>
          <a:p>
            <a:endParaRPr lang="en-US" dirty="0"/>
          </a:p>
        </p:txBody>
      </p:sp>
      <p:sp>
        <p:nvSpPr>
          <p:cNvPr id="4" name="Slide Number Placeholder 3"/>
          <p:cNvSpPr>
            <a:spLocks noGrp="1"/>
          </p:cNvSpPr>
          <p:nvPr>
            <p:ph type="sldNum" sz="quarter" idx="10"/>
          </p:nvPr>
        </p:nvSpPr>
        <p:spPr/>
        <p:txBody>
          <a:bodyPr/>
          <a:lstStyle/>
          <a:p>
            <a:fld id="{2F340E96-F3EE-445B-ADFA-65C1B97DCF4C}" type="slidenum">
              <a:rPr lang="en-US" smtClean="0"/>
              <a:pPr/>
              <a:t>13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“The </a:t>
            </a:r>
            <a:r>
              <a:rPr lang="en-US" sz="1200" b="1" dirty="0" smtClean="0"/>
              <a:t>Document Object Model</a:t>
            </a:r>
            <a:r>
              <a:rPr lang="en-US" sz="1200" dirty="0" smtClean="0"/>
              <a:t> (</a:t>
            </a:r>
            <a:r>
              <a:rPr lang="en-US" sz="1200" b="1" dirty="0" smtClean="0"/>
              <a:t>DOM</a:t>
            </a:r>
            <a:r>
              <a:rPr lang="en-US" sz="1200" dirty="0" smtClean="0"/>
              <a:t>) is a </a:t>
            </a:r>
            <a:r>
              <a:rPr lang="en-US" sz="1200" dirty="0" smtClean="0">
                <a:hlinkClick r:id="rId3" tooltip="Cross-platform"/>
              </a:rPr>
              <a:t>cross-platform</a:t>
            </a:r>
            <a:r>
              <a:rPr lang="en-US" sz="1200" dirty="0" smtClean="0"/>
              <a:t> and </a:t>
            </a:r>
            <a:r>
              <a:rPr lang="en-US" sz="1200" dirty="0" smtClean="0">
                <a:hlinkClick r:id="rId4" tooltip="Programming language"/>
              </a:rPr>
              <a:t>language</a:t>
            </a:r>
            <a:r>
              <a:rPr lang="en-US" sz="1200" dirty="0" smtClean="0"/>
              <a:t>-independent convention for representing and interacting with </a:t>
            </a:r>
            <a:r>
              <a:rPr lang="en-US" sz="1200" dirty="0" smtClean="0">
                <a:hlinkClick r:id="rId5" tooltip="Object (computer science)"/>
              </a:rPr>
              <a:t>objects</a:t>
            </a:r>
            <a:r>
              <a:rPr lang="en-US" sz="1200" dirty="0" smtClean="0"/>
              <a:t> in </a:t>
            </a:r>
            <a:r>
              <a:rPr lang="en-US" sz="1200" dirty="0" smtClean="0">
                <a:hlinkClick r:id="rId6" tooltip="HTML"/>
              </a:rPr>
              <a:t>HTML</a:t>
            </a:r>
            <a:r>
              <a:rPr lang="en-US" sz="1200" dirty="0" smtClean="0"/>
              <a:t>, </a:t>
            </a:r>
            <a:r>
              <a:rPr lang="en-US" sz="1200" dirty="0" smtClean="0">
                <a:hlinkClick r:id="rId7" tooltip="XHTML"/>
              </a:rPr>
              <a:t>XHTML</a:t>
            </a:r>
            <a:r>
              <a:rPr lang="en-US" sz="1200" dirty="0" smtClean="0"/>
              <a:t> and </a:t>
            </a:r>
            <a:r>
              <a:rPr lang="en-US" sz="1200" dirty="0" smtClean="0">
                <a:hlinkClick r:id="rId8" tooltip="XML"/>
              </a:rPr>
              <a:t>XML</a:t>
            </a:r>
            <a:r>
              <a:rPr lang="en-US" sz="1200" dirty="0" smtClean="0"/>
              <a:t> documents. Aspects of the DOM (such as its "Elements") may be addressed and manipulated within the syntax of the programming language in use.”  Wikipedia</a:t>
            </a:r>
          </a:p>
          <a:p>
            <a:endParaRPr lang="en-US" dirty="0"/>
          </a:p>
        </p:txBody>
      </p:sp>
      <p:sp>
        <p:nvSpPr>
          <p:cNvPr id="4" name="Slide Number Placeholder 3"/>
          <p:cNvSpPr>
            <a:spLocks noGrp="1"/>
          </p:cNvSpPr>
          <p:nvPr>
            <p:ph type="sldNum" sz="quarter" idx="10"/>
          </p:nvPr>
        </p:nvSpPr>
        <p:spPr/>
        <p:txBody>
          <a:bodyPr/>
          <a:lstStyle/>
          <a:p>
            <a:fld id="{2F340E96-F3EE-445B-ADFA-65C1B97DCF4C}" type="slidenum">
              <a:rPr lang="en-US" smtClean="0"/>
              <a:pPr/>
              <a:t>14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b="1" dirty="0" smtClean="0"/>
              <a:t>Key features of jQuery</a:t>
            </a:r>
          </a:p>
          <a:p>
            <a:r>
              <a:rPr lang="en-US" dirty="0" smtClean="0"/>
              <a:t>Let's take a look of why jQuery is a tool worth checking out. There's quite a bit of functionality provided in jQuery but here’s is a list of what I think are the key features:</a:t>
            </a:r>
            <a:br>
              <a:rPr lang="en-US" dirty="0" smtClean="0"/>
            </a:br>
            <a:endParaRPr lang="en-US" dirty="0" smtClean="0"/>
          </a:p>
          <a:p>
            <a:r>
              <a:rPr lang="en-US" b="1" dirty="0" smtClean="0"/>
              <a:t>DOM Element Selectors</a:t>
            </a:r>
            <a:br>
              <a:rPr lang="en-US" b="1" dirty="0" smtClean="0"/>
            </a:br>
            <a:r>
              <a:rPr lang="en-US" dirty="0" smtClean="0"/>
              <a:t>jQuery Selectors allow you to select DOM elements so that you can apply functionality to them with </a:t>
            </a:r>
            <a:r>
              <a:rPr lang="en-US" dirty="0" err="1" smtClean="0"/>
              <a:t>jQuery’s</a:t>
            </a:r>
            <a:r>
              <a:rPr lang="en-US" dirty="0" smtClean="0"/>
              <a:t> operational methods. jQuery uses a CSS 3.0 syntax (plus some extensions) to select single or multiple elements in a document. Using CSS means that you use selector syntax you’re probably already familiar with from HTML styling and even if not it’s fairly easy to pick up the key CSS selector features. I’ll go as far as saying that jQuery is the reason I really started to </a:t>
            </a:r>
            <a:r>
              <a:rPr lang="en-US" dirty="0" err="1" smtClean="0"/>
              <a:t>grok</a:t>
            </a:r>
            <a:r>
              <a:rPr lang="en-US" dirty="0" smtClean="0"/>
              <a:t> CSS. Using CSS syntax you can select elements by id, CSS class, attribute filters, by relationship to other element and even filter conditions that can be chained together. A simple example: It's trivial to select all 2</a:t>
            </a:r>
            <a:r>
              <a:rPr lang="en-US" baseline="30000" dirty="0" smtClean="0"/>
              <a:t>nd</a:t>
            </a:r>
            <a:r>
              <a:rPr lang="en-US" dirty="0" smtClean="0"/>
              <a:t> column TD elements in a table with a simple selector like this: $("#</a:t>
            </a:r>
            <a:r>
              <a:rPr lang="en-US" dirty="0" err="1" smtClean="0"/>
              <a:t>gdEntries</a:t>
            </a:r>
            <a:r>
              <a:rPr lang="en-US" dirty="0" smtClean="0"/>
              <a:t> </a:t>
            </a:r>
            <a:r>
              <a:rPr lang="en-US" dirty="0" err="1" smtClean="0"/>
              <a:t>td:nth</a:t>
            </a:r>
            <a:r>
              <a:rPr lang="en-US" dirty="0" smtClean="0"/>
              <a:t>-child(2)"). </a:t>
            </a:r>
            <a:br>
              <a:rPr lang="en-US" dirty="0" smtClean="0"/>
            </a:br>
            <a:endParaRPr lang="en-US" dirty="0" smtClean="0"/>
          </a:p>
          <a:p>
            <a:r>
              <a:rPr lang="en-US" b="1" dirty="0" smtClean="0"/>
              <a:t>The jQuery Object: The Wrapped Set</a:t>
            </a:r>
            <a:br>
              <a:rPr lang="en-US" b="1" dirty="0" smtClean="0"/>
            </a:br>
            <a:r>
              <a:rPr lang="en-US" dirty="0" smtClean="0"/>
              <a:t>Selectors result in a jQuery object that is known as the </a:t>
            </a:r>
            <a:r>
              <a:rPr lang="en-US" i="1" dirty="0" smtClean="0"/>
              <a:t>Wrapped Set</a:t>
            </a:r>
            <a:r>
              <a:rPr lang="en-US" dirty="0" smtClean="0"/>
              <a:t>, which is an array like structure that contains each of the selected DOM elements. You can iterate over the wrapped set like an array or access individual elements via the indexer ( $(</a:t>
            </a:r>
            <a:r>
              <a:rPr lang="en-US" dirty="0" err="1" smtClean="0"/>
              <a:t>sel</a:t>
            </a:r>
            <a:r>
              <a:rPr lang="en-US" dirty="0" smtClean="0"/>
              <a:t>)[0] for example). More importantly though you can also apply jQuery functions against all the selected elements.</a:t>
            </a:r>
            <a:br>
              <a:rPr lang="en-US" dirty="0" smtClean="0"/>
            </a:br>
            <a:endParaRPr lang="en-US" dirty="0" smtClean="0"/>
          </a:p>
          <a:p>
            <a:r>
              <a:rPr lang="en-US" b="1" dirty="0" smtClean="0"/>
              <a:t>Wrapped Set Operations</a:t>
            </a:r>
            <a:br>
              <a:rPr lang="en-US" b="1" dirty="0" smtClean="0"/>
            </a:br>
            <a:r>
              <a:rPr lang="en-US" dirty="0" smtClean="0"/>
              <a:t>The real power of the wrapped set comes from being able to apply jQuery operations against all selected DOM elements simultaneously. The </a:t>
            </a:r>
            <a:r>
              <a:rPr lang="en-US" dirty="0" err="1" smtClean="0"/>
              <a:t>jQuery.fn</a:t>
            </a:r>
            <a:r>
              <a:rPr lang="en-US" dirty="0" smtClean="0"/>
              <a:t> object exposes about 100 functions that can operate on the matched set and allow to manipulate and retrieve information from the selected DOM objects in batch. For example, you can easily manipulate all alternate rows in a table by adding a CSS class with $("#</a:t>
            </a:r>
            <a:r>
              <a:rPr lang="en-US" dirty="0" err="1" smtClean="0"/>
              <a:t>gdEntries</a:t>
            </a:r>
            <a:r>
              <a:rPr lang="en-US" dirty="0" smtClean="0"/>
              <a:t> </a:t>
            </a:r>
            <a:r>
              <a:rPr lang="en-US" dirty="0" err="1" smtClean="0"/>
              <a:t>tr:odd</a:t>
            </a:r>
            <a:r>
              <a:rPr lang="en-US" dirty="0" smtClean="0"/>
              <a:t>").</a:t>
            </a:r>
            <a:r>
              <a:rPr lang="en-US" dirty="0" err="1" smtClean="0"/>
              <a:t>addClass</a:t>
            </a:r>
            <a:r>
              <a:rPr lang="en-US" dirty="0" smtClean="0"/>
              <a:t>("</a:t>
            </a:r>
            <a:r>
              <a:rPr lang="en-US" dirty="0" err="1" smtClean="0"/>
              <a:t>gridalternate</a:t>
            </a:r>
            <a:r>
              <a:rPr lang="en-US" dirty="0" smtClean="0"/>
              <a:t>"). The .</a:t>
            </a:r>
            <a:r>
              <a:rPr lang="en-US" dirty="0" err="1" smtClean="0"/>
              <a:t>addClass</a:t>
            </a:r>
            <a:r>
              <a:rPr lang="en-US" dirty="0" smtClean="0"/>
              <a:t>() function is applied against each of the matched elements with one command. Intuitive methods allow you do to things like get and set .</a:t>
            </a:r>
            <a:r>
              <a:rPr lang="en-US" dirty="0" err="1" smtClean="0"/>
              <a:t>css</a:t>
            </a:r>
            <a:r>
              <a:rPr lang="en-US" dirty="0" smtClean="0"/>
              <a:t>() styles directly including smart logic that accounts for browser differences of  assignment types (number and string translations mostly) and values (opacity does the right thing on all browsers). You can set and retrieve attributes with .</a:t>
            </a:r>
            <a:r>
              <a:rPr lang="en-US" dirty="0" err="1" smtClean="0"/>
              <a:t>attr</a:t>
            </a:r>
            <a:r>
              <a:rPr lang="en-US" dirty="0" smtClean="0"/>
              <a:t>(), or retrieve or set a value with .</a:t>
            </a:r>
            <a:r>
              <a:rPr lang="en-US" dirty="0" err="1" smtClean="0"/>
              <a:t>val</a:t>
            </a:r>
            <a:r>
              <a:rPr lang="en-US" dirty="0" smtClean="0"/>
              <a:t>(), .text() or .html(). You can clone selected DOM elements or create new elements from HTML text used as a selector and inject them into the document with methods like .</a:t>
            </a:r>
            <a:r>
              <a:rPr lang="en-US" dirty="0" err="1" smtClean="0"/>
              <a:t>appendTo</a:t>
            </a:r>
            <a:r>
              <a:rPr lang="en-US" dirty="0" smtClean="0"/>
              <a:t>(), .</a:t>
            </a:r>
            <a:r>
              <a:rPr lang="en-US" dirty="0" err="1" smtClean="0"/>
              <a:t>prependTo</a:t>
            </a:r>
            <a:r>
              <a:rPr lang="en-US" dirty="0" smtClean="0"/>
              <a:t>() or reversely use a parent element to .append() or .</a:t>
            </a:r>
            <a:r>
              <a:rPr lang="en-US" dirty="0" err="1" smtClean="0"/>
              <a:t>prepend</a:t>
            </a:r>
            <a:r>
              <a:rPr lang="en-US" dirty="0" smtClean="0"/>
              <a:t>() the new or selected element(s). There are basic but useful effects methods that can be applied to .show() and .hide() elements in a smart way that checks for opacity, display and visibility and adjusts all to show or hide elements. All of this and much more can be done against all of the selected elements.  </a:t>
            </a:r>
            <a:br>
              <a:rPr lang="en-US" dirty="0" smtClean="0"/>
            </a:br>
            <a:r>
              <a:rPr lang="en-US" b="1" dirty="0" smtClean="0"/>
              <a:t/>
            </a:r>
            <a:br>
              <a:rPr lang="en-US" b="1" dirty="0" smtClean="0"/>
            </a:br>
            <a:r>
              <a:rPr lang="en-US" dirty="0" smtClean="0"/>
              <a:t>Most wrapped set operations are also chainable so that they return the jQuery wrapped set object as a result. This means you can chain together many methods in a single command. Effectively this means you can select once, and operate many times against the same object and even filter or expand the wrapped set with methods like .find(), .filter() or .add(). </a:t>
            </a:r>
            <a:br>
              <a:rPr lang="en-US" dirty="0" smtClean="0"/>
            </a:br>
            <a:r>
              <a:rPr lang="en-US" dirty="0" smtClean="0"/>
              <a:t/>
            </a:r>
            <a:br>
              <a:rPr lang="en-US" dirty="0" smtClean="0"/>
            </a:br>
            <a:r>
              <a:rPr lang="en-US" dirty="0" smtClean="0"/>
              <a:t>The beauty of many of these functions is that they do things you actually want to do, and they are intuitively overloaded. Methods like .</a:t>
            </a:r>
            <a:r>
              <a:rPr lang="en-US" dirty="0" err="1" smtClean="0"/>
              <a:t>val</a:t>
            </a:r>
            <a:r>
              <a:rPr lang="en-US" dirty="0" smtClean="0"/>
              <a:t>() or .text() act both as retrieval and setter methods. Methods that deal with numeric values can take either text or numeric values. CSS assignments to browser dependent tags are automatically fixed up.  Although the number of functions provided by jQuery is relatively small, many of the functions provide overloaded functionality to perform intuitive behaviors. The end result is that you have a relatively small API to learn, but a much broader range of functionality that is available on it.</a:t>
            </a:r>
            <a:br>
              <a:rPr lang="en-US" dirty="0" smtClean="0"/>
            </a:br>
            <a:endParaRPr lang="en-US" dirty="0" smtClean="0"/>
          </a:p>
          <a:p>
            <a:r>
              <a:rPr lang="en-US" b="1" dirty="0" smtClean="0"/>
              <a:t>Simplified Event Handling</a:t>
            </a:r>
            <a:br>
              <a:rPr lang="en-US" b="1" dirty="0" smtClean="0"/>
            </a:br>
            <a:r>
              <a:rPr lang="en-US" dirty="0" smtClean="0"/>
              <a:t>Much of what is done in JavaScript code from DOM manipulation to AJAX calls are handled asynchronously and unfortunately the DOM implementations for event handling vary considerably between browsers. jQuery provides an easy mechanism for binding and unbinding events and providing a normalized event model for all supported browsers that makes it very easy to handle events and hook result handlers. All events are called in the context of the element that caused the event and they receive a fixed up and browser normalized event object that is consistent.</a:t>
            </a:r>
          </a:p>
          <a:p>
            <a:r>
              <a:rPr lang="en-US" b="1" dirty="0" smtClean="0"/>
              <a:t> </a:t>
            </a:r>
            <a:endParaRPr lang="en-US" dirty="0" smtClean="0"/>
          </a:p>
          <a:p>
            <a:r>
              <a:rPr lang="en-US" b="1" dirty="0" smtClean="0"/>
              <a:t>Small Footprint</a:t>
            </a:r>
            <a:br>
              <a:rPr lang="en-US" b="1" dirty="0" smtClean="0"/>
            </a:br>
            <a:r>
              <a:rPr lang="en-US" dirty="0" smtClean="0"/>
              <a:t>jQuery is a fairly compact base library yet it’s feature packed with stuff  you'll actually use. In my relatively short time of jQuery use  I've gone through well over 85% of the jQuery functions with my code, which points at how useful the library is. All this functionality ends up in a compressed size of just around 16k (94k uncompressed with comments). For that you get selectors, a whole slew of operations that can be performed on the wrapped set, DOM normalization for most browsers, Ajax functionality, a host of utility functions for object/array manipulation and a number of basic effect functionality. Given the high utilization of jQuery in my use this 16k of script download provides a tremendous amount of “Bang for the Buck”.</a:t>
            </a:r>
          </a:p>
          <a:p>
            <a:r>
              <a:rPr lang="en-US" b="1" dirty="0" smtClean="0"/>
              <a:t> </a:t>
            </a:r>
            <a:endParaRPr lang="en-US" dirty="0" smtClean="0"/>
          </a:p>
          <a:p>
            <a:r>
              <a:rPr lang="en-US" b="1" dirty="0" smtClean="0"/>
              <a:t> Easy Plug-in Extensibility</a:t>
            </a:r>
            <a:br>
              <a:rPr lang="en-US" b="1" dirty="0" smtClean="0"/>
            </a:br>
            <a:r>
              <a:rPr lang="en-US" dirty="0" smtClean="0"/>
              <a:t>jQuery is a language and DOM extension library and it provides a core set of useful features. It's small and tightly focused on providing core functionality and no more. For everything else jQuery provides a very easy plug-in API that has spawned hundreds of plug-ins for almost every conceivable common operation you might think up to perform on a set of DOM elements.</a:t>
            </a:r>
            <a:r>
              <a:rPr lang="en-US" b="1" dirty="0" smtClean="0"/>
              <a:t> </a:t>
            </a:r>
            <a:endParaRPr lang="en-US" dirty="0" smtClean="0"/>
          </a:p>
          <a:p>
            <a:r>
              <a:rPr lang="en-US" dirty="0" smtClean="0"/>
              <a:t> </a:t>
            </a:r>
          </a:p>
          <a:p>
            <a:r>
              <a:rPr lang="en-US" dirty="0" err="1" smtClean="0"/>
              <a:t>jQuery’s</a:t>
            </a:r>
            <a:r>
              <a:rPr lang="en-US" dirty="0" smtClean="0"/>
              <a:t> API allows extending the core jQuery object’s operations simply by creating a function and passing the jQuery Wrapped set as a </a:t>
            </a:r>
            <a:r>
              <a:rPr lang="en-US" dirty="0" err="1" smtClean="0"/>
              <a:t>parmeter</a:t>
            </a:r>
            <a:r>
              <a:rPr lang="en-US" dirty="0" smtClean="0"/>
              <a:t>. In this way plug-ins receive the wrapped set and can operate on it and participate in the jQuery chaining. This very simple but powerful plug-in model is very easy to work with and likely the key of why so many plug-ins exist and jQuery has become so popular so quickly. If you need some specialty functionality, chances are that a plug-in already exists with the functionality you're looking for. And if it doesn't, it's easy enough to creating it yourself with the help of jQuery or another plug-in as a baseline.</a:t>
            </a:r>
            <a:r>
              <a:rPr lang="en-US" b="1" dirty="0" smtClean="0"/>
              <a:t/>
            </a:r>
            <a:br>
              <a:rPr lang="en-US" b="1" dirty="0" smtClean="0"/>
            </a:br>
            <a:endParaRPr lang="en-US" dirty="0" smtClean="0"/>
          </a:p>
          <a:p>
            <a:endParaRPr lang="en-US" dirty="0"/>
          </a:p>
        </p:txBody>
      </p:sp>
      <p:sp>
        <p:nvSpPr>
          <p:cNvPr id="4" name="Slide Number Placeholder 3"/>
          <p:cNvSpPr>
            <a:spLocks noGrp="1"/>
          </p:cNvSpPr>
          <p:nvPr>
            <p:ph type="sldNum" sz="quarter" idx="10"/>
          </p:nvPr>
        </p:nvSpPr>
        <p:spPr/>
        <p:txBody>
          <a:bodyPr/>
          <a:lstStyle/>
          <a:p>
            <a:fld id="{2F340E96-F3EE-445B-ADFA-65C1B97DCF4C}" type="slidenum">
              <a:rPr lang="en-US" smtClean="0"/>
              <a:pPr/>
              <a:t>19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Lightweight footprint - About 29KB in size (Minified and </a:t>
            </a:r>
            <a:r>
              <a:rPr lang="en-US" sz="1200" kern="1200" dirty="0" err="1" smtClean="0">
                <a:solidFill>
                  <a:schemeClr val="tx1"/>
                </a:solidFill>
                <a:latin typeface="+mn-lt"/>
                <a:ea typeface="+mn-ea"/>
                <a:cs typeface="+mn-cs"/>
              </a:rPr>
              <a:t>Gzipped</a:t>
            </a:r>
            <a:r>
              <a:rPr lang="en-US" sz="1200" kern="1200" dirty="0" smtClean="0">
                <a:solidFill>
                  <a:schemeClr val="tx1"/>
                </a:solidFill>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2F340E96-F3EE-445B-ADFA-65C1B97DCF4C}" type="slidenum">
              <a:rPr lang="en-US" smtClean="0"/>
              <a:pPr/>
              <a:t>20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A761F28B-8AC4-43AC-86FF-EDA3193E40BE}" type="datetimeFigureOut">
              <a:rPr lang="en-US" smtClean="0"/>
              <a:pPr/>
              <a:t>4/17/2011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978FB03-B774-4839-885F-C7FC8A8E82A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761F28B-8AC4-43AC-86FF-EDA3193E40BE}" type="datetimeFigureOut">
              <a:rPr lang="en-US" smtClean="0"/>
              <a:pPr/>
              <a:t>4/17/2011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78FB03-B774-4839-885F-C7FC8A8E82A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761F28B-8AC4-43AC-86FF-EDA3193E40BE}" type="datetimeFigureOut">
              <a:rPr lang="en-US" smtClean="0"/>
              <a:pPr/>
              <a:t>4/17/2011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78FB03-B774-4839-885F-C7FC8A8E82A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761F28B-8AC4-43AC-86FF-EDA3193E40BE}" type="datetimeFigureOut">
              <a:rPr lang="en-US" smtClean="0"/>
              <a:pPr/>
              <a:t>4/17/2011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78FB03-B774-4839-885F-C7FC8A8E82A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761F28B-8AC4-43AC-86FF-EDA3193E40BE}" type="datetimeFigureOut">
              <a:rPr lang="en-US" smtClean="0"/>
              <a:pPr/>
              <a:t>4/17/2011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78FB03-B774-4839-885F-C7FC8A8E82A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761F28B-8AC4-43AC-86FF-EDA3193E40BE}" type="datetimeFigureOut">
              <a:rPr lang="en-US" smtClean="0"/>
              <a:pPr/>
              <a:t>4/17/2011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78FB03-B774-4839-885F-C7FC8A8E82A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761F28B-8AC4-43AC-86FF-EDA3193E40BE}" type="datetimeFigureOut">
              <a:rPr lang="en-US" smtClean="0"/>
              <a:pPr/>
              <a:t>4/17/2011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78FB03-B774-4839-885F-C7FC8A8E82A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761F28B-8AC4-43AC-86FF-EDA3193E40BE}" type="datetimeFigureOut">
              <a:rPr lang="en-US" smtClean="0"/>
              <a:pPr/>
              <a:t>4/17/2011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78FB03-B774-4839-885F-C7FC8A8E82A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F28B-8AC4-43AC-86FF-EDA3193E40BE}" type="datetimeFigureOut">
              <a:rPr lang="en-US" smtClean="0"/>
              <a:pPr/>
              <a:t>4/17/2011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78FB03-B774-4839-885F-C7FC8A8E82A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761F28B-8AC4-43AC-86FF-EDA3193E40BE}" type="datetimeFigureOut">
              <a:rPr lang="en-US" smtClean="0"/>
              <a:pPr/>
              <a:t>4/17/2011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78FB03-B774-4839-885F-C7FC8A8E82A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761F28B-8AC4-43AC-86FF-EDA3193E40BE}" type="datetimeFigureOut">
              <a:rPr lang="en-US" smtClean="0"/>
              <a:pPr/>
              <a:t>4/17/2011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978FB03-B774-4839-885F-C7FC8A8E82A9}"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761F28B-8AC4-43AC-86FF-EDA3193E40BE}" type="datetimeFigureOut">
              <a:rPr lang="en-US" smtClean="0"/>
              <a:pPr/>
              <a:t>4/17/2011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978FB03-B774-4839-885F-C7FC8A8E82A9}"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code.google.com/apis/ajax/documentation/"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trends.builtwith.com/javascript/JQuery"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jquery.com/blog/2007/01/22/jquery-111/" TargetMode="External"/><Relationship Id="rId13" Type="http://schemas.openxmlformats.org/officeDocument/2006/relationships/hyperlink" Target="http://jquery.com/blog/2007/09/10/jquery-12-jqueryextendawesome/" TargetMode="External"/><Relationship Id="rId3" Type="http://schemas.openxmlformats.org/officeDocument/2006/relationships/hyperlink" Target="http://jquery.com/blog/2006/08/31/jquery-101/" TargetMode="External"/><Relationship Id="rId7" Type="http://schemas.openxmlformats.org/officeDocument/2006/relationships/hyperlink" Target="http://jquery.com/blog/2007/01/14/jquery-birthday-11-new-site-new-docs/" TargetMode="External"/><Relationship Id="rId12" Type="http://schemas.openxmlformats.org/officeDocument/2006/relationships/hyperlink" Target="http://jquery.com/blog/2007/08/24/jquery-114-faster-more-tests-ready-for-12/" TargetMode="External"/><Relationship Id="rId2" Type="http://schemas.openxmlformats.org/officeDocument/2006/relationships/hyperlink" Target="http://jquery.com/blog/2006/08/26/jquery-10/" TargetMode="External"/><Relationship Id="rId1" Type="http://schemas.openxmlformats.org/officeDocument/2006/relationships/slideLayout" Target="../slideLayouts/slideLayout2.xml"/><Relationship Id="rId6" Type="http://schemas.openxmlformats.org/officeDocument/2006/relationships/hyperlink" Target="http://jquery.com/blog/2006/12/12/jquery-104/" TargetMode="External"/><Relationship Id="rId11" Type="http://schemas.openxmlformats.org/officeDocument/2006/relationships/hyperlink" Target="http://jquery.com/blog/2007/07/05/jquery-1131/" TargetMode="External"/><Relationship Id="rId5" Type="http://schemas.openxmlformats.org/officeDocument/2006/relationships/hyperlink" Target="http://jquery.com/blog/2006/10/27/jquery-103/" TargetMode="External"/><Relationship Id="rId10" Type="http://schemas.openxmlformats.org/officeDocument/2006/relationships/hyperlink" Target="http://jquery.com/blog/2007/07/01/jquery-113-800-faster-still-20kb/" TargetMode="External"/><Relationship Id="rId4" Type="http://schemas.openxmlformats.org/officeDocument/2006/relationships/hyperlink" Target="http://jquery.com/blog/2006/10/09/jquery-102/" TargetMode="External"/><Relationship Id="rId9" Type="http://schemas.openxmlformats.org/officeDocument/2006/relationships/hyperlink" Target="http://jquery.com/blog/2007/02/27/jquery-112/" TargetMode="External"/><Relationship Id="rId14" Type="http://schemas.openxmlformats.org/officeDocument/2006/relationships/hyperlink" Target="http://jquery.com/blog/2007/09/16/jquery-121-quick-fixes-for-12/" TargetMode="External"/></Relationships>
</file>

<file path=ppt/slides/_rels/slide25.xml.rels><?xml version="1.0" encoding="UTF-8" standalone="yes"?>
<Relationships xmlns="http://schemas.openxmlformats.org/package/2006/relationships"><Relationship Id="rId8" Type="http://schemas.openxmlformats.org/officeDocument/2006/relationships/hyperlink" Target="http://blog.jquery.com/2009/01/21/jquery-131-released/" TargetMode="External"/><Relationship Id="rId13" Type="http://schemas.openxmlformats.org/officeDocument/2006/relationships/hyperlink" Target="http://blog.jquery.com/2010/10/16/jquery-143-released/" TargetMode="External"/><Relationship Id="rId3" Type="http://schemas.openxmlformats.org/officeDocument/2006/relationships/hyperlink" Target="http://jquery.com/blog/2008/02/08/jquery-123-air-namespacing-and-ui-alpha/" TargetMode="External"/><Relationship Id="rId7" Type="http://schemas.openxmlformats.org/officeDocument/2006/relationships/hyperlink" Target="http://blog.jquery.com/2009/01/14/jquery-13-and-the-jquery-foundation/" TargetMode="External"/><Relationship Id="rId12" Type="http://schemas.openxmlformats.org/officeDocument/2006/relationships/hyperlink" Target="http://blog.jquery.com/2010/02/19/jquery-142-released/" TargetMode="External"/><Relationship Id="rId17" Type="http://schemas.openxmlformats.org/officeDocument/2006/relationships/hyperlink" Target="http://blog.jquery.com/2011/03/31/jquery-152-released/" TargetMode="External"/><Relationship Id="rId2" Type="http://schemas.openxmlformats.org/officeDocument/2006/relationships/hyperlink" Target="http://jquery.com/blog/2008/01/15/jquery-122-2nd-birthday-present/" TargetMode="External"/><Relationship Id="rId16" Type="http://schemas.openxmlformats.org/officeDocument/2006/relationships/hyperlink" Target="http://blog.jquery.com/2011/02/24/jquery-151-released/" TargetMode="External"/><Relationship Id="rId1" Type="http://schemas.openxmlformats.org/officeDocument/2006/relationships/slideLayout" Target="../slideLayouts/slideLayout2.xml"/><Relationship Id="rId6" Type="http://schemas.openxmlformats.org/officeDocument/2006/relationships/hyperlink" Target="http://docs.jquery.com/Release:jQuery_1.2.6" TargetMode="External"/><Relationship Id="rId11" Type="http://schemas.openxmlformats.org/officeDocument/2006/relationships/hyperlink" Target="http://jquery14.com/day-12/jquery-141-released" TargetMode="External"/><Relationship Id="rId5" Type="http://schemas.openxmlformats.org/officeDocument/2006/relationships/hyperlink" Target="http://docs.jquery.com/Release:jQuery_1.2.5" TargetMode="External"/><Relationship Id="rId15" Type="http://schemas.openxmlformats.org/officeDocument/2006/relationships/hyperlink" Target="http://blog.jquery.com/2011/01/31/jquery-15-released/" TargetMode="External"/><Relationship Id="rId10" Type="http://schemas.openxmlformats.org/officeDocument/2006/relationships/hyperlink" Target="http://blog.jquery.com/2010/01/14/jquery-14-released/" TargetMode="External"/><Relationship Id="rId4" Type="http://schemas.openxmlformats.org/officeDocument/2006/relationships/hyperlink" Target="http://docs.jquery.com/Release:jQuery_1.2.4" TargetMode="External"/><Relationship Id="rId9" Type="http://schemas.openxmlformats.org/officeDocument/2006/relationships/hyperlink" Target="http://blog.jquery.com/2009/02/20/jquery-132-released/" TargetMode="External"/><Relationship Id="rId14" Type="http://schemas.openxmlformats.org/officeDocument/2006/relationships/hyperlink" Target="http://blog.jquery.com/2010/11/11/jquery-1-4-4-release-notes/"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docs.jquery.com/Main_Page" TargetMode="External"/><Relationship Id="rId7" Type="http://schemas.openxmlformats.org/officeDocument/2006/relationships/hyperlink" Target="http://bugs.jquery.com/newticket" TargetMode="External"/><Relationship Id="rId2" Type="http://schemas.openxmlformats.org/officeDocument/2006/relationships/hyperlink" Target="http://jquery.com/" TargetMode="External"/><Relationship Id="rId1" Type="http://schemas.openxmlformats.org/officeDocument/2006/relationships/slideLayout" Target="../slideLayouts/slideLayout2.xml"/><Relationship Id="rId6" Type="http://schemas.openxmlformats.org/officeDocument/2006/relationships/hyperlink" Target="http://docs.jquery.com/Plugins/Authoring" TargetMode="External"/><Relationship Id="rId5" Type="http://schemas.openxmlformats.org/officeDocument/2006/relationships/hyperlink" Target="http://docs.jquery.com/Downloading_jQuery" TargetMode="External"/><Relationship Id="rId4" Type="http://schemas.openxmlformats.org/officeDocument/2006/relationships/hyperlink" Target="http://forum.jquery.com/"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www.west-wind.com/presentations/jQuery/default.aspx" TargetMode="Externa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en.wikipedia.org/wiki/Dual-licensing" TargetMode="External"/><Relationship Id="rId2" Type="http://schemas.openxmlformats.org/officeDocument/2006/relationships/hyperlink" Target="http://en.wikipedia.org/wiki/Free_and_open_source_software" TargetMode="External"/><Relationship Id="rId1" Type="http://schemas.openxmlformats.org/officeDocument/2006/relationships/slideLayout" Target="../slideLayouts/slideLayout2.xml"/><Relationship Id="rId5" Type="http://schemas.openxmlformats.org/officeDocument/2006/relationships/hyperlink" Target="http://en.wikipedia.org/wiki/GNU_General_Public_License" TargetMode="External"/><Relationship Id="rId4" Type="http://schemas.openxmlformats.org/officeDocument/2006/relationships/hyperlink" Target="http://en.wikipedia.org/wiki/MIT_License"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jspro.org/" TargetMode="External"/><Relationship Id="rId2" Type="http://schemas.openxmlformats.org/officeDocument/2006/relationships/hyperlink" Target="http://mozilla.com/" TargetMode="External"/><Relationship Id="rId1" Type="http://schemas.openxmlformats.org/officeDocument/2006/relationships/slideLayout" Target="../slideLayouts/slideLayout2.xml"/><Relationship Id="rId6" Type="http://schemas.openxmlformats.org/officeDocument/2006/relationships/hyperlink" Target="http://en.wikipedia.org/wiki/Nokia" TargetMode="External"/><Relationship Id="rId5" Type="http://schemas.openxmlformats.org/officeDocument/2006/relationships/hyperlink" Target="http://en.wikipedia.org/wiki/Microsoft" TargetMode="External"/><Relationship Id="rId4" Type="http://schemas.openxmlformats.org/officeDocument/2006/relationships/hyperlink" Target="http://jquery.com/"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www.jqueryfordesigners.com/" TargetMode="External"/><Relationship Id="rId2" Type="http://schemas.openxmlformats.org/officeDocument/2006/relationships/hyperlink" Target="http://www.jquery.com/" TargetMode="External"/><Relationship Id="rId1" Type="http://schemas.openxmlformats.org/officeDocument/2006/relationships/slideLayout" Target="../slideLayouts/slideLayout2.xml"/><Relationship Id="rId5" Type="http://schemas.openxmlformats.org/officeDocument/2006/relationships/hyperlink" Target="http://www.javascripttoolbox.com/jquery" TargetMode="External"/><Relationship Id="rId4" Type="http://schemas.openxmlformats.org/officeDocument/2006/relationships/hyperlink" Target="http://www.gscottolson.com/weblo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jQuery - Introduction </a:t>
            </a:r>
            <a:endParaRPr lang="en-US" dirty="0"/>
          </a:p>
        </p:txBody>
      </p:sp>
      <p:sp>
        <p:nvSpPr>
          <p:cNvPr id="3" name="Subtitle 2"/>
          <p:cNvSpPr>
            <a:spLocks noGrp="1"/>
          </p:cNvSpPr>
          <p:nvPr>
            <p:ph type="subTitle" idx="1"/>
          </p:nvPr>
        </p:nvSpPr>
        <p:spPr/>
        <p:txBody>
          <a:bodyPr/>
          <a:lstStyle/>
          <a:p>
            <a:r>
              <a:rPr lang="en-US" dirty="0" smtClean="0"/>
              <a:t>Write Less Do More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 continues…</a:t>
            </a:r>
            <a:endParaRPr lang="en-US" dirty="0"/>
          </a:p>
        </p:txBody>
      </p:sp>
      <p:sp>
        <p:nvSpPr>
          <p:cNvPr id="3" name="Content Placeholder 2"/>
          <p:cNvSpPr>
            <a:spLocks noGrp="1"/>
          </p:cNvSpPr>
          <p:nvPr>
            <p:ph idx="1"/>
          </p:nvPr>
        </p:nvSpPr>
        <p:spPr/>
        <p:txBody>
          <a:bodyPr/>
          <a:lstStyle/>
          <a:p>
            <a:endParaRPr lang="en-US" dirty="0" smtClean="0"/>
          </a:p>
          <a:p>
            <a:r>
              <a:rPr lang="en-US" dirty="0" smtClean="0"/>
              <a:t>jQuery is a fast and concise JavaScript Library that simplifies </a:t>
            </a:r>
          </a:p>
          <a:p>
            <a:pPr lvl="1"/>
            <a:r>
              <a:rPr lang="en-US" dirty="0" smtClean="0"/>
              <a:t>HTML document traversing</a:t>
            </a:r>
          </a:p>
          <a:p>
            <a:pPr lvl="1"/>
            <a:r>
              <a:rPr lang="en-US" dirty="0" smtClean="0"/>
              <a:t>Event handling</a:t>
            </a:r>
          </a:p>
          <a:p>
            <a:pPr lvl="1"/>
            <a:r>
              <a:rPr lang="en-US" dirty="0" smtClean="0"/>
              <a:t>Animation</a:t>
            </a:r>
          </a:p>
          <a:p>
            <a:pPr lvl="1"/>
            <a:r>
              <a:rPr lang="en-US" dirty="0" smtClean="0"/>
              <a:t>AJAX Interaction for  rapid web development.</a:t>
            </a:r>
          </a:p>
          <a:p>
            <a:r>
              <a:rPr lang="en-US" dirty="0" smtClean="0"/>
              <a:t>Designed to change the way that you write JavaScript</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dirty="0" smtClean="0"/>
              <a:t>What jQuery do ?</a:t>
            </a:r>
            <a:endParaRPr lang="en-US" dirty="0"/>
          </a:p>
        </p:txBody>
      </p:sp>
      <p:sp>
        <p:nvSpPr>
          <p:cNvPr id="3" name="Content Placeholder 2"/>
          <p:cNvSpPr>
            <a:spLocks noGrp="1"/>
          </p:cNvSpPr>
          <p:nvPr>
            <p:ph idx="1"/>
          </p:nvPr>
        </p:nvSpPr>
        <p:spPr>
          <a:xfrm>
            <a:off x="457200" y="1447800"/>
            <a:ext cx="8229600" cy="5105400"/>
          </a:xfrm>
        </p:spPr>
        <p:txBody>
          <a:bodyPr/>
          <a:lstStyle/>
          <a:p>
            <a:r>
              <a:rPr lang="en-US" sz="2800" dirty="0" smtClean="0"/>
              <a:t>“Unobtrusive” JavaScript – separation of </a:t>
            </a:r>
            <a:r>
              <a:rPr lang="en-US" sz="2800" u="sng" dirty="0" smtClean="0"/>
              <a:t>behavior</a:t>
            </a:r>
            <a:r>
              <a:rPr lang="en-US" sz="2800" dirty="0" smtClean="0"/>
              <a:t> from structure</a:t>
            </a:r>
          </a:p>
          <a:p>
            <a:r>
              <a:rPr lang="en-US" sz="2800" dirty="0" smtClean="0"/>
              <a:t>CSS – separation of </a:t>
            </a:r>
            <a:r>
              <a:rPr lang="en-US" sz="2800" u="sng" dirty="0" smtClean="0"/>
              <a:t>style</a:t>
            </a:r>
            <a:r>
              <a:rPr lang="en-US" sz="2800" dirty="0" smtClean="0"/>
              <a:t> from structure</a:t>
            </a:r>
          </a:p>
          <a:p>
            <a:r>
              <a:rPr lang="en-US" sz="2800" dirty="0" smtClean="0"/>
              <a:t>Allows adding JavaScript to your web pages</a:t>
            </a:r>
          </a:p>
          <a:p>
            <a:r>
              <a:rPr lang="en-US" sz="2800" dirty="0" smtClean="0"/>
              <a:t>Advantages over </a:t>
            </a:r>
            <a:r>
              <a:rPr lang="en-US" sz="2800" i="1" dirty="0" smtClean="0"/>
              <a:t>just</a:t>
            </a:r>
            <a:r>
              <a:rPr lang="en-US" sz="2800" dirty="0" smtClean="0"/>
              <a:t> JavaScript</a:t>
            </a:r>
          </a:p>
          <a:p>
            <a:pPr lvl="1"/>
            <a:r>
              <a:rPr lang="en-US" dirty="0" smtClean="0"/>
              <a:t>Much easier to use</a:t>
            </a:r>
          </a:p>
          <a:p>
            <a:pPr lvl="1"/>
            <a:r>
              <a:rPr lang="en-US" dirty="0" smtClean="0"/>
              <a:t>Eliminates cross-browser problems</a:t>
            </a:r>
          </a:p>
          <a:p>
            <a:r>
              <a:rPr lang="en-US" sz="2800" dirty="0" smtClean="0"/>
              <a:t>HTML to CSS to DHTML</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5 Things jQuery Provides</a:t>
            </a:r>
            <a:endParaRPr lang="en-US" dirty="0"/>
          </a:p>
        </p:txBody>
      </p:sp>
      <p:sp>
        <p:nvSpPr>
          <p:cNvPr id="3" name="Content Placeholder 2"/>
          <p:cNvSpPr>
            <a:spLocks noGrp="1"/>
          </p:cNvSpPr>
          <p:nvPr>
            <p:ph idx="1"/>
          </p:nvPr>
        </p:nvSpPr>
        <p:spPr>
          <a:xfrm>
            <a:off x="457200" y="1447800"/>
            <a:ext cx="8229600" cy="4876800"/>
          </a:xfrm>
        </p:spPr>
        <p:txBody>
          <a:bodyPr/>
          <a:lstStyle/>
          <a:p>
            <a:endParaRPr lang="en-US" sz="2800" dirty="0" smtClean="0"/>
          </a:p>
          <a:p>
            <a:r>
              <a:rPr lang="en-US" sz="2800" dirty="0" smtClean="0"/>
              <a:t>Select DOM (Document Object Model) elements on a page.</a:t>
            </a:r>
          </a:p>
          <a:p>
            <a:r>
              <a:rPr lang="en-US" sz="2800" dirty="0" smtClean="0"/>
              <a:t>Set properties of DOM elements, in groups </a:t>
            </a:r>
          </a:p>
          <a:p>
            <a:r>
              <a:rPr lang="en-US" sz="2800" dirty="0" smtClean="0"/>
              <a:t>Creates, deletes, shows, hides DOM elements</a:t>
            </a:r>
          </a:p>
          <a:p>
            <a:r>
              <a:rPr lang="en-US" sz="2800" dirty="0" smtClean="0"/>
              <a:t>Defines event behavior on a page </a:t>
            </a:r>
          </a:p>
          <a:p>
            <a:r>
              <a:rPr lang="en-US" sz="2800" dirty="0" smtClean="0"/>
              <a:t>AJAX Calls</a:t>
            </a:r>
          </a:p>
          <a:p>
            <a:endParaRPr lang="en-US" sz="2800" dirty="0" smtClean="0"/>
          </a:p>
          <a:p>
            <a:endParaRPr lang="en-US" sz="2800"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DOM</a:t>
            </a:r>
            <a:endParaRPr lang="en-US" dirty="0"/>
          </a:p>
        </p:txBody>
      </p:sp>
      <p:sp>
        <p:nvSpPr>
          <p:cNvPr id="3" name="Content Placeholder 2"/>
          <p:cNvSpPr>
            <a:spLocks noGrp="1"/>
          </p:cNvSpPr>
          <p:nvPr>
            <p:ph idx="1"/>
          </p:nvPr>
        </p:nvSpPr>
        <p:spPr/>
        <p:txBody>
          <a:bodyPr/>
          <a:lstStyle/>
          <a:p>
            <a:r>
              <a:rPr lang="en-US" dirty="0" smtClean="0"/>
              <a:t>Document Object Model</a:t>
            </a:r>
          </a:p>
          <a:p>
            <a:r>
              <a:rPr lang="en-US" dirty="0" smtClean="0"/>
              <a:t>jQuery is “DOM Scripting”.</a:t>
            </a:r>
          </a:p>
          <a:p>
            <a:r>
              <a:rPr lang="en-US" dirty="0" smtClean="0"/>
              <a:t>Hierarchal structure of a web page</a:t>
            </a:r>
          </a:p>
          <a:p>
            <a:r>
              <a:rPr lang="en-US" dirty="0" smtClean="0"/>
              <a:t>You can add and subtract DOM elements on the fly</a:t>
            </a:r>
          </a:p>
          <a:p>
            <a:r>
              <a:rPr lang="en-US" dirty="0" smtClean="0"/>
              <a:t>You can change the properties and contents of DOM elements on the fly</a:t>
            </a:r>
          </a:p>
          <a:p>
            <a:endParaRPr lang="en-US" dirty="0" smtClean="0"/>
          </a:p>
          <a:p>
            <a:endParaRPr lang="en-US"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t>The DOM Continues …</a:t>
            </a:r>
            <a:endParaRPr lang="en-US" dirty="0"/>
          </a:p>
        </p:txBody>
      </p:sp>
      <p:pic>
        <p:nvPicPr>
          <p:cNvPr id="4" name="Picture 4" descr="DOM_Tree"/>
          <p:cNvPicPr>
            <a:picLocks noChangeAspect="1" noChangeArrowheads="1"/>
          </p:cNvPicPr>
          <p:nvPr/>
        </p:nvPicPr>
        <p:blipFill>
          <a:blip r:embed="rId3" cstate="print"/>
          <a:srcRect/>
          <a:stretch>
            <a:fillRect/>
          </a:stretch>
        </p:blipFill>
        <p:spPr bwMode="auto">
          <a:xfrm>
            <a:off x="533400" y="1828800"/>
            <a:ext cx="8229600" cy="462915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DOM Continues</a:t>
            </a:r>
            <a:endParaRPr lang="en-US" dirty="0"/>
          </a:p>
        </p:txBody>
      </p:sp>
      <p:sp>
        <p:nvSpPr>
          <p:cNvPr id="3" name="Content Placeholder 2"/>
          <p:cNvSpPr>
            <a:spLocks noGrp="1"/>
          </p:cNvSpPr>
          <p:nvPr>
            <p:ph idx="1"/>
          </p:nvPr>
        </p:nvSpPr>
        <p:spPr/>
        <p:txBody>
          <a:bodyPr/>
          <a:lstStyle/>
          <a:p>
            <a:r>
              <a:rPr lang="en-US" dirty="0" smtClean="0"/>
              <a:t>To access the DOM tree, in JavaScript we will do the following.</a:t>
            </a:r>
          </a:p>
          <a:p>
            <a:pPr lvl="1"/>
            <a:r>
              <a:rPr lang="en-US" dirty="0" smtClean="0"/>
              <a:t>document.getElementById(&lt;&lt;id of the component&gt;&gt;);</a:t>
            </a:r>
          </a:p>
          <a:p>
            <a:pPr lvl="1"/>
            <a:r>
              <a:rPr lang="en-US" dirty="0" smtClean="0"/>
              <a:t>document.getElementsByTagName(p)[index of paragraph]</a:t>
            </a:r>
          </a:p>
          <a:p>
            <a:pPr lvl="1"/>
            <a:r>
              <a:rPr lang="en-US" dirty="0" smtClean="0"/>
              <a:t>window.document.childNodes[0].childNodes[1].childNodes[4]</a:t>
            </a:r>
          </a:p>
          <a:p>
            <a:pPr lvl="1"/>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DOM Objects</a:t>
            </a:r>
            <a:endParaRPr lang="en-US" dirty="0"/>
          </a:p>
        </p:txBody>
      </p:sp>
      <p:sp>
        <p:nvSpPr>
          <p:cNvPr id="3" name="Content Placeholder 2"/>
          <p:cNvSpPr>
            <a:spLocks noGrp="1"/>
          </p:cNvSpPr>
          <p:nvPr>
            <p:ph idx="1"/>
          </p:nvPr>
        </p:nvSpPr>
        <p:spPr/>
        <p:txBody>
          <a:bodyPr>
            <a:normAutofit/>
          </a:bodyPr>
          <a:lstStyle/>
          <a:p>
            <a:r>
              <a:rPr lang="en-US" dirty="0" smtClean="0"/>
              <a:t>Window</a:t>
            </a:r>
          </a:p>
          <a:p>
            <a:pPr lvl="1"/>
            <a:r>
              <a:rPr lang="en-US" dirty="0" smtClean="0"/>
              <a:t>Main properties and methods</a:t>
            </a:r>
          </a:p>
          <a:p>
            <a:pPr lvl="2"/>
            <a:r>
              <a:rPr lang="en-US" dirty="0" smtClean="0"/>
              <a:t>Alert()</a:t>
            </a:r>
          </a:p>
          <a:p>
            <a:pPr lvl="2"/>
            <a:r>
              <a:rPr lang="en-US" dirty="0" smtClean="0"/>
              <a:t>Close()</a:t>
            </a:r>
          </a:p>
          <a:p>
            <a:pPr lvl="2"/>
            <a:r>
              <a:rPr lang="en-US" dirty="0" smtClean="0"/>
              <a:t>Document</a:t>
            </a:r>
          </a:p>
          <a:p>
            <a:pPr lvl="2"/>
            <a:r>
              <a:rPr lang="en-US" dirty="0" smtClean="0"/>
              <a:t>Location</a:t>
            </a:r>
          </a:p>
          <a:p>
            <a:pPr lvl="2"/>
            <a:r>
              <a:rPr lang="en-US" dirty="0" smtClean="0"/>
              <a:t>Open()</a:t>
            </a:r>
          </a:p>
          <a:p>
            <a:pPr lvl="2"/>
            <a:r>
              <a:rPr lang="en-US" dirty="0" smtClean="0"/>
              <a:t>Print()</a:t>
            </a:r>
          </a:p>
          <a:p>
            <a:pPr lvl="2"/>
            <a:r>
              <a:rPr lang="en-US" dirty="0" smtClean="0"/>
              <a:t>resizeTo()</a:t>
            </a:r>
          </a:p>
          <a:p>
            <a:pPr lvl="2"/>
            <a:r>
              <a:rPr lang="en-US" dirty="0" smtClean="0"/>
              <a:t>scrollTo()</a:t>
            </a:r>
          </a:p>
          <a:p>
            <a:pPr lvl="2"/>
            <a:r>
              <a:rPr lang="en-US" dirty="0" smtClean="0"/>
              <a:t>innerWidth,  innerHeight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DOM objects</a:t>
            </a:r>
            <a:endParaRPr lang="en-US" dirty="0"/>
          </a:p>
        </p:txBody>
      </p:sp>
      <p:sp>
        <p:nvSpPr>
          <p:cNvPr id="3" name="Content Placeholder 2"/>
          <p:cNvSpPr>
            <a:spLocks noGrp="1"/>
          </p:cNvSpPr>
          <p:nvPr>
            <p:ph idx="1"/>
          </p:nvPr>
        </p:nvSpPr>
        <p:spPr/>
        <p:txBody>
          <a:bodyPr/>
          <a:lstStyle/>
          <a:p>
            <a:r>
              <a:rPr lang="en-US" dirty="0" smtClean="0"/>
              <a:t>Document</a:t>
            </a:r>
          </a:p>
          <a:p>
            <a:pPr lvl="1"/>
            <a:r>
              <a:rPr lang="en-US" dirty="0" smtClean="0"/>
              <a:t>Main properties and methods.</a:t>
            </a:r>
          </a:p>
          <a:p>
            <a:pPr lvl="2"/>
            <a:r>
              <a:rPr lang="en-US" dirty="0" err="1" smtClean="0"/>
              <a:t>getElementById</a:t>
            </a:r>
            <a:r>
              <a:rPr lang="en-US" dirty="0" smtClean="0"/>
              <a:t>(id)</a:t>
            </a:r>
          </a:p>
          <a:p>
            <a:pPr lvl="2"/>
            <a:r>
              <a:rPr lang="en-US" dirty="0" err="1" smtClean="0"/>
              <a:t>getElementsByName</a:t>
            </a:r>
            <a:r>
              <a:rPr lang="en-US" dirty="0" smtClean="0"/>
              <a:t>(name)</a:t>
            </a:r>
          </a:p>
          <a:p>
            <a:pPr lvl="2"/>
            <a:r>
              <a:rPr lang="en-US" dirty="0" err="1" smtClean="0"/>
              <a:t>getElementsByTagName</a:t>
            </a:r>
            <a:r>
              <a:rPr lang="en-US" dirty="0" smtClean="0"/>
              <a:t>(</a:t>
            </a:r>
            <a:r>
              <a:rPr lang="en-US" dirty="0" err="1" smtClean="0"/>
              <a:t>tagName</a:t>
            </a:r>
            <a:r>
              <a:rPr lang="en-US" dirty="0" smtClean="0"/>
              <a:t>)</a:t>
            </a:r>
          </a:p>
          <a:p>
            <a:pPr lvl="2"/>
            <a:r>
              <a:rPr lang="en-US" dirty="0" smtClean="0"/>
              <a:t>Forms</a:t>
            </a:r>
          </a:p>
          <a:p>
            <a:pPr lvl="2"/>
            <a:r>
              <a:rPr lang="en-US" dirty="0" smtClean="0"/>
              <a:t>Images</a:t>
            </a:r>
          </a:p>
          <a:p>
            <a:pPr lvl="1"/>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DOM objects</a:t>
            </a:r>
            <a:endParaRPr lang="en-US" dirty="0"/>
          </a:p>
        </p:txBody>
      </p:sp>
      <p:sp>
        <p:nvSpPr>
          <p:cNvPr id="3" name="Content Placeholder 2"/>
          <p:cNvSpPr>
            <a:spLocks noGrp="1"/>
          </p:cNvSpPr>
          <p:nvPr>
            <p:ph idx="1"/>
          </p:nvPr>
        </p:nvSpPr>
        <p:spPr/>
        <p:txBody>
          <a:bodyPr/>
          <a:lstStyle/>
          <a:p>
            <a:r>
              <a:rPr lang="en-US" dirty="0" smtClean="0"/>
              <a:t>Element</a:t>
            </a:r>
          </a:p>
          <a:p>
            <a:pPr lvl="1"/>
            <a:r>
              <a:rPr lang="en-US" dirty="0" smtClean="0"/>
              <a:t>var imgObj = document.getElementById(img1);</a:t>
            </a:r>
          </a:p>
          <a:p>
            <a:pPr lvl="1"/>
            <a:r>
              <a:rPr lang="en-US" dirty="0" smtClean="0"/>
              <a:t>Main Properties and methods</a:t>
            </a:r>
          </a:p>
          <a:p>
            <a:pPr lvl="2"/>
            <a:r>
              <a:rPr lang="en-US" dirty="0" smtClean="0"/>
              <a:t>Attributes[]</a:t>
            </a:r>
          </a:p>
          <a:p>
            <a:pPr lvl="2"/>
            <a:r>
              <a:rPr lang="en-US" dirty="0" smtClean="0"/>
              <a:t>Childnodes[]</a:t>
            </a:r>
          </a:p>
          <a:p>
            <a:pPr lvl="2"/>
            <a:r>
              <a:rPr lang="en-US" dirty="0" smtClean="0"/>
              <a:t>className</a:t>
            </a:r>
          </a:p>
          <a:p>
            <a:pPr lvl="2"/>
            <a:r>
              <a:rPr lang="en-US" dirty="0" smtClean="0"/>
              <a:t>innerHTML</a:t>
            </a:r>
          </a:p>
          <a:p>
            <a:pPr lvl="1"/>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lstStyle/>
          <a:p>
            <a:r>
              <a:rPr lang="en-US" dirty="0" smtClean="0"/>
              <a:t>Dom Element Selectors</a:t>
            </a:r>
          </a:p>
          <a:p>
            <a:r>
              <a:rPr lang="en-US" dirty="0" smtClean="0"/>
              <a:t>The jQuery Object, Wrapped Set</a:t>
            </a:r>
          </a:p>
          <a:p>
            <a:r>
              <a:rPr lang="en-US" dirty="0" smtClean="0"/>
              <a:t>Wrapped Set operations</a:t>
            </a:r>
          </a:p>
          <a:p>
            <a:r>
              <a:rPr lang="en-US" dirty="0" smtClean="0"/>
              <a:t>Simplified Event Handling</a:t>
            </a:r>
          </a:p>
          <a:p>
            <a:r>
              <a:rPr lang="en-US" dirty="0" smtClean="0"/>
              <a:t>Small footprint</a:t>
            </a:r>
          </a:p>
          <a:p>
            <a:r>
              <a:rPr lang="en-US" dirty="0" smtClean="0"/>
              <a:t>Easy Plug-in Extensibility</a:t>
            </a:r>
          </a:p>
          <a:p>
            <a:r>
              <a:rPr lang="en-US" dirty="0" smtClean="0"/>
              <a:t>Browser Compatibility</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457200" y="1935480"/>
            <a:ext cx="4114800" cy="4389120"/>
          </a:xfrm>
        </p:spPr>
        <p:txBody>
          <a:bodyPr>
            <a:normAutofit/>
          </a:bodyPr>
          <a:lstStyle/>
          <a:p>
            <a:r>
              <a:rPr lang="en-US" dirty="0" smtClean="0"/>
              <a:t>Developing with JavaScript &amp; HTML</a:t>
            </a:r>
          </a:p>
          <a:p>
            <a:r>
              <a:rPr lang="en-US" dirty="0" smtClean="0"/>
              <a:t>Issues with HTML</a:t>
            </a:r>
          </a:p>
          <a:p>
            <a:r>
              <a:rPr lang="en-US" dirty="0" smtClean="0"/>
              <a:t>About jQuery</a:t>
            </a:r>
          </a:p>
          <a:p>
            <a:r>
              <a:rPr lang="en-US" dirty="0" smtClean="0"/>
              <a:t>Author</a:t>
            </a:r>
          </a:p>
          <a:p>
            <a:r>
              <a:rPr lang="en-US" dirty="0" smtClean="0"/>
              <a:t>Introduction</a:t>
            </a:r>
          </a:p>
          <a:p>
            <a:r>
              <a:rPr lang="en-US" dirty="0" smtClean="0"/>
              <a:t>What jQuery do ?</a:t>
            </a:r>
          </a:p>
          <a:p>
            <a:r>
              <a:rPr lang="en-US" dirty="0" smtClean="0"/>
              <a:t>5 Things jQuery Provides</a:t>
            </a:r>
          </a:p>
          <a:p>
            <a:endParaRPr lang="en-US" dirty="0" smtClean="0"/>
          </a:p>
          <a:p>
            <a:endParaRPr lang="en-US" dirty="0"/>
          </a:p>
        </p:txBody>
      </p:sp>
      <p:sp>
        <p:nvSpPr>
          <p:cNvPr id="4" name="Content Placeholder 2"/>
          <p:cNvSpPr txBox="1">
            <a:spLocks/>
          </p:cNvSpPr>
          <p:nvPr/>
        </p:nvSpPr>
        <p:spPr>
          <a:xfrm>
            <a:off x="4724400" y="1905000"/>
            <a:ext cx="4114800" cy="438912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The DOM</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Main DOM Objects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Features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Advantages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Deployment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Tools &amp; </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Inspectors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lang="en-US" sz="2600" dirty="0" smtClean="0"/>
              <a:t>Usage Trend</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Release History</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lang="en-US" sz="2600" dirty="0" smtClean="0"/>
              <a:t>Developer resources</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t>Advantages</a:t>
            </a:r>
            <a:endParaRPr lang="en-US" dirty="0"/>
          </a:p>
        </p:txBody>
      </p:sp>
      <p:sp>
        <p:nvSpPr>
          <p:cNvPr id="3" name="Content Placeholder 2"/>
          <p:cNvSpPr>
            <a:spLocks noGrp="1"/>
          </p:cNvSpPr>
          <p:nvPr>
            <p:ph idx="1"/>
          </p:nvPr>
        </p:nvSpPr>
        <p:spPr>
          <a:xfrm>
            <a:off x="457200" y="1676400"/>
            <a:ext cx="8229600" cy="4876800"/>
          </a:xfrm>
        </p:spPr>
        <p:txBody>
          <a:bodyPr/>
          <a:lstStyle/>
          <a:p>
            <a:r>
              <a:rPr lang="en-US" dirty="0" smtClean="0"/>
              <a:t>jQuery is compliant to the following</a:t>
            </a:r>
          </a:p>
          <a:p>
            <a:pPr lvl="1"/>
            <a:r>
              <a:rPr lang="en-US" dirty="0" smtClean="0"/>
              <a:t>Internet Explorer 6.0 +</a:t>
            </a:r>
          </a:p>
          <a:p>
            <a:pPr lvl="1"/>
            <a:r>
              <a:rPr lang="en-US" dirty="0" smtClean="0"/>
              <a:t>Firefox 2.0 +</a:t>
            </a:r>
          </a:p>
          <a:p>
            <a:pPr lvl="1"/>
            <a:r>
              <a:rPr lang="en-US" dirty="0" smtClean="0"/>
              <a:t>Safari 3.0 +</a:t>
            </a:r>
          </a:p>
          <a:p>
            <a:pPr lvl="1"/>
            <a:r>
              <a:rPr lang="en-US" dirty="0" smtClean="0"/>
              <a:t>Opera 9.0 +</a:t>
            </a:r>
          </a:p>
          <a:p>
            <a:pPr lvl="1"/>
            <a:r>
              <a:rPr lang="en-US" dirty="0" smtClean="0"/>
              <a:t>Google Chrome</a:t>
            </a:r>
          </a:p>
          <a:p>
            <a:r>
              <a:rPr lang="en-US" dirty="0" smtClean="0"/>
              <a:t>Supports CSS 1-3 selectors and more</a:t>
            </a:r>
          </a:p>
          <a:p>
            <a:r>
              <a:rPr lang="en-US" sz="2800" dirty="0" smtClean="0"/>
              <a:t>Lightweight footprint - About 29KB in size </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a:t>
            </a:r>
            <a:endParaRPr lang="en-US" dirty="0"/>
          </a:p>
        </p:txBody>
      </p:sp>
      <p:sp>
        <p:nvSpPr>
          <p:cNvPr id="3" name="Content Placeholder 2"/>
          <p:cNvSpPr>
            <a:spLocks noGrp="1"/>
          </p:cNvSpPr>
          <p:nvPr>
            <p:ph idx="1"/>
          </p:nvPr>
        </p:nvSpPr>
        <p:spPr/>
        <p:txBody>
          <a:bodyPr/>
          <a:lstStyle/>
          <a:p>
            <a:r>
              <a:rPr lang="en-US" dirty="0" smtClean="0"/>
              <a:t>Compress jQuery-1.x.x.js</a:t>
            </a:r>
          </a:p>
          <a:p>
            <a:pPr>
              <a:buNone/>
            </a:pPr>
            <a:r>
              <a:rPr lang="en-US" dirty="0" smtClean="0"/>
              <a:t>			or </a:t>
            </a:r>
          </a:p>
          <a:p>
            <a:r>
              <a:rPr lang="en-US" dirty="0" smtClean="0"/>
              <a:t>Use Google to host jQuery</a:t>
            </a:r>
            <a:br>
              <a:rPr lang="en-US" dirty="0" smtClean="0"/>
            </a:br>
            <a:r>
              <a:rPr lang="en-US" sz="2400" dirty="0" smtClean="0">
                <a:hlinkClick r:id="rId2"/>
              </a:rPr>
              <a:t>http://code.google.com/apis/ajax/documentation/</a:t>
            </a:r>
            <a:endParaRPr lang="en-US" sz="2400" dirty="0" smtClean="0"/>
          </a:p>
          <a:p>
            <a:pPr lvl="1">
              <a:buNone/>
            </a:pPr>
            <a:r>
              <a:rPr lang="en-US" sz="2200" dirty="0" smtClean="0"/>
              <a:t>Use the remotely hosted jQuery</a:t>
            </a:r>
          </a:p>
          <a:p>
            <a:r>
              <a:rPr lang="en-US" b="1" dirty="0" smtClean="0"/>
              <a:t>http://code.jquery.com/jquery-1.x.x.js</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&amp; Inspectors</a:t>
            </a:r>
            <a:endParaRPr lang="en-US" dirty="0"/>
          </a:p>
        </p:txBody>
      </p:sp>
      <p:sp>
        <p:nvSpPr>
          <p:cNvPr id="3" name="Content Placeholder 2"/>
          <p:cNvSpPr>
            <a:spLocks noGrp="1"/>
          </p:cNvSpPr>
          <p:nvPr>
            <p:ph idx="1"/>
          </p:nvPr>
        </p:nvSpPr>
        <p:spPr/>
        <p:txBody>
          <a:bodyPr/>
          <a:lstStyle/>
          <a:p>
            <a:endParaRPr lang="en-US" dirty="0" smtClean="0"/>
          </a:p>
          <a:p>
            <a:r>
              <a:rPr lang="en-US" dirty="0" smtClean="0"/>
              <a:t>Firebug</a:t>
            </a:r>
          </a:p>
          <a:p>
            <a:endParaRPr lang="en-US" dirty="0" smtClean="0"/>
          </a:p>
          <a:p>
            <a:r>
              <a:rPr lang="en-US" dirty="0" smtClean="0"/>
              <a:t>Internet Explorer Developer toolbar</a:t>
            </a:r>
          </a:p>
          <a:p>
            <a:endParaRPr lang="en-US" dirty="0" smtClean="0"/>
          </a:p>
          <a:p>
            <a:r>
              <a:rPr lang="en-US" dirty="0" smtClean="0"/>
              <a:t>Script Debugger in Internet Explorer</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Usage Trend</a:t>
            </a:r>
            <a:endParaRPr lang="en-US" dirty="0"/>
          </a:p>
        </p:txBody>
      </p:sp>
      <p:sp>
        <p:nvSpPr>
          <p:cNvPr id="3" name="Content Placeholder 2"/>
          <p:cNvSpPr>
            <a:spLocks noGrp="1"/>
          </p:cNvSpPr>
          <p:nvPr>
            <p:ph idx="1"/>
          </p:nvPr>
        </p:nvSpPr>
        <p:spPr>
          <a:xfrm>
            <a:off x="457200" y="1371600"/>
            <a:ext cx="8229600" cy="1143000"/>
          </a:xfrm>
        </p:spPr>
        <p:txBody>
          <a:bodyPr/>
          <a:lstStyle/>
          <a:p>
            <a:r>
              <a:rPr lang="en-US" dirty="0" smtClean="0"/>
              <a:t>44% </a:t>
            </a:r>
            <a:r>
              <a:rPr lang="en-US" dirty="0" smtClean="0"/>
              <a:t>of all sites that use JavaScript use jQuery</a:t>
            </a:r>
            <a:r>
              <a:rPr lang="en-US" dirty="0" smtClean="0"/>
              <a:t>.</a:t>
            </a:r>
          </a:p>
          <a:p>
            <a:r>
              <a:rPr lang="en-US" dirty="0" smtClean="0">
                <a:hlinkClick r:id="rId2"/>
              </a:rPr>
              <a:t>http://</a:t>
            </a:r>
            <a:r>
              <a:rPr lang="en-US" dirty="0" smtClean="0">
                <a:hlinkClick r:id="rId2"/>
              </a:rPr>
              <a:t>trends.builtwith.com/javascript/JQuery</a:t>
            </a:r>
            <a:r>
              <a:rPr lang="en-US" dirty="0" smtClean="0"/>
              <a:t> </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457200" y="2819400"/>
            <a:ext cx="8305800" cy="37338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Release History</a:t>
            </a:r>
            <a:endParaRPr lang="en-US" dirty="0"/>
          </a:p>
        </p:txBody>
      </p:sp>
      <p:graphicFrame>
        <p:nvGraphicFramePr>
          <p:cNvPr id="5" name="Table 4"/>
          <p:cNvGraphicFramePr>
            <a:graphicFrameLocks noGrp="1"/>
          </p:cNvGraphicFramePr>
          <p:nvPr/>
        </p:nvGraphicFramePr>
        <p:xfrm>
          <a:off x="457200" y="1524000"/>
          <a:ext cx="8077200" cy="4953003"/>
        </p:xfrm>
        <a:graphic>
          <a:graphicData uri="http://schemas.openxmlformats.org/drawingml/2006/table">
            <a:tbl>
              <a:tblPr/>
              <a:tblGrid>
                <a:gridCol w="2692400"/>
                <a:gridCol w="2692400"/>
                <a:gridCol w="2692400"/>
              </a:tblGrid>
              <a:tr h="304800">
                <a:tc>
                  <a:txBody>
                    <a:bodyPr/>
                    <a:lstStyle/>
                    <a:p>
                      <a:r>
                        <a:rPr lang="en-US" sz="1200" dirty="0"/>
                        <a:t>Release date</a:t>
                      </a:r>
                    </a:p>
                  </a:txBody>
                  <a:tcPr marL="62523" marR="62523" marT="31262" marB="31262" anchor="ctr">
                    <a:lnL>
                      <a:noFill/>
                    </a:lnL>
                    <a:lnR>
                      <a:noFill/>
                    </a:lnR>
                    <a:lnT>
                      <a:noFill/>
                    </a:lnT>
                    <a:lnB>
                      <a:noFill/>
                    </a:lnB>
                  </a:tcPr>
                </a:tc>
                <a:tc>
                  <a:txBody>
                    <a:bodyPr/>
                    <a:lstStyle/>
                    <a:p>
                      <a:r>
                        <a:rPr lang="en-US" sz="1200"/>
                        <a:t>Version number</a:t>
                      </a:r>
                    </a:p>
                  </a:txBody>
                  <a:tcPr marL="62523" marR="62523" marT="31262" marB="31262" anchor="ctr">
                    <a:lnL>
                      <a:noFill/>
                    </a:lnL>
                    <a:lnR>
                      <a:noFill/>
                    </a:lnR>
                    <a:lnT>
                      <a:noFill/>
                    </a:lnT>
                    <a:lnB>
                      <a:noFill/>
                    </a:lnB>
                  </a:tcPr>
                </a:tc>
                <a:tc>
                  <a:txBody>
                    <a:bodyPr/>
                    <a:lstStyle/>
                    <a:p>
                      <a:r>
                        <a:rPr lang="en-US" sz="1200"/>
                        <a:t>Additional notes</a:t>
                      </a:r>
                    </a:p>
                  </a:txBody>
                  <a:tcPr marL="62523" marR="62523" marT="31262" marB="31262" anchor="ctr">
                    <a:lnL>
                      <a:noFill/>
                    </a:lnL>
                    <a:lnR>
                      <a:noFill/>
                    </a:lnR>
                    <a:lnT>
                      <a:noFill/>
                    </a:lnT>
                    <a:lnB>
                      <a:noFill/>
                    </a:lnB>
                  </a:tcPr>
                </a:tc>
              </a:tr>
              <a:tr h="533401">
                <a:tc>
                  <a:txBody>
                    <a:bodyPr/>
                    <a:lstStyle/>
                    <a:p>
                      <a:r>
                        <a:rPr lang="en-US" sz="1200">
                          <a:hlinkClick r:id="rId2"/>
                        </a:rPr>
                        <a:t>August 26, 2006</a:t>
                      </a:r>
                      <a:endParaRPr lang="en-US" sz="1200"/>
                    </a:p>
                  </a:txBody>
                  <a:tcPr marL="62523" marR="62523" marT="31262" marB="31262" anchor="ctr">
                    <a:lnL>
                      <a:noFill/>
                    </a:lnL>
                    <a:lnR>
                      <a:noFill/>
                    </a:lnR>
                    <a:lnT>
                      <a:noFill/>
                    </a:lnT>
                    <a:lnB>
                      <a:noFill/>
                    </a:lnB>
                  </a:tcPr>
                </a:tc>
                <a:tc>
                  <a:txBody>
                    <a:bodyPr/>
                    <a:lstStyle/>
                    <a:p>
                      <a:r>
                        <a:rPr lang="en-US" sz="1200"/>
                        <a:t>1.0</a:t>
                      </a:r>
                    </a:p>
                  </a:txBody>
                  <a:tcPr marL="62523" marR="62523" marT="31262" marB="31262" anchor="ctr">
                    <a:lnL>
                      <a:noFill/>
                    </a:lnL>
                    <a:lnR>
                      <a:noFill/>
                    </a:lnR>
                    <a:lnT>
                      <a:noFill/>
                    </a:lnT>
                    <a:lnB>
                      <a:noFill/>
                    </a:lnB>
                  </a:tcPr>
                </a:tc>
                <a:tc>
                  <a:txBody>
                    <a:bodyPr/>
                    <a:lstStyle/>
                    <a:p>
                      <a:r>
                        <a:rPr lang="en-US" sz="1200"/>
                        <a:t>First Stable Release</a:t>
                      </a:r>
                    </a:p>
                  </a:txBody>
                  <a:tcPr marL="62523" marR="62523" marT="31262" marB="31262" anchor="ctr">
                    <a:lnL>
                      <a:noFill/>
                    </a:lnL>
                    <a:lnR>
                      <a:noFill/>
                    </a:lnR>
                    <a:lnT>
                      <a:noFill/>
                    </a:lnT>
                    <a:lnB>
                      <a:noFill/>
                    </a:lnB>
                  </a:tcPr>
                </a:tc>
              </a:tr>
              <a:tr h="304800">
                <a:tc>
                  <a:txBody>
                    <a:bodyPr/>
                    <a:lstStyle/>
                    <a:p>
                      <a:r>
                        <a:rPr lang="en-US" sz="1200">
                          <a:hlinkClick r:id="rId3"/>
                        </a:rPr>
                        <a:t>August 31, 2006</a:t>
                      </a:r>
                      <a:endParaRPr lang="en-US" sz="1200"/>
                    </a:p>
                  </a:txBody>
                  <a:tcPr marL="62523" marR="62523" marT="31262" marB="31262" anchor="ctr">
                    <a:lnL>
                      <a:noFill/>
                    </a:lnL>
                    <a:lnR>
                      <a:noFill/>
                    </a:lnR>
                    <a:lnT>
                      <a:noFill/>
                    </a:lnT>
                    <a:lnB>
                      <a:noFill/>
                    </a:lnB>
                  </a:tcPr>
                </a:tc>
                <a:tc>
                  <a:txBody>
                    <a:bodyPr/>
                    <a:lstStyle/>
                    <a:p>
                      <a:r>
                        <a:rPr lang="en-US" sz="1200"/>
                        <a:t>1.0.1</a:t>
                      </a:r>
                    </a:p>
                  </a:txBody>
                  <a:tcPr marL="62523" marR="62523" marT="31262" marB="31262" anchor="ctr">
                    <a:lnL>
                      <a:noFill/>
                    </a:lnL>
                    <a:lnR>
                      <a:noFill/>
                    </a:lnR>
                    <a:lnT>
                      <a:noFill/>
                    </a:lnT>
                    <a:lnB>
                      <a:noFill/>
                    </a:lnB>
                  </a:tcPr>
                </a:tc>
                <a:tc>
                  <a:txBody>
                    <a:bodyPr/>
                    <a:lstStyle/>
                    <a:p>
                      <a:endParaRPr lang="en-US" sz="1200"/>
                    </a:p>
                  </a:txBody>
                  <a:tcPr marL="62523" marR="62523" marT="31262" marB="31262" anchor="ctr">
                    <a:lnL>
                      <a:noFill/>
                    </a:lnL>
                    <a:lnR>
                      <a:noFill/>
                    </a:lnR>
                    <a:lnT>
                      <a:noFill/>
                    </a:lnT>
                    <a:lnB>
                      <a:noFill/>
                    </a:lnB>
                  </a:tcPr>
                </a:tc>
              </a:tr>
              <a:tr h="304800">
                <a:tc>
                  <a:txBody>
                    <a:bodyPr/>
                    <a:lstStyle/>
                    <a:p>
                      <a:r>
                        <a:rPr lang="en-US" sz="1200" dirty="0">
                          <a:hlinkClick r:id="rId4"/>
                        </a:rPr>
                        <a:t>October 9, 2006</a:t>
                      </a:r>
                      <a:endParaRPr lang="en-US" sz="1200" dirty="0"/>
                    </a:p>
                  </a:txBody>
                  <a:tcPr marL="62523" marR="62523" marT="31262" marB="31262" anchor="ctr">
                    <a:lnL>
                      <a:noFill/>
                    </a:lnL>
                    <a:lnR>
                      <a:noFill/>
                    </a:lnR>
                    <a:lnT>
                      <a:noFill/>
                    </a:lnT>
                    <a:lnB>
                      <a:noFill/>
                    </a:lnB>
                  </a:tcPr>
                </a:tc>
                <a:tc>
                  <a:txBody>
                    <a:bodyPr/>
                    <a:lstStyle/>
                    <a:p>
                      <a:r>
                        <a:rPr lang="en-US" sz="1200"/>
                        <a:t>1.0.2</a:t>
                      </a:r>
                    </a:p>
                  </a:txBody>
                  <a:tcPr marL="62523" marR="62523" marT="31262" marB="31262" anchor="ctr">
                    <a:lnL>
                      <a:noFill/>
                    </a:lnL>
                    <a:lnR>
                      <a:noFill/>
                    </a:lnR>
                    <a:lnT>
                      <a:noFill/>
                    </a:lnT>
                    <a:lnB>
                      <a:noFill/>
                    </a:lnB>
                  </a:tcPr>
                </a:tc>
                <a:tc>
                  <a:txBody>
                    <a:bodyPr/>
                    <a:lstStyle/>
                    <a:p>
                      <a:endParaRPr lang="en-US" sz="1200"/>
                    </a:p>
                  </a:txBody>
                  <a:tcPr marL="62523" marR="62523" marT="31262" marB="31262" anchor="ctr">
                    <a:lnL>
                      <a:noFill/>
                    </a:lnL>
                    <a:lnR>
                      <a:noFill/>
                    </a:lnR>
                    <a:lnT>
                      <a:noFill/>
                    </a:lnT>
                    <a:lnB>
                      <a:noFill/>
                    </a:lnB>
                  </a:tcPr>
                </a:tc>
              </a:tr>
              <a:tr h="304800">
                <a:tc>
                  <a:txBody>
                    <a:bodyPr/>
                    <a:lstStyle/>
                    <a:p>
                      <a:r>
                        <a:rPr lang="en-US" sz="1200">
                          <a:hlinkClick r:id="rId5"/>
                        </a:rPr>
                        <a:t>October 27, 2006</a:t>
                      </a:r>
                      <a:endParaRPr lang="en-US" sz="1200"/>
                    </a:p>
                  </a:txBody>
                  <a:tcPr marL="62523" marR="62523" marT="31262" marB="31262" anchor="ctr">
                    <a:lnL>
                      <a:noFill/>
                    </a:lnL>
                    <a:lnR>
                      <a:noFill/>
                    </a:lnR>
                    <a:lnT>
                      <a:noFill/>
                    </a:lnT>
                    <a:lnB>
                      <a:noFill/>
                    </a:lnB>
                  </a:tcPr>
                </a:tc>
                <a:tc>
                  <a:txBody>
                    <a:bodyPr/>
                    <a:lstStyle/>
                    <a:p>
                      <a:r>
                        <a:rPr lang="en-US" sz="1200"/>
                        <a:t>1.0.3</a:t>
                      </a:r>
                    </a:p>
                  </a:txBody>
                  <a:tcPr marL="62523" marR="62523" marT="31262" marB="31262" anchor="ctr">
                    <a:lnL>
                      <a:noFill/>
                    </a:lnL>
                    <a:lnR>
                      <a:noFill/>
                    </a:lnR>
                    <a:lnT>
                      <a:noFill/>
                    </a:lnT>
                    <a:lnB>
                      <a:noFill/>
                    </a:lnB>
                  </a:tcPr>
                </a:tc>
                <a:tc>
                  <a:txBody>
                    <a:bodyPr/>
                    <a:lstStyle/>
                    <a:p>
                      <a:endParaRPr lang="en-US" sz="1200"/>
                    </a:p>
                  </a:txBody>
                  <a:tcPr marL="62523" marR="62523" marT="31262" marB="31262" anchor="ctr">
                    <a:lnL>
                      <a:noFill/>
                    </a:lnL>
                    <a:lnR>
                      <a:noFill/>
                    </a:lnR>
                    <a:lnT>
                      <a:noFill/>
                    </a:lnT>
                    <a:lnB>
                      <a:noFill/>
                    </a:lnB>
                  </a:tcPr>
                </a:tc>
              </a:tr>
              <a:tr h="304800">
                <a:tc>
                  <a:txBody>
                    <a:bodyPr/>
                    <a:lstStyle/>
                    <a:p>
                      <a:r>
                        <a:rPr lang="en-US" sz="1200">
                          <a:hlinkClick r:id="rId6"/>
                        </a:rPr>
                        <a:t>December 12, 2006</a:t>
                      </a:r>
                      <a:endParaRPr lang="en-US" sz="1200"/>
                    </a:p>
                  </a:txBody>
                  <a:tcPr marL="62523" marR="62523" marT="31262" marB="31262" anchor="ctr">
                    <a:lnL>
                      <a:noFill/>
                    </a:lnL>
                    <a:lnR>
                      <a:noFill/>
                    </a:lnR>
                    <a:lnT>
                      <a:noFill/>
                    </a:lnT>
                    <a:lnB>
                      <a:noFill/>
                    </a:lnB>
                  </a:tcPr>
                </a:tc>
                <a:tc>
                  <a:txBody>
                    <a:bodyPr/>
                    <a:lstStyle/>
                    <a:p>
                      <a:r>
                        <a:rPr lang="en-US" sz="1200"/>
                        <a:t>1.0.4</a:t>
                      </a:r>
                    </a:p>
                  </a:txBody>
                  <a:tcPr marL="62523" marR="62523" marT="31262" marB="31262" anchor="ctr">
                    <a:lnL>
                      <a:noFill/>
                    </a:lnL>
                    <a:lnR>
                      <a:noFill/>
                    </a:lnR>
                    <a:lnT>
                      <a:noFill/>
                    </a:lnT>
                    <a:lnB>
                      <a:noFill/>
                    </a:lnB>
                  </a:tcPr>
                </a:tc>
                <a:tc>
                  <a:txBody>
                    <a:bodyPr/>
                    <a:lstStyle/>
                    <a:p>
                      <a:r>
                        <a:rPr lang="en-US" sz="1200"/>
                        <a:t>Last 1.0 bug fix</a:t>
                      </a:r>
                    </a:p>
                  </a:txBody>
                  <a:tcPr marL="62523" marR="62523" marT="31262" marB="31262" anchor="ctr">
                    <a:lnL>
                      <a:noFill/>
                    </a:lnL>
                    <a:lnR>
                      <a:noFill/>
                    </a:lnR>
                    <a:lnT>
                      <a:noFill/>
                    </a:lnT>
                    <a:lnB>
                      <a:noFill/>
                    </a:lnB>
                  </a:tcPr>
                </a:tc>
              </a:tr>
              <a:tr h="304800">
                <a:tc>
                  <a:txBody>
                    <a:bodyPr/>
                    <a:lstStyle/>
                    <a:p>
                      <a:r>
                        <a:rPr lang="en-US" sz="1200">
                          <a:hlinkClick r:id="rId7"/>
                        </a:rPr>
                        <a:t>January 14, 2007</a:t>
                      </a:r>
                      <a:endParaRPr lang="en-US" sz="1200"/>
                    </a:p>
                  </a:txBody>
                  <a:tcPr marL="62523" marR="62523" marT="31262" marB="31262" anchor="ctr">
                    <a:lnL>
                      <a:noFill/>
                    </a:lnL>
                    <a:lnR>
                      <a:noFill/>
                    </a:lnR>
                    <a:lnT>
                      <a:noFill/>
                    </a:lnT>
                    <a:lnB>
                      <a:noFill/>
                    </a:lnB>
                  </a:tcPr>
                </a:tc>
                <a:tc>
                  <a:txBody>
                    <a:bodyPr/>
                    <a:lstStyle/>
                    <a:p>
                      <a:r>
                        <a:rPr lang="en-US" sz="1200"/>
                        <a:t>1.1</a:t>
                      </a:r>
                    </a:p>
                  </a:txBody>
                  <a:tcPr marL="62523" marR="62523" marT="31262" marB="31262" anchor="ctr">
                    <a:lnL>
                      <a:noFill/>
                    </a:lnL>
                    <a:lnR>
                      <a:noFill/>
                    </a:lnR>
                    <a:lnT>
                      <a:noFill/>
                    </a:lnT>
                    <a:lnB>
                      <a:noFill/>
                    </a:lnB>
                  </a:tcPr>
                </a:tc>
                <a:tc>
                  <a:txBody>
                    <a:bodyPr/>
                    <a:lstStyle/>
                    <a:p>
                      <a:endParaRPr lang="en-US" sz="1200"/>
                    </a:p>
                  </a:txBody>
                  <a:tcPr marL="62523" marR="62523" marT="31262" marB="31262" anchor="ctr">
                    <a:lnL>
                      <a:noFill/>
                    </a:lnL>
                    <a:lnR>
                      <a:noFill/>
                    </a:lnR>
                    <a:lnT>
                      <a:noFill/>
                    </a:lnT>
                    <a:lnB>
                      <a:noFill/>
                    </a:lnB>
                  </a:tcPr>
                </a:tc>
              </a:tr>
              <a:tr h="304800">
                <a:tc>
                  <a:txBody>
                    <a:bodyPr/>
                    <a:lstStyle/>
                    <a:p>
                      <a:r>
                        <a:rPr lang="en-US" sz="1200">
                          <a:hlinkClick r:id="rId8"/>
                        </a:rPr>
                        <a:t>January 22, 2007</a:t>
                      </a:r>
                      <a:endParaRPr lang="en-US" sz="1200"/>
                    </a:p>
                  </a:txBody>
                  <a:tcPr marL="62523" marR="62523" marT="31262" marB="31262" anchor="ctr">
                    <a:lnL>
                      <a:noFill/>
                    </a:lnL>
                    <a:lnR>
                      <a:noFill/>
                    </a:lnR>
                    <a:lnT>
                      <a:noFill/>
                    </a:lnT>
                    <a:lnB>
                      <a:noFill/>
                    </a:lnB>
                  </a:tcPr>
                </a:tc>
                <a:tc>
                  <a:txBody>
                    <a:bodyPr/>
                    <a:lstStyle/>
                    <a:p>
                      <a:r>
                        <a:rPr lang="en-US" sz="1200"/>
                        <a:t>1.1.1</a:t>
                      </a:r>
                    </a:p>
                  </a:txBody>
                  <a:tcPr marL="62523" marR="62523" marT="31262" marB="31262" anchor="ctr">
                    <a:lnL>
                      <a:noFill/>
                    </a:lnL>
                    <a:lnR>
                      <a:noFill/>
                    </a:lnR>
                    <a:lnT>
                      <a:noFill/>
                    </a:lnT>
                    <a:lnB>
                      <a:noFill/>
                    </a:lnB>
                  </a:tcPr>
                </a:tc>
                <a:tc>
                  <a:txBody>
                    <a:bodyPr/>
                    <a:lstStyle/>
                    <a:p>
                      <a:endParaRPr lang="en-US" sz="1200"/>
                    </a:p>
                  </a:txBody>
                  <a:tcPr marL="62523" marR="62523" marT="31262" marB="31262" anchor="ctr">
                    <a:lnL>
                      <a:noFill/>
                    </a:lnL>
                    <a:lnR>
                      <a:noFill/>
                    </a:lnR>
                    <a:lnT>
                      <a:noFill/>
                    </a:lnT>
                    <a:lnB>
                      <a:noFill/>
                    </a:lnB>
                  </a:tcPr>
                </a:tc>
              </a:tr>
              <a:tr h="304800">
                <a:tc>
                  <a:txBody>
                    <a:bodyPr/>
                    <a:lstStyle/>
                    <a:p>
                      <a:r>
                        <a:rPr lang="en-US" sz="1200">
                          <a:hlinkClick r:id="rId9"/>
                        </a:rPr>
                        <a:t>February 27, 2007</a:t>
                      </a:r>
                      <a:endParaRPr lang="en-US" sz="1200"/>
                    </a:p>
                  </a:txBody>
                  <a:tcPr marL="62523" marR="62523" marT="31262" marB="31262" anchor="ctr">
                    <a:lnL>
                      <a:noFill/>
                    </a:lnL>
                    <a:lnR>
                      <a:noFill/>
                    </a:lnR>
                    <a:lnT>
                      <a:noFill/>
                    </a:lnT>
                    <a:lnB>
                      <a:noFill/>
                    </a:lnB>
                  </a:tcPr>
                </a:tc>
                <a:tc>
                  <a:txBody>
                    <a:bodyPr/>
                    <a:lstStyle/>
                    <a:p>
                      <a:r>
                        <a:rPr lang="en-US" sz="1200"/>
                        <a:t>1.1.2</a:t>
                      </a:r>
                    </a:p>
                  </a:txBody>
                  <a:tcPr marL="62523" marR="62523" marT="31262" marB="31262" anchor="ctr">
                    <a:lnL>
                      <a:noFill/>
                    </a:lnL>
                    <a:lnR>
                      <a:noFill/>
                    </a:lnR>
                    <a:lnT>
                      <a:noFill/>
                    </a:lnT>
                    <a:lnB>
                      <a:noFill/>
                    </a:lnB>
                  </a:tcPr>
                </a:tc>
                <a:tc>
                  <a:txBody>
                    <a:bodyPr/>
                    <a:lstStyle/>
                    <a:p>
                      <a:endParaRPr lang="en-US" sz="1200"/>
                    </a:p>
                  </a:txBody>
                  <a:tcPr marL="62523" marR="62523" marT="31262" marB="31262" anchor="ctr">
                    <a:lnL>
                      <a:noFill/>
                    </a:lnL>
                    <a:lnR>
                      <a:noFill/>
                    </a:lnR>
                    <a:lnT>
                      <a:noFill/>
                    </a:lnT>
                    <a:lnB>
                      <a:noFill/>
                    </a:lnB>
                  </a:tcPr>
                </a:tc>
              </a:tr>
              <a:tr h="304800">
                <a:tc>
                  <a:txBody>
                    <a:bodyPr/>
                    <a:lstStyle/>
                    <a:p>
                      <a:r>
                        <a:rPr lang="en-US" sz="1200">
                          <a:hlinkClick r:id="rId10"/>
                        </a:rPr>
                        <a:t>July 1, 2007</a:t>
                      </a:r>
                      <a:endParaRPr lang="en-US" sz="1200"/>
                    </a:p>
                  </a:txBody>
                  <a:tcPr marL="62523" marR="62523" marT="31262" marB="31262" anchor="ctr">
                    <a:lnL>
                      <a:noFill/>
                    </a:lnL>
                    <a:lnR>
                      <a:noFill/>
                    </a:lnR>
                    <a:lnT>
                      <a:noFill/>
                    </a:lnT>
                    <a:lnB>
                      <a:noFill/>
                    </a:lnB>
                  </a:tcPr>
                </a:tc>
                <a:tc>
                  <a:txBody>
                    <a:bodyPr/>
                    <a:lstStyle/>
                    <a:p>
                      <a:r>
                        <a:rPr lang="en-US" sz="1200"/>
                        <a:t>1.1.3</a:t>
                      </a:r>
                    </a:p>
                  </a:txBody>
                  <a:tcPr marL="62523" marR="62523" marT="31262" marB="31262" anchor="ctr">
                    <a:lnL>
                      <a:noFill/>
                    </a:lnL>
                    <a:lnR>
                      <a:noFill/>
                    </a:lnR>
                    <a:lnT>
                      <a:noFill/>
                    </a:lnT>
                    <a:lnB>
                      <a:noFill/>
                    </a:lnB>
                  </a:tcPr>
                </a:tc>
                <a:tc>
                  <a:txBody>
                    <a:bodyPr/>
                    <a:lstStyle/>
                    <a:p>
                      <a:endParaRPr lang="en-US" sz="1200"/>
                    </a:p>
                  </a:txBody>
                  <a:tcPr marL="62523" marR="62523" marT="31262" marB="31262" anchor="ctr">
                    <a:lnL>
                      <a:noFill/>
                    </a:lnL>
                    <a:lnR>
                      <a:noFill/>
                    </a:lnR>
                    <a:lnT>
                      <a:noFill/>
                    </a:lnT>
                    <a:lnB>
                      <a:noFill/>
                    </a:lnB>
                  </a:tcPr>
                </a:tc>
              </a:tr>
              <a:tr h="304800">
                <a:tc>
                  <a:txBody>
                    <a:bodyPr/>
                    <a:lstStyle/>
                    <a:p>
                      <a:r>
                        <a:rPr lang="en-US" sz="1200">
                          <a:hlinkClick r:id="rId11"/>
                        </a:rPr>
                        <a:t>July 5, 2007</a:t>
                      </a:r>
                      <a:endParaRPr lang="en-US" sz="1200"/>
                    </a:p>
                  </a:txBody>
                  <a:tcPr marL="62523" marR="62523" marT="31262" marB="31262" anchor="ctr">
                    <a:lnL>
                      <a:noFill/>
                    </a:lnL>
                    <a:lnR>
                      <a:noFill/>
                    </a:lnR>
                    <a:lnT>
                      <a:noFill/>
                    </a:lnT>
                    <a:lnB>
                      <a:noFill/>
                    </a:lnB>
                  </a:tcPr>
                </a:tc>
                <a:tc>
                  <a:txBody>
                    <a:bodyPr/>
                    <a:lstStyle/>
                    <a:p>
                      <a:r>
                        <a:rPr lang="en-US" sz="1200"/>
                        <a:t>1.1.3.1</a:t>
                      </a:r>
                    </a:p>
                  </a:txBody>
                  <a:tcPr marL="62523" marR="62523" marT="31262" marB="31262" anchor="ctr">
                    <a:lnL>
                      <a:noFill/>
                    </a:lnL>
                    <a:lnR>
                      <a:noFill/>
                    </a:lnR>
                    <a:lnT>
                      <a:noFill/>
                    </a:lnT>
                    <a:lnB>
                      <a:noFill/>
                    </a:lnB>
                  </a:tcPr>
                </a:tc>
                <a:tc>
                  <a:txBody>
                    <a:bodyPr/>
                    <a:lstStyle/>
                    <a:p>
                      <a:endParaRPr lang="en-US" sz="1200"/>
                    </a:p>
                  </a:txBody>
                  <a:tcPr marL="62523" marR="62523" marT="31262" marB="31262" anchor="ctr">
                    <a:lnL>
                      <a:noFill/>
                    </a:lnL>
                    <a:lnR>
                      <a:noFill/>
                    </a:lnR>
                    <a:lnT>
                      <a:noFill/>
                    </a:lnT>
                    <a:lnB>
                      <a:noFill/>
                    </a:lnB>
                  </a:tcPr>
                </a:tc>
              </a:tr>
              <a:tr h="304800">
                <a:tc>
                  <a:txBody>
                    <a:bodyPr/>
                    <a:lstStyle/>
                    <a:p>
                      <a:r>
                        <a:rPr lang="en-US" sz="1200">
                          <a:hlinkClick r:id="rId12"/>
                        </a:rPr>
                        <a:t>August 24, 2007</a:t>
                      </a:r>
                      <a:endParaRPr lang="en-US" sz="1200"/>
                    </a:p>
                  </a:txBody>
                  <a:tcPr marL="62523" marR="62523" marT="31262" marB="31262" anchor="ctr">
                    <a:lnL>
                      <a:noFill/>
                    </a:lnL>
                    <a:lnR>
                      <a:noFill/>
                    </a:lnR>
                    <a:lnT>
                      <a:noFill/>
                    </a:lnT>
                    <a:lnB>
                      <a:noFill/>
                    </a:lnB>
                  </a:tcPr>
                </a:tc>
                <a:tc>
                  <a:txBody>
                    <a:bodyPr/>
                    <a:lstStyle/>
                    <a:p>
                      <a:r>
                        <a:rPr lang="en-US" sz="1200"/>
                        <a:t>1.1.4</a:t>
                      </a:r>
                    </a:p>
                  </a:txBody>
                  <a:tcPr marL="62523" marR="62523" marT="31262" marB="31262" anchor="ctr">
                    <a:lnL>
                      <a:noFill/>
                    </a:lnL>
                    <a:lnR>
                      <a:noFill/>
                    </a:lnR>
                    <a:lnT>
                      <a:noFill/>
                    </a:lnT>
                    <a:lnB>
                      <a:noFill/>
                    </a:lnB>
                  </a:tcPr>
                </a:tc>
                <a:tc>
                  <a:txBody>
                    <a:bodyPr/>
                    <a:lstStyle/>
                    <a:p>
                      <a:endParaRPr lang="en-US" sz="1200"/>
                    </a:p>
                  </a:txBody>
                  <a:tcPr marL="62523" marR="62523" marT="31262" marB="31262" anchor="ctr">
                    <a:lnL>
                      <a:noFill/>
                    </a:lnL>
                    <a:lnR>
                      <a:noFill/>
                    </a:lnR>
                    <a:lnT>
                      <a:noFill/>
                    </a:lnT>
                    <a:lnB>
                      <a:noFill/>
                    </a:lnB>
                  </a:tcPr>
                </a:tc>
              </a:tr>
              <a:tr h="533401">
                <a:tc>
                  <a:txBody>
                    <a:bodyPr/>
                    <a:lstStyle/>
                    <a:p>
                      <a:r>
                        <a:rPr lang="en-US" sz="1200">
                          <a:hlinkClick r:id="rId13"/>
                        </a:rPr>
                        <a:t>September 10, 2007</a:t>
                      </a:r>
                      <a:endParaRPr lang="en-US" sz="1200"/>
                    </a:p>
                  </a:txBody>
                  <a:tcPr marL="62523" marR="62523" marT="31262" marB="31262" anchor="ctr">
                    <a:lnL>
                      <a:noFill/>
                    </a:lnL>
                    <a:lnR>
                      <a:noFill/>
                    </a:lnR>
                    <a:lnT>
                      <a:noFill/>
                    </a:lnT>
                    <a:lnB>
                      <a:noFill/>
                    </a:lnB>
                  </a:tcPr>
                </a:tc>
                <a:tc>
                  <a:txBody>
                    <a:bodyPr/>
                    <a:lstStyle/>
                    <a:p>
                      <a:r>
                        <a:rPr lang="en-US" sz="1200"/>
                        <a:t>1.2</a:t>
                      </a:r>
                    </a:p>
                  </a:txBody>
                  <a:tcPr marL="62523" marR="62523" marT="31262" marB="31262" anchor="ctr">
                    <a:lnL>
                      <a:noFill/>
                    </a:lnL>
                    <a:lnR>
                      <a:noFill/>
                    </a:lnR>
                    <a:lnT>
                      <a:noFill/>
                    </a:lnT>
                    <a:lnB>
                      <a:noFill/>
                    </a:lnB>
                  </a:tcPr>
                </a:tc>
                <a:tc>
                  <a:txBody>
                    <a:bodyPr/>
                    <a:lstStyle/>
                    <a:p>
                      <a:endParaRPr lang="en-US" sz="1200"/>
                    </a:p>
                  </a:txBody>
                  <a:tcPr marL="62523" marR="62523" marT="31262" marB="31262" anchor="ctr">
                    <a:lnL>
                      <a:noFill/>
                    </a:lnL>
                    <a:lnR>
                      <a:noFill/>
                    </a:lnR>
                    <a:lnT>
                      <a:noFill/>
                    </a:lnT>
                    <a:lnB>
                      <a:noFill/>
                    </a:lnB>
                  </a:tcPr>
                </a:tc>
              </a:tr>
              <a:tr h="533401">
                <a:tc>
                  <a:txBody>
                    <a:bodyPr/>
                    <a:lstStyle/>
                    <a:p>
                      <a:r>
                        <a:rPr lang="en-US" sz="1200">
                          <a:hlinkClick r:id="rId14"/>
                        </a:rPr>
                        <a:t>September 16, 2007</a:t>
                      </a:r>
                      <a:endParaRPr lang="en-US" sz="1200"/>
                    </a:p>
                  </a:txBody>
                  <a:tcPr marL="62523" marR="62523" marT="31262" marB="31262" anchor="ctr">
                    <a:lnL>
                      <a:noFill/>
                    </a:lnL>
                    <a:lnR>
                      <a:noFill/>
                    </a:lnR>
                    <a:lnT>
                      <a:noFill/>
                    </a:lnT>
                    <a:lnB>
                      <a:noFill/>
                    </a:lnB>
                  </a:tcPr>
                </a:tc>
                <a:tc>
                  <a:txBody>
                    <a:bodyPr/>
                    <a:lstStyle/>
                    <a:p>
                      <a:r>
                        <a:rPr lang="en-US" sz="1200"/>
                        <a:t>1.2.1</a:t>
                      </a:r>
                    </a:p>
                  </a:txBody>
                  <a:tcPr marL="62523" marR="62523" marT="31262" marB="31262" anchor="ctr">
                    <a:lnL>
                      <a:noFill/>
                    </a:lnL>
                    <a:lnR>
                      <a:noFill/>
                    </a:lnR>
                    <a:lnT>
                      <a:noFill/>
                    </a:lnT>
                    <a:lnB>
                      <a:noFill/>
                    </a:lnB>
                  </a:tcPr>
                </a:tc>
                <a:tc>
                  <a:txBody>
                    <a:bodyPr/>
                    <a:lstStyle/>
                    <a:p>
                      <a:endParaRPr lang="en-US" sz="1200" dirty="0"/>
                    </a:p>
                  </a:txBody>
                  <a:tcPr marL="62523" marR="62523" marT="31262" marB="31262" anchor="ctr">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33400" y="0"/>
            <a:ext cx="8229600" cy="1143000"/>
          </a:xfrm>
        </p:spPr>
        <p:txBody>
          <a:bodyPr/>
          <a:lstStyle/>
          <a:p>
            <a:r>
              <a:rPr lang="en-US" dirty="0" smtClean="0"/>
              <a:t>Release History</a:t>
            </a:r>
            <a:endParaRPr lang="en-US" dirty="0"/>
          </a:p>
        </p:txBody>
      </p:sp>
      <p:graphicFrame>
        <p:nvGraphicFramePr>
          <p:cNvPr id="5" name="Table 4"/>
          <p:cNvGraphicFramePr>
            <a:graphicFrameLocks noGrp="1"/>
          </p:cNvGraphicFramePr>
          <p:nvPr/>
        </p:nvGraphicFramePr>
        <p:xfrm>
          <a:off x="533400" y="1295400"/>
          <a:ext cx="7772400" cy="5181601"/>
        </p:xfrm>
        <a:graphic>
          <a:graphicData uri="http://schemas.openxmlformats.org/drawingml/2006/table">
            <a:tbl>
              <a:tblPr/>
              <a:tblGrid>
                <a:gridCol w="2590800"/>
                <a:gridCol w="2590800"/>
                <a:gridCol w="2590800"/>
              </a:tblGrid>
              <a:tr h="275557">
                <a:tc>
                  <a:txBody>
                    <a:bodyPr/>
                    <a:lstStyle/>
                    <a:p>
                      <a:r>
                        <a:rPr lang="en-US" sz="1100" dirty="0">
                          <a:hlinkClick r:id="rId2"/>
                        </a:rPr>
                        <a:t>January 15, 2008</a:t>
                      </a:r>
                      <a:endParaRPr lang="en-US" sz="1100" dirty="0"/>
                    </a:p>
                  </a:txBody>
                  <a:tcPr marL="53474" marR="53474" marT="26737" marB="26737" anchor="ctr">
                    <a:lnL>
                      <a:noFill/>
                    </a:lnL>
                    <a:lnR>
                      <a:noFill/>
                    </a:lnR>
                    <a:lnT>
                      <a:noFill/>
                    </a:lnT>
                    <a:lnB>
                      <a:noFill/>
                    </a:lnB>
                  </a:tcPr>
                </a:tc>
                <a:tc>
                  <a:txBody>
                    <a:bodyPr/>
                    <a:lstStyle/>
                    <a:p>
                      <a:r>
                        <a:rPr lang="en-US" sz="1100"/>
                        <a:t>1.2.2</a:t>
                      </a:r>
                    </a:p>
                  </a:txBody>
                  <a:tcPr marL="53474" marR="53474" marT="26737" marB="26737" anchor="ctr">
                    <a:lnL>
                      <a:noFill/>
                    </a:lnL>
                    <a:lnR>
                      <a:noFill/>
                    </a:lnR>
                    <a:lnT>
                      <a:noFill/>
                    </a:lnT>
                    <a:lnB>
                      <a:noFill/>
                    </a:lnB>
                  </a:tcPr>
                </a:tc>
                <a:tc>
                  <a:txBody>
                    <a:bodyPr/>
                    <a:lstStyle/>
                    <a:p>
                      <a:endParaRPr lang="en-US" sz="1100"/>
                    </a:p>
                  </a:txBody>
                  <a:tcPr marL="53474" marR="53474" marT="26737" marB="26737" anchor="ctr">
                    <a:lnL>
                      <a:noFill/>
                    </a:lnL>
                    <a:lnR>
                      <a:noFill/>
                    </a:lnR>
                    <a:lnT>
                      <a:noFill/>
                    </a:lnT>
                    <a:lnB>
                      <a:noFill/>
                    </a:lnB>
                  </a:tcPr>
                </a:tc>
              </a:tr>
              <a:tr h="275557">
                <a:tc>
                  <a:txBody>
                    <a:bodyPr/>
                    <a:lstStyle/>
                    <a:p>
                      <a:r>
                        <a:rPr lang="en-US" sz="1100">
                          <a:hlinkClick r:id="rId3"/>
                        </a:rPr>
                        <a:t>February 8, 2008</a:t>
                      </a:r>
                      <a:endParaRPr lang="en-US" sz="1100"/>
                    </a:p>
                  </a:txBody>
                  <a:tcPr marL="53474" marR="53474" marT="26737" marB="26737" anchor="ctr">
                    <a:lnL>
                      <a:noFill/>
                    </a:lnL>
                    <a:lnR>
                      <a:noFill/>
                    </a:lnR>
                    <a:lnT>
                      <a:noFill/>
                    </a:lnT>
                    <a:lnB>
                      <a:noFill/>
                    </a:lnB>
                  </a:tcPr>
                </a:tc>
                <a:tc>
                  <a:txBody>
                    <a:bodyPr/>
                    <a:lstStyle/>
                    <a:p>
                      <a:r>
                        <a:rPr lang="en-US" sz="1100"/>
                        <a:t>1.2.3</a:t>
                      </a:r>
                    </a:p>
                  </a:txBody>
                  <a:tcPr marL="53474" marR="53474" marT="26737" marB="26737" anchor="ctr">
                    <a:lnL>
                      <a:noFill/>
                    </a:lnL>
                    <a:lnR>
                      <a:noFill/>
                    </a:lnR>
                    <a:lnT>
                      <a:noFill/>
                    </a:lnT>
                    <a:lnB>
                      <a:noFill/>
                    </a:lnB>
                  </a:tcPr>
                </a:tc>
                <a:tc>
                  <a:txBody>
                    <a:bodyPr/>
                    <a:lstStyle/>
                    <a:p>
                      <a:endParaRPr lang="en-US" sz="1100"/>
                    </a:p>
                  </a:txBody>
                  <a:tcPr marL="53474" marR="53474" marT="26737" marB="26737" anchor="ctr">
                    <a:lnL>
                      <a:noFill/>
                    </a:lnL>
                    <a:lnR>
                      <a:noFill/>
                    </a:lnR>
                    <a:lnT>
                      <a:noFill/>
                    </a:lnT>
                    <a:lnB>
                      <a:noFill/>
                    </a:lnB>
                  </a:tcPr>
                </a:tc>
              </a:tr>
              <a:tr h="275557">
                <a:tc>
                  <a:txBody>
                    <a:bodyPr/>
                    <a:lstStyle/>
                    <a:p>
                      <a:r>
                        <a:rPr lang="en-US" sz="1100" dirty="0">
                          <a:hlinkClick r:id="rId4"/>
                        </a:rPr>
                        <a:t>May 19, 2008</a:t>
                      </a:r>
                      <a:endParaRPr lang="en-US" sz="1100" dirty="0"/>
                    </a:p>
                  </a:txBody>
                  <a:tcPr marL="53474" marR="53474" marT="26737" marB="26737" anchor="ctr">
                    <a:lnL>
                      <a:noFill/>
                    </a:lnL>
                    <a:lnR>
                      <a:noFill/>
                    </a:lnR>
                    <a:lnT>
                      <a:noFill/>
                    </a:lnT>
                    <a:lnB>
                      <a:noFill/>
                    </a:lnB>
                  </a:tcPr>
                </a:tc>
                <a:tc>
                  <a:txBody>
                    <a:bodyPr/>
                    <a:lstStyle/>
                    <a:p>
                      <a:r>
                        <a:rPr lang="en-US" sz="1100"/>
                        <a:t>1.2.4</a:t>
                      </a:r>
                    </a:p>
                  </a:txBody>
                  <a:tcPr marL="53474" marR="53474" marT="26737" marB="26737" anchor="ctr">
                    <a:lnL>
                      <a:noFill/>
                    </a:lnL>
                    <a:lnR>
                      <a:noFill/>
                    </a:lnR>
                    <a:lnT>
                      <a:noFill/>
                    </a:lnT>
                    <a:lnB>
                      <a:noFill/>
                    </a:lnB>
                  </a:tcPr>
                </a:tc>
                <a:tc>
                  <a:txBody>
                    <a:bodyPr/>
                    <a:lstStyle/>
                    <a:p>
                      <a:endParaRPr lang="en-US" sz="1100"/>
                    </a:p>
                  </a:txBody>
                  <a:tcPr marL="53474" marR="53474" marT="26737" marB="26737" anchor="ctr">
                    <a:lnL>
                      <a:noFill/>
                    </a:lnL>
                    <a:lnR>
                      <a:noFill/>
                    </a:lnR>
                    <a:lnT>
                      <a:noFill/>
                    </a:lnT>
                    <a:lnB>
                      <a:noFill/>
                    </a:lnB>
                  </a:tcPr>
                </a:tc>
              </a:tr>
              <a:tr h="466480">
                <a:tc>
                  <a:txBody>
                    <a:bodyPr/>
                    <a:lstStyle/>
                    <a:p>
                      <a:r>
                        <a:rPr lang="en-US" sz="1100">
                          <a:hlinkClick r:id="rId5"/>
                        </a:rPr>
                        <a:t>May 21, 2008</a:t>
                      </a:r>
                      <a:endParaRPr lang="en-US" sz="1100"/>
                    </a:p>
                  </a:txBody>
                  <a:tcPr marL="53474" marR="53474" marT="26737" marB="26737" anchor="ctr">
                    <a:lnL>
                      <a:noFill/>
                    </a:lnL>
                    <a:lnR>
                      <a:noFill/>
                    </a:lnR>
                    <a:lnT>
                      <a:noFill/>
                    </a:lnT>
                    <a:lnB>
                      <a:noFill/>
                    </a:lnB>
                  </a:tcPr>
                </a:tc>
                <a:tc>
                  <a:txBody>
                    <a:bodyPr/>
                    <a:lstStyle/>
                    <a:p>
                      <a:r>
                        <a:rPr lang="en-US" sz="1100"/>
                        <a:t>1.2.5</a:t>
                      </a:r>
                    </a:p>
                  </a:txBody>
                  <a:tcPr marL="53474" marR="53474" marT="26737" marB="26737" anchor="ctr">
                    <a:lnL>
                      <a:noFill/>
                    </a:lnL>
                    <a:lnR>
                      <a:noFill/>
                    </a:lnR>
                    <a:lnT>
                      <a:noFill/>
                    </a:lnT>
                    <a:lnB>
                      <a:noFill/>
                    </a:lnB>
                  </a:tcPr>
                </a:tc>
                <a:tc>
                  <a:txBody>
                    <a:bodyPr/>
                    <a:lstStyle/>
                    <a:p>
                      <a:r>
                        <a:rPr lang="en-US" sz="1100"/>
                        <a:t>Fix for bad build of 1.2.4</a:t>
                      </a:r>
                    </a:p>
                  </a:txBody>
                  <a:tcPr marL="53474" marR="53474" marT="26737" marB="26737" anchor="ctr">
                    <a:lnL>
                      <a:noFill/>
                    </a:lnL>
                    <a:lnR>
                      <a:noFill/>
                    </a:lnR>
                    <a:lnT>
                      <a:noFill/>
                    </a:lnT>
                    <a:lnB>
                      <a:noFill/>
                    </a:lnB>
                  </a:tcPr>
                </a:tc>
              </a:tr>
              <a:tr h="275557">
                <a:tc>
                  <a:txBody>
                    <a:bodyPr/>
                    <a:lstStyle/>
                    <a:p>
                      <a:r>
                        <a:rPr lang="en-US" sz="1100">
                          <a:hlinkClick r:id="rId6"/>
                        </a:rPr>
                        <a:t>May 24, 2008</a:t>
                      </a:r>
                      <a:endParaRPr lang="en-US" sz="1100"/>
                    </a:p>
                  </a:txBody>
                  <a:tcPr marL="53474" marR="53474" marT="26737" marB="26737" anchor="ctr">
                    <a:lnL>
                      <a:noFill/>
                    </a:lnL>
                    <a:lnR>
                      <a:noFill/>
                    </a:lnR>
                    <a:lnT>
                      <a:noFill/>
                    </a:lnT>
                    <a:lnB>
                      <a:noFill/>
                    </a:lnB>
                  </a:tcPr>
                </a:tc>
                <a:tc>
                  <a:txBody>
                    <a:bodyPr/>
                    <a:lstStyle/>
                    <a:p>
                      <a:r>
                        <a:rPr lang="en-US" sz="1100"/>
                        <a:t>1.2.6</a:t>
                      </a:r>
                    </a:p>
                  </a:txBody>
                  <a:tcPr marL="53474" marR="53474" marT="26737" marB="26737" anchor="ctr">
                    <a:lnL>
                      <a:noFill/>
                    </a:lnL>
                    <a:lnR>
                      <a:noFill/>
                    </a:lnR>
                    <a:lnT>
                      <a:noFill/>
                    </a:lnT>
                    <a:lnB>
                      <a:noFill/>
                    </a:lnB>
                  </a:tcPr>
                </a:tc>
                <a:tc>
                  <a:txBody>
                    <a:bodyPr/>
                    <a:lstStyle/>
                    <a:p>
                      <a:endParaRPr lang="en-US" sz="1100"/>
                    </a:p>
                  </a:txBody>
                  <a:tcPr marL="53474" marR="53474" marT="26737" marB="26737" anchor="ctr">
                    <a:lnL>
                      <a:noFill/>
                    </a:lnL>
                    <a:lnR>
                      <a:noFill/>
                    </a:lnR>
                    <a:lnT>
                      <a:noFill/>
                    </a:lnT>
                    <a:lnB>
                      <a:noFill/>
                    </a:lnB>
                  </a:tcPr>
                </a:tc>
              </a:tr>
              <a:tr h="666400">
                <a:tc>
                  <a:txBody>
                    <a:bodyPr/>
                    <a:lstStyle/>
                    <a:p>
                      <a:r>
                        <a:rPr lang="en-US" sz="1100">
                          <a:hlinkClick r:id="rId7"/>
                        </a:rPr>
                        <a:t>January 14, 2009</a:t>
                      </a:r>
                      <a:endParaRPr lang="en-US" sz="1100"/>
                    </a:p>
                  </a:txBody>
                  <a:tcPr marL="53474" marR="53474" marT="26737" marB="26737" anchor="ctr">
                    <a:lnL>
                      <a:noFill/>
                    </a:lnL>
                    <a:lnR>
                      <a:noFill/>
                    </a:lnR>
                    <a:lnT>
                      <a:noFill/>
                    </a:lnT>
                    <a:lnB>
                      <a:noFill/>
                    </a:lnB>
                  </a:tcPr>
                </a:tc>
                <a:tc>
                  <a:txBody>
                    <a:bodyPr/>
                    <a:lstStyle/>
                    <a:p>
                      <a:r>
                        <a:rPr lang="en-US" sz="1100"/>
                        <a:t>1.3</a:t>
                      </a:r>
                    </a:p>
                  </a:txBody>
                  <a:tcPr marL="53474" marR="53474" marT="26737" marB="26737" anchor="ctr">
                    <a:lnL>
                      <a:noFill/>
                    </a:lnL>
                    <a:lnR>
                      <a:noFill/>
                    </a:lnR>
                    <a:lnT>
                      <a:noFill/>
                    </a:lnT>
                    <a:lnB>
                      <a:noFill/>
                    </a:lnB>
                  </a:tcPr>
                </a:tc>
                <a:tc>
                  <a:txBody>
                    <a:bodyPr/>
                    <a:lstStyle/>
                    <a:p>
                      <a:r>
                        <a:rPr lang="en-US" sz="1100"/>
                        <a:t>Sizzle Selector Engine introduced into core</a:t>
                      </a:r>
                    </a:p>
                  </a:txBody>
                  <a:tcPr marL="53474" marR="53474" marT="26737" marB="26737" anchor="ctr">
                    <a:lnL>
                      <a:noFill/>
                    </a:lnL>
                    <a:lnR>
                      <a:noFill/>
                    </a:lnR>
                    <a:lnT>
                      <a:noFill/>
                    </a:lnT>
                    <a:lnB>
                      <a:noFill/>
                    </a:lnB>
                  </a:tcPr>
                </a:tc>
              </a:tr>
              <a:tr h="275557">
                <a:tc>
                  <a:txBody>
                    <a:bodyPr/>
                    <a:lstStyle/>
                    <a:p>
                      <a:r>
                        <a:rPr lang="en-US" sz="1100">
                          <a:hlinkClick r:id="rId8"/>
                        </a:rPr>
                        <a:t>January 21, 2009</a:t>
                      </a:r>
                      <a:endParaRPr lang="en-US" sz="1100"/>
                    </a:p>
                  </a:txBody>
                  <a:tcPr marL="53474" marR="53474" marT="26737" marB="26737" anchor="ctr">
                    <a:lnL>
                      <a:noFill/>
                    </a:lnL>
                    <a:lnR>
                      <a:noFill/>
                    </a:lnR>
                    <a:lnT>
                      <a:noFill/>
                    </a:lnT>
                    <a:lnB>
                      <a:noFill/>
                    </a:lnB>
                  </a:tcPr>
                </a:tc>
                <a:tc>
                  <a:txBody>
                    <a:bodyPr/>
                    <a:lstStyle/>
                    <a:p>
                      <a:r>
                        <a:rPr lang="en-US" sz="1100"/>
                        <a:t>1.3.1</a:t>
                      </a:r>
                    </a:p>
                  </a:txBody>
                  <a:tcPr marL="53474" marR="53474" marT="26737" marB="26737" anchor="ctr">
                    <a:lnL>
                      <a:noFill/>
                    </a:lnL>
                    <a:lnR>
                      <a:noFill/>
                    </a:lnR>
                    <a:lnT>
                      <a:noFill/>
                    </a:lnT>
                    <a:lnB>
                      <a:noFill/>
                    </a:lnB>
                  </a:tcPr>
                </a:tc>
                <a:tc>
                  <a:txBody>
                    <a:bodyPr/>
                    <a:lstStyle/>
                    <a:p>
                      <a:endParaRPr lang="en-US" sz="1100"/>
                    </a:p>
                  </a:txBody>
                  <a:tcPr marL="53474" marR="53474" marT="26737" marB="26737" anchor="ctr">
                    <a:lnL>
                      <a:noFill/>
                    </a:lnL>
                    <a:lnR>
                      <a:noFill/>
                    </a:lnR>
                    <a:lnT>
                      <a:noFill/>
                    </a:lnT>
                    <a:lnB>
                      <a:noFill/>
                    </a:lnB>
                  </a:tcPr>
                </a:tc>
              </a:tr>
              <a:tr h="275557">
                <a:tc>
                  <a:txBody>
                    <a:bodyPr/>
                    <a:lstStyle/>
                    <a:p>
                      <a:r>
                        <a:rPr lang="en-US" sz="1100">
                          <a:hlinkClick r:id="rId9"/>
                        </a:rPr>
                        <a:t>February 20, 2009</a:t>
                      </a:r>
                      <a:endParaRPr lang="en-US" sz="1100"/>
                    </a:p>
                  </a:txBody>
                  <a:tcPr marL="53474" marR="53474" marT="26737" marB="26737" anchor="ctr">
                    <a:lnL>
                      <a:noFill/>
                    </a:lnL>
                    <a:lnR>
                      <a:noFill/>
                    </a:lnR>
                    <a:lnT>
                      <a:noFill/>
                    </a:lnT>
                    <a:lnB>
                      <a:noFill/>
                    </a:lnB>
                  </a:tcPr>
                </a:tc>
                <a:tc>
                  <a:txBody>
                    <a:bodyPr/>
                    <a:lstStyle/>
                    <a:p>
                      <a:r>
                        <a:rPr lang="en-US" sz="1100"/>
                        <a:t>1.3.2</a:t>
                      </a:r>
                    </a:p>
                  </a:txBody>
                  <a:tcPr marL="53474" marR="53474" marT="26737" marB="26737" anchor="ctr">
                    <a:lnL>
                      <a:noFill/>
                    </a:lnL>
                    <a:lnR>
                      <a:noFill/>
                    </a:lnR>
                    <a:lnT>
                      <a:noFill/>
                    </a:lnT>
                    <a:lnB>
                      <a:noFill/>
                    </a:lnB>
                  </a:tcPr>
                </a:tc>
                <a:tc>
                  <a:txBody>
                    <a:bodyPr/>
                    <a:lstStyle/>
                    <a:p>
                      <a:endParaRPr lang="en-US" sz="1100"/>
                    </a:p>
                  </a:txBody>
                  <a:tcPr marL="53474" marR="53474" marT="26737" marB="26737" anchor="ctr">
                    <a:lnL>
                      <a:noFill/>
                    </a:lnL>
                    <a:lnR>
                      <a:noFill/>
                    </a:lnR>
                    <a:lnT>
                      <a:noFill/>
                    </a:lnT>
                    <a:lnB>
                      <a:noFill/>
                    </a:lnB>
                  </a:tcPr>
                </a:tc>
              </a:tr>
              <a:tr h="275557">
                <a:tc>
                  <a:txBody>
                    <a:bodyPr/>
                    <a:lstStyle/>
                    <a:p>
                      <a:r>
                        <a:rPr lang="en-US" sz="1100">
                          <a:hlinkClick r:id="rId10"/>
                        </a:rPr>
                        <a:t>January 14, 2010</a:t>
                      </a:r>
                      <a:endParaRPr lang="en-US" sz="1100"/>
                    </a:p>
                  </a:txBody>
                  <a:tcPr marL="53474" marR="53474" marT="26737" marB="26737" anchor="ctr">
                    <a:lnL>
                      <a:noFill/>
                    </a:lnL>
                    <a:lnR>
                      <a:noFill/>
                    </a:lnR>
                    <a:lnT>
                      <a:noFill/>
                    </a:lnT>
                    <a:lnB>
                      <a:noFill/>
                    </a:lnB>
                  </a:tcPr>
                </a:tc>
                <a:tc>
                  <a:txBody>
                    <a:bodyPr/>
                    <a:lstStyle/>
                    <a:p>
                      <a:r>
                        <a:rPr lang="en-US" sz="1100"/>
                        <a:t>1.4</a:t>
                      </a:r>
                    </a:p>
                  </a:txBody>
                  <a:tcPr marL="53474" marR="53474" marT="26737" marB="26737" anchor="ctr">
                    <a:lnL>
                      <a:noFill/>
                    </a:lnL>
                    <a:lnR>
                      <a:noFill/>
                    </a:lnR>
                    <a:lnT>
                      <a:noFill/>
                    </a:lnT>
                    <a:lnB>
                      <a:noFill/>
                    </a:lnB>
                  </a:tcPr>
                </a:tc>
                <a:tc>
                  <a:txBody>
                    <a:bodyPr/>
                    <a:lstStyle/>
                    <a:p>
                      <a:endParaRPr lang="en-US" sz="1100"/>
                    </a:p>
                  </a:txBody>
                  <a:tcPr marL="53474" marR="53474" marT="26737" marB="26737" anchor="ctr">
                    <a:lnL>
                      <a:noFill/>
                    </a:lnL>
                    <a:lnR>
                      <a:noFill/>
                    </a:lnR>
                    <a:lnT>
                      <a:noFill/>
                    </a:lnT>
                    <a:lnB>
                      <a:noFill/>
                    </a:lnB>
                  </a:tcPr>
                </a:tc>
              </a:tr>
              <a:tr h="275557">
                <a:tc>
                  <a:txBody>
                    <a:bodyPr/>
                    <a:lstStyle/>
                    <a:p>
                      <a:r>
                        <a:rPr lang="en-US" sz="1100">
                          <a:hlinkClick r:id="rId11"/>
                        </a:rPr>
                        <a:t>January 25, 2010</a:t>
                      </a:r>
                      <a:endParaRPr lang="en-US" sz="1100"/>
                    </a:p>
                  </a:txBody>
                  <a:tcPr marL="53474" marR="53474" marT="26737" marB="26737" anchor="ctr">
                    <a:lnL>
                      <a:noFill/>
                    </a:lnL>
                    <a:lnR>
                      <a:noFill/>
                    </a:lnR>
                    <a:lnT>
                      <a:noFill/>
                    </a:lnT>
                    <a:lnB>
                      <a:noFill/>
                    </a:lnB>
                  </a:tcPr>
                </a:tc>
                <a:tc>
                  <a:txBody>
                    <a:bodyPr/>
                    <a:lstStyle/>
                    <a:p>
                      <a:r>
                        <a:rPr lang="en-US" sz="1100"/>
                        <a:t>1.4.1</a:t>
                      </a:r>
                    </a:p>
                  </a:txBody>
                  <a:tcPr marL="53474" marR="53474" marT="26737" marB="26737" anchor="ctr">
                    <a:lnL>
                      <a:noFill/>
                    </a:lnL>
                    <a:lnR>
                      <a:noFill/>
                    </a:lnR>
                    <a:lnT>
                      <a:noFill/>
                    </a:lnT>
                    <a:lnB>
                      <a:noFill/>
                    </a:lnB>
                  </a:tcPr>
                </a:tc>
                <a:tc>
                  <a:txBody>
                    <a:bodyPr/>
                    <a:lstStyle/>
                    <a:p>
                      <a:endParaRPr lang="en-US" sz="1100"/>
                    </a:p>
                  </a:txBody>
                  <a:tcPr marL="53474" marR="53474" marT="26737" marB="26737" anchor="ctr">
                    <a:lnL>
                      <a:noFill/>
                    </a:lnL>
                    <a:lnR>
                      <a:noFill/>
                    </a:lnR>
                    <a:lnT>
                      <a:noFill/>
                    </a:lnT>
                    <a:lnB>
                      <a:noFill/>
                    </a:lnB>
                  </a:tcPr>
                </a:tc>
              </a:tr>
              <a:tr h="275557">
                <a:tc>
                  <a:txBody>
                    <a:bodyPr/>
                    <a:lstStyle/>
                    <a:p>
                      <a:r>
                        <a:rPr lang="en-US" sz="1100">
                          <a:hlinkClick r:id="rId12"/>
                        </a:rPr>
                        <a:t>February 19, 2010</a:t>
                      </a:r>
                      <a:endParaRPr lang="en-US" sz="1100"/>
                    </a:p>
                  </a:txBody>
                  <a:tcPr marL="53474" marR="53474" marT="26737" marB="26737" anchor="ctr">
                    <a:lnL>
                      <a:noFill/>
                    </a:lnL>
                    <a:lnR>
                      <a:noFill/>
                    </a:lnR>
                    <a:lnT>
                      <a:noFill/>
                    </a:lnT>
                    <a:lnB>
                      <a:noFill/>
                    </a:lnB>
                  </a:tcPr>
                </a:tc>
                <a:tc>
                  <a:txBody>
                    <a:bodyPr/>
                    <a:lstStyle/>
                    <a:p>
                      <a:r>
                        <a:rPr lang="en-US" sz="1100"/>
                        <a:t>1.4.2</a:t>
                      </a:r>
                    </a:p>
                  </a:txBody>
                  <a:tcPr marL="53474" marR="53474" marT="26737" marB="26737" anchor="ctr">
                    <a:lnL>
                      <a:noFill/>
                    </a:lnL>
                    <a:lnR>
                      <a:noFill/>
                    </a:lnR>
                    <a:lnT>
                      <a:noFill/>
                    </a:lnT>
                    <a:lnB>
                      <a:noFill/>
                    </a:lnB>
                  </a:tcPr>
                </a:tc>
                <a:tc>
                  <a:txBody>
                    <a:bodyPr/>
                    <a:lstStyle/>
                    <a:p>
                      <a:endParaRPr lang="en-US" sz="1100"/>
                    </a:p>
                  </a:txBody>
                  <a:tcPr marL="53474" marR="53474" marT="26737" marB="26737" anchor="ctr">
                    <a:lnL>
                      <a:noFill/>
                    </a:lnL>
                    <a:lnR>
                      <a:noFill/>
                    </a:lnR>
                    <a:lnT>
                      <a:noFill/>
                    </a:lnT>
                    <a:lnB>
                      <a:noFill/>
                    </a:lnB>
                  </a:tcPr>
                </a:tc>
              </a:tr>
              <a:tr h="275557">
                <a:tc>
                  <a:txBody>
                    <a:bodyPr/>
                    <a:lstStyle/>
                    <a:p>
                      <a:r>
                        <a:rPr lang="en-US" sz="1100">
                          <a:hlinkClick r:id="rId13"/>
                        </a:rPr>
                        <a:t>October 16, 2010</a:t>
                      </a:r>
                      <a:endParaRPr lang="en-US" sz="1100"/>
                    </a:p>
                  </a:txBody>
                  <a:tcPr marL="53474" marR="53474" marT="26737" marB="26737" anchor="ctr">
                    <a:lnL>
                      <a:noFill/>
                    </a:lnL>
                    <a:lnR>
                      <a:noFill/>
                    </a:lnR>
                    <a:lnT>
                      <a:noFill/>
                    </a:lnT>
                    <a:lnB>
                      <a:noFill/>
                    </a:lnB>
                  </a:tcPr>
                </a:tc>
                <a:tc>
                  <a:txBody>
                    <a:bodyPr/>
                    <a:lstStyle/>
                    <a:p>
                      <a:r>
                        <a:rPr lang="en-US" sz="1100"/>
                        <a:t>1.4.3</a:t>
                      </a:r>
                    </a:p>
                  </a:txBody>
                  <a:tcPr marL="53474" marR="53474" marT="26737" marB="26737" anchor="ctr">
                    <a:lnL>
                      <a:noFill/>
                    </a:lnL>
                    <a:lnR>
                      <a:noFill/>
                    </a:lnR>
                    <a:lnT>
                      <a:noFill/>
                    </a:lnT>
                    <a:lnB>
                      <a:noFill/>
                    </a:lnB>
                  </a:tcPr>
                </a:tc>
                <a:tc>
                  <a:txBody>
                    <a:bodyPr/>
                    <a:lstStyle/>
                    <a:p>
                      <a:endParaRPr lang="en-US" sz="1100"/>
                    </a:p>
                  </a:txBody>
                  <a:tcPr marL="53474" marR="53474" marT="26737" marB="26737" anchor="ctr">
                    <a:lnL>
                      <a:noFill/>
                    </a:lnL>
                    <a:lnR>
                      <a:noFill/>
                    </a:lnR>
                    <a:lnT>
                      <a:noFill/>
                    </a:lnT>
                    <a:lnB>
                      <a:noFill/>
                    </a:lnB>
                  </a:tcPr>
                </a:tc>
              </a:tr>
              <a:tr h="275557">
                <a:tc>
                  <a:txBody>
                    <a:bodyPr/>
                    <a:lstStyle/>
                    <a:p>
                      <a:r>
                        <a:rPr lang="en-US" sz="1100">
                          <a:hlinkClick r:id="rId14"/>
                        </a:rPr>
                        <a:t>November 11, 2010</a:t>
                      </a:r>
                      <a:endParaRPr lang="en-US" sz="1100"/>
                    </a:p>
                  </a:txBody>
                  <a:tcPr marL="53474" marR="53474" marT="26737" marB="26737" anchor="ctr">
                    <a:lnL>
                      <a:noFill/>
                    </a:lnL>
                    <a:lnR>
                      <a:noFill/>
                    </a:lnR>
                    <a:lnT>
                      <a:noFill/>
                    </a:lnT>
                    <a:lnB>
                      <a:noFill/>
                    </a:lnB>
                  </a:tcPr>
                </a:tc>
                <a:tc>
                  <a:txBody>
                    <a:bodyPr/>
                    <a:lstStyle/>
                    <a:p>
                      <a:r>
                        <a:rPr lang="en-US" sz="1100"/>
                        <a:t>1.4.4</a:t>
                      </a:r>
                    </a:p>
                  </a:txBody>
                  <a:tcPr marL="53474" marR="53474" marT="26737" marB="26737" anchor="ctr">
                    <a:lnL>
                      <a:noFill/>
                    </a:lnL>
                    <a:lnR>
                      <a:noFill/>
                    </a:lnR>
                    <a:lnT>
                      <a:noFill/>
                    </a:lnT>
                    <a:lnB>
                      <a:noFill/>
                    </a:lnB>
                  </a:tcPr>
                </a:tc>
                <a:tc>
                  <a:txBody>
                    <a:bodyPr/>
                    <a:lstStyle/>
                    <a:p>
                      <a:endParaRPr lang="en-US" sz="1100"/>
                    </a:p>
                  </a:txBody>
                  <a:tcPr marL="53474" marR="53474" marT="26737" marB="26737" anchor="ctr">
                    <a:lnL>
                      <a:noFill/>
                    </a:lnL>
                    <a:lnR>
                      <a:noFill/>
                    </a:lnR>
                    <a:lnT>
                      <a:noFill/>
                    </a:lnT>
                    <a:lnB>
                      <a:noFill/>
                    </a:lnB>
                  </a:tcPr>
                </a:tc>
              </a:tr>
              <a:tr h="466480">
                <a:tc>
                  <a:txBody>
                    <a:bodyPr/>
                    <a:lstStyle/>
                    <a:p>
                      <a:r>
                        <a:rPr lang="en-US" sz="1100">
                          <a:hlinkClick r:id="rId15"/>
                        </a:rPr>
                        <a:t>January 31, 2011</a:t>
                      </a:r>
                      <a:endParaRPr lang="en-US" sz="1100"/>
                    </a:p>
                  </a:txBody>
                  <a:tcPr marL="53474" marR="53474" marT="26737" marB="26737" anchor="ctr">
                    <a:lnL>
                      <a:noFill/>
                    </a:lnL>
                    <a:lnR>
                      <a:noFill/>
                    </a:lnR>
                    <a:lnT>
                      <a:noFill/>
                    </a:lnT>
                    <a:lnB>
                      <a:noFill/>
                    </a:lnB>
                  </a:tcPr>
                </a:tc>
                <a:tc>
                  <a:txBody>
                    <a:bodyPr/>
                    <a:lstStyle/>
                    <a:p>
                      <a:r>
                        <a:rPr lang="en-US" sz="1100"/>
                        <a:t>1.5</a:t>
                      </a:r>
                    </a:p>
                  </a:txBody>
                  <a:tcPr marL="53474" marR="53474" marT="26737" marB="26737" anchor="ctr">
                    <a:lnL>
                      <a:noFill/>
                    </a:lnL>
                    <a:lnR>
                      <a:noFill/>
                    </a:lnR>
                    <a:lnT>
                      <a:noFill/>
                    </a:lnT>
                    <a:lnB>
                      <a:noFill/>
                    </a:lnB>
                  </a:tcPr>
                </a:tc>
                <a:tc>
                  <a:txBody>
                    <a:bodyPr/>
                    <a:lstStyle/>
                    <a:p>
                      <a:r>
                        <a:rPr lang="en-US" sz="1100"/>
                        <a:t>Deferred callback management</a:t>
                      </a:r>
                    </a:p>
                  </a:txBody>
                  <a:tcPr marL="53474" marR="53474" marT="26737" marB="26737" anchor="ctr">
                    <a:lnL>
                      <a:noFill/>
                    </a:lnL>
                    <a:lnR>
                      <a:noFill/>
                    </a:lnR>
                    <a:lnT>
                      <a:noFill/>
                    </a:lnT>
                    <a:lnB>
                      <a:noFill/>
                    </a:lnB>
                  </a:tcPr>
                </a:tc>
              </a:tr>
              <a:tr h="275557">
                <a:tc>
                  <a:txBody>
                    <a:bodyPr/>
                    <a:lstStyle/>
                    <a:p>
                      <a:r>
                        <a:rPr lang="en-US" sz="1100">
                          <a:hlinkClick r:id="rId16"/>
                        </a:rPr>
                        <a:t>February 24, 2011</a:t>
                      </a:r>
                      <a:endParaRPr lang="en-US" sz="1100"/>
                    </a:p>
                  </a:txBody>
                  <a:tcPr marL="53474" marR="53474" marT="26737" marB="26737" anchor="ctr">
                    <a:lnL>
                      <a:noFill/>
                    </a:lnL>
                    <a:lnR>
                      <a:noFill/>
                    </a:lnR>
                    <a:lnT>
                      <a:noFill/>
                    </a:lnT>
                    <a:lnB>
                      <a:noFill/>
                    </a:lnB>
                  </a:tcPr>
                </a:tc>
                <a:tc>
                  <a:txBody>
                    <a:bodyPr/>
                    <a:lstStyle/>
                    <a:p>
                      <a:r>
                        <a:rPr lang="en-US" sz="1100"/>
                        <a:t>1.5.1</a:t>
                      </a:r>
                    </a:p>
                  </a:txBody>
                  <a:tcPr marL="53474" marR="53474" marT="26737" marB="26737" anchor="ctr">
                    <a:lnL>
                      <a:noFill/>
                    </a:lnL>
                    <a:lnR>
                      <a:noFill/>
                    </a:lnR>
                    <a:lnT>
                      <a:noFill/>
                    </a:lnT>
                    <a:lnB>
                      <a:noFill/>
                    </a:lnB>
                  </a:tcPr>
                </a:tc>
                <a:tc>
                  <a:txBody>
                    <a:bodyPr/>
                    <a:lstStyle/>
                    <a:p>
                      <a:endParaRPr lang="en-US" sz="1100"/>
                    </a:p>
                  </a:txBody>
                  <a:tcPr marL="53474" marR="53474" marT="26737" marB="26737" anchor="ctr">
                    <a:lnL>
                      <a:noFill/>
                    </a:lnL>
                    <a:lnR>
                      <a:noFill/>
                    </a:lnR>
                    <a:lnT>
                      <a:noFill/>
                    </a:lnT>
                    <a:lnB>
                      <a:noFill/>
                    </a:lnB>
                  </a:tcPr>
                </a:tc>
              </a:tr>
              <a:tr h="275557">
                <a:tc>
                  <a:txBody>
                    <a:bodyPr/>
                    <a:lstStyle/>
                    <a:p>
                      <a:r>
                        <a:rPr lang="en-US" sz="1100">
                          <a:hlinkClick r:id="rId17"/>
                        </a:rPr>
                        <a:t>March 31, 2011</a:t>
                      </a:r>
                      <a:endParaRPr lang="en-US" sz="1100"/>
                    </a:p>
                  </a:txBody>
                  <a:tcPr marL="53474" marR="53474" marT="26737" marB="26737" anchor="ctr">
                    <a:lnL>
                      <a:noFill/>
                    </a:lnL>
                    <a:lnR>
                      <a:noFill/>
                    </a:lnR>
                    <a:lnT>
                      <a:noFill/>
                    </a:lnT>
                    <a:lnB>
                      <a:noFill/>
                    </a:lnB>
                  </a:tcPr>
                </a:tc>
                <a:tc>
                  <a:txBody>
                    <a:bodyPr/>
                    <a:lstStyle/>
                    <a:p>
                      <a:r>
                        <a:rPr lang="en-US" sz="1100"/>
                        <a:t>1.5.2</a:t>
                      </a:r>
                    </a:p>
                  </a:txBody>
                  <a:tcPr marL="53474" marR="53474" marT="26737" marB="26737" anchor="ctr">
                    <a:lnL>
                      <a:noFill/>
                    </a:lnL>
                    <a:lnR>
                      <a:noFill/>
                    </a:lnR>
                    <a:lnT>
                      <a:noFill/>
                    </a:lnT>
                    <a:lnB>
                      <a:noFill/>
                    </a:lnB>
                  </a:tcPr>
                </a:tc>
                <a:tc>
                  <a:txBody>
                    <a:bodyPr/>
                    <a:lstStyle/>
                    <a:p>
                      <a:endParaRPr lang="en-US" sz="1100" dirty="0"/>
                    </a:p>
                  </a:txBody>
                  <a:tcPr marL="53474" marR="53474" marT="26737" marB="26737">
                    <a:lnL>
                      <a:noFill/>
                    </a:lnL>
                    <a:lnT>
                      <a:noFill/>
                    </a:lnT>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Developer Resources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Official site</a:t>
            </a:r>
          </a:p>
          <a:p>
            <a:pPr lvl="1"/>
            <a:r>
              <a:rPr lang="en-US" dirty="0" smtClean="0">
                <a:hlinkClick r:id="rId2"/>
              </a:rPr>
              <a:t>http://jquery.com/</a:t>
            </a:r>
            <a:r>
              <a:rPr lang="en-US" dirty="0" smtClean="0"/>
              <a:t> </a:t>
            </a:r>
          </a:p>
          <a:p>
            <a:r>
              <a:rPr lang="en-US" dirty="0" smtClean="0"/>
              <a:t>Documentation</a:t>
            </a:r>
          </a:p>
          <a:p>
            <a:pPr lvl="1"/>
            <a:r>
              <a:rPr lang="en-US" dirty="0" smtClean="0">
                <a:hlinkClick r:id="rId3"/>
              </a:rPr>
              <a:t>http://docs.jquery.com/Main_Page</a:t>
            </a:r>
            <a:r>
              <a:rPr lang="en-US" dirty="0" smtClean="0"/>
              <a:t> </a:t>
            </a:r>
          </a:p>
          <a:p>
            <a:r>
              <a:rPr lang="en-US" dirty="0" smtClean="0"/>
              <a:t>Official Forums</a:t>
            </a:r>
          </a:p>
          <a:p>
            <a:pPr lvl="1"/>
            <a:r>
              <a:rPr lang="en-US" b="1" dirty="0" smtClean="0">
                <a:hlinkClick r:id="rId4" tooltip="http://forum.jquery.com/"/>
              </a:rPr>
              <a:t>http://forum.jquery.com/</a:t>
            </a:r>
            <a:endParaRPr lang="en-US" b="1" dirty="0" smtClean="0"/>
          </a:p>
          <a:p>
            <a:r>
              <a:rPr lang="en-US" dirty="0" smtClean="0"/>
              <a:t>Source Code</a:t>
            </a:r>
          </a:p>
          <a:p>
            <a:pPr lvl="1"/>
            <a:r>
              <a:rPr lang="en-US" dirty="0" smtClean="0">
                <a:hlinkClick r:id="rId5"/>
              </a:rPr>
              <a:t>http://docs.jquery.com/Downloading_jQuery</a:t>
            </a:r>
            <a:endParaRPr lang="en-US" dirty="0" smtClean="0"/>
          </a:p>
          <a:p>
            <a:r>
              <a:rPr lang="en-US" dirty="0" smtClean="0"/>
              <a:t>Plug-in / Authoring</a:t>
            </a:r>
          </a:p>
          <a:p>
            <a:pPr lvl="1"/>
            <a:r>
              <a:rPr lang="en-US" dirty="0" smtClean="0">
                <a:hlinkClick r:id="rId6"/>
              </a:rPr>
              <a:t>http://docs.jquery.com/Plugins/Authoring</a:t>
            </a:r>
            <a:endParaRPr lang="en-US" dirty="0" smtClean="0"/>
          </a:p>
          <a:p>
            <a:r>
              <a:rPr lang="en-US" dirty="0" smtClean="0"/>
              <a:t>Raising new Bugs</a:t>
            </a:r>
          </a:p>
          <a:p>
            <a:pPr lvl="1"/>
            <a:r>
              <a:rPr lang="en-US" dirty="0" smtClean="0">
                <a:hlinkClick r:id="rId7"/>
              </a:rPr>
              <a:t>http://bugs.jquery.com/newticket</a:t>
            </a:r>
            <a:r>
              <a:rPr lang="en-US" dirty="0" smtClean="0"/>
              <a:t> </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t>References</a:t>
            </a:r>
            <a:endParaRPr lang="en-US" dirty="0"/>
          </a:p>
        </p:txBody>
      </p:sp>
      <p:sp>
        <p:nvSpPr>
          <p:cNvPr id="3" name="Content Placeholder 2"/>
          <p:cNvSpPr>
            <a:spLocks noGrp="1"/>
          </p:cNvSpPr>
          <p:nvPr>
            <p:ph idx="1"/>
          </p:nvPr>
        </p:nvSpPr>
        <p:spPr>
          <a:xfrm>
            <a:off x="457200" y="1752600"/>
            <a:ext cx="8229600" cy="4648200"/>
          </a:xfrm>
        </p:spPr>
        <p:txBody>
          <a:bodyPr>
            <a:normAutofit fontScale="92500" lnSpcReduction="10000"/>
          </a:bodyPr>
          <a:lstStyle/>
          <a:p>
            <a:r>
              <a:rPr lang="en-US" dirty="0" smtClean="0"/>
              <a:t>jQuery in Action</a:t>
            </a:r>
          </a:p>
          <a:p>
            <a:endParaRPr lang="en-US" dirty="0" smtClean="0"/>
          </a:p>
          <a:p>
            <a:endParaRPr lang="en-US" dirty="0" smtClean="0"/>
          </a:p>
          <a:p>
            <a:r>
              <a:rPr lang="en-US" dirty="0" smtClean="0"/>
              <a:t>jQuery Enlightment</a:t>
            </a:r>
          </a:p>
          <a:p>
            <a:endParaRPr lang="en-US" dirty="0" smtClean="0"/>
          </a:p>
          <a:p>
            <a:endParaRPr lang="en-US" dirty="0" smtClean="0"/>
          </a:p>
          <a:p>
            <a:r>
              <a:rPr lang="en-US" dirty="0" smtClean="0"/>
              <a:t>Learning jQuery 1.3</a:t>
            </a:r>
          </a:p>
          <a:p>
            <a:endParaRPr lang="en-US" dirty="0" smtClean="0"/>
          </a:p>
          <a:p>
            <a:r>
              <a:rPr lang="en-US" dirty="0" smtClean="0"/>
              <a:t>Introduction to jQuery</a:t>
            </a:r>
          </a:p>
          <a:p>
            <a:pPr lvl="1"/>
            <a:r>
              <a:rPr lang="en-NZ" dirty="0" smtClean="0">
                <a:hlinkClick r:id="rId2"/>
              </a:rPr>
              <a:t>http://www.west-wind.com/presentations/jQuery/default.aspx</a:t>
            </a:r>
            <a:r>
              <a:rPr lang="en-US" dirty="0" smtClean="0"/>
              <a:t> </a:t>
            </a:r>
            <a:endParaRPr lang="en-US" dirty="0"/>
          </a:p>
        </p:txBody>
      </p:sp>
      <p:pic>
        <p:nvPicPr>
          <p:cNvPr id="44036" name="Picture 4"/>
          <p:cNvPicPr>
            <a:picLocks noChangeAspect="1" noChangeArrowheads="1"/>
          </p:cNvPicPr>
          <p:nvPr/>
        </p:nvPicPr>
        <p:blipFill>
          <a:blip r:embed="rId3" cstate="print"/>
          <a:srcRect/>
          <a:stretch>
            <a:fillRect/>
          </a:stretch>
        </p:blipFill>
        <p:spPr bwMode="auto">
          <a:xfrm>
            <a:off x="3810000" y="1371600"/>
            <a:ext cx="762000" cy="952500"/>
          </a:xfrm>
          <a:prstGeom prst="rect">
            <a:avLst/>
          </a:prstGeom>
          <a:noFill/>
          <a:ln w="9525">
            <a:noFill/>
            <a:miter lim="800000"/>
            <a:headEnd/>
            <a:tailEnd/>
          </a:ln>
        </p:spPr>
      </p:pic>
      <p:pic>
        <p:nvPicPr>
          <p:cNvPr id="44037" name="Picture 5"/>
          <p:cNvPicPr>
            <a:picLocks noChangeAspect="1" noChangeArrowheads="1"/>
          </p:cNvPicPr>
          <p:nvPr/>
        </p:nvPicPr>
        <p:blipFill>
          <a:blip r:embed="rId4" cstate="print"/>
          <a:srcRect/>
          <a:stretch>
            <a:fillRect/>
          </a:stretch>
        </p:blipFill>
        <p:spPr bwMode="auto">
          <a:xfrm>
            <a:off x="3810000" y="2667000"/>
            <a:ext cx="762000" cy="952500"/>
          </a:xfrm>
          <a:prstGeom prst="rect">
            <a:avLst/>
          </a:prstGeom>
          <a:noFill/>
          <a:ln w="9525">
            <a:noFill/>
            <a:miter lim="800000"/>
            <a:headEnd/>
            <a:tailEnd/>
          </a:ln>
        </p:spPr>
      </p:pic>
      <p:pic>
        <p:nvPicPr>
          <p:cNvPr id="44038" name="Picture 6"/>
          <p:cNvPicPr>
            <a:picLocks noChangeAspect="1" noChangeArrowheads="1"/>
          </p:cNvPicPr>
          <p:nvPr/>
        </p:nvPicPr>
        <p:blipFill>
          <a:blip r:embed="rId5" cstate="print"/>
          <a:srcRect/>
          <a:stretch>
            <a:fillRect/>
          </a:stretch>
        </p:blipFill>
        <p:spPr bwMode="auto">
          <a:xfrm>
            <a:off x="3810000" y="3886200"/>
            <a:ext cx="762000" cy="95250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57600" y="2971800"/>
            <a:ext cx="2044919"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Q &amp; A</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with JavaScript</a:t>
            </a:r>
            <a:endParaRPr lang="en-US" dirty="0"/>
          </a:p>
        </p:txBody>
      </p:sp>
      <p:sp>
        <p:nvSpPr>
          <p:cNvPr id="3" name="Content Placeholder 2"/>
          <p:cNvSpPr>
            <a:spLocks noGrp="1"/>
          </p:cNvSpPr>
          <p:nvPr>
            <p:ph idx="1"/>
          </p:nvPr>
        </p:nvSpPr>
        <p:spPr/>
        <p:txBody>
          <a:bodyPr/>
          <a:lstStyle/>
          <a:p>
            <a:r>
              <a:rPr lang="en-US" dirty="0" smtClean="0"/>
              <a:t>JavaScript become essential for modern web page development, but ….</a:t>
            </a:r>
          </a:p>
          <a:p>
            <a:r>
              <a:rPr lang="en-US" dirty="0" smtClean="0"/>
              <a:t>JavaScript has become bloated</a:t>
            </a:r>
          </a:p>
          <a:p>
            <a:pPr lvl="1"/>
            <a:r>
              <a:rPr lang="en-US" dirty="0" smtClean="0"/>
              <a:t>DOM Navigations</a:t>
            </a:r>
          </a:p>
          <a:p>
            <a:pPr lvl="1"/>
            <a:r>
              <a:rPr lang="en-US" dirty="0" smtClean="0"/>
              <a:t>Browser differences</a:t>
            </a:r>
          </a:p>
          <a:p>
            <a:r>
              <a:rPr lang="en-US" dirty="0" smtClean="0"/>
              <a:t>Writing JavaScript code is</a:t>
            </a:r>
          </a:p>
          <a:p>
            <a:pPr lvl="1"/>
            <a:r>
              <a:rPr lang="en-US" dirty="0" smtClean="0"/>
              <a:t>Tedious</a:t>
            </a:r>
          </a:p>
          <a:p>
            <a:pPr lvl="1"/>
            <a:r>
              <a:rPr lang="en-US" dirty="0" smtClean="0"/>
              <a:t>Time consuming</a:t>
            </a:r>
          </a:p>
          <a:p>
            <a:pPr lvl="1"/>
            <a:r>
              <a:rPr lang="en-US" dirty="0" smtClean="0"/>
              <a:t>Error prone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your HTML cluttered?</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667000" y="2209800"/>
            <a:ext cx="2895600" cy="20574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762000" y="4800600"/>
            <a:ext cx="7250471" cy="15240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to the rescue</a:t>
            </a:r>
            <a:endParaRPr lang="en-US" dirty="0"/>
          </a:p>
        </p:txBody>
      </p:sp>
      <p:sp>
        <p:nvSpPr>
          <p:cNvPr id="3" name="Content Placeholder 2"/>
          <p:cNvSpPr>
            <a:spLocks noGrp="1"/>
          </p:cNvSpPr>
          <p:nvPr>
            <p:ph idx="1"/>
          </p:nvPr>
        </p:nvSpPr>
        <p:spPr/>
        <p:txBody>
          <a:bodyPr/>
          <a:lstStyle/>
          <a:p>
            <a:r>
              <a:rPr lang="en-US" dirty="0" smtClean="0"/>
              <a:t>jQuery makes writing JavaScript easier</a:t>
            </a:r>
          </a:p>
          <a:p>
            <a:pPr lvl="1"/>
            <a:r>
              <a:rPr lang="en-US" dirty="0" smtClean="0"/>
              <a:t>DOM Navigation</a:t>
            </a:r>
          </a:p>
          <a:p>
            <a:pPr lvl="1"/>
            <a:r>
              <a:rPr lang="en-US" dirty="0" smtClean="0"/>
              <a:t>Apply methods to set of DOM objects</a:t>
            </a:r>
          </a:p>
          <a:p>
            <a:pPr lvl="1"/>
            <a:r>
              <a:rPr lang="en-US" dirty="0" smtClean="0"/>
              <a:t>Builder models</a:t>
            </a:r>
          </a:p>
          <a:p>
            <a:pPr lvl="1"/>
            <a:r>
              <a:rPr lang="en-US" dirty="0" smtClean="0"/>
              <a:t>Extensible and tons of libraries</a:t>
            </a:r>
          </a:p>
          <a:p>
            <a:pPr lvl="1"/>
            <a:r>
              <a:rPr lang="en-US" dirty="0" smtClean="0"/>
              <a:t>Cross Browser support</a:t>
            </a:r>
          </a:p>
          <a:p>
            <a:pPr lvl="1"/>
            <a:r>
              <a:rPr lang="en-US" dirty="0" smtClean="0"/>
              <a:t>Easy and advanced UI components</a:t>
            </a:r>
          </a:p>
          <a:p>
            <a:pPr lvl="1"/>
            <a:r>
              <a:rPr lang="en-US" dirty="0" smtClean="0"/>
              <a:t>Lightweight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helps organize the mess</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3048000" y="1981200"/>
            <a:ext cx="2667000" cy="243840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609600" y="4648199"/>
            <a:ext cx="8077200" cy="1818019"/>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About jQuery</a:t>
            </a:r>
            <a:endParaRPr lang="en-US" dirty="0"/>
          </a:p>
        </p:txBody>
      </p:sp>
      <p:sp>
        <p:nvSpPr>
          <p:cNvPr id="3" name="Content Placeholder 2"/>
          <p:cNvSpPr>
            <a:spLocks noGrp="1"/>
          </p:cNvSpPr>
          <p:nvPr>
            <p:ph idx="1"/>
          </p:nvPr>
        </p:nvSpPr>
        <p:spPr>
          <a:xfrm>
            <a:off x="457200" y="1447800"/>
            <a:ext cx="8229600" cy="4876800"/>
          </a:xfrm>
        </p:spPr>
        <p:txBody>
          <a:bodyPr/>
          <a:lstStyle/>
          <a:p>
            <a:endParaRPr lang="en-US" sz="2800" dirty="0" smtClean="0"/>
          </a:p>
          <a:p>
            <a:r>
              <a:rPr lang="en-US" sz="2800" dirty="0" smtClean="0"/>
              <a:t>Developed by </a:t>
            </a:r>
            <a:r>
              <a:rPr lang="en-US" sz="2800" b="1" dirty="0" smtClean="0"/>
              <a:t>John Resig </a:t>
            </a:r>
            <a:r>
              <a:rPr lang="en-US" sz="2800" dirty="0" smtClean="0"/>
              <a:t>at Rochester Institute of Technology</a:t>
            </a:r>
          </a:p>
          <a:p>
            <a:r>
              <a:rPr lang="en-US" sz="2800" dirty="0" smtClean="0"/>
              <a:t>“jQuery is </a:t>
            </a:r>
            <a:r>
              <a:rPr lang="en-US" sz="2800" dirty="0" smtClean="0">
                <a:hlinkClick r:id="rId2" tooltip="Free and open source software"/>
              </a:rPr>
              <a:t>free, open source software</a:t>
            </a:r>
            <a:r>
              <a:rPr lang="en-US" sz="2800" dirty="0" smtClean="0"/>
              <a:t> </a:t>
            </a:r>
            <a:r>
              <a:rPr lang="en-US" sz="2800" dirty="0" smtClean="0">
                <a:hlinkClick r:id="rId3" tooltip="Dual-licensing"/>
              </a:rPr>
              <a:t>Dual-licensed</a:t>
            </a:r>
            <a:r>
              <a:rPr lang="en-US" sz="2800" dirty="0" smtClean="0"/>
              <a:t> under the </a:t>
            </a:r>
            <a:r>
              <a:rPr lang="en-US" sz="2800" dirty="0" smtClean="0">
                <a:hlinkClick r:id="rId4" tooltip="MIT License"/>
              </a:rPr>
              <a:t>MIT License</a:t>
            </a:r>
            <a:r>
              <a:rPr lang="en-US" sz="2800" dirty="0" smtClean="0"/>
              <a:t> and the </a:t>
            </a:r>
            <a:r>
              <a:rPr lang="en-US" sz="2800" dirty="0" smtClean="0">
                <a:hlinkClick r:id="rId5" tooltip="GNU General Public License"/>
              </a:rPr>
              <a:t>GNU General Public License</a:t>
            </a:r>
            <a:r>
              <a:rPr lang="en-US" sz="2800" dirty="0" smtClean="0"/>
              <a:t>.”</a:t>
            </a:r>
          </a:p>
          <a:p>
            <a:r>
              <a:rPr lang="en-US" sz="2800" dirty="0" smtClean="0"/>
              <a:t>It’s all about simplicity</a:t>
            </a:r>
            <a:r>
              <a:rPr lang="en-US" sz="2800" dirty="0" smtClean="0"/>
              <a:t>.</a:t>
            </a:r>
          </a:p>
          <a:p>
            <a:r>
              <a:rPr lang="en-US" sz="2800" dirty="0" smtClean="0"/>
              <a:t>Released on 01/06</a:t>
            </a:r>
            <a:endParaRPr lang="en-US" sz="2800" dirty="0" smtClean="0"/>
          </a:p>
          <a:p>
            <a:r>
              <a:rPr lang="en-US" sz="2800" dirty="0" smtClean="0"/>
              <a:t>Current version is 1.5.x</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About Author</a:t>
            </a:r>
            <a:endParaRPr lang="en-US" dirty="0"/>
          </a:p>
        </p:txBody>
      </p:sp>
      <p:sp>
        <p:nvSpPr>
          <p:cNvPr id="3" name="Content Placeholder 2"/>
          <p:cNvSpPr>
            <a:spLocks noGrp="1"/>
          </p:cNvSpPr>
          <p:nvPr>
            <p:ph idx="1"/>
          </p:nvPr>
        </p:nvSpPr>
        <p:spPr>
          <a:xfrm>
            <a:off x="304800" y="1371600"/>
            <a:ext cx="8610600" cy="5181600"/>
          </a:xfrm>
        </p:spPr>
        <p:txBody>
          <a:bodyPr/>
          <a:lstStyle/>
          <a:p>
            <a:r>
              <a:rPr lang="en-US" b="1" dirty="0" smtClean="0"/>
              <a:t>John Resig</a:t>
            </a:r>
          </a:p>
          <a:p>
            <a:pPr lvl="1"/>
            <a:r>
              <a:rPr lang="en-US" dirty="0" smtClean="0"/>
              <a:t>A JavaScript Tool Developer for the </a:t>
            </a:r>
            <a:r>
              <a:rPr lang="en-US" dirty="0" smtClean="0">
                <a:hlinkClick r:id="rId2"/>
              </a:rPr>
              <a:t>Mozilla Corporation</a:t>
            </a:r>
            <a:r>
              <a:rPr lang="en-US" dirty="0" smtClean="0"/>
              <a:t> and the author of the book </a:t>
            </a:r>
            <a:r>
              <a:rPr lang="en-US" dirty="0" smtClean="0">
                <a:hlinkClick r:id="rId3"/>
              </a:rPr>
              <a:t>Pro JavaScript Techniques</a:t>
            </a:r>
            <a:r>
              <a:rPr lang="en-US" dirty="0" smtClean="0"/>
              <a:t>. </a:t>
            </a:r>
          </a:p>
          <a:p>
            <a:pPr lvl="1"/>
            <a:r>
              <a:rPr lang="en-US" dirty="0" smtClean="0"/>
              <a:t>Also the creator and lead developer of the </a:t>
            </a:r>
            <a:r>
              <a:rPr lang="en-US" dirty="0" smtClean="0">
                <a:hlinkClick r:id="rId4"/>
              </a:rPr>
              <a:t>jQuery JavaScript library</a:t>
            </a:r>
            <a:r>
              <a:rPr lang="en-US" dirty="0" smtClean="0"/>
              <a:t>.</a:t>
            </a:r>
          </a:p>
          <a:p>
            <a:pPr lvl="1"/>
            <a:r>
              <a:rPr lang="en-US" dirty="0" smtClean="0">
                <a:hlinkClick r:id="rId5" tooltip="Microsoft"/>
              </a:rPr>
              <a:t>Microsoft</a:t>
            </a:r>
            <a:r>
              <a:rPr lang="en-US" dirty="0" smtClean="0"/>
              <a:t> and </a:t>
            </a:r>
            <a:r>
              <a:rPr lang="en-US" dirty="0" smtClean="0">
                <a:hlinkClick r:id="rId6" tooltip="Nokia"/>
              </a:rPr>
              <a:t>Nokia</a:t>
            </a:r>
            <a:r>
              <a:rPr lang="en-US" dirty="0" smtClean="0"/>
              <a:t> have announced plans to bundle jQuery on their platforms.</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lstStyle/>
          <a:p>
            <a:r>
              <a:rPr lang="en-US" dirty="0" smtClean="0"/>
              <a:t>Introduction</a:t>
            </a:r>
            <a:endParaRPr lang="en-US" dirty="0"/>
          </a:p>
        </p:txBody>
      </p:sp>
      <p:sp>
        <p:nvSpPr>
          <p:cNvPr id="3" name="Content Placeholder 2"/>
          <p:cNvSpPr>
            <a:spLocks noGrp="1"/>
          </p:cNvSpPr>
          <p:nvPr>
            <p:ph idx="1"/>
          </p:nvPr>
        </p:nvSpPr>
        <p:spPr>
          <a:xfrm>
            <a:off x="457200" y="1295400"/>
            <a:ext cx="8229600" cy="5334000"/>
          </a:xfrm>
        </p:spPr>
        <p:txBody>
          <a:bodyPr/>
          <a:lstStyle/>
          <a:p>
            <a:pPr>
              <a:lnSpc>
                <a:spcPct val="80000"/>
              </a:lnSpc>
            </a:pPr>
            <a:endParaRPr lang="en-US" sz="2400" dirty="0" smtClean="0"/>
          </a:p>
          <a:p>
            <a:pPr>
              <a:lnSpc>
                <a:spcPct val="80000"/>
              </a:lnSpc>
            </a:pPr>
            <a:r>
              <a:rPr lang="en-US" sz="2400" dirty="0" smtClean="0"/>
              <a:t>Why do I want it</a:t>
            </a:r>
          </a:p>
          <a:p>
            <a:pPr lvl="1">
              <a:lnSpc>
                <a:spcPct val="80000"/>
              </a:lnSpc>
            </a:pPr>
            <a:r>
              <a:rPr lang="en-US" dirty="0" smtClean="0"/>
              <a:t>Rich Internet Applications (RIA)</a:t>
            </a:r>
          </a:p>
          <a:p>
            <a:pPr lvl="1">
              <a:lnSpc>
                <a:spcPct val="80000"/>
              </a:lnSpc>
            </a:pPr>
            <a:r>
              <a:rPr lang="en-US" dirty="0" smtClean="0"/>
              <a:t>Dynamic HTML (DHTML)</a:t>
            </a:r>
          </a:p>
          <a:p>
            <a:pPr>
              <a:lnSpc>
                <a:spcPct val="80000"/>
              </a:lnSpc>
            </a:pPr>
            <a:r>
              <a:rPr lang="en-US" sz="2400" dirty="0" smtClean="0"/>
              <a:t>How do I get it</a:t>
            </a:r>
          </a:p>
          <a:p>
            <a:pPr lvl="1">
              <a:lnSpc>
                <a:spcPct val="80000"/>
              </a:lnSpc>
            </a:pPr>
            <a:r>
              <a:rPr lang="en-US" dirty="0" smtClean="0">
                <a:hlinkClick r:id="rId2"/>
              </a:rPr>
              <a:t>www.jquery.com</a:t>
            </a:r>
            <a:endParaRPr lang="en-US" dirty="0" smtClean="0"/>
          </a:p>
          <a:p>
            <a:pPr>
              <a:lnSpc>
                <a:spcPct val="80000"/>
              </a:lnSpc>
            </a:pPr>
            <a:r>
              <a:rPr lang="en-US" sz="2400" dirty="0" smtClean="0"/>
              <a:t>How can I learn it</a:t>
            </a:r>
          </a:p>
          <a:p>
            <a:pPr lvl="1">
              <a:lnSpc>
                <a:spcPct val="80000"/>
              </a:lnSpc>
            </a:pPr>
            <a:r>
              <a:rPr lang="en-US" b="1" dirty="0" smtClean="0"/>
              <a:t>jQuery in Action</a:t>
            </a:r>
            <a:r>
              <a:rPr lang="en-US" dirty="0" smtClean="0"/>
              <a:t> by </a:t>
            </a:r>
            <a:r>
              <a:rPr lang="en-US" dirty="0" err="1" smtClean="0"/>
              <a:t>Bibeault</a:t>
            </a:r>
            <a:r>
              <a:rPr lang="en-US" dirty="0" smtClean="0"/>
              <a:t> &amp; Katz, Manning</a:t>
            </a:r>
          </a:p>
          <a:p>
            <a:pPr lvl="1">
              <a:lnSpc>
                <a:spcPct val="80000"/>
              </a:lnSpc>
            </a:pPr>
            <a:r>
              <a:rPr lang="en-US" dirty="0" smtClean="0">
                <a:hlinkClick r:id="rId2"/>
              </a:rPr>
              <a:t>www.jquery.com</a:t>
            </a:r>
            <a:endParaRPr lang="en-US" dirty="0" smtClean="0"/>
          </a:p>
          <a:p>
            <a:pPr lvl="1">
              <a:lnSpc>
                <a:spcPct val="80000"/>
              </a:lnSpc>
            </a:pPr>
            <a:r>
              <a:rPr lang="en-US" dirty="0" smtClean="0"/>
              <a:t>docs.jquery.com</a:t>
            </a:r>
          </a:p>
          <a:p>
            <a:pPr lvl="1">
              <a:lnSpc>
                <a:spcPct val="80000"/>
              </a:lnSpc>
            </a:pPr>
            <a:r>
              <a:rPr lang="en-US" dirty="0" smtClean="0">
                <a:hlinkClick r:id="rId3"/>
              </a:rPr>
              <a:t>www.Jqueryfordesigners.com</a:t>
            </a:r>
            <a:endParaRPr lang="en-US" dirty="0" smtClean="0"/>
          </a:p>
          <a:p>
            <a:pPr lvl="1">
              <a:lnSpc>
                <a:spcPct val="80000"/>
              </a:lnSpc>
            </a:pPr>
            <a:r>
              <a:rPr lang="en-US" dirty="0" smtClean="0">
                <a:hlinkClick r:id="rId4"/>
              </a:rPr>
              <a:t>www.gscottolson.com/weblog/</a:t>
            </a:r>
            <a:r>
              <a:rPr lang="en-US" dirty="0" smtClean="0"/>
              <a:t> - cheat sheet</a:t>
            </a:r>
          </a:p>
          <a:p>
            <a:pPr lvl="1">
              <a:lnSpc>
                <a:spcPct val="80000"/>
              </a:lnSpc>
            </a:pPr>
            <a:r>
              <a:rPr lang="en-US" dirty="0" smtClean="0">
                <a:hlinkClick r:id="rId5"/>
              </a:rPr>
              <a:t>www.javascripttoolbox.com/jquery</a:t>
            </a:r>
            <a:endParaRPr lang="en-US" dirty="0" smtClean="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513</TotalTime>
  <Words>1055</Words>
  <Application>Microsoft Office PowerPoint</Application>
  <PresentationFormat>On-screen Show (4:3)</PresentationFormat>
  <Paragraphs>286</Paragraphs>
  <Slides>28</Slides>
  <Notes>5</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Flow</vt:lpstr>
      <vt:lpstr>jQuery - Introduction </vt:lpstr>
      <vt:lpstr>Agenda</vt:lpstr>
      <vt:lpstr>Developing with JavaScript</vt:lpstr>
      <vt:lpstr>Is your HTML cluttered?</vt:lpstr>
      <vt:lpstr>jQuery to the rescue</vt:lpstr>
      <vt:lpstr>jQuery helps organize the mess</vt:lpstr>
      <vt:lpstr>About jQuery</vt:lpstr>
      <vt:lpstr>About Author</vt:lpstr>
      <vt:lpstr>Introduction</vt:lpstr>
      <vt:lpstr>Introduction continues…</vt:lpstr>
      <vt:lpstr>What jQuery do ?</vt:lpstr>
      <vt:lpstr>5 Things jQuery Provides</vt:lpstr>
      <vt:lpstr>The DOM</vt:lpstr>
      <vt:lpstr>The DOM Continues …</vt:lpstr>
      <vt:lpstr>The DOM Continues</vt:lpstr>
      <vt:lpstr>Main DOM Objects</vt:lpstr>
      <vt:lpstr>Main DOM objects</vt:lpstr>
      <vt:lpstr>Main DOM objects</vt:lpstr>
      <vt:lpstr>Features</vt:lpstr>
      <vt:lpstr>Advantages</vt:lpstr>
      <vt:lpstr>Deployment</vt:lpstr>
      <vt:lpstr>Tools &amp; Inspectors</vt:lpstr>
      <vt:lpstr>Usage Trend</vt:lpstr>
      <vt:lpstr>Release History</vt:lpstr>
      <vt:lpstr>Release History</vt:lpstr>
      <vt:lpstr>Developer Resources</vt:lpstr>
      <vt:lpstr>References</vt:lpstr>
      <vt:lpstr>Slide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jQuery </dc:title>
  <dc:creator>Don</dc:creator>
  <cp:lastModifiedBy>Don</cp:lastModifiedBy>
  <cp:revision>86</cp:revision>
  <dcterms:created xsi:type="dcterms:W3CDTF">2011-04-04T09:40:03Z</dcterms:created>
  <dcterms:modified xsi:type="dcterms:W3CDTF">2011-04-17T08:32:31Z</dcterms:modified>
</cp:coreProperties>
</file>