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296" autoAdjust="0"/>
  </p:normalViewPr>
  <p:slideViewPr>
    <p:cSldViewPr>
      <p:cViewPr varScale="1">
        <p:scale>
          <a:sx n="51" d="100"/>
          <a:sy n="51" d="100"/>
        </p:scale>
        <p:origin x="-169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A389A4-FA45-4DD0-A039-0CFB908DEC8F}" type="datetimeFigureOut">
              <a:rPr lang="en-US" smtClean="0"/>
              <a:pPr/>
              <a:t>4/19/2011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BE696F-7C8F-4AF1-9174-6BD020B77A2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docs.jquery.com/action/edit/Manipulation/height"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docs.jquery.com/CSS/cs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docs.jquery.com/Utilities/jQuery.extend"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docs.jquery.com/Events/bind"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docs.jquery.com/Events/unbind"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docs.jquery.com/action/edit/Utilities/data"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Now that we understand the context of jQuery plugins, let's write a plugin that actually does something.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a simple plugin that leverages </a:t>
            </a:r>
            <a:r>
              <a:rPr lang="en-US" dirty="0" smtClean="0">
                <a:hlinkClick r:id="rId3" action="ppaction://hlinkfile" tooltip="Manipulation/height"/>
              </a:rPr>
              <a:t>.height()</a:t>
            </a:r>
            <a:r>
              <a:rPr lang="en-US" dirty="0" smtClean="0"/>
              <a:t> to return the height of the tallest div in the page. </a:t>
            </a:r>
          </a:p>
          <a:p>
            <a:endParaRPr lang="en-US" dirty="0"/>
          </a:p>
        </p:txBody>
      </p:sp>
      <p:sp>
        <p:nvSpPr>
          <p:cNvPr id="4" name="Slide Number Placeholder 3"/>
          <p:cNvSpPr>
            <a:spLocks noGrp="1"/>
          </p:cNvSpPr>
          <p:nvPr>
            <p:ph type="sldNum" sz="quarter" idx="10"/>
          </p:nvPr>
        </p:nvSpPr>
        <p:spPr/>
        <p:txBody>
          <a:bodyPr/>
          <a:lstStyle/>
          <a:p>
            <a:fld id="{7ABE696F-7C8F-4AF1-9174-6BD020B77A24}" type="slidenum">
              <a:rPr lang="en-US" smtClean="0"/>
              <a:pPr/>
              <a:t>6</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the objects are linked, then changing the value of the field on the first object automatically updates the value of the linked field on the other object. </a:t>
            </a:r>
            <a:endParaRPr lang="en-US" dirty="0"/>
          </a:p>
        </p:txBody>
      </p:sp>
      <p:sp>
        <p:nvSpPr>
          <p:cNvPr id="4" name="Slide Number Placeholder 3"/>
          <p:cNvSpPr>
            <a:spLocks noGrp="1"/>
          </p:cNvSpPr>
          <p:nvPr>
            <p:ph type="sldNum" sz="quarter" idx="10"/>
          </p:nvPr>
        </p:nvSpPr>
        <p:spPr/>
        <p:txBody>
          <a:bodyPr/>
          <a:lstStyle/>
          <a:p>
            <a:fld id="{7ABE696F-7C8F-4AF1-9174-6BD020B77A24}" type="slidenum">
              <a:rPr lang="en-US" smtClean="0"/>
              <a:pPr/>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previous example returns an integer value of the tallest div on the page, but often times the intent of a plugin is simply modify the collection of elements in some way, and pass them along to the next method in the chain. This is the beauty of jQuery's design and is one of the reasons jQuery is so popular. So to maintain chainability in a plugin, you must make sure your plugin returns the this keyword. </a:t>
            </a:r>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Because the plugin returns the this keyword in its immediate scope, it maintains chainability and the jQuery collection can continue to be manipulated by jQuery methods, such as </a:t>
            </a:r>
            <a:r>
              <a:rPr lang="en-US" dirty="0" smtClean="0">
                <a:hlinkClick r:id="rId3" action="ppaction://hlinkfile" tooltip="CSS/css"/>
              </a:rPr>
              <a:t>.css</a:t>
            </a:r>
            <a:r>
              <a:rPr lang="en-US" dirty="0" smtClean="0"/>
              <a:t>. So if your plugin doesn't return an intrinsic value, you should always return the this keyword in the immediate scope of the plugin function. Also, as you might assume, arguments you pass in your plugin invocation get passed to the immediate scope of the plugin function. So in the previous example, the string 'width' becomes the type argument for the plugin function. </a:t>
            </a:r>
          </a:p>
          <a:p>
            <a:endParaRPr lang="en-US" dirty="0"/>
          </a:p>
        </p:txBody>
      </p:sp>
      <p:sp>
        <p:nvSpPr>
          <p:cNvPr id="4" name="Slide Number Placeholder 3"/>
          <p:cNvSpPr>
            <a:spLocks noGrp="1"/>
          </p:cNvSpPr>
          <p:nvPr>
            <p:ph type="sldNum" sz="quarter" idx="10"/>
          </p:nvPr>
        </p:nvSpPr>
        <p:spPr/>
        <p:txBody>
          <a:bodyPr/>
          <a:lstStyle/>
          <a:p>
            <a:fld id="{7ABE696F-7C8F-4AF1-9174-6BD020B77A24}"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more complex and customizable plugins that provide many options, it's a best practice to have default settings that can get extended (using </a:t>
            </a:r>
            <a:r>
              <a:rPr lang="en-US" dirty="0" smtClean="0">
                <a:hlinkClick r:id="rId3" action="ppaction://hlinkfile" tooltip="Utilities/jQuery.extend"/>
              </a:rPr>
              <a:t>$.extend</a:t>
            </a:r>
            <a:r>
              <a:rPr lang="en-US" dirty="0" smtClean="0"/>
              <a:t>) when the plugin is invoked. So instead of calling a plugin with a large number of arguments, you can call it with one argument which is an object literal of the settings you would like to override. Here's how you do it. </a:t>
            </a:r>
          </a:p>
          <a:p>
            <a:endParaRPr lang="en-US" dirty="0"/>
          </a:p>
        </p:txBody>
      </p:sp>
      <p:sp>
        <p:nvSpPr>
          <p:cNvPr id="4" name="Slide Number Placeholder 3"/>
          <p:cNvSpPr>
            <a:spLocks noGrp="1"/>
          </p:cNvSpPr>
          <p:nvPr>
            <p:ph type="sldNum" sz="quarter" idx="10"/>
          </p:nvPr>
        </p:nvSpPr>
        <p:spPr/>
        <p:txBody>
          <a:bodyPr/>
          <a:lstStyle/>
          <a:p>
            <a:fld id="{7ABE696F-7C8F-4AF1-9174-6BD020B77A24}"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Properly </a:t>
            </a:r>
            <a:r>
              <a:rPr lang="en-US" dirty="0" err="1" smtClean="0"/>
              <a:t>namespacing</a:t>
            </a:r>
            <a:r>
              <a:rPr lang="en-US" dirty="0" smtClean="0"/>
              <a:t> your plugin is a very important part of plugin development. Namespacing correctly assures that your plugin will have a very low chance of being overwritten by other plugins or code living on the same page. Namespacing also makes your life easier as a plugin developer because it helps you keep better track of your methods, events and data. </a:t>
            </a:r>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a discouraged because it clutters up the $.fn namespace. To remedy this, you should collect all of your plugin's methods in an object literal and call them by passing the string name of the method to the plugin. </a:t>
            </a:r>
          </a:p>
          <a:p>
            <a:endParaRPr lang="en-US" dirty="0"/>
          </a:p>
        </p:txBody>
      </p:sp>
      <p:sp>
        <p:nvSpPr>
          <p:cNvPr id="4" name="Slide Number Placeholder 3"/>
          <p:cNvSpPr>
            <a:spLocks noGrp="1"/>
          </p:cNvSpPr>
          <p:nvPr>
            <p:ph type="sldNum" sz="quarter" idx="10"/>
          </p:nvPr>
        </p:nvSpPr>
        <p:spPr/>
        <p:txBody>
          <a:bodyPr/>
          <a:lstStyle/>
          <a:p>
            <a:fld id="{7ABE696F-7C8F-4AF1-9174-6BD020B77A24}"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type of plugin architecture allows you to encapsulate all of your methods in the plugin's parent closure, and call them by first passing the string name of the method, and then passing any additional parameters you might need for that method. This type of method encapsulation and architecture is a standard in the jQuery plugin community and it used by countless plugins, including the plugins and widgets in </a:t>
            </a:r>
            <a:r>
              <a:rPr lang="en-US" dirty="0" err="1" smtClean="0"/>
              <a:t>jQueryUI</a:t>
            </a:r>
            <a:endParaRPr lang="en-US" dirty="0"/>
          </a:p>
        </p:txBody>
      </p:sp>
      <p:sp>
        <p:nvSpPr>
          <p:cNvPr id="4" name="Slide Number Placeholder 3"/>
          <p:cNvSpPr>
            <a:spLocks noGrp="1"/>
          </p:cNvSpPr>
          <p:nvPr>
            <p:ph type="sldNum" sz="quarter" idx="10"/>
          </p:nvPr>
        </p:nvSpPr>
        <p:spPr/>
        <p:txBody>
          <a:bodyPr/>
          <a:lstStyle/>
          <a:p>
            <a:fld id="{7ABE696F-7C8F-4AF1-9174-6BD020B77A24}"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lesser known feature of the </a:t>
            </a:r>
            <a:r>
              <a:rPr lang="en-US" dirty="0" smtClean="0">
                <a:hlinkClick r:id="rId3" action="ppaction://hlinkfile" tooltip="Events/bind"/>
              </a:rPr>
              <a:t>bind</a:t>
            </a:r>
            <a:r>
              <a:rPr lang="en-US" dirty="0" smtClean="0"/>
              <a:t> method is that is allows for </a:t>
            </a:r>
            <a:r>
              <a:rPr lang="en-US" dirty="0" err="1" smtClean="0"/>
              <a:t>namespacing</a:t>
            </a:r>
            <a:r>
              <a:rPr lang="en-US" dirty="0" smtClean="0"/>
              <a:t> of bound events. If your plugin binds an event, its a good practice to namespace it. This way, if you need to </a:t>
            </a:r>
            <a:r>
              <a:rPr lang="en-US" dirty="0" smtClean="0">
                <a:hlinkClick r:id="rId4" action="ppaction://hlinkfile" tooltip="Events/unbind"/>
              </a:rPr>
              <a:t>unbind</a:t>
            </a:r>
            <a:r>
              <a:rPr lang="en-US" dirty="0" smtClean="0"/>
              <a:t> it later, you can do so without interfering with other events that might have been bound to the same type of event. You can namespace your events by appending “.&lt;namespace&gt;” to the type of event you're binding. </a:t>
            </a:r>
          </a:p>
          <a:p>
            <a:endParaRPr lang="en-US" dirty="0" smtClean="0"/>
          </a:p>
          <a:p>
            <a:endParaRPr lang="en-US" dirty="0" smtClean="0"/>
          </a:p>
          <a:p>
            <a:r>
              <a:rPr lang="en-US" dirty="0" smtClean="0"/>
              <a:t>In this example, when the tooltip is initialized with the init method, it binds the reposition method to the resize event of the window under the namespace 'tooltip'. Later, if the developer needs to destroy the tooltip, we can unbind the events bound by the plugin by passing its namespace, in this case 'tooltip', to the unbind method. This allows us to safely unbind plugin events without accidentally unbinding events that may have been bound outside of the plugin.</a:t>
            </a:r>
            <a:endParaRPr lang="en-US" dirty="0"/>
          </a:p>
        </p:txBody>
      </p:sp>
      <p:sp>
        <p:nvSpPr>
          <p:cNvPr id="4" name="Slide Number Placeholder 3"/>
          <p:cNvSpPr>
            <a:spLocks noGrp="1"/>
          </p:cNvSpPr>
          <p:nvPr>
            <p:ph type="sldNum" sz="quarter" idx="10"/>
          </p:nvPr>
        </p:nvSpPr>
        <p:spPr/>
        <p:txBody>
          <a:bodyPr/>
          <a:lstStyle/>
          <a:p>
            <a:fld id="{7ABE696F-7C8F-4AF1-9174-6BD020B77A24}"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Often times in plugin development, you may need to maintain state or check if your plugin has already been initialized on a given element. Using jQuery's </a:t>
            </a:r>
            <a:r>
              <a:rPr lang="en-US" dirty="0" smtClean="0">
                <a:hlinkClick r:id="rId3" action="ppaction://hlinkfile" tooltip="Utilities/data"/>
              </a:rPr>
              <a:t>data</a:t>
            </a:r>
            <a:r>
              <a:rPr lang="en-US" dirty="0" smtClean="0"/>
              <a:t> method is a great way to keep track of variables on a per element basis. However, rather than keeping track of a bunch of separate data calls with different names, it's best to use a single object literal to house all of your variables, and access that object by a single data namespace.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ABE696F-7C8F-4AF1-9174-6BD020B77A24}"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Using data helps you keep track of variables and state across method calls from your plugin. Namespacing your data into one object literal makes it easy to access all of your plugin's properties from one central location, as well as reducing the data namespace which allows for easy removal if need be. </a:t>
            </a:r>
          </a:p>
          <a:p>
            <a:endParaRPr lang="en-US" dirty="0"/>
          </a:p>
        </p:txBody>
      </p:sp>
      <p:sp>
        <p:nvSpPr>
          <p:cNvPr id="4" name="Slide Number Placeholder 3"/>
          <p:cNvSpPr>
            <a:spLocks noGrp="1"/>
          </p:cNvSpPr>
          <p:nvPr>
            <p:ph type="sldNum" sz="quarter" idx="10"/>
          </p:nvPr>
        </p:nvSpPr>
        <p:spPr/>
        <p:txBody>
          <a:bodyPr/>
          <a:lstStyle/>
          <a:p>
            <a:fld id="{7ABE696F-7C8F-4AF1-9174-6BD020B77A24}"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Writing </a:t>
            </a:r>
            <a:r>
              <a:rPr lang="en-US" dirty="0" err="1" smtClean="0"/>
              <a:t>jQuery</a:t>
            </a:r>
            <a:r>
              <a:rPr lang="en-US" dirty="0" smtClean="0"/>
              <a:t> plugins allows you to make the most out of the library and abstract your most clever and useful functions out into reusable code that can save you time and make your development even more efficient. Here's a brief summary of the post and what to keep in mind when developing your next </a:t>
            </a:r>
            <a:r>
              <a:rPr lang="en-US" dirty="0" err="1" smtClean="0"/>
              <a:t>jQuery</a:t>
            </a:r>
            <a:r>
              <a:rPr lang="en-US" dirty="0" smtClean="0"/>
              <a:t> plugin: </a:t>
            </a:r>
            <a:endParaRPr lang="en-US" dirty="0"/>
          </a:p>
        </p:txBody>
      </p:sp>
      <p:sp>
        <p:nvSpPr>
          <p:cNvPr id="4" name="Slide Number Placeholder 3"/>
          <p:cNvSpPr>
            <a:spLocks noGrp="1"/>
          </p:cNvSpPr>
          <p:nvPr>
            <p:ph type="sldNum" sz="quarter" idx="10"/>
          </p:nvPr>
        </p:nvSpPr>
        <p:spPr/>
        <p:txBody>
          <a:bodyPr/>
          <a:lstStyle/>
          <a:p>
            <a:fld id="{7ABE696F-7C8F-4AF1-9174-6BD020B77A24}"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407321E-178C-4978-98CF-600B598BF2D1}" type="datetimeFigureOut">
              <a:rPr lang="en-US" smtClean="0"/>
              <a:pPr/>
              <a:t>4/19/2011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51719B8-9336-48F4-9B28-D0189AF283A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07321E-178C-4978-98CF-600B598BF2D1}" type="datetimeFigureOut">
              <a:rPr lang="en-US" smtClean="0"/>
              <a:pPr/>
              <a:t>4/19/2011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719B8-9336-48F4-9B28-D0189AF283A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07321E-178C-4978-98CF-600B598BF2D1}" type="datetimeFigureOut">
              <a:rPr lang="en-US" smtClean="0"/>
              <a:pPr/>
              <a:t>4/19/2011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719B8-9336-48F4-9B28-D0189AF283A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07321E-178C-4978-98CF-600B598BF2D1}" type="datetimeFigureOut">
              <a:rPr lang="en-US" smtClean="0"/>
              <a:pPr/>
              <a:t>4/19/2011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719B8-9336-48F4-9B28-D0189AF283A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407321E-178C-4978-98CF-600B598BF2D1}" type="datetimeFigureOut">
              <a:rPr lang="en-US" smtClean="0"/>
              <a:pPr/>
              <a:t>4/19/2011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719B8-9336-48F4-9B28-D0189AF283A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407321E-178C-4978-98CF-600B598BF2D1}" type="datetimeFigureOut">
              <a:rPr lang="en-US" smtClean="0"/>
              <a:pPr/>
              <a:t>4/19/2011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1719B8-9336-48F4-9B28-D0189AF283A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407321E-178C-4978-98CF-600B598BF2D1}" type="datetimeFigureOut">
              <a:rPr lang="en-US" smtClean="0"/>
              <a:pPr/>
              <a:t>4/19/2011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1719B8-9336-48F4-9B28-D0189AF283A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407321E-178C-4978-98CF-600B598BF2D1}" type="datetimeFigureOut">
              <a:rPr lang="en-US" smtClean="0"/>
              <a:pPr/>
              <a:t>4/19/2011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1719B8-9336-48F4-9B28-D0189AF283A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07321E-178C-4978-98CF-600B598BF2D1}" type="datetimeFigureOut">
              <a:rPr lang="en-US" smtClean="0"/>
              <a:pPr/>
              <a:t>4/19/2011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1719B8-9336-48F4-9B28-D0189AF283A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407321E-178C-4978-98CF-600B598BF2D1}" type="datetimeFigureOut">
              <a:rPr lang="en-US" smtClean="0"/>
              <a:pPr/>
              <a:t>4/19/2011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1719B8-9336-48F4-9B28-D0189AF283A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407321E-178C-4978-98CF-600B598BF2D1}" type="datetimeFigureOut">
              <a:rPr lang="en-US" smtClean="0"/>
              <a:pPr/>
              <a:t>4/19/2011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51719B8-9336-48F4-9B28-D0189AF283A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407321E-178C-4978-98CF-600B598BF2D1}" type="datetimeFigureOut">
              <a:rPr lang="en-US" smtClean="0"/>
              <a:pPr/>
              <a:t>4/19/2011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51719B8-9336-48F4-9B28-D0189AF283A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plugins.jquery.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api.jquery.com/jQuery.template/#jQuery-template2" TargetMode="External"/><Relationship Id="rId2" Type="http://schemas.openxmlformats.org/officeDocument/2006/relationships/hyperlink" Target="http://api.jquery.com/jQuery.template/#jQuery-template1"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jQuery - Plugin</a:t>
            </a:r>
            <a:endParaRPr lang="en-US" dirty="0"/>
          </a:p>
        </p:txBody>
      </p:sp>
      <p:sp>
        <p:nvSpPr>
          <p:cNvPr id="3" name="Subtitle 2"/>
          <p:cNvSpPr>
            <a:spLocks noGrp="1"/>
          </p:cNvSpPr>
          <p:nvPr>
            <p:ph type="subTitle" idx="1"/>
          </p:nvPr>
        </p:nvSpPr>
        <p:spPr/>
        <p:txBody>
          <a:bodyPr/>
          <a:lstStyle/>
          <a:p>
            <a:r>
              <a:rPr lang="en-US" dirty="0" smtClean="0"/>
              <a:t>Write Less Do More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Namespacing</a:t>
            </a:r>
            <a:endParaRPr lang="en-US" dirty="0"/>
          </a:p>
        </p:txBody>
      </p:sp>
      <p:sp>
        <p:nvSpPr>
          <p:cNvPr id="3" name="Content Placeholder 2"/>
          <p:cNvSpPr>
            <a:spLocks noGrp="1"/>
          </p:cNvSpPr>
          <p:nvPr>
            <p:ph idx="1"/>
          </p:nvPr>
        </p:nvSpPr>
        <p:spPr>
          <a:xfrm>
            <a:off x="457200" y="1447800"/>
            <a:ext cx="8229600" cy="4876800"/>
          </a:xfrm>
        </p:spPr>
        <p:txBody>
          <a:bodyPr>
            <a:normAutofit fontScale="70000" lnSpcReduction="20000"/>
          </a:bodyPr>
          <a:lstStyle/>
          <a:p>
            <a:r>
              <a:rPr lang="en-US" dirty="0" smtClean="0"/>
              <a:t>(function( $ ){ </a:t>
            </a:r>
          </a:p>
          <a:p>
            <a:pPr lvl="1">
              <a:buNone/>
            </a:pPr>
            <a:r>
              <a:rPr lang="en-US" dirty="0" smtClean="0"/>
              <a:t>	</a:t>
            </a:r>
            <a:r>
              <a:rPr lang="en-US" dirty="0" err="1" smtClean="0"/>
              <a:t>var</a:t>
            </a:r>
            <a:r>
              <a:rPr lang="en-US" dirty="0" smtClean="0"/>
              <a:t> methods = { </a:t>
            </a:r>
          </a:p>
          <a:p>
            <a:pPr lvl="1">
              <a:buNone/>
            </a:pPr>
            <a:r>
              <a:rPr lang="en-US" dirty="0" smtClean="0"/>
              <a:t>		init : function( options ) { // THIS }, </a:t>
            </a:r>
          </a:p>
          <a:p>
            <a:pPr lvl="1">
              <a:buNone/>
            </a:pPr>
            <a:r>
              <a:rPr lang="en-US" dirty="0" smtClean="0"/>
              <a:t>			show : function( ) { // IS }, </a:t>
            </a:r>
          </a:p>
          <a:p>
            <a:pPr lvl="1">
              <a:buNone/>
            </a:pPr>
            <a:r>
              <a:rPr lang="en-US" dirty="0" smtClean="0"/>
              <a:t>			hide : function( ) { // GOOD }, </a:t>
            </a:r>
          </a:p>
          <a:p>
            <a:pPr lvl="1">
              <a:buNone/>
            </a:pPr>
            <a:r>
              <a:rPr lang="en-US" dirty="0" smtClean="0"/>
              <a:t>			update : function( content ) { // !!! } </a:t>
            </a:r>
          </a:p>
          <a:p>
            <a:pPr lvl="1">
              <a:buNone/>
            </a:pPr>
            <a:r>
              <a:rPr lang="en-US" dirty="0" smtClean="0"/>
              <a:t>	};</a:t>
            </a:r>
          </a:p>
          <a:p>
            <a:pPr lvl="1">
              <a:buNone/>
            </a:pPr>
            <a:r>
              <a:rPr lang="en-US" dirty="0" smtClean="0"/>
              <a:t>	$.</a:t>
            </a:r>
            <a:r>
              <a:rPr lang="en-US" dirty="0" err="1" smtClean="0"/>
              <a:t>fn.tooltip</a:t>
            </a:r>
            <a:r>
              <a:rPr lang="en-US" dirty="0" smtClean="0"/>
              <a:t> = function( method ) { // Method calling logic </a:t>
            </a:r>
          </a:p>
          <a:p>
            <a:pPr lvl="1">
              <a:buNone/>
            </a:pPr>
            <a:r>
              <a:rPr lang="en-US" dirty="0" smtClean="0"/>
              <a:t>		if ( methods[method] ) { </a:t>
            </a:r>
          </a:p>
          <a:p>
            <a:pPr lvl="1">
              <a:buNone/>
            </a:pPr>
            <a:r>
              <a:rPr lang="en-US" dirty="0" smtClean="0"/>
              <a:t>			return methods[ method ].apply( this, 					</a:t>
            </a:r>
            <a:r>
              <a:rPr lang="en-US" dirty="0" err="1" smtClean="0"/>
              <a:t>Array.prototype.slice.call</a:t>
            </a:r>
            <a:r>
              <a:rPr lang="en-US" dirty="0" smtClean="0"/>
              <a:t>( arguments, 1 )); </a:t>
            </a:r>
          </a:p>
          <a:p>
            <a:pPr lvl="1">
              <a:buNone/>
            </a:pPr>
            <a:r>
              <a:rPr lang="en-US" dirty="0" smtClean="0"/>
              <a:t>		} else if ( </a:t>
            </a:r>
            <a:r>
              <a:rPr lang="en-US" dirty="0" err="1" smtClean="0"/>
              <a:t>typeof</a:t>
            </a:r>
            <a:r>
              <a:rPr lang="en-US" dirty="0" smtClean="0"/>
              <a:t> method === 'object' || ! method ) { </a:t>
            </a:r>
          </a:p>
          <a:p>
            <a:pPr lvl="1">
              <a:buNone/>
            </a:pPr>
            <a:r>
              <a:rPr lang="en-US" dirty="0" smtClean="0"/>
              <a:t>			return </a:t>
            </a:r>
            <a:r>
              <a:rPr lang="en-US" dirty="0" err="1" smtClean="0"/>
              <a:t>methods.init.apply</a:t>
            </a:r>
            <a:r>
              <a:rPr lang="en-US" dirty="0" smtClean="0"/>
              <a:t>( this, arguments ); </a:t>
            </a:r>
          </a:p>
          <a:p>
            <a:pPr lvl="1">
              <a:buNone/>
            </a:pPr>
            <a:r>
              <a:rPr lang="en-US" dirty="0" smtClean="0"/>
              <a:t>		} else { </a:t>
            </a:r>
          </a:p>
          <a:p>
            <a:pPr lvl="1">
              <a:buNone/>
            </a:pPr>
            <a:r>
              <a:rPr lang="en-US" dirty="0" smtClean="0"/>
              <a:t>			$.error( 'Method ' + method + ' does not exist on </a:t>
            </a:r>
            <a:r>
              <a:rPr lang="en-US" dirty="0" err="1" smtClean="0"/>
              <a:t>jQuery.tooltip</a:t>
            </a:r>
            <a:r>
              <a:rPr lang="en-US" dirty="0" smtClean="0"/>
              <a:t>' ); </a:t>
            </a:r>
          </a:p>
          <a:p>
            <a:pPr lvl="1">
              <a:buNone/>
            </a:pPr>
            <a:r>
              <a:rPr lang="en-US" dirty="0" smtClean="0"/>
              <a:t>		}</a:t>
            </a:r>
          </a:p>
          <a:p>
            <a:pPr lvl="1">
              <a:buNone/>
            </a:pPr>
            <a:r>
              <a:rPr lang="en-US" dirty="0" smtClean="0"/>
              <a:t>	 }; </a:t>
            </a:r>
          </a:p>
          <a:p>
            <a:pPr lvl="1">
              <a:buNone/>
            </a:pPr>
            <a:r>
              <a:rPr lang="en-US" dirty="0" smtClean="0"/>
              <a:t>})( jQuery ); </a:t>
            </a:r>
          </a:p>
          <a:p>
            <a:pPr lvl="1"/>
            <a:endParaRPr lang="en-US" dirty="0" smtClean="0"/>
          </a:p>
          <a:p>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Namespacing</a:t>
            </a:r>
            <a:endParaRPr lang="en-US"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685800" y="1905000"/>
            <a:ext cx="6248400" cy="4389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lstStyle/>
          <a:p>
            <a:r>
              <a:rPr lang="en-US" dirty="0" smtClean="0"/>
              <a:t>Namespacing</a:t>
            </a:r>
            <a:endParaRPr lang="en-US" dirty="0"/>
          </a:p>
        </p:txBody>
      </p:sp>
      <p:sp>
        <p:nvSpPr>
          <p:cNvPr id="3" name="Content Placeholder 2"/>
          <p:cNvSpPr>
            <a:spLocks noGrp="1"/>
          </p:cNvSpPr>
          <p:nvPr>
            <p:ph idx="1"/>
          </p:nvPr>
        </p:nvSpPr>
        <p:spPr/>
        <p:txBody>
          <a:bodyPr/>
          <a:lstStyle/>
          <a:p>
            <a:r>
              <a:rPr lang="en-US" dirty="0" smtClean="0"/>
              <a:t>Data</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1981200" y="1447800"/>
            <a:ext cx="6553200" cy="516255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914400"/>
          </a:xfrm>
        </p:spPr>
        <p:txBody>
          <a:bodyPr>
            <a:normAutofit/>
          </a:bodyPr>
          <a:lstStyle/>
          <a:p>
            <a:r>
              <a:rPr lang="en-US" dirty="0" smtClean="0"/>
              <a:t>Namespacing</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533400" y="1162050"/>
            <a:ext cx="8001000" cy="569595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Summary and Best </a:t>
            </a:r>
            <a:r>
              <a:rPr lang="en-US" b="1" dirty="0" smtClean="0"/>
              <a:t>Practices</a:t>
            </a:r>
            <a:endParaRPr lang="en-US" dirty="0"/>
          </a:p>
        </p:txBody>
      </p:sp>
      <p:sp>
        <p:nvSpPr>
          <p:cNvPr id="3" name="Content Placeholder 2"/>
          <p:cNvSpPr>
            <a:spLocks noGrp="1"/>
          </p:cNvSpPr>
          <p:nvPr>
            <p:ph idx="1"/>
          </p:nvPr>
        </p:nvSpPr>
        <p:spPr/>
        <p:txBody>
          <a:bodyPr>
            <a:normAutofit/>
          </a:bodyPr>
          <a:lstStyle/>
          <a:p>
            <a:r>
              <a:rPr lang="en-US" dirty="0" smtClean="0"/>
              <a:t>Always wrap your plugin in (function( $ ){ // plugin goes here })( </a:t>
            </a:r>
            <a:r>
              <a:rPr lang="en-US" dirty="0" err="1" smtClean="0"/>
              <a:t>jQuery</a:t>
            </a:r>
            <a:r>
              <a:rPr lang="en-US" dirty="0" smtClean="0"/>
              <a:t> ); </a:t>
            </a:r>
          </a:p>
          <a:p>
            <a:r>
              <a:rPr lang="en-US" dirty="0" smtClean="0"/>
              <a:t>Don't redundantly wrap the this keyword in the immediate scope of your plugin's function </a:t>
            </a:r>
          </a:p>
          <a:p>
            <a:r>
              <a:rPr lang="en-US" dirty="0" smtClean="0"/>
              <a:t>Unless you're returning an intrinsic value from your plugin, always have your plugin's function return the this keyword to maintain chainability.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Summary and Best Practices</a:t>
            </a:r>
            <a:endParaRPr lang="en-US" dirty="0"/>
          </a:p>
        </p:txBody>
      </p:sp>
      <p:sp>
        <p:nvSpPr>
          <p:cNvPr id="3" name="Content Placeholder 2"/>
          <p:cNvSpPr>
            <a:spLocks noGrp="1"/>
          </p:cNvSpPr>
          <p:nvPr>
            <p:ph idx="1"/>
          </p:nvPr>
        </p:nvSpPr>
        <p:spPr/>
        <p:txBody>
          <a:bodyPr/>
          <a:lstStyle/>
          <a:p>
            <a:r>
              <a:rPr lang="en-US" dirty="0" smtClean="0"/>
              <a:t>Rather than requiring a lengthy amount of arguments, pass your plugin settings in an object literal that can be extended over the plugin's defaults. </a:t>
            </a:r>
          </a:p>
          <a:p>
            <a:pPr>
              <a:buNone/>
            </a:pPr>
            <a:endParaRPr lang="en-US" dirty="0" smtClean="0"/>
          </a:p>
          <a:p>
            <a:r>
              <a:rPr lang="en-US" dirty="0" smtClean="0"/>
              <a:t>Don't </a:t>
            </a:r>
            <a:r>
              <a:rPr lang="en-US" dirty="0" smtClean="0"/>
              <a:t>clutter the </a:t>
            </a:r>
            <a:r>
              <a:rPr lang="en-US" dirty="0" err="1" smtClean="0"/>
              <a:t>jQuery.fn</a:t>
            </a:r>
            <a:r>
              <a:rPr lang="en-US" dirty="0" smtClean="0"/>
              <a:t> object with more than one namespace per plugin. </a:t>
            </a:r>
          </a:p>
          <a:p>
            <a:r>
              <a:rPr lang="en-US" dirty="0" smtClean="0"/>
              <a:t>Always namespace your methods, events and data. </a:t>
            </a:r>
          </a:p>
          <a:p>
            <a:r>
              <a:rPr lang="en-US" dirty="0" err="1" smtClean="0"/>
              <a:t>jQuery.fn</a:t>
            </a:r>
            <a:r>
              <a:rPr lang="en-US" dirty="0" smtClean="0"/>
              <a:t> is pronounced </a:t>
            </a:r>
            <a:r>
              <a:rPr lang="en-US" dirty="0" err="1" smtClean="0"/>
              <a:t>jQuery</a:t>
            </a:r>
            <a:r>
              <a:rPr lang="en-US" dirty="0" smtClean="0"/>
              <a:t> </a:t>
            </a:r>
            <a:r>
              <a:rPr lang="en-US" dirty="0" err="1" smtClean="0"/>
              <a:t>effin</a:t>
            </a:r>
            <a:r>
              <a:rPr lang="en-US" dirty="0" smtClean="0"/>
              <a:t>'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Plugin Repositories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jQuery</a:t>
            </a:r>
            <a:r>
              <a:rPr lang="en-US" dirty="0" smtClean="0"/>
              <a:t> plugins will be available in the following repository link.</a:t>
            </a:r>
          </a:p>
          <a:p>
            <a:pPr lvl="1"/>
            <a:r>
              <a:rPr lang="en-US" dirty="0" smtClean="0">
                <a:hlinkClick r:id="rId2"/>
              </a:rPr>
              <a:t>http://plugins.jquery.com</a:t>
            </a:r>
            <a:r>
              <a:rPr lang="en-US" dirty="0" smtClean="0">
                <a:hlinkClick r:id="rId2"/>
              </a:rPr>
              <a:t>/</a:t>
            </a:r>
            <a:r>
              <a:rPr lang="en-US" dirty="0" smtClean="0"/>
              <a:t> </a:t>
            </a:r>
          </a:p>
          <a:p>
            <a:pPr lvl="1"/>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Link Plugin</a:t>
            </a:r>
            <a:endParaRPr lang="en-US" dirty="0"/>
          </a:p>
        </p:txBody>
      </p:sp>
      <p:sp>
        <p:nvSpPr>
          <p:cNvPr id="3" name="Content Placeholder 2"/>
          <p:cNvSpPr>
            <a:spLocks noGrp="1"/>
          </p:cNvSpPr>
          <p:nvPr>
            <p:ph idx="1"/>
          </p:nvPr>
        </p:nvSpPr>
        <p:spPr/>
        <p:txBody>
          <a:bodyPr/>
          <a:lstStyle/>
          <a:p>
            <a:r>
              <a:rPr lang="en-US" i="1" dirty="0" smtClean="0"/>
              <a:t>Data Linking</a:t>
            </a:r>
            <a:r>
              <a:rPr lang="en-US" dirty="0" smtClean="0"/>
              <a:t> here refers to linking a field of one object to another field of another object. </a:t>
            </a:r>
            <a:endParaRPr lang="en-US" dirty="0" smtClean="0"/>
          </a:p>
          <a:p>
            <a:endParaRPr lang="en-US" b="1" dirty="0" smtClean="0"/>
          </a:p>
          <a:p>
            <a:r>
              <a:rPr lang="en-US" b="1" dirty="0" smtClean="0"/>
              <a:t>.</a:t>
            </a:r>
            <a:r>
              <a:rPr lang="en-US" b="1" dirty="0" smtClean="0"/>
              <a:t>link()</a:t>
            </a:r>
          </a:p>
          <a:p>
            <a:pPr lvl="1"/>
            <a:r>
              <a:rPr lang="en-US" dirty="0" smtClean="0"/>
              <a:t>Syntax</a:t>
            </a:r>
          </a:p>
          <a:p>
            <a:pPr lvl="2"/>
            <a:r>
              <a:rPr lang="en-US" b="1" dirty="0" smtClean="0"/>
              <a:t>.link( target, [ settings ] )</a:t>
            </a:r>
          </a:p>
          <a:p>
            <a:pPr lvl="1"/>
            <a:r>
              <a:rPr lang="en-US" dirty="0" smtClean="0"/>
              <a:t>Ex</a:t>
            </a:r>
          </a:p>
          <a:p>
            <a:pPr lvl="2"/>
            <a:r>
              <a:rPr lang="en-US" dirty="0" err="1" smtClean="0"/>
              <a:t>var</a:t>
            </a:r>
            <a:r>
              <a:rPr lang="en-US" dirty="0" smtClean="0"/>
              <a:t> person = {}; $("form").link(person, { </a:t>
            </a:r>
            <a:r>
              <a:rPr lang="en-US" dirty="0" err="1" smtClean="0"/>
              <a:t>firstName</a:t>
            </a:r>
            <a:r>
              <a:rPr lang="en-US" dirty="0" smtClean="0"/>
              <a:t>: "first-name", </a:t>
            </a:r>
            <a:r>
              <a:rPr lang="en-US" dirty="0" err="1" smtClean="0"/>
              <a:t>lastName</a:t>
            </a:r>
            <a:r>
              <a:rPr lang="en-US" dirty="0" smtClean="0"/>
              <a:t>: "last-name"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Link Plugin</a:t>
            </a:r>
            <a:endParaRPr lang="en-US" dirty="0"/>
          </a:p>
        </p:txBody>
      </p:sp>
      <p:sp>
        <p:nvSpPr>
          <p:cNvPr id="3" name="Content Placeholder 2"/>
          <p:cNvSpPr>
            <a:spLocks noGrp="1"/>
          </p:cNvSpPr>
          <p:nvPr>
            <p:ph idx="1"/>
          </p:nvPr>
        </p:nvSpPr>
        <p:spPr/>
        <p:txBody>
          <a:bodyPr/>
          <a:lstStyle/>
          <a:p>
            <a:r>
              <a:rPr lang="en-US" b="1" dirty="0" smtClean="0"/>
              <a:t>.unlink()</a:t>
            </a:r>
          </a:p>
          <a:p>
            <a:pPr lvl="1"/>
            <a:r>
              <a:rPr lang="en-US" dirty="0" smtClean="0"/>
              <a:t>Syntax</a:t>
            </a:r>
          </a:p>
          <a:p>
            <a:pPr lvl="2"/>
            <a:r>
              <a:rPr lang="en-US" b="1" dirty="0" smtClean="0"/>
              <a:t>.unlink( target )</a:t>
            </a:r>
          </a:p>
          <a:p>
            <a:pPr lvl="1"/>
            <a:r>
              <a:rPr lang="en-US" dirty="0" smtClean="0"/>
              <a:t>Ex</a:t>
            </a:r>
          </a:p>
          <a:p>
            <a:pPr lvl="2"/>
            <a:r>
              <a:rPr lang="en-US" dirty="0" err="1" smtClean="0"/>
              <a:t>var</a:t>
            </a:r>
            <a:r>
              <a:rPr lang="en-US" dirty="0" smtClean="0"/>
              <a:t> person = {}; $("input").link(person); $(".</a:t>
            </a:r>
            <a:r>
              <a:rPr lang="en-US" dirty="0" err="1" smtClean="0"/>
              <a:t>nolink</a:t>
            </a:r>
            <a:r>
              <a:rPr lang="en-US" dirty="0" smtClean="0"/>
              <a:t>").unlink(person);</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 Plugin</a:t>
            </a:r>
            <a:endParaRPr lang="en-US" dirty="0"/>
          </a:p>
        </p:txBody>
      </p:sp>
      <p:sp>
        <p:nvSpPr>
          <p:cNvPr id="3" name="Content Placeholder 2"/>
          <p:cNvSpPr>
            <a:spLocks noGrp="1"/>
          </p:cNvSpPr>
          <p:nvPr>
            <p:ph idx="1"/>
          </p:nvPr>
        </p:nvSpPr>
        <p:spPr/>
        <p:txBody>
          <a:bodyPr>
            <a:normAutofit lnSpcReduction="10000"/>
          </a:bodyPr>
          <a:lstStyle/>
          <a:p>
            <a:r>
              <a:rPr lang="en-US" b="1" dirty="0" smtClean="0"/>
              <a:t>.tmpl()</a:t>
            </a:r>
          </a:p>
          <a:p>
            <a:pPr lvl="1"/>
            <a:r>
              <a:rPr lang="en-US" dirty="0" smtClean="0"/>
              <a:t>Syntax</a:t>
            </a:r>
          </a:p>
          <a:p>
            <a:pPr lvl="2"/>
            <a:r>
              <a:rPr lang="en-US" b="1" dirty="0" smtClean="0"/>
              <a:t>.tmpl( [ data ], [ options ] )</a:t>
            </a:r>
          </a:p>
          <a:p>
            <a:pPr lvl="1"/>
            <a:r>
              <a:rPr lang="en-US" dirty="0" smtClean="0"/>
              <a:t>Ex</a:t>
            </a:r>
          </a:p>
          <a:p>
            <a:pPr lvl="2"/>
            <a:r>
              <a:rPr lang="it-IT" dirty="0" smtClean="0"/>
              <a:t>$( "#myTemplate" ).tmpl( myData ).appendTo( "#target" </a:t>
            </a:r>
            <a:r>
              <a:rPr lang="it-IT" dirty="0" smtClean="0"/>
              <a:t>);</a:t>
            </a:r>
          </a:p>
          <a:p>
            <a:r>
              <a:rPr lang="en-US" b="1" dirty="0" smtClean="0"/>
              <a:t>jQuery.tmpl()</a:t>
            </a:r>
          </a:p>
          <a:p>
            <a:pPr lvl="1"/>
            <a:r>
              <a:rPr lang="en-US" dirty="0" smtClean="0"/>
              <a:t>Syntax</a:t>
            </a:r>
          </a:p>
          <a:p>
            <a:pPr lvl="2"/>
            <a:r>
              <a:rPr lang="en-US" b="1" dirty="0" smtClean="0"/>
              <a:t>jQuery.tmpl( template, [ data ], [ options ] )</a:t>
            </a:r>
          </a:p>
          <a:p>
            <a:pPr lvl="1"/>
            <a:r>
              <a:rPr lang="en-US" dirty="0" smtClean="0"/>
              <a:t>Ex</a:t>
            </a:r>
          </a:p>
          <a:p>
            <a:pPr lvl="2"/>
            <a:r>
              <a:rPr lang="en-US" dirty="0" smtClean="0"/>
              <a:t>$.tmpl( "&lt;li&gt;${Name}&lt;/li&gt;", { "Name" : "John Doe" }).appendTo( "#target"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457200" y="1935480"/>
            <a:ext cx="4114800" cy="4389120"/>
          </a:xfrm>
        </p:spPr>
        <p:txBody>
          <a:bodyPr>
            <a:normAutofit/>
          </a:bodyPr>
          <a:lstStyle/>
          <a:p>
            <a:r>
              <a:rPr lang="en-US" dirty="0" smtClean="0"/>
              <a:t>jQuery Plugin</a:t>
            </a:r>
          </a:p>
          <a:p>
            <a:r>
              <a:rPr lang="en-US" dirty="0" smtClean="0"/>
              <a:t>Getting started</a:t>
            </a:r>
          </a:p>
          <a:p>
            <a:r>
              <a:rPr lang="en-US" dirty="0" smtClean="0"/>
              <a:t>Context</a:t>
            </a:r>
          </a:p>
          <a:p>
            <a:r>
              <a:rPr lang="en-US" dirty="0" smtClean="0"/>
              <a:t>Basics</a:t>
            </a:r>
          </a:p>
          <a:p>
            <a:r>
              <a:rPr lang="en-US" dirty="0" smtClean="0"/>
              <a:t>Maintaining chainability</a:t>
            </a:r>
          </a:p>
          <a:p>
            <a:r>
              <a:rPr lang="en-US" dirty="0" smtClean="0"/>
              <a:t>Defaults and options</a:t>
            </a:r>
          </a:p>
        </p:txBody>
      </p:sp>
      <p:sp>
        <p:nvSpPr>
          <p:cNvPr id="4" name="Content Placeholder 2"/>
          <p:cNvSpPr txBox="1">
            <a:spLocks/>
          </p:cNvSpPr>
          <p:nvPr/>
        </p:nvSpPr>
        <p:spPr>
          <a:xfrm>
            <a:off x="4648200" y="1905000"/>
            <a:ext cx="4114800" cy="438912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Namespacing</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Plugin Methods</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Events</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Data</a:t>
            </a:r>
          </a:p>
          <a:p>
            <a:pPr marL="182880" indent="-246888">
              <a:spcBef>
                <a:spcPct val="20000"/>
              </a:spcBef>
              <a:buClr>
                <a:schemeClr val="accent1"/>
              </a:buClr>
              <a:buSzPct val="85000"/>
              <a:buFont typeface="Wingdings 2"/>
              <a:buChar char=""/>
            </a:pPr>
            <a:r>
              <a:rPr lang="en-US" sz="2400" dirty="0" smtClean="0"/>
              <a:t>Summary and Best </a:t>
            </a:r>
            <a:r>
              <a:rPr lang="en-US" sz="2400" dirty="0" smtClean="0"/>
              <a:t>Practices</a:t>
            </a:r>
          </a:p>
          <a:p>
            <a:pPr marL="182880" indent="-246888">
              <a:spcBef>
                <a:spcPct val="20000"/>
              </a:spcBef>
              <a:buClr>
                <a:schemeClr val="accent1"/>
              </a:buClr>
              <a:buSzPct val="85000"/>
              <a:buFont typeface="Wingdings 2"/>
              <a:buChar cha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Plugin Repositories</a:t>
            </a:r>
          </a:p>
          <a:p>
            <a:pPr marL="182880" indent="-246888">
              <a:spcBef>
                <a:spcPct val="20000"/>
              </a:spcBef>
              <a:buClr>
                <a:schemeClr val="accent1"/>
              </a:buClr>
              <a:buSzPct val="85000"/>
              <a:buFont typeface="Wingdings 2"/>
              <a:buChar char=""/>
            </a:pPr>
            <a:r>
              <a:rPr lang="en-US" sz="2400" dirty="0" smtClean="0"/>
              <a:t>Data Link Plugin</a:t>
            </a:r>
          </a:p>
          <a:p>
            <a:pPr marL="182880" indent="-246888">
              <a:spcBef>
                <a:spcPct val="20000"/>
              </a:spcBef>
              <a:buClr>
                <a:schemeClr val="accent1"/>
              </a:buClr>
              <a:buSzPct val="85000"/>
              <a:buFont typeface="Wingdings 2"/>
              <a:buChar cha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Templates</a:t>
            </a:r>
          </a:p>
          <a:p>
            <a:pPr marL="182880" indent="-246888">
              <a:spcBef>
                <a:spcPct val="20000"/>
              </a:spcBef>
              <a:buClr>
                <a:schemeClr val="accent1"/>
              </a:buClr>
              <a:buSzPct val="85000"/>
              <a:buFont typeface="Wingdings 2"/>
              <a:buChar char=""/>
            </a:pPr>
            <a:r>
              <a:rPr lang="en-US" sz="2400" dirty="0" smtClean="0"/>
              <a:t>Samples</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Plugin</a:t>
            </a:r>
            <a:endParaRPr lang="en-US" dirty="0"/>
          </a:p>
        </p:txBody>
      </p:sp>
      <p:sp>
        <p:nvSpPr>
          <p:cNvPr id="3" name="Content Placeholder 2"/>
          <p:cNvSpPr>
            <a:spLocks noGrp="1"/>
          </p:cNvSpPr>
          <p:nvPr>
            <p:ph idx="1"/>
          </p:nvPr>
        </p:nvSpPr>
        <p:spPr/>
        <p:txBody>
          <a:bodyPr/>
          <a:lstStyle/>
          <a:p>
            <a:r>
              <a:rPr lang="en-US" b="1" dirty="0" smtClean="0"/>
              <a:t>.</a:t>
            </a:r>
            <a:r>
              <a:rPr lang="en-US" b="1" dirty="0" err="1" smtClean="0"/>
              <a:t>tmplItem</a:t>
            </a:r>
            <a:r>
              <a:rPr lang="en-US" b="1" dirty="0" smtClean="0"/>
              <a:t>()</a:t>
            </a:r>
          </a:p>
          <a:p>
            <a:pPr lvl="1"/>
            <a:r>
              <a:rPr lang="en-US" dirty="0" smtClean="0"/>
              <a:t>Syntax</a:t>
            </a:r>
          </a:p>
          <a:p>
            <a:pPr lvl="2"/>
            <a:r>
              <a:rPr lang="en-US" b="1" dirty="0" smtClean="0"/>
              <a:t>.</a:t>
            </a:r>
            <a:r>
              <a:rPr lang="en-US" b="1" dirty="0" err="1" smtClean="0"/>
              <a:t>tmplItem</a:t>
            </a:r>
            <a:r>
              <a:rPr lang="en-US" b="1" dirty="0" smtClean="0"/>
              <a:t>()</a:t>
            </a:r>
          </a:p>
          <a:p>
            <a:pPr lvl="1"/>
            <a:r>
              <a:rPr lang="en-US" dirty="0" smtClean="0"/>
              <a:t>Ex</a:t>
            </a:r>
          </a:p>
          <a:p>
            <a:pPr lvl="2"/>
            <a:r>
              <a:rPr lang="en-US" dirty="0" err="1" smtClean="0"/>
              <a:t>var</a:t>
            </a:r>
            <a:r>
              <a:rPr lang="en-US" dirty="0" smtClean="0"/>
              <a:t> </a:t>
            </a:r>
            <a:r>
              <a:rPr lang="en-US" dirty="0" err="1" smtClean="0"/>
              <a:t>tmplItem</a:t>
            </a:r>
            <a:r>
              <a:rPr lang="en-US" dirty="0" smtClean="0"/>
              <a:t> = $( selector ).</a:t>
            </a:r>
            <a:r>
              <a:rPr lang="en-US" dirty="0" err="1" smtClean="0"/>
              <a:t>tmplItem</a:t>
            </a:r>
            <a:r>
              <a:rPr lang="en-US" dirty="0" smtClean="0"/>
              <a:t>();</a:t>
            </a:r>
          </a:p>
          <a:p>
            <a:r>
              <a:rPr lang="en-US" b="1" dirty="0" err="1" smtClean="0"/>
              <a:t>jQuery.tmplItem</a:t>
            </a:r>
            <a:r>
              <a:rPr lang="en-US" b="1" dirty="0" smtClean="0"/>
              <a:t>()</a:t>
            </a:r>
          </a:p>
          <a:p>
            <a:pPr lvl="1"/>
            <a:r>
              <a:rPr lang="en-US" dirty="0" smtClean="0"/>
              <a:t>Syntax</a:t>
            </a:r>
          </a:p>
          <a:p>
            <a:pPr lvl="2"/>
            <a:r>
              <a:rPr lang="en-US" b="1" dirty="0" err="1" smtClean="0"/>
              <a:t>jQuery.tmplItem</a:t>
            </a:r>
            <a:r>
              <a:rPr lang="en-US" b="1" dirty="0" smtClean="0"/>
              <a:t>( element )</a:t>
            </a:r>
          </a:p>
          <a:p>
            <a:pPr lvl="1"/>
            <a:r>
              <a:rPr lang="en-US" dirty="0" smtClean="0"/>
              <a:t>Ex</a:t>
            </a:r>
          </a:p>
          <a:p>
            <a:pPr lvl="2"/>
            <a:r>
              <a:rPr lang="en-US" dirty="0" err="1" smtClean="0"/>
              <a:t>var</a:t>
            </a:r>
            <a:r>
              <a:rPr lang="en-US" dirty="0" smtClean="0"/>
              <a:t> </a:t>
            </a:r>
            <a:r>
              <a:rPr lang="en-US" dirty="0" err="1" smtClean="0"/>
              <a:t>tmplItem</a:t>
            </a:r>
            <a:r>
              <a:rPr lang="en-US" dirty="0" smtClean="0"/>
              <a:t> = $.</a:t>
            </a:r>
            <a:r>
              <a:rPr lang="en-US" dirty="0" err="1" smtClean="0"/>
              <a:t>tmplItem</a:t>
            </a:r>
            <a:r>
              <a:rPr lang="en-US" dirty="0" smtClean="0"/>
              <a:t>( this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Plugin</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.template()</a:t>
            </a:r>
          </a:p>
          <a:p>
            <a:pPr lvl="1"/>
            <a:r>
              <a:rPr lang="en-US" dirty="0" smtClean="0"/>
              <a:t>Syntax</a:t>
            </a:r>
          </a:p>
          <a:p>
            <a:pPr lvl="2"/>
            <a:r>
              <a:rPr lang="en-US" b="1" dirty="0" smtClean="0"/>
              <a:t>.template( [ name ] )</a:t>
            </a:r>
          </a:p>
          <a:p>
            <a:pPr lvl="1"/>
            <a:r>
              <a:rPr lang="en-US" dirty="0" smtClean="0"/>
              <a:t>Ex</a:t>
            </a:r>
          </a:p>
          <a:p>
            <a:pPr lvl="2"/>
            <a:r>
              <a:rPr lang="en-US" dirty="0" smtClean="0"/>
              <a:t>$( "#</a:t>
            </a:r>
            <a:r>
              <a:rPr lang="en-US" dirty="0" err="1" smtClean="0"/>
              <a:t>titleTemplate</a:t>
            </a:r>
            <a:r>
              <a:rPr lang="en-US" dirty="0" smtClean="0"/>
              <a:t>" ).template( "</a:t>
            </a:r>
            <a:r>
              <a:rPr lang="en-US" dirty="0" err="1" smtClean="0"/>
              <a:t>summaryTemplate</a:t>
            </a:r>
            <a:r>
              <a:rPr lang="en-US" dirty="0" smtClean="0"/>
              <a:t>" </a:t>
            </a:r>
            <a:r>
              <a:rPr lang="en-US" dirty="0" smtClean="0"/>
              <a:t>);</a:t>
            </a:r>
          </a:p>
          <a:p>
            <a:r>
              <a:rPr lang="en-US" b="1" dirty="0" err="1" smtClean="0"/>
              <a:t>jQuery.template</a:t>
            </a:r>
            <a:r>
              <a:rPr lang="en-US" b="1" dirty="0" smtClean="0"/>
              <a:t>()</a:t>
            </a:r>
          </a:p>
          <a:p>
            <a:pPr lvl="1"/>
            <a:r>
              <a:rPr lang="en-US" dirty="0" smtClean="0"/>
              <a:t>Syntax</a:t>
            </a:r>
          </a:p>
          <a:p>
            <a:pPr lvl="2"/>
            <a:r>
              <a:rPr lang="en-US" dirty="0" err="1" smtClean="0">
                <a:hlinkClick r:id="rId2"/>
              </a:rPr>
              <a:t>jQuery.template</a:t>
            </a:r>
            <a:r>
              <a:rPr lang="en-US" dirty="0" smtClean="0">
                <a:hlinkClick r:id="rId2"/>
              </a:rPr>
              <a:t>( name, template </a:t>
            </a:r>
            <a:r>
              <a:rPr lang="en-US" dirty="0" smtClean="0">
                <a:hlinkClick r:id="rId2"/>
              </a:rPr>
              <a:t>)</a:t>
            </a:r>
            <a:endParaRPr lang="en-US" dirty="0" smtClean="0"/>
          </a:p>
          <a:p>
            <a:pPr lvl="2"/>
            <a:r>
              <a:rPr lang="en-US" dirty="0" err="1" smtClean="0">
                <a:hlinkClick r:id="rId3"/>
              </a:rPr>
              <a:t>jQuery.template</a:t>
            </a:r>
            <a:r>
              <a:rPr lang="en-US" dirty="0" smtClean="0">
                <a:hlinkClick r:id="rId3"/>
              </a:rPr>
              <a:t>( template </a:t>
            </a:r>
            <a:r>
              <a:rPr lang="en-US" dirty="0" smtClean="0">
                <a:hlinkClick r:id="rId3"/>
              </a:rPr>
              <a:t>)</a:t>
            </a:r>
            <a:endParaRPr lang="en-US" dirty="0" smtClean="0"/>
          </a:p>
          <a:p>
            <a:pPr lvl="1"/>
            <a:r>
              <a:rPr lang="en-US" dirty="0" smtClean="0"/>
              <a:t>Ex</a:t>
            </a:r>
          </a:p>
          <a:p>
            <a:pPr lvl="2"/>
            <a:r>
              <a:rPr lang="it-IT" dirty="0" smtClean="0"/>
              <a:t>$.template( "summaryTemplate", "&lt;li&gt;${Name}&lt;/li&gt;" ); </a:t>
            </a:r>
            <a:r>
              <a:rPr lang="en-US" dirty="0" smtClean="0"/>
              <a:t/>
            </a:r>
            <a:br>
              <a:rPr lang="en-US" dirty="0" smtClean="0"/>
            </a:b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Plugin</a:t>
            </a:r>
            <a:endParaRPr lang="en-US" dirty="0"/>
          </a:p>
        </p:txBody>
      </p:sp>
      <p:sp>
        <p:nvSpPr>
          <p:cNvPr id="3" name="Content Placeholder 2"/>
          <p:cNvSpPr>
            <a:spLocks noGrp="1"/>
          </p:cNvSpPr>
          <p:nvPr>
            <p:ph idx="1"/>
          </p:nvPr>
        </p:nvSpPr>
        <p:spPr/>
        <p:txBody>
          <a:bodyPr/>
          <a:lstStyle/>
          <a:p>
            <a:r>
              <a:rPr lang="en-US" b="1" dirty="0" smtClean="0"/>
              <a:t>${} Template Tag</a:t>
            </a:r>
          </a:p>
          <a:p>
            <a:pPr lvl="1"/>
            <a:r>
              <a:rPr lang="en-US" dirty="0" smtClean="0"/>
              <a:t>Syntax</a:t>
            </a:r>
          </a:p>
          <a:p>
            <a:pPr lvl="2"/>
            <a:r>
              <a:rPr lang="en-US" b="1" dirty="0" smtClean="0"/>
              <a:t>${</a:t>
            </a:r>
            <a:r>
              <a:rPr lang="en-US" b="1" dirty="0" err="1" smtClean="0"/>
              <a:t>fieldNameOrExpression</a:t>
            </a:r>
            <a:r>
              <a:rPr lang="en-US" b="1" dirty="0" smtClean="0"/>
              <a:t>}</a:t>
            </a:r>
          </a:p>
          <a:p>
            <a:pPr lvl="1"/>
            <a:r>
              <a:rPr lang="en-US" dirty="0" smtClean="0"/>
              <a:t>Ex</a:t>
            </a:r>
          </a:p>
          <a:p>
            <a:pPr lvl="2"/>
            <a:r>
              <a:rPr lang="en-US" dirty="0" smtClean="0"/>
              <a:t>${Name}&lt;/b&gt; was released in ${</a:t>
            </a:r>
            <a:r>
              <a:rPr lang="en-US" dirty="0" err="1" smtClean="0"/>
              <a:t>ReleaseYear</a:t>
            </a:r>
            <a:r>
              <a:rPr lang="en-US" dirty="0" smtClean="0"/>
              <a:t>}.</a:t>
            </a:r>
          </a:p>
          <a:p>
            <a:r>
              <a:rPr lang="en-US" b="1" dirty="0" smtClean="0"/>
              <a:t>{{html}} Template Tag</a:t>
            </a:r>
          </a:p>
          <a:p>
            <a:pPr lvl="1"/>
            <a:r>
              <a:rPr lang="en-US" dirty="0" smtClean="0"/>
              <a:t>Syntax</a:t>
            </a:r>
          </a:p>
          <a:p>
            <a:pPr lvl="2"/>
            <a:r>
              <a:rPr lang="en-US" b="1" dirty="0" smtClean="0"/>
              <a:t>{{html </a:t>
            </a:r>
            <a:r>
              <a:rPr lang="en-US" b="1" dirty="0" err="1" smtClean="0"/>
              <a:t>fieldNameOrExpression</a:t>
            </a:r>
            <a:r>
              <a:rPr lang="en-US" b="1" dirty="0" smtClean="0"/>
              <a:t>}}</a:t>
            </a:r>
          </a:p>
          <a:p>
            <a:pPr lvl="1"/>
            <a:r>
              <a:rPr lang="en-US" dirty="0" smtClean="0"/>
              <a:t>Ex</a:t>
            </a:r>
          </a:p>
          <a:p>
            <a:pPr lvl="2"/>
            <a:r>
              <a:rPr lang="en-US" dirty="0" smtClean="0"/>
              <a:t>&lt;h4&gt;${Name}&lt;/h4&gt; &lt;p&gt;{{html Synopsis}}&lt;/p&gt;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Plugin</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{{if}} Template Tag</a:t>
            </a:r>
          </a:p>
          <a:p>
            <a:pPr lvl="1"/>
            <a:r>
              <a:rPr lang="en-US" dirty="0" smtClean="0"/>
              <a:t>Syntax</a:t>
            </a:r>
          </a:p>
          <a:p>
            <a:pPr lvl="2"/>
            <a:r>
              <a:rPr lang="en-US" b="1" dirty="0" smtClean="0"/>
              <a:t>{{if </a:t>
            </a:r>
            <a:r>
              <a:rPr lang="en-US" b="1" dirty="0" err="1" smtClean="0"/>
              <a:t>fieldNameOrExpression</a:t>
            </a:r>
            <a:r>
              <a:rPr lang="en-US" b="1" dirty="0" smtClean="0"/>
              <a:t>}} content {{/if}}</a:t>
            </a:r>
          </a:p>
          <a:p>
            <a:pPr lvl="1"/>
            <a:r>
              <a:rPr lang="en-US" dirty="0" smtClean="0"/>
              <a:t>Ex</a:t>
            </a:r>
          </a:p>
          <a:p>
            <a:pPr lvl="2"/>
            <a:r>
              <a:rPr lang="en-US" dirty="0" smtClean="0"/>
              <a:t>&lt;li&gt; Title: ${Name}. {{if Languages}} (Alternative languages: ${Languages}). {{/if}} &lt;/li</a:t>
            </a:r>
            <a:r>
              <a:rPr lang="en-US" dirty="0" smtClean="0"/>
              <a:t>&gt;</a:t>
            </a:r>
          </a:p>
          <a:p>
            <a:r>
              <a:rPr lang="en-US" b="1" dirty="0" smtClean="0"/>
              <a:t>{{else}} Template Tag</a:t>
            </a:r>
          </a:p>
          <a:p>
            <a:pPr lvl="1"/>
            <a:r>
              <a:rPr lang="en-US" dirty="0" smtClean="0"/>
              <a:t>Syntax</a:t>
            </a:r>
          </a:p>
          <a:p>
            <a:pPr lvl="2"/>
            <a:r>
              <a:rPr lang="en-US" b="1" dirty="0" smtClean="0"/>
              <a:t>{{else </a:t>
            </a:r>
            <a:r>
              <a:rPr lang="en-US" b="1" dirty="0" err="1" smtClean="0"/>
              <a:t>fieldNameOrExpression</a:t>
            </a:r>
            <a:r>
              <a:rPr lang="en-US" b="1" dirty="0" smtClean="0"/>
              <a:t>}} content {{/if}}</a:t>
            </a:r>
          </a:p>
          <a:p>
            <a:pPr lvl="1"/>
            <a:r>
              <a:rPr lang="en-US" dirty="0" smtClean="0"/>
              <a:t>Ex</a:t>
            </a:r>
          </a:p>
          <a:p>
            <a:pPr lvl="2"/>
            <a:r>
              <a:rPr lang="en-US" dirty="0" smtClean="0"/>
              <a:t>Title: ${Name}. {{if Languages}} (Alternative languages: ${Languages}). {{else}} (Available only in the original version). {{/if}}</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Template Plugin</a:t>
            </a:r>
            <a:endParaRPr lang="en-US" dirty="0"/>
          </a:p>
        </p:txBody>
      </p:sp>
      <p:sp>
        <p:nvSpPr>
          <p:cNvPr id="3" name="Content Placeholder 2"/>
          <p:cNvSpPr>
            <a:spLocks noGrp="1"/>
          </p:cNvSpPr>
          <p:nvPr>
            <p:ph idx="1"/>
          </p:nvPr>
        </p:nvSpPr>
        <p:spPr>
          <a:xfrm>
            <a:off x="457200" y="1600200"/>
            <a:ext cx="8229600" cy="4724400"/>
          </a:xfrm>
        </p:spPr>
        <p:txBody>
          <a:bodyPr>
            <a:normAutofit fontScale="92500" lnSpcReduction="20000"/>
          </a:bodyPr>
          <a:lstStyle/>
          <a:p>
            <a:r>
              <a:rPr lang="en-US" b="1" dirty="0" smtClean="0"/>
              <a:t>{{each}} Template </a:t>
            </a:r>
            <a:r>
              <a:rPr lang="en-US" b="1" dirty="0" smtClean="0"/>
              <a:t>Tag</a:t>
            </a:r>
          </a:p>
          <a:p>
            <a:pPr lvl="1"/>
            <a:r>
              <a:rPr lang="en-US" dirty="0" smtClean="0"/>
              <a:t>Syntax</a:t>
            </a:r>
            <a:endParaRPr lang="en-US" dirty="0" smtClean="0"/>
          </a:p>
          <a:p>
            <a:pPr lvl="2"/>
            <a:r>
              <a:rPr lang="en-US" b="1" dirty="0" smtClean="0"/>
              <a:t>{{each}} Template Tag</a:t>
            </a:r>
          </a:p>
          <a:p>
            <a:pPr lvl="1"/>
            <a:r>
              <a:rPr lang="en-US" dirty="0" smtClean="0"/>
              <a:t>Ex</a:t>
            </a:r>
          </a:p>
          <a:p>
            <a:pPr lvl="2"/>
            <a:r>
              <a:rPr lang="en-US" dirty="0" smtClean="0"/>
              <a:t>Title: ${Name}. {{each Languages}} ${$index + 1}: &lt;</a:t>
            </a:r>
            <a:r>
              <a:rPr lang="en-US" dirty="0" err="1" smtClean="0"/>
              <a:t>em</a:t>
            </a:r>
            <a:r>
              <a:rPr lang="en-US" dirty="0" smtClean="0"/>
              <a:t>&gt;${$value}. &lt;/</a:t>
            </a:r>
            <a:r>
              <a:rPr lang="en-US" dirty="0" err="1" smtClean="0"/>
              <a:t>em</a:t>
            </a:r>
            <a:r>
              <a:rPr lang="en-US" dirty="0" smtClean="0"/>
              <a:t>&gt; {{/each</a:t>
            </a:r>
            <a:r>
              <a:rPr lang="en-US" dirty="0" smtClean="0"/>
              <a:t>}}</a:t>
            </a:r>
          </a:p>
          <a:p>
            <a:r>
              <a:rPr lang="en-US" b="1" dirty="0" smtClean="0"/>
              <a:t>{{tmpl}} Template Tag</a:t>
            </a:r>
          </a:p>
          <a:p>
            <a:pPr lvl="1"/>
            <a:r>
              <a:rPr lang="en-US" dirty="0" smtClean="0"/>
              <a:t>Syntax</a:t>
            </a:r>
          </a:p>
          <a:p>
            <a:pPr lvl="2"/>
            <a:r>
              <a:rPr lang="en-US" b="1" dirty="0" smtClean="0"/>
              <a:t>{{tmpl( [data], [options] ) template}} content {{/tmpl}}</a:t>
            </a:r>
          </a:p>
          <a:p>
            <a:pPr lvl="1"/>
            <a:r>
              <a:rPr lang="en-US" dirty="0" smtClean="0"/>
              <a:t>Ex</a:t>
            </a:r>
          </a:p>
          <a:p>
            <a:pPr lvl="2"/>
            <a:r>
              <a:rPr lang="en-US" dirty="0" smtClean="0"/>
              <a:t>&lt;script id="</a:t>
            </a:r>
            <a:r>
              <a:rPr lang="en-US" dirty="0" err="1" smtClean="0"/>
              <a:t>movieTemplate</a:t>
            </a:r>
            <a:r>
              <a:rPr lang="en-US" dirty="0" smtClean="0"/>
              <a:t>" type="text/x-</a:t>
            </a:r>
            <a:r>
              <a:rPr lang="en-US" dirty="0" err="1" smtClean="0"/>
              <a:t>jquery</a:t>
            </a:r>
            <a:r>
              <a:rPr lang="en-US" dirty="0" smtClean="0"/>
              <a:t>-tmpl"&gt; {{tmpl "#</a:t>
            </a:r>
            <a:r>
              <a:rPr lang="en-US" dirty="0" err="1" smtClean="0"/>
              <a:t>titleTemplate</a:t>
            </a:r>
            <a:r>
              <a:rPr lang="en-US" dirty="0" smtClean="0"/>
              <a:t>"}} &lt;</a:t>
            </a:r>
            <a:r>
              <a:rPr lang="en-US" dirty="0" err="1" smtClean="0"/>
              <a:t>tr</a:t>
            </a:r>
            <a:r>
              <a:rPr lang="en-US" dirty="0" smtClean="0"/>
              <a:t> class="detail"&gt;&lt;td&gt;Director: ${Director}&lt;/td&gt;&lt;/</a:t>
            </a:r>
            <a:r>
              <a:rPr lang="en-US" dirty="0" err="1" smtClean="0"/>
              <a:t>tr</a:t>
            </a:r>
            <a:r>
              <a:rPr lang="en-US" dirty="0" smtClean="0"/>
              <a:t>&gt; &lt;/script&gt; </a:t>
            </a:r>
            <a:endParaRPr lang="en-US" dirty="0" smtClean="0"/>
          </a:p>
          <a:p>
            <a:pPr lvl="2"/>
            <a:r>
              <a:rPr lang="en-US" dirty="0" smtClean="0"/>
              <a:t>&lt;</a:t>
            </a:r>
            <a:r>
              <a:rPr lang="en-US" dirty="0" smtClean="0"/>
              <a:t>script id="</a:t>
            </a:r>
            <a:r>
              <a:rPr lang="en-US" dirty="0" err="1" smtClean="0"/>
              <a:t>titleTemplate</a:t>
            </a:r>
            <a:r>
              <a:rPr lang="en-US" dirty="0" smtClean="0"/>
              <a:t>" type="text/x-</a:t>
            </a:r>
            <a:r>
              <a:rPr lang="en-US" dirty="0" err="1" smtClean="0"/>
              <a:t>jquery</a:t>
            </a:r>
            <a:r>
              <a:rPr lang="en-US" dirty="0" smtClean="0"/>
              <a:t>-tmpl"&gt; &lt;</a:t>
            </a:r>
            <a:r>
              <a:rPr lang="en-US" dirty="0" err="1" smtClean="0"/>
              <a:t>tr</a:t>
            </a:r>
            <a:r>
              <a:rPr lang="en-US" dirty="0" smtClean="0"/>
              <a:t> class="title"&gt;&lt;td&gt;${Name}&lt;/td&gt;&lt;/</a:t>
            </a:r>
            <a:r>
              <a:rPr lang="en-US" dirty="0" err="1" smtClean="0"/>
              <a:t>tr</a:t>
            </a:r>
            <a:r>
              <a:rPr lang="en-US" dirty="0" smtClean="0"/>
              <a:t>&gt; &lt;/script&gt;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Plugin</a:t>
            </a:r>
            <a:endParaRPr lang="en-US" dirty="0"/>
          </a:p>
        </p:txBody>
      </p:sp>
      <p:sp>
        <p:nvSpPr>
          <p:cNvPr id="3" name="Content Placeholder 2"/>
          <p:cNvSpPr>
            <a:spLocks noGrp="1"/>
          </p:cNvSpPr>
          <p:nvPr>
            <p:ph idx="1"/>
          </p:nvPr>
        </p:nvSpPr>
        <p:spPr/>
        <p:txBody>
          <a:bodyPr>
            <a:normAutofit lnSpcReduction="10000"/>
          </a:bodyPr>
          <a:lstStyle/>
          <a:p>
            <a:r>
              <a:rPr lang="en-US" b="1" dirty="0" smtClean="0"/>
              <a:t>{{wrap}} Template Tag</a:t>
            </a:r>
          </a:p>
          <a:p>
            <a:pPr lvl="1"/>
            <a:r>
              <a:rPr lang="en-US" dirty="0" smtClean="0"/>
              <a:t>Syntax</a:t>
            </a:r>
          </a:p>
          <a:p>
            <a:pPr lvl="2"/>
            <a:r>
              <a:rPr lang="en-US" b="1" dirty="0" smtClean="0"/>
              <a:t>{{</a:t>
            </a:r>
            <a:r>
              <a:rPr lang="en-US" b="1" dirty="0" smtClean="0"/>
              <a:t>wrap( [data], [options] ) template}} content {{/wrap</a:t>
            </a:r>
            <a:r>
              <a:rPr lang="en-US" b="1" dirty="0" smtClean="0"/>
              <a:t>}}</a:t>
            </a:r>
          </a:p>
          <a:p>
            <a:pPr lvl="1"/>
            <a:r>
              <a:rPr lang="en-US" dirty="0" smtClean="0"/>
              <a:t>Ex</a:t>
            </a:r>
          </a:p>
          <a:p>
            <a:pPr lvl="2"/>
            <a:r>
              <a:rPr lang="en-US" dirty="0" smtClean="0"/>
              <a:t>&lt;script </a:t>
            </a:r>
            <a:r>
              <a:rPr lang="en-US" dirty="0" smtClean="0"/>
              <a:t>id="</a:t>
            </a:r>
            <a:r>
              <a:rPr lang="en-US" dirty="0" err="1" smtClean="0"/>
              <a:t>myTmpl</a:t>
            </a:r>
            <a:r>
              <a:rPr lang="en-US" dirty="0" smtClean="0"/>
              <a:t>" type="text/x-</a:t>
            </a:r>
            <a:r>
              <a:rPr lang="en-US" dirty="0" err="1" smtClean="0"/>
              <a:t>jquery</a:t>
            </a:r>
            <a:r>
              <a:rPr lang="en-US" dirty="0" smtClean="0"/>
              <a:t>-tmpl"&gt; The following wraps some HTML content: {{wrap "#</a:t>
            </a:r>
            <a:r>
              <a:rPr lang="en-US" dirty="0" err="1" smtClean="0"/>
              <a:t>tableWrapper</a:t>
            </a:r>
            <a:r>
              <a:rPr lang="en-US" dirty="0" smtClean="0"/>
              <a:t>"}} &lt;div&gt; First &lt;b&gt;content&lt;/b&gt; &lt;/div&gt; &lt;div&gt; And &lt;</a:t>
            </a:r>
            <a:r>
              <a:rPr lang="en-US" dirty="0" err="1" smtClean="0"/>
              <a:t>em</a:t>
            </a:r>
            <a:r>
              <a:rPr lang="en-US" dirty="0" smtClean="0"/>
              <a:t>&gt;more&lt;/</a:t>
            </a:r>
            <a:r>
              <a:rPr lang="en-US" dirty="0" err="1" smtClean="0"/>
              <a:t>em</a:t>
            </a:r>
            <a:r>
              <a:rPr lang="en-US" dirty="0" smtClean="0"/>
              <a:t>&gt; &lt;b&gt;content&lt;/b&gt;... &lt;/div&gt; {{/wrap}} &lt;/script&gt; </a:t>
            </a:r>
            <a:endParaRPr lang="en-US" dirty="0" smtClean="0"/>
          </a:p>
          <a:p>
            <a:pPr lvl="2"/>
            <a:r>
              <a:rPr lang="en-US" dirty="0" smtClean="0"/>
              <a:t>&lt;</a:t>
            </a:r>
            <a:r>
              <a:rPr lang="en-US" dirty="0" smtClean="0"/>
              <a:t>script id="</a:t>
            </a:r>
            <a:r>
              <a:rPr lang="en-US" dirty="0" err="1" smtClean="0"/>
              <a:t>tableWrapper</a:t>
            </a:r>
            <a:r>
              <a:rPr lang="en-US" dirty="0" smtClean="0"/>
              <a:t>" type="text/x-</a:t>
            </a:r>
            <a:r>
              <a:rPr lang="en-US" dirty="0" err="1" smtClean="0"/>
              <a:t>jquery</a:t>
            </a:r>
            <a:r>
              <a:rPr lang="en-US" dirty="0" smtClean="0"/>
              <a:t>-tmpl"&gt; &lt;table&gt;&lt;</a:t>
            </a:r>
            <a:r>
              <a:rPr lang="en-US" dirty="0" err="1" smtClean="0"/>
              <a:t>tbody</a:t>
            </a:r>
            <a:r>
              <a:rPr lang="en-US" dirty="0" smtClean="0"/>
              <a:t>&gt; &lt;</a:t>
            </a:r>
            <a:r>
              <a:rPr lang="en-US" dirty="0" err="1" smtClean="0"/>
              <a:t>tr</a:t>
            </a:r>
            <a:r>
              <a:rPr lang="en-US" dirty="0" smtClean="0"/>
              <a:t>&gt; {{each $item.html("div")}} &lt;td&gt; {{html $value}} &lt;/td&gt; {{/each}} &lt;/</a:t>
            </a:r>
            <a:r>
              <a:rPr lang="en-US" dirty="0" err="1" smtClean="0"/>
              <a:t>tr</a:t>
            </a:r>
            <a:r>
              <a:rPr lang="en-US" dirty="0" smtClean="0"/>
              <a:t>&gt; &lt;/</a:t>
            </a:r>
            <a:r>
              <a:rPr lang="en-US" dirty="0" err="1" smtClean="0"/>
              <a:t>tbody</a:t>
            </a:r>
            <a:r>
              <a:rPr lang="en-US" dirty="0" smtClean="0"/>
              <a:t>&gt;&lt;/table&gt; &lt;/script&gt;</a:t>
            </a:r>
            <a:endParaRPr lang="en-US" b="1" dirty="0" smtClean="0"/>
          </a:p>
          <a:p>
            <a:pPr lvl="1"/>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7600" y="2971800"/>
            <a:ext cx="2044919"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Q &amp; A</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Plugin</a:t>
            </a:r>
            <a:endParaRPr lang="en-US" dirty="0"/>
          </a:p>
        </p:txBody>
      </p:sp>
      <p:sp>
        <p:nvSpPr>
          <p:cNvPr id="3" name="Content Placeholder 2"/>
          <p:cNvSpPr>
            <a:spLocks noGrp="1"/>
          </p:cNvSpPr>
          <p:nvPr>
            <p:ph idx="1"/>
          </p:nvPr>
        </p:nvSpPr>
        <p:spPr/>
        <p:txBody>
          <a:bodyPr/>
          <a:lstStyle/>
          <a:p>
            <a:r>
              <a:rPr lang="en-US" dirty="0" smtClean="0"/>
              <a:t>Extending jQuery with plugins and methods is very powerful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To Write a jQuery plugin, create a function</a:t>
            </a:r>
          </a:p>
          <a:p>
            <a:pPr lvl="1"/>
            <a:r>
              <a:rPr lang="en-US" dirty="0" smtClean="0"/>
              <a:t>jQuery.fn.myPlugin = function() { </a:t>
            </a:r>
          </a:p>
          <a:p>
            <a:pPr lvl="3">
              <a:buNone/>
            </a:pPr>
            <a:r>
              <a:rPr lang="en-US" dirty="0" smtClean="0"/>
              <a:t>// Do your awesome plugin stuff here </a:t>
            </a:r>
          </a:p>
          <a:p>
            <a:pPr lvl="3">
              <a:buNone/>
            </a:pPr>
            <a:r>
              <a:rPr lang="en-US" dirty="0" smtClean="0"/>
              <a:t>}; </a:t>
            </a:r>
          </a:p>
          <a:p>
            <a:pPr lvl="3">
              <a:buNone/>
            </a:pPr>
            <a:r>
              <a:rPr lang="en-US" dirty="0" smtClean="0"/>
              <a:t>OR</a:t>
            </a:r>
          </a:p>
          <a:p>
            <a:pPr lvl="1"/>
            <a:r>
              <a:rPr lang="en-US" dirty="0" smtClean="0"/>
              <a:t>(function( $ ){ </a:t>
            </a:r>
          </a:p>
          <a:p>
            <a:pPr lvl="2">
              <a:buNone/>
            </a:pPr>
            <a:r>
              <a:rPr lang="en-US" dirty="0" smtClean="0"/>
              <a:t>	$.fn.myPlugin = function() { </a:t>
            </a:r>
          </a:p>
          <a:p>
            <a:pPr lvl="2">
              <a:buNone/>
            </a:pPr>
            <a:r>
              <a:rPr lang="en-US" dirty="0" smtClean="0"/>
              <a:t>		// Do your awesome plugin stuff here </a:t>
            </a:r>
          </a:p>
          <a:p>
            <a:pPr lvl="2">
              <a:buNone/>
            </a:pPr>
            <a:r>
              <a:rPr lang="en-US" dirty="0" smtClean="0"/>
              <a:t>	}; </a:t>
            </a:r>
          </a:p>
          <a:p>
            <a:pPr lvl="2">
              <a:buNone/>
            </a:pPr>
            <a:r>
              <a:rPr lang="en-US" dirty="0" smtClean="0"/>
              <a:t>})( jQuery ); </a:t>
            </a:r>
          </a:p>
          <a:p>
            <a:pPr lvl="1"/>
            <a:endParaRPr lang="en-US" b="1" dirty="0" smtClean="0"/>
          </a:p>
          <a:p>
            <a:pPr lvl="1"/>
            <a:endParaRPr lang="en-US" dirty="0" smtClean="0"/>
          </a:p>
          <a:p>
            <a:pPr lvl="3">
              <a:buNone/>
            </a:pPr>
            <a:r>
              <a:rPr lang="en-US" dirty="0" smtClean="0"/>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(function( $ ){ </a:t>
            </a:r>
          </a:p>
          <a:p>
            <a:pPr lvl="1">
              <a:buNone/>
            </a:pPr>
            <a:r>
              <a:rPr lang="en-US" dirty="0" smtClean="0"/>
              <a:t>	$.fn.myPlugin = function() { </a:t>
            </a:r>
          </a:p>
          <a:p>
            <a:pPr lvl="1">
              <a:buNone/>
            </a:pPr>
            <a:r>
              <a:rPr lang="en-US" dirty="0" smtClean="0"/>
              <a:t>		// there's no need to do $(this) because </a:t>
            </a:r>
          </a:p>
          <a:p>
            <a:pPr lvl="1">
              <a:buNone/>
            </a:pPr>
            <a:r>
              <a:rPr lang="en-US" dirty="0" smtClean="0"/>
              <a:t>		// "this" is already a </a:t>
            </a:r>
            <a:r>
              <a:rPr lang="en-US" dirty="0" err="1" smtClean="0"/>
              <a:t>jquery</a:t>
            </a:r>
            <a:r>
              <a:rPr lang="en-US" dirty="0" smtClean="0"/>
              <a:t> object </a:t>
            </a:r>
          </a:p>
          <a:p>
            <a:pPr lvl="1">
              <a:buNone/>
            </a:pPr>
            <a:r>
              <a:rPr lang="en-US" dirty="0" smtClean="0"/>
              <a:t>		// $(this) would be the same as $($('#element')); 	</a:t>
            </a:r>
            <a:r>
              <a:rPr lang="en-US" dirty="0" err="1" smtClean="0"/>
              <a:t>this.fadeIn</a:t>
            </a:r>
            <a:r>
              <a:rPr lang="en-US" dirty="0" smtClean="0"/>
              <a:t>('normal', function(){ </a:t>
            </a:r>
          </a:p>
          <a:p>
            <a:pPr lvl="1">
              <a:buNone/>
            </a:pPr>
            <a:r>
              <a:rPr lang="en-US" dirty="0" smtClean="0"/>
              <a:t>		// the this keyword is a DOM element </a:t>
            </a:r>
          </a:p>
          <a:p>
            <a:pPr lvl="1">
              <a:buNone/>
            </a:pPr>
            <a:r>
              <a:rPr lang="en-US" dirty="0" smtClean="0"/>
              <a:t>		});</a:t>
            </a:r>
          </a:p>
          <a:p>
            <a:pPr lvl="1">
              <a:buNone/>
            </a:pPr>
            <a:r>
              <a:rPr lang="en-US" dirty="0" smtClean="0"/>
              <a:t> 	}; </a:t>
            </a:r>
          </a:p>
          <a:p>
            <a:pPr lvl="1">
              <a:buNone/>
            </a:pPr>
            <a:r>
              <a:rPr lang="en-US" dirty="0" smtClean="0"/>
              <a:t>})( jQuery ); </a:t>
            </a:r>
          </a:p>
          <a:p>
            <a:pPr lvl="1"/>
            <a:r>
              <a:rPr lang="en-US" dirty="0" smtClean="0"/>
              <a:t>Client code will be </a:t>
            </a:r>
          </a:p>
          <a:p>
            <a:pPr lvl="2">
              <a:buNone/>
            </a:pPr>
            <a:r>
              <a:rPr lang="en-US" dirty="0" smtClean="0"/>
              <a:t>$('#element').</a:t>
            </a:r>
            <a:r>
              <a:rPr lang="en-US" dirty="0" err="1" smtClean="0"/>
              <a:t>myPlugin</a:t>
            </a:r>
            <a:r>
              <a:rPr lang="en-US" dirty="0" smtClean="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(function( $ ){ </a:t>
            </a:r>
          </a:p>
          <a:p>
            <a:pPr lvl="1">
              <a:buNone/>
            </a:pPr>
            <a:r>
              <a:rPr lang="en-US" dirty="0" smtClean="0"/>
              <a:t>	$.</a:t>
            </a:r>
            <a:r>
              <a:rPr lang="en-US" dirty="0" err="1" smtClean="0"/>
              <a:t>fn.maxHeight</a:t>
            </a:r>
            <a:r>
              <a:rPr lang="en-US" dirty="0" smtClean="0"/>
              <a:t> = function() { </a:t>
            </a:r>
          </a:p>
          <a:p>
            <a:pPr lvl="1">
              <a:buNone/>
            </a:pPr>
            <a:r>
              <a:rPr lang="en-US" dirty="0" smtClean="0"/>
              <a:t>		</a:t>
            </a:r>
            <a:r>
              <a:rPr lang="en-US" dirty="0" err="1" smtClean="0"/>
              <a:t>var</a:t>
            </a:r>
            <a:r>
              <a:rPr lang="en-US" dirty="0" smtClean="0"/>
              <a:t> max = 0; </a:t>
            </a:r>
          </a:p>
          <a:p>
            <a:pPr lvl="1">
              <a:buNone/>
            </a:pPr>
            <a:r>
              <a:rPr lang="en-US" dirty="0" smtClean="0"/>
              <a:t>		</a:t>
            </a:r>
            <a:r>
              <a:rPr lang="en-US" dirty="0" err="1" smtClean="0"/>
              <a:t>this.each</a:t>
            </a:r>
            <a:r>
              <a:rPr lang="en-US" dirty="0" smtClean="0"/>
              <a:t>(function() { </a:t>
            </a:r>
          </a:p>
          <a:p>
            <a:pPr lvl="1">
              <a:buNone/>
            </a:pPr>
            <a:r>
              <a:rPr lang="en-US" dirty="0" smtClean="0"/>
              <a:t>			max = Math.max( max, $(this).height() ); </a:t>
            </a:r>
          </a:p>
          <a:p>
            <a:pPr lvl="1">
              <a:buNone/>
            </a:pPr>
            <a:r>
              <a:rPr lang="en-US" dirty="0" smtClean="0"/>
              <a:t>		}); </a:t>
            </a:r>
          </a:p>
          <a:p>
            <a:pPr lvl="1">
              <a:buNone/>
            </a:pPr>
            <a:r>
              <a:rPr lang="en-US" dirty="0" smtClean="0"/>
              <a:t>		return max; </a:t>
            </a:r>
          </a:p>
          <a:p>
            <a:pPr lvl="1">
              <a:buNone/>
            </a:pPr>
            <a:r>
              <a:rPr lang="en-US" dirty="0" smtClean="0"/>
              <a:t>	}; </a:t>
            </a:r>
          </a:p>
          <a:p>
            <a:pPr lvl="1">
              <a:buNone/>
            </a:pPr>
            <a:r>
              <a:rPr lang="en-US" dirty="0" smtClean="0"/>
              <a:t>})( jQuery ); </a:t>
            </a:r>
          </a:p>
          <a:p>
            <a:pPr lvl="1">
              <a:buNone/>
            </a:pPr>
            <a:r>
              <a:rPr lang="en-US" dirty="0" smtClean="0"/>
              <a:t>Client Code </a:t>
            </a:r>
          </a:p>
          <a:p>
            <a:pPr lvl="1">
              <a:buNone/>
            </a:pPr>
            <a:r>
              <a:rPr lang="en-US" dirty="0" smtClean="0"/>
              <a:t>	</a:t>
            </a:r>
            <a:r>
              <a:rPr lang="en-US" dirty="0" err="1" smtClean="0"/>
              <a:t>var</a:t>
            </a:r>
            <a:r>
              <a:rPr lang="en-US" dirty="0" smtClean="0"/>
              <a:t> tallest = $('div').</a:t>
            </a:r>
            <a:r>
              <a:rPr lang="en-US" dirty="0" err="1" smtClean="0"/>
              <a:t>maxHeight</a:t>
            </a:r>
            <a:r>
              <a:rPr lang="en-US" dirty="0" smtClean="0"/>
              <a:t>(); </a:t>
            </a:r>
          </a:p>
          <a:p>
            <a:pPr lvl="1">
              <a:buNone/>
            </a:pPr>
            <a:r>
              <a:rPr lang="en-US" dirty="0" smtClean="0"/>
              <a:t>	// Returns the height of the tallest div </a:t>
            </a:r>
          </a:p>
          <a:p>
            <a:pPr lvl="1"/>
            <a:endParaRPr lang="en-US" dirty="0" smtClean="0"/>
          </a:p>
          <a:p>
            <a:pPr lvl="1"/>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Maintaining Chain ability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(function( $ ){ </a:t>
            </a:r>
          </a:p>
          <a:p>
            <a:pPr lvl="2">
              <a:buNone/>
            </a:pPr>
            <a:r>
              <a:rPr lang="en-US" dirty="0" smtClean="0"/>
              <a:t>$.</a:t>
            </a:r>
            <a:r>
              <a:rPr lang="en-US" dirty="0" err="1" smtClean="0"/>
              <a:t>fn.lockDimensions</a:t>
            </a:r>
            <a:r>
              <a:rPr lang="en-US" dirty="0" smtClean="0"/>
              <a:t> = function( type ) { </a:t>
            </a:r>
          </a:p>
          <a:p>
            <a:pPr lvl="2">
              <a:buNone/>
            </a:pPr>
            <a:r>
              <a:rPr lang="en-US" dirty="0" smtClean="0"/>
              <a:t>	return </a:t>
            </a:r>
            <a:r>
              <a:rPr lang="en-US" dirty="0" err="1" smtClean="0"/>
              <a:t>this.each</a:t>
            </a:r>
            <a:r>
              <a:rPr lang="en-US" dirty="0" smtClean="0"/>
              <a:t>(function() { </a:t>
            </a:r>
          </a:p>
          <a:p>
            <a:pPr lvl="2">
              <a:buNone/>
            </a:pPr>
            <a:r>
              <a:rPr lang="en-US" dirty="0" smtClean="0"/>
              <a:t>		</a:t>
            </a:r>
            <a:r>
              <a:rPr lang="en-US" dirty="0" err="1" smtClean="0"/>
              <a:t>var</a:t>
            </a:r>
            <a:r>
              <a:rPr lang="en-US" dirty="0" smtClean="0"/>
              <a:t> $this = $(this); </a:t>
            </a:r>
          </a:p>
          <a:p>
            <a:pPr lvl="2">
              <a:buNone/>
            </a:pPr>
            <a:r>
              <a:rPr lang="en-US" dirty="0" smtClean="0"/>
              <a:t>		if ( !type || type == 'width' ) { </a:t>
            </a:r>
          </a:p>
          <a:p>
            <a:pPr lvl="2">
              <a:buNone/>
            </a:pPr>
            <a:r>
              <a:rPr lang="en-US" dirty="0" smtClean="0"/>
              <a:t>			$</a:t>
            </a:r>
            <a:r>
              <a:rPr lang="en-US" dirty="0" err="1" smtClean="0"/>
              <a:t>this.width</a:t>
            </a:r>
            <a:r>
              <a:rPr lang="en-US" dirty="0" smtClean="0"/>
              <a:t>( $</a:t>
            </a:r>
            <a:r>
              <a:rPr lang="en-US" dirty="0" err="1" smtClean="0"/>
              <a:t>this.width</a:t>
            </a:r>
            <a:r>
              <a:rPr lang="en-US" dirty="0" smtClean="0"/>
              <a:t>() ); </a:t>
            </a:r>
          </a:p>
          <a:p>
            <a:pPr lvl="2">
              <a:buNone/>
            </a:pPr>
            <a:r>
              <a:rPr lang="en-US" dirty="0" smtClean="0"/>
              <a:t>		} </a:t>
            </a:r>
          </a:p>
          <a:p>
            <a:pPr lvl="2">
              <a:buNone/>
            </a:pPr>
            <a:r>
              <a:rPr lang="en-US" dirty="0" smtClean="0"/>
              <a:t>		if ( !type || type == 'height' ) { </a:t>
            </a:r>
          </a:p>
          <a:p>
            <a:pPr lvl="2">
              <a:buNone/>
            </a:pPr>
            <a:r>
              <a:rPr lang="en-US" dirty="0" smtClean="0"/>
              <a:t>			$</a:t>
            </a:r>
            <a:r>
              <a:rPr lang="en-US" dirty="0" err="1" smtClean="0"/>
              <a:t>this.height</a:t>
            </a:r>
            <a:r>
              <a:rPr lang="en-US" dirty="0" smtClean="0"/>
              <a:t>( $</a:t>
            </a:r>
            <a:r>
              <a:rPr lang="en-US" dirty="0" err="1" smtClean="0"/>
              <a:t>this.height</a:t>
            </a:r>
            <a:r>
              <a:rPr lang="en-US" dirty="0" smtClean="0"/>
              <a:t>() ); </a:t>
            </a:r>
          </a:p>
          <a:p>
            <a:pPr lvl="2">
              <a:buNone/>
            </a:pPr>
            <a:r>
              <a:rPr lang="en-US" dirty="0" smtClean="0"/>
              <a:t>		} </a:t>
            </a:r>
          </a:p>
          <a:p>
            <a:pPr lvl="2">
              <a:buNone/>
            </a:pPr>
            <a:r>
              <a:rPr lang="en-US" dirty="0" smtClean="0"/>
              <a:t>	}); </a:t>
            </a:r>
          </a:p>
          <a:p>
            <a:pPr lvl="2">
              <a:buNone/>
            </a:pPr>
            <a:r>
              <a:rPr lang="en-US" dirty="0" smtClean="0"/>
              <a:t>}; </a:t>
            </a:r>
          </a:p>
          <a:p>
            <a:pPr lvl="1">
              <a:buNone/>
            </a:pPr>
            <a:r>
              <a:rPr lang="en-US" dirty="0" smtClean="0"/>
              <a:t>})( jQuery ); </a:t>
            </a:r>
          </a:p>
          <a:p>
            <a:pPr lvl="1">
              <a:buNone/>
            </a:pPr>
            <a:r>
              <a:rPr lang="en-US" dirty="0" smtClean="0"/>
              <a:t>Client code </a:t>
            </a:r>
          </a:p>
          <a:p>
            <a:pPr lvl="1">
              <a:buNone/>
            </a:pPr>
            <a:r>
              <a:rPr lang="en-US" dirty="0" smtClean="0"/>
              <a:t>$('div').lockDimensions('width').css('color', 'red'); </a:t>
            </a:r>
          </a:p>
          <a:p>
            <a:pPr lvl="1"/>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Defaults and Options</a:t>
            </a:r>
            <a:endParaRPr lang="en-US" dirty="0"/>
          </a:p>
        </p:txBody>
      </p:sp>
      <p:sp>
        <p:nvSpPr>
          <p:cNvPr id="3" name="Content Placeholder 2"/>
          <p:cNvSpPr>
            <a:spLocks noGrp="1"/>
          </p:cNvSpPr>
          <p:nvPr>
            <p:ph idx="1"/>
          </p:nvPr>
        </p:nvSpPr>
        <p:spPr>
          <a:xfrm>
            <a:off x="457200" y="1371600"/>
            <a:ext cx="8229600" cy="5334000"/>
          </a:xfrm>
        </p:spPr>
        <p:txBody>
          <a:bodyPr>
            <a:normAutofit fontScale="77500" lnSpcReduction="20000"/>
          </a:bodyPr>
          <a:lstStyle/>
          <a:p>
            <a:r>
              <a:rPr lang="en-US" dirty="0" smtClean="0"/>
              <a:t>(function( $ ){ </a:t>
            </a:r>
          </a:p>
          <a:p>
            <a:pPr lvl="1">
              <a:buNone/>
            </a:pPr>
            <a:r>
              <a:rPr lang="en-US" dirty="0" smtClean="0"/>
              <a:t>	$.</a:t>
            </a:r>
            <a:r>
              <a:rPr lang="en-US" dirty="0" err="1" smtClean="0"/>
              <a:t>fn.tooltip</a:t>
            </a:r>
            <a:r>
              <a:rPr lang="en-US" dirty="0" smtClean="0"/>
              <a:t> = function( options ) { </a:t>
            </a:r>
          </a:p>
          <a:p>
            <a:pPr lvl="1">
              <a:buNone/>
            </a:pPr>
            <a:r>
              <a:rPr lang="en-US" dirty="0" smtClean="0"/>
              <a:t>		</a:t>
            </a:r>
            <a:r>
              <a:rPr lang="en-US" dirty="0" err="1" smtClean="0"/>
              <a:t>var</a:t>
            </a:r>
            <a:r>
              <a:rPr lang="en-US" dirty="0" smtClean="0"/>
              <a:t> settings = { </a:t>
            </a:r>
          </a:p>
          <a:p>
            <a:pPr lvl="1">
              <a:buNone/>
            </a:pPr>
            <a:r>
              <a:rPr lang="en-US" dirty="0" smtClean="0"/>
              <a:t>			'location'  : 'top', </a:t>
            </a:r>
          </a:p>
          <a:p>
            <a:pPr lvl="1">
              <a:buNone/>
            </a:pPr>
            <a:r>
              <a:rPr lang="en-US" dirty="0" smtClean="0"/>
              <a:t>			'background-color' : 'blue' </a:t>
            </a:r>
          </a:p>
          <a:p>
            <a:pPr lvl="1">
              <a:buNone/>
            </a:pPr>
            <a:r>
              <a:rPr lang="en-US" dirty="0" smtClean="0"/>
              <a:t>		}; </a:t>
            </a:r>
          </a:p>
          <a:p>
            <a:pPr lvl="1">
              <a:buNone/>
            </a:pPr>
            <a:r>
              <a:rPr lang="en-US" dirty="0" smtClean="0"/>
              <a:t>		return </a:t>
            </a:r>
            <a:r>
              <a:rPr lang="en-US" dirty="0" err="1" smtClean="0"/>
              <a:t>this.each</a:t>
            </a:r>
            <a:r>
              <a:rPr lang="en-US" dirty="0" smtClean="0"/>
              <a:t>(function() { </a:t>
            </a:r>
          </a:p>
          <a:p>
            <a:pPr lvl="1">
              <a:buNone/>
            </a:pPr>
            <a:r>
              <a:rPr lang="en-US" dirty="0" smtClean="0"/>
              <a:t>			// If options exist, lets merge them </a:t>
            </a:r>
          </a:p>
          <a:p>
            <a:pPr lvl="1">
              <a:buNone/>
            </a:pPr>
            <a:r>
              <a:rPr lang="en-US" dirty="0" smtClean="0"/>
              <a:t>			// with our default settings </a:t>
            </a:r>
          </a:p>
          <a:p>
            <a:pPr lvl="1">
              <a:buNone/>
            </a:pPr>
            <a:r>
              <a:rPr lang="en-US" dirty="0" smtClean="0"/>
              <a:t>			if ( options ) { </a:t>
            </a:r>
          </a:p>
          <a:p>
            <a:pPr lvl="1">
              <a:buNone/>
            </a:pPr>
            <a:r>
              <a:rPr lang="en-US" dirty="0" smtClean="0"/>
              <a:t>				$.extend( settings, options ); </a:t>
            </a:r>
          </a:p>
          <a:p>
            <a:pPr lvl="1">
              <a:buNone/>
            </a:pPr>
            <a:r>
              <a:rPr lang="en-US" dirty="0" smtClean="0"/>
              <a:t>			} </a:t>
            </a:r>
          </a:p>
          <a:p>
            <a:pPr lvl="1">
              <a:buNone/>
            </a:pPr>
            <a:r>
              <a:rPr lang="en-US" dirty="0" smtClean="0"/>
              <a:t>			// Tooltip plugin code here </a:t>
            </a:r>
          </a:p>
          <a:p>
            <a:pPr lvl="1">
              <a:buNone/>
            </a:pPr>
            <a:r>
              <a:rPr lang="en-US" dirty="0" smtClean="0"/>
              <a:t>		}); </a:t>
            </a:r>
          </a:p>
          <a:p>
            <a:pPr lvl="1">
              <a:buNone/>
            </a:pPr>
            <a:r>
              <a:rPr lang="en-US" dirty="0" smtClean="0"/>
              <a:t>	}; </a:t>
            </a:r>
          </a:p>
          <a:p>
            <a:pPr lvl="1">
              <a:buNone/>
            </a:pPr>
            <a:r>
              <a:rPr lang="en-US" dirty="0" smtClean="0"/>
              <a:t>})( jQuery ); </a:t>
            </a:r>
          </a:p>
          <a:p>
            <a:pPr lvl="1"/>
            <a:r>
              <a:rPr lang="en-US" dirty="0" smtClean="0"/>
              <a:t>Client code</a:t>
            </a:r>
          </a:p>
          <a:p>
            <a:pPr lvl="2"/>
            <a:r>
              <a:rPr lang="en-US" dirty="0" smtClean="0"/>
              <a:t>$('div').tooltip({ 'location' : 'left' }); </a:t>
            </a:r>
          </a:p>
          <a:p>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Namespacing </a:t>
            </a:r>
            <a:endParaRPr lang="en-US" dirty="0"/>
          </a:p>
        </p:txBody>
      </p:sp>
      <p:sp>
        <p:nvSpPr>
          <p:cNvPr id="3" name="Content Placeholder 2"/>
          <p:cNvSpPr>
            <a:spLocks noGrp="1"/>
          </p:cNvSpPr>
          <p:nvPr>
            <p:ph idx="1"/>
          </p:nvPr>
        </p:nvSpPr>
        <p:spPr/>
        <p:txBody>
          <a:bodyPr/>
          <a:lstStyle/>
          <a:p>
            <a:r>
              <a:rPr lang="en-US" b="1" dirty="0" smtClean="0"/>
              <a:t>Plugin methods</a:t>
            </a:r>
          </a:p>
          <a:p>
            <a:pPr lvl="1"/>
            <a:r>
              <a:rPr lang="en-US" dirty="0" smtClean="0"/>
              <a:t>Under no circumstance should a single plugin ever claim more than one namespace in the </a:t>
            </a:r>
            <a:r>
              <a:rPr lang="en-US" dirty="0" err="1" smtClean="0"/>
              <a:t>jQuery.fn</a:t>
            </a:r>
            <a:r>
              <a:rPr lang="en-US" dirty="0" smtClean="0"/>
              <a:t> object. </a:t>
            </a:r>
          </a:p>
          <a:p>
            <a:pPr lvl="1"/>
            <a:r>
              <a:rPr lang="en-US" dirty="0" smtClean="0"/>
              <a:t>(function( $ ){ </a:t>
            </a:r>
          </a:p>
          <a:p>
            <a:pPr lvl="2">
              <a:buNone/>
            </a:pPr>
            <a:r>
              <a:rPr lang="en-US" dirty="0" smtClean="0"/>
              <a:t>	$.</a:t>
            </a:r>
            <a:r>
              <a:rPr lang="en-US" dirty="0" err="1" smtClean="0"/>
              <a:t>fn.tooltip</a:t>
            </a:r>
            <a:r>
              <a:rPr lang="en-US" dirty="0" smtClean="0"/>
              <a:t> = function( options ) { // THIS }; </a:t>
            </a:r>
          </a:p>
          <a:p>
            <a:pPr lvl="2">
              <a:buNone/>
            </a:pPr>
            <a:r>
              <a:rPr lang="en-US" dirty="0" smtClean="0"/>
              <a:t>    $.</a:t>
            </a:r>
            <a:r>
              <a:rPr lang="en-US" dirty="0" err="1" smtClean="0"/>
              <a:t>fn.tooltipShow</a:t>
            </a:r>
            <a:r>
              <a:rPr lang="en-US" dirty="0" smtClean="0"/>
              <a:t> = function( ) { // IS }; </a:t>
            </a:r>
          </a:p>
          <a:p>
            <a:pPr lvl="2">
              <a:buNone/>
            </a:pPr>
            <a:r>
              <a:rPr lang="en-US" dirty="0" smtClean="0"/>
              <a:t>	$.</a:t>
            </a:r>
            <a:r>
              <a:rPr lang="en-US" dirty="0" err="1" smtClean="0"/>
              <a:t>fn.tooltipHide</a:t>
            </a:r>
            <a:r>
              <a:rPr lang="en-US" dirty="0" smtClean="0"/>
              <a:t> = function( ) { // BAD }; </a:t>
            </a:r>
          </a:p>
          <a:p>
            <a:pPr lvl="2">
              <a:buNone/>
            </a:pPr>
            <a:r>
              <a:rPr lang="en-US" dirty="0" smtClean="0"/>
              <a:t>	$.</a:t>
            </a:r>
            <a:r>
              <a:rPr lang="en-US" dirty="0" err="1" smtClean="0"/>
              <a:t>fn.tooltipUpdate</a:t>
            </a:r>
            <a:r>
              <a:rPr lang="en-US" dirty="0" smtClean="0"/>
              <a:t> = function( content ) { // !!! }; </a:t>
            </a:r>
          </a:p>
          <a:p>
            <a:pPr lvl="2">
              <a:buNone/>
            </a:pPr>
            <a:r>
              <a:rPr lang="en-US" dirty="0" smtClean="0"/>
              <a:t>})( jQuery ); </a:t>
            </a:r>
            <a:endParaRPr lang="en-US" b="1" dirty="0" smtClean="0"/>
          </a:p>
          <a:p>
            <a:pPr lvl="2"/>
            <a:endParaRPr lang="en-US"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298</TotalTime>
  <Words>1790</Words>
  <Application>Microsoft Office PowerPoint</Application>
  <PresentationFormat>On-screen Show (4:3)</PresentationFormat>
  <Paragraphs>260</Paragraphs>
  <Slides>26</Slides>
  <Notes>10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Flow</vt:lpstr>
      <vt:lpstr>jQuery - Plugin</vt:lpstr>
      <vt:lpstr>Agenda</vt:lpstr>
      <vt:lpstr>jQuery Plugin</vt:lpstr>
      <vt:lpstr>Getting Started</vt:lpstr>
      <vt:lpstr>Context</vt:lpstr>
      <vt:lpstr>Basics</vt:lpstr>
      <vt:lpstr>Maintaining Chain ability </vt:lpstr>
      <vt:lpstr>Defaults and Options</vt:lpstr>
      <vt:lpstr>Namespacing </vt:lpstr>
      <vt:lpstr>Namespacing</vt:lpstr>
      <vt:lpstr>Namespacing</vt:lpstr>
      <vt:lpstr>Namespacing</vt:lpstr>
      <vt:lpstr>Namespacing</vt:lpstr>
      <vt:lpstr>Summary and Best Practices</vt:lpstr>
      <vt:lpstr>Summary and Best Practices</vt:lpstr>
      <vt:lpstr>Plugin Repositories</vt:lpstr>
      <vt:lpstr>Data Link Plugin</vt:lpstr>
      <vt:lpstr>Data Link Plugin</vt:lpstr>
      <vt:lpstr>Templates Plugin</vt:lpstr>
      <vt:lpstr>Template Plugin</vt:lpstr>
      <vt:lpstr>Template Plugin</vt:lpstr>
      <vt:lpstr>Template Plugin</vt:lpstr>
      <vt:lpstr>Template Plugin</vt:lpstr>
      <vt:lpstr>Template Plugin</vt:lpstr>
      <vt:lpstr>Template Plugin</vt:lpstr>
      <vt:lpstr>Slide 26</vt:lpstr>
    </vt:vector>
  </TitlesOfParts>
  <Company>Cognizant Technology Solutions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 - Plugin</dc:title>
  <dc:creator>259235</dc:creator>
  <cp:lastModifiedBy>Don</cp:lastModifiedBy>
  <cp:revision>54</cp:revision>
  <dcterms:created xsi:type="dcterms:W3CDTF">2011-04-19T09:52:13Z</dcterms:created>
  <dcterms:modified xsi:type="dcterms:W3CDTF">2011-04-19T16:07:16Z</dcterms:modified>
</cp:coreProperties>
</file>