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5"/>
  </p:notesMasterIdLst>
  <p:sldIdLst>
    <p:sldId id="256" r:id="rId5"/>
    <p:sldId id="314" r:id="rId6"/>
    <p:sldId id="315" r:id="rId7"/>
    <p:sldId id="318"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16" r:id="rId23"/>
    <p:sldId id="257" r:id="rId24"/>
    <p:sldId id="317" r:id="rId25"/>
    <p:sldId id="313" r:id="rId26"/>
    <p:sldId id="319" r:id="rId27"/>
    <p:sldId id="320" r:id="rId28"/>
    <p:sldId id="321" r:id="rId29"/>
    <p:sldId id="322" r:id="rId30"/>
    <p:sldId id="323" r:id="rId31"/>
    <p:sldId id="324" r:id="rId32"/>
    <p:sldId id="339" r:id="rId33"/>
    <p:sldId id="340" r:id="rId34"/>
    <p:sldId id="341" r:id="rId35"/>
    <p:sldId id="342" r:id="rId36"/>
    <p:sldId id="343" r:id="rId37"/>
    <p:sldId id="344" r:id="rId38"/>
    <p:sldId id="345" r:id="rId39"/>
    <p:sldId id="346" r:id="rId40"/>
    <p:sldId id="347" r:id="rId41"/>
    <p:sldId id="348" r:id="rId42"/>
    <p:sldId id="349"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88" autoAdjust="0"/>
    <p:restoredTop sz="94660"/>
  </p:normalViewPr>
  <p:slideViewPr>
    <p:cSldViewPr>
      <p:cViewPr varScale="1">
        <p:scale>
          <a:sx n="86" d="100"/>
          <a:sy n="86" d="100"/>
        </p:scale>
        <p:origin x="-185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9A0AD-6D88-4C35-BC40-BF509F741DAC}" type="datetimeFigureOut">
              <a:rPr lang="en-IN" smtClean="0"/>
              <a:pPr/>
              <a:t>02-04-2014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C64BD-1AD3-4BD0-B40E-826F03FC5FB5}" type="slidenum">
              <a:rPr lang="en-IN" smtClean="0"/>
              <a:pPr/>
              <a:t>‹#›</a:t>
            </a:fld>
            <a:endParaRPr lang="en-IN"/>
          </a:p>
        </p:txBody>
      </p:sp>
    </p:spTree>
    <p:extLst>
      <p:ext uri="{BB962C8B-B14F-4D97-AF65-F5344CB8AC3E}">
        <p14:creationId xmlns:p14="http://schemas.microsoft.com/office/powerpoint/2010/main" xmlns="" val="201490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a:t>
            </a:fld>
            <a:endParaRPr lang="en-IN"/>
          </a:p>
        </p:txBody>
      </p:sp>
    </p:spTree>
    <p:extLst>
      <p:ext uri="{BB962C8B-B14F-4D97-AF65-F5344CB8AC3E}">
        <p14:creationId xmlns:p14="http://schemas.microsoft.com/office/powerpoint/2010/main" xmlns="" val="392748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20</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40</a:t>
            </a:fld>
            <a:endParaRPr lang="en-IN"/>
          </a:p>
        </p:txBody>
      </p:sp>
    </p:spTree>
    <p:extLst>
      <p:ext uri="{BB962C8B-B14F-4D97-AF65-F5344CB8AC3E}">
        <p14:creationId xmlns:p14="http://schemas.microsoft.com/office/powerpoint/2010/main" xmlns="" val="1992784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Footer Placeholder 2"/>
          <p:cNvSpPr txBox="1">
            <a:spLocks/>
          </p:cNvSpPr>
          <p:nvPr userDrawn="1"/>
        </p:nvSpPr>
        <p:spPr>
          <a:xfrm>
            <a:off x="2514600" y="6424613"/>
            <a:ext cx="5178425" cy="368300"/>
          </a:xfrm>
          <a:prstGeom prst="rect">
            <a:avLst/>
          </a:prstGeom>
          <a:noFill/>
        </p:spPr>
        <p:txBody>
          <a:bodyPr/>
          <a:lstStyle/>
          <a:p>
            <a:pPr algn="ctr">
              <a:defRPr/>
            </a:pPr>
            <a:endParaRPr lang="en-US" sz="700" dirty="0">
              <a:cs typeface="+mn-cs"/>
            </a:endParaRPr>
          </a:p>
          <a:p>
            <a:pPr algn="ctr">
              <a:defRPr/>
            </a:pPr>
            <a:endParaRPr lang="en-US" sz="700" dirty="0">
              <a:cs typeface="+mn-cs"/>
            </a:endParaRPr>
          </a:p>
          <a:p>
            <a:pPr algn="ctr">
              <a:defRPr/>
            </a:pPr>
            <a:r>
              <a:rPr lang="en-US" sz="700" dirty="0">
                <a:cs typeface="+mn-cs"/>
              </a:rPr>
              <a:t>© </a:t>
            </a:r>
            <a:r>
              <a:rPr lang="en-US" sz="700" dirty="0" smtClean="0">
                <a:cs typeface="+mn-cs"/>
              </a:rPr>
              <a:t>2009, </a:t>
            </a:r>
            <a:r>
              <a:rPr lang="en-US" sz="700" dirty="0">
                <a:cs typeface="+mn-cs"/>
              </a:rPr>
              <a:t>Cognizant Technology Solutions.                                             Confidential</a:t>
            </a:r>
            <a:r>
              <a:rPr lang="en-US" sz="100" dirty="0">
                <a:cs typeface="+mn-cs"/>
              </a:rPr>
              <a:t> </a:t>
            </a:r>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1"/>
          </p:nvPr>
        </p:nvSpPr>
        <p:spPr>
          <a:xfrm>
            <a:off x="8729663" y="6564313"/>
            <a:ext cx="368300" cy="228600"/>
          </a:xfrm>
          <a:prstGeom prst="rect">
            <a:avLst/>
          </a:prstGeom>
          <a:ln/>
        </p:spPr>
        <p:txBody>
          <a:bodyPr/>
          <a:lstStyle>
            <a:lvl1pPr>
              <a:defRPr/>
            </a:lvl1pPr>
          </a:lstStyle>
          <a:p>
            <a:pPr algn="ctr" rtl="0" eaLnBrk="0" fontAlgn="base" hangingPunct="0">
              <a:spcBef>
                <a:spcPct val="0"/>
              </a:spcBef>
              <a:spcAft>
                <a:spcPct val="0"/>
              </a:spcAft>
              <a:defRPr/>
            </a:pPr>
            <a:fld id="{CF9FE26E-E9FB-4FFB-A426-42CA90E5EA10}" type="slidenum">
              <a:rPr lang="en-US" sz="900" kern="1200">
                <a:solidFill>
                  <a:srgbClr val="DF7A1C"/>
                </a:solidFill>
                <a:latin typeface="Verdana"/>
                <a:ea typeface="+mn-ea"/>
                <a:cs typeface="+mn-cs"/>
              </a:rPr>
              <a:pPr algn="ctr" rtl="0" eaLnBrk="0" fontAlgn="base" hangingPunct="0">
                <a:spcBef>
                  <a:spcPct val="0"/>
                </a:spcBef>
                <a:spcAft>
                  <a:spcPct val="0"/>
                </a:spcAft>
                <a:defRPr/>
              </a:pPr>
              <a:t>‹#›</a:t>
            </a:fld>
            <a:endParaRPr lang="en-US" sz="900" kern="1200">
              <a:solidFill>
                <a:srgbClr val="DF7A1C"/>
              </a:solidFill>
              <a:latin typeface="Verdana"/>
              <a:ea typeface="+mn-ea"/>
              <a:cs typeface="+mn-cs"/>
            </a:endParaRPr>
          </a:p>
        </p:txBody>
      </p:sp>
      <p:sp>
        <p:nvSpPr>
          <p:cNvPr id="10"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7544805" y="0"/>
            <a:ext cx="1589669" cy="1612900"/>
          </a:xfrm>
          <a:prstGeom prst="rect">
            <a:avLst/>
          </a:prstGeom>
          <a:noFill/>
          <a:ln w="9525">
            <a:noFill/>
            <a:miter lim="800000"/>
            <a:headEnd/>
            <a:tailEnd/>
          </a:ln>
        </p:spPr>
      </p:pic>
      <p:cxnSp>
        <p:nvCxnSpPr>
          <p:cNvPr id="5" name="Straight Connector 4"/>
          <p:cNvCxnSpPr/>
          <p:nvPr userDrawn="1"/>
        </p:nvCxnSpPr>
        <p:spPr bwMode="auto">
          <a:xfrm>
            <a:off x="440377" y="701675"/>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
        <p:nvSpPr>
          <p:cNvPr id="12" name="Footer Placeholder 4"/>
          <p:cNvSpPr>
            <a:spLocks noGrp="1"/>
          </p:cNvSpPr>
          <p:nvPr>
            <p:ph type="ftr" sz="quarter" idx="3"/>
          </p:nvPr>
        </p:nvSpPr>
        <p:spPr>
          <a:xfrm>
            <a:off x="514350" y="6437313"/>
            <a:ext cx="2520950" cy="244475"/>
          </a:xfrm>
          <a:prstGeom prst="rect">
            <a:avLst/>
          </a:prstGeom>
        </p:spPr>
        <p:txBody>
          <a:bodyPr lIns="0" rIns="0" bIns="0" anchor="t" anchorCtr="0"/>
          <a:lstStyle>
            <a:lvl1pPr>
              <a:defRPr sz="900">
                <a:solidFill>
                  <a:schemeClr val="bg1">
                    <a:lumMod val="65000"/>
                  </a:schemeClr>
                </a:solidFill>
              </a:defRPr>
            </a:lvl1pPr>
          </a:lstStyle>
          <a:p>
            <a:pPr>
              <a:defRPr/>
            </a:pPr>
            <a:r>
              <a:rPr lang="en-US" dirty="0"/>
              <a:t> l    © 2012, Cognizant Technology Solutions</a:t>
            </a:r>
          </a:p>
        </p:txBody>
      </p:sp>
      <p:sp>
        <p:nvSpPr>
          <p:cNvPr id="13" name="Slide Number Placeholder 5"/>
          <p:cNvSpPr>
            <a:spLocks noGrp="1"/>
          </p:cNvSpPr>
          <p:nvPr>
            <p:ph type="sldNum" sz="quarter" idx="4"/>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pPr>
                <a:defRPr/>
              </a:pPr>
              <a:t>‹#›</a:t>
            </a:fld>
            <a:endParaRPr lang="en-US" dirty="0"/>
          </a:p>
        </p:txBody>
      </p:sp>
      <p:sp>
        <p:nvSpPr>
          <p:cNvPr id="9"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152400" y="1143000"/>
            <a:ext cx="861060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4724400" y="1143000"/>
            <a:ext cx="403860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1" name="Text Placeholder 9"/>
          <p:cNvSpPr>
            <a:spLocks noGrp="1"/>
          </p:cNvSpPr>
          <p:nvPr>
            <p:ph type="body" sz="quarter" idx="12"/>
          </p:nvPr>
        </p:nvSpPr>
        <p:spPr>
          <a:xfrm>
            <a:off x="228600" y="1143000"/>
            <a:ext cx="403860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4"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2012,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838200" y="2590800"/>
            <a:ext cx="632460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pitchFamily="34" charset="0"/>
              </a:rPr>
              <a:t>©</a:t>
            </a:r>
            <a:r>
              <a:rPr lang="en-US" sz="1000" b="0" dirty="0" smtClean="0">
                <a:solidFill>
                  <a:srgbClr val="808388"/>
                </a:solidFill>
                <a:latin typeface="Verdana" pitchFamily="34" charset="0"/>
              </a:rPr>
              <a:t>2011, </a:t>
            </a:r>
            <a:r>
              <a:rPr lang="en-US" sz="1000" b="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pitchFamily="34" charset="0"/>
              </a:rPr>
              <a:t>©</a:t>
            </a:r>
            <a:r>
              <a:rPr lang="en-US" sz="1000" b="0" dirty="0" smtClean="0">
                <a:solidFill>
                  <a:srgbClr val="808388"/>
                </a:solidFill>
                <a:latin typeface="Verdana" pitchFamily="34" charset="0"/>
              </a:rPr>
              <a:t>2012, </a:t>
            </a:r>
            <a:r>
              <a:rPr lang="en-US" sz="1000" b="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0388" y="1120775"/>
            <a:ext cx="4106862"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9650" y="1120775"/>
            <a:ext cx="410845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895600" y="6424613"/>
            <a:ext cx="5178425" cy="368300"/>
          </a:xfrm>
          <a:prstGeom prst="rect">
            <a:avLst/>
          </a:prstGeom>
        </p:spPr>
        <p:txBody>
          <a:bodyPr/>
          <a:lstStyle>
            <a:lvl1pPr>
              <a:defRPr/>
            </a:lvl1pPr>
          </a:lstStyle>
          <a:p>
            <a:pPr>
              <a:defRPr/>
            </a:pPr>
            <a:r>
              <a:rPr lang="en-US"/>
              <a:t>© 2009, Cognizant Technology Solutions.                                             Confidential</a:t>
            </a:r>
            <a:r>
              <a:rPr lang="en-US" sz="900"/>
              <a:t> </a:t>
            </a:r>
          </a:p>
        </p:txBody>
      </p:sp>
      <p:sp>
        <p:nvSpPr>
          <p:cNvPr id="6" name="Slide Number Placeholder 5"/>
          <p:cNvSpPr>
            <a:spLocks noGrp="1"/>
          </p:cNvSpPr>
          <p:nvPr>
            <p:ph type="sldNum" sz="quarter" idx="11"/>
          </p:nvPr>
        </p:nvSpPr>
        <p:spPr/>
        <p:txBody>
          <a:bodyPr/>
          <a:lstStyle>
            <a:lvl1pPr>
              <a:defRPr/>
            </a:lvl1pPr>
          </a:lstStyle>
          <a:p>
            <a:pPr>
              <a:defRPr/>
            </a:pPr>
            <a:fld id="{B4EE4F5D-694E-476E-9B1D-CEB23DE19E31}" type="slidenum">
              <a:rPr lang="en-US"/>
              <a:pPr>
                <a:defRPr/>
              </a:pPr>
              <a:t>‹#›</a:t>
            </a:fld>
            <a:endParaRPr lang="en-US"/>
          </a:p>
        </p:txBody>
      </p:sp>
      <p:sp>
        <p:nvSpPr>
          <p:cNvPr id="8"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2"/>
          <p:cNvSpPr txBox="1">
            <a:spLocks/>
          </p:cNvSpPr>
          <p:nvPr userDrawn="1"/>
        </p:nvSpPr>
        <p:spPr>
          <a:xfrm>
            <a:off x="2514600" y="6424613"/>
            <a:ext cx="5178425" cy="368300"/>
          </a:xfrm>
          <a:prstGeom prst="rect">
            <a:avLst/>
          </a:prstGeom>
          <a:noFill/>
        </p:spPr>
        <p:txBody>
          <a:bodyPr/>
          <a:lstStyle/>
          <a:p>
            <a:pPr algn="ctr">
              <a:defRPr/>
            </a:pPr>
            <a:endParaRPr lang="en-US" sz="700" dirty="0">
              <a:cs typeface="+mn-cs"/>
            </a:endParaRPr>
          </a:p>
          <a:p>
            <a:pPr algn="ctr">
              <a:defRPr/>
            </a:pPr>
            <a:endParaRPr lang="en-US" sz="700" dirty="0">
              <a:cs typeface="+mn-cs"/>
            </a:endParaRPr>
          </a:p>
          <a:p>
            <a:pPr algn="ctr">
              <a:defRPr/>
            </a:pPr>
            <a:r>
              <a:rPr lang="en-US" sz="700" dirty="0">
                <a:cs typeface="+mn-cs"/>
              </a:rPr>
              <a:t>© </a:t>
            </a:r>
            <a:r>
              <a:rPr lang="en-US" sz="700" dirty="0" smtClean="0">
                <a:cs typeface="+mn-cs"/>
              </a:rPr>
              <a:t>2009, </a:t>
            </a:r>
            <a:r>
              <a:rPr lang="en-US" sz="700" dirty="0">
                <a:cs typeface="+mn-cs"/>
              </a:rPr>
              <a:t>Cognizant Technology Solutions.                                             Confidential</a:t>
            </a:r>
            <a:r>
              <a:rPr lang="en-US" sz="100" dirty="0">
                <a:cs typeface="+mn-cs"/>
              </a:rPr>
              <a:t> </a:t>
            </a:r>
          </a:p>
        </p:txBody>
      </p:sp>
      <p:sp>
        <p:nvSpPr>
          <p:cNvPr id="3" name="Content Placeholder 2"/>
          <p:cNvSpPr>
            <a:spLocks noGrp="1"/>
          </p:cNvSpPr>
          <p:nvPr>
            <p:ph idx="1"/>
          </p:nvPr>
        </p:nvSpPr>
        <p:spPr/>
        <p:txBody>
          <a:bodyPr/>
          <a:lstStyle>
            <a:lvl1pPr>
              <a:defRPr sz="1600"/>
            </a:lvl1pPr>
            <a:lvl2pPr>
              <a:defRPr sz="20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noChangeArrowheads="1"/>
          </p:cNvSpPr>
          <p:nvPr>
            <p:ph type="sldNum" sz="quarter" idx="11"/>
          </p:nvPr>
        </p:nvSpPr>
        <p:spPr>
          <a:xfrm>
            <a:off x="8729663" y="6564313"/>
            <a:ext cx="368300" cy="228600"/>
          </a:xfrm>
          <a:prstGeom prst="rect">
            <a:avLst/>
          </a:prstGeom>
          <a:ln/>
        </p:spPr>
        <p:txBody>
          <a:bodyPr/>
          <a:lstStyle>
            <a:lvl1pPr>
              <a:defRPr/>
            </a:lvl1pPr>
          </a:lstStyle>
          <a:p>
            <a:pPr algn="ctr" rtl="0" eaLnBrk="0" fontAlgn="base" hangingPunct="0">
              <a:spcBef>
                <a:spcPct val="0"/>
              </a:spcBef>
              <a:spcAft>
                <a:spcPct val="0"/>
              </a:spcAft>
              <a:defRPr/>
            </a:pPr>
            <a:fld id="{CF9FE26E-E9FB-4FFB-A426-42CA90E5EA10}" type="slidenum">
              <a:rPr lang="en-US" sz="900" kern="1200">
                <a:solidFill>
                  <a:srgbClr val="DF7A1C"/>
                </a:solidFill>
                <a:latin typeface="Verdana"/>
                <a:ea typeface="+mn-ea"/>
                <a:cs typeface="+mn-cs"/>
              </a:rPr>
              <a:pPr algn="ctr" rtl="0" eaLnBrk="0" fontAlgn="base" hangingPunct="0">
                <a:spcBef>
                  <a:spcPct val="0"/>
                </a:spcBef>
                <a:spcAft>
                  <a:spcPct val="0"/>
                </a:spcAft>
                <a:defRPr/>
              </a:pPr>
              <a:t>‹#›</a:t>
            </a:fld>
            <a:endParaRPr lang="en-US" sz="900" kern="1200">
              <a:solidFill>
                <a:srgbClr val="DF7A1C"/>
              </a:solidFill>
              <a:latin typeface="Verdana"/>
              <a:ea typeface="+mn-ea"/>
              <a:cs typeface="+mn-cs"/>
            </a:endParaRPr>
          </a:p>
        </p:txBody>
      </p:sp>
      <p:sp>
        <p:nvSpPr>
          <p:cNvPr id="8"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pitchFamily="34" charset="0"/>
              </a:defRPr>
            </a:lvl1pPr>
          </a:lstStyle>
          <a:p>
            <a:pPr>
              <a:defRPr/>
            </a:pPr>
            <a:fld id="{D65C96D7-1CD6-47E3-9FA9-60CD48A6230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0" r:id="rId8"/>
    <p:sldLayoutId id="2147483671" r:id="rId9"/>
    <p:sldLayoutId id="2147483672" r:id="rId10"/>
    <p:sldLayoutId id="2147483673" r:id="rId11"/>
  </p:sldLayoutIdLst>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000">
          <a:solidFill>
            <a:schemeClr val="tx1"/>
          </a:solidFill>
          <a:latin typeface="Calibri" pitchFamily="34" charset="0"/>
          <a:ea typeface="ＭＳ Ｐゴシック" charset="-128"/>
          <a:cs typeface="Calibri" pitchFamily="34" charset="0"/>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Calibri" pitchFamily="34" charset="0"/>
          <a:ea typeface="ＭＳ Ｐゴシック" charset="-128"/>
          <a:cs typeface="Calibri" pitchFamily="34" charset="0"/>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1800">
          <a:solidFill>
            <a:schemeClr val="tx1"/>
          </a:solidFill>
          <a:latin typeface="Calibri" pitchFamily="34" charset="0"/>
          <a:ea typeface="ＭＳ Ｐゴシック" charset="-128"/>
          <a:cs typeface="Calibri" pitchFamily="34" charset="0"/>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hyperlink" Target="http://api.jquery.com/jQuery.get/" TargetMode="Externa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8" Type="http://schemas.openxmlformats.org/officeDocument/2006/relationships/hyperlink" Target="http://www.tutorialspoint.com/jquery/ajax-load.htm" TargetMode="External"/><Relationship Id="rId3" Type="http://schemas.openxmlformats.org/officeDocument/2006/relationships/hyperlink" Target="http://www.tutorialspoint.com/jquery/ajax-jquery-ajaxsetup.htm" TargetMode="External"/><Relationship Id="rId7" Type="http://schemas.openxmlformats.org/officeDocument/2006/relationships/hyperlink" Target="http://www.tutorialspoint.com/jquery/ajax-jquery-post.htm" TargetMode="External"/><Relationship Id="rId2" Type="http://schemas.openxmlformats.org/officeDocument/2006/relationships/hyperlink" Target="http://www.tutorialspoint.com/jquery/ajax-jquery-ajax.htm" TargetMode="External"/><Relationship Id="rId1" Type="http://schemas.openxmlformats.org/officeDocument/2006/relationships/slideLayout" Target="../slideLayouts/slideLayout11.xml"/><Relationship Id="rId6" Type="http://schemas.openxmlformats.org/officeDocument/2006/relationships/hyperlink" Target="http://www.tutorialspoint.com/jquery/ajax-jquery-getscript.htm" TargetMode="External"/><Relationship Id="rId5" Type="http://schemas.openxmlformats.org/officeDocument/2006/relationships/hyperlink" Target="http://www.tutorialspoint.com/jquery/ajax-jquery-getjson.htm" TargetMode="External"/><Relationship Id="rId10" Type="http://schemas.openxmlformats.org/officeDocument/2006/relationships/hyperlink" Target="http://www.tutorialspoint.com/jquery/ajax-serializearray.htm" TargetMode="External"/><Relationship Id="rId4" Type="http://schemas.openxmlformats.org/officeDocument/2006/relationships/hyperlink" Target="http://www.tutorialspoint.com/jquery/ajax-jquery-get.htm" TargetMode="External"/><Relationship Id="rId9" Type="http://schemas.openxmlformats.org/officeDocument/2006/relationships/hyperlink" Target="http://www.tutorialspoint.com/jquery/ajax-serialize.ht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tutorialspoint.com/jquery/ajaxstart.htm" TargetMode="External"/><Relationship Id="rId7" Type="http://schemas.openxmlformats.org/officeDocument/2006/relationships/hyperlink" Target="http://www.tutorialspoint.com/jquery/ajaxsuccess.htm" TargetMode="External"/><Relationship Id="rId2" Type="http://schemas.openxmlformats.org/officeDocument/2006/relationships/hyperlink" Target="http://www.tutorialspoint.com/jquery/ajaxcomplete.htm" TargetMode="External"/><Relationship Id="rId1" Type="http://schemas.openxmlformats.org/officeDocument/2006/relationships/slideLayout" Target="../slideLayouts/slideLayout11.xml"/><Relationship Id="rId6" Type="http://schemas.openxmlformats.org/officeDocument/2006/relationships/hyperlink" Target="http://www.tutorialspoint.com/jquery/ajaxstop.htm" TargetMode="External"/><Relationship Id="rId5" Type="http://schemas.openxmlformats.org/officeDocument/2006/relationships/hyperlink" Target="http://www.tutorialspoint.com/jquery/ajaxsend.htm" TargetMode="External"/><Relationship Id="rId4" Type="http://schemas.openxmlformats.org/officeDocument/2006/relationships/hyperlink" Target="http://www.tutorialspoint.com/jquery/ajaxerror.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api.jquery.com/category/selectors/"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US" dirty="0" err="1" smtClean="0"/>
              <a:t>jQuery</a:t>
            </a:r>
            <a:endParaRPr lang="en-IN" dirty="0"/>
          </a:p>
        </p:txBody>
      </p:sp>
    </p:spTree>
    <p:extLst>
      <p:ext uri="{BB962C8B-B14F-4D97-AF65-F5344CB8AC3E}">
        <p14:creationId xmlns:p14="http://schemas.microsoft.com/office/powerpoint/2010/main" xmlns="" val="25611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10</a:t>
            </a:fld>
            <a:endParaRPr lang="en-US" dirty="0"/>
          </a:p>
        </p:txBody>
      </p:sp>
      <p:sp>
        <p:nvSpPr>
          <p:cNvPr id="3" name="Title 2"/>
          <p:cNvSpPr>
            <a:spLocks noGrp="1"/>
          </p:cNvSpPr>
          <p:nvPr>
            <p:ph type="title"/>
          </p:nvPr>
        </p:nvSpPr>
        <p:spPr/>
        <p:txBody>
          <a:bodyPr/>
          <a:lstStyle/>
          <a:p>
            <a:r>
              <a:rPr lang="en-US" dirty="0" err="1" smtClean="0"/>
              <a:t>jQuery</a:t>
            </a:r>
            <a:r>
              <a:rPr lang="en-US" dirty="0" smtClean="0"/>
              <a:t> terminology</a:t>
            </a:r>
            <a:endParaRPr lang="en-IN" dirty="0"/>
          </a:p>
        </p:txBody>
      </p:sp>
      <p:sp>
        <p:nvSpPr>
          <p:cNvPr id="4" name="Content Placeholder 2"/>
          <p:cNvSpPr txBox="1">
            <a:spLocks/>
          </p:cNvSpPr>
          <p:nvPr/>
        </p:nvSpPr>
        <p:spPr>
          <a:xfrm>
            <a:off x="457200" y="914400"/>
            <a:ext cx="7498080" cy="4800600"/>
          </a:xfrm>
          <a:prstGeom prst="rect">
            <a:avLst/>
          </a:prstGeom>
        </p:spPr>
        <p:txBody>
          <a:bodyPr>
            <a:normAutofit/>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a:t>
            </a:r>
            <a:r>
              <a:rPr kumimoji="0" lang="en-US" sz="2400" b="1"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function</a:t>
            </a:r>
          </a:p>
          <a:p>
            <a:pPr marL="402336" marR="0" lvl="1" indent="0" algn="l" defTabSz="914400" rtl="0" eaLnBrk="1" fontAlgn="base" latinLnBrk="0" hangingPunct="1">
              <a:lnSpc>
                <a:spcPct val="100000"/>
              </a:lnSpc>
              <a:spcBef>
                <a:spcPct val="20000"/>
              </a:spcBef>
              <a:spcAft>
                <a:spcPct val="0"/>
              </a:spcAft>
              <a:buClr>
                <a:schemeClr val="bg2"/>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refers to the global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object or the $ function depending on the context</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 </a:t>
            </a:r>
            <a:r>
              <a:rPr kumimoji="0" lang="en-US" sz="2400" b="1"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object</a:t>
            </a:r>
          </a:p>
          <a:p>
            <a:pPr marL="402336" marR="0" lvl="1" indent="0" algn="l" defTabSz="914400" rtl="0" eaLnBrk="1" fontAlgn="base" latinLnBrk="0" hangingPunct="1">
              <a:lnSpc>
                <a:spcPct val="100000"/>
              </a:lnSpc>
              <a:spcBef>
                <a:spcPct val="20000"/>
              </a:spcBef>
              <a:spcAft>
                <a:spcPct val="0"/>
              </a:spcAft>
              <a:buClr>
                <a:schemeClr val="bg2"/>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object returned by the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function that often represents a group of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selected elements</a:t>
            </a:r>
          </a:p>
          <a:p>
            <a:pPr marL="402336" marR="0" lvl="1" indent="0" algn="l" defTabSz="914400" rtl="0" eaLnBrk="1" fontAlgn="base" latinLnBrk="0" hangingPunct="1">
              <a:lnSpc>
                <a:spcPct val="100000"/>
              </a:lnSpc>
              <a:spcBef>
                <a:spcPct val="20000"/>
              </a:spcBef>
              <a:spcAft>
                <a:spcPct val="0"/>
              </a:spcAft>
              <a:buClr>
                <a:schemeClr val="bg2"/>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DOM elements that you have selected for, most likely by some CSS selector passed to the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function and possibly later filtered further</a:t>
            </a:r>
            <a:endParaRPr kumimoji="0" lang="en-US" sz="24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11</a:t>
            </a:fld>
            <a:endParaRPr lang="en-US" dirty="0"/>
          </a:p>
        </p:txBody>
      </p:sp>
      <p:sp>
        <p:nvSpPr>
          <p:cNvPr id="3" name="Title 2"/>
          <p:cNvSpPr>
            <a:spLocks noGrp="1"/>
          </p:cNvSpPr>
          <p:nvPr>
            <p:ph type="title"/>
          </p:nvPr>
        </p:nvSpPr>
        <p:spPr/>
        <p:txBody>
          <a:bodyPr/>
          <a:lstStyle/>
          <a:p>
            <a:r>
              <a:rPr lang="en-US" dirty="0" smtClean="0"/>
              <a:t>The </a:t>
            </a:r>
            <a:r>
              <a:rPr lang="en-US" dirty="0" err="1" smtClean="0"/>
              <a:t>jQuery</a:t>
            </a:r>
            <a:r>
              <a:rPr lang="en-US" dirty="0" smtClean="0"/>
              <a:t> object </a:t>
            </a:r>
            <a:endParaRPr lang="en-IN" dirty="0"/>
          </a:p>
        </p:txBody>
      </p:sp>
      <p:sp>
        <p:nvSpPr>
          <p:cNvPr id="4" name="Content Placeholder 2"/>
          <p:cNvSpPr txBox="1">
            <a:spLocks/>
          </p:cNvSpPr>
          <p:nvPr/>
        </p:nvSpPr>
        <p:spPr>
          <a:xfrm>
            <a:off x="457200" y="914400"/>
            <a:ext cx="7498080" cy="25908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 function always (even for ID selectors) returns an array-like object called a jQuery object.</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jQuery object wraps the originally selected DOM objects.</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You can access the actual DOM object by accessing the elements of the jQuery object.</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
        <p:nvSpPr>
          <p:cNvPr id="5" name="Rectangle 2"/>
          <p:cNvSpPr>
            <a:spLocks noChangeArrowheads="1"/>
          </p:cNvSpPr>
          <p:nvPr/>
        </p:nvSpPr>
        <p:spPr bwMode="auto">
          <a:xfrm>
            <a:off x="609600" y="3505200"/>
            <a:ext cx="6585136" cy="21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nsolas" pitchFamily="49" charset="0"/>
                <a:cs typeface="Consolas" pitchFamily="49" charset="0"/>
              </a:rPr>
              <a:t>// false</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document.getElementById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("id")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document.querySelectorAll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("p") == $("p");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nsolas" pitchFamily="49" charset="0"/>
                <a:cs typeface="Consolas" pitchFamily="49" charset="0"/>
              </a:rPr>
              <a:t>// true</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document.getElementById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("id")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document.getElementById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("id")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").get(0);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document.querySelectorAll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("p")[0] == $("p")[0];</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12</a:t>
            </a:fld>
            <a:endParaRPr lang="en-US" dirty="0"/>
          </a:p>
        </p:txBody>
      </p:sp>
      <p:sp>
        <p:nvSpPr>
          <p:cNvPr id="3" name="Title 2"/>
          <p:cNvSpPr>
            <a:spLocks noGrp="1"/>
          </p:cNvSpPr>
          <p:nvPr>
            <p:ph type="title"/>
          </p:nvPr>
        </p:nvSpPr>
        <p:spPr/>
        <p:txBody>
          <a:bodyPr/>
          <a:lstStyle/>
          <a:p>
            <a:r>
              <a:rPr lang="en-US" dirty="0" smtClean="0"/>
              <a:t>Using $ as a wrapper</a:t>
            </a:r>
            <a:endParaRPr lang="en-IN" dirty="0"/>
          </a:p>
        </p:txBody>
      </p:sp>
      <p:sp>
        <p:nvSpPr>
          <p:cNvPr id="4" name="Content Placeholder 2"/>
          <p:cNvSpPr txBox="1">
            <a:spLocks/>
          </p:cNvSpPr>
          <p:nvPr/>
        </p:nvSpPr>
        <p:spPr>
          <a:xfrm>
            <a:off x="457200" y="838200"/>
            <a:ext cx="7498080" cy="16764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adds extra functionality to DOM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passing an existing DOM object to $ will give it the jQuery upgrade</a:t>
            </a:r>
          </a:p>
          <a:p>
            <a:pPr marL="82296" marR="0" lvl="0" indent="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4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
        <p:nvSpPr>
          <p:cNvPr id="5" name="Rectangle 2"/>
          <p:cNvSpPr>
            <a:spLocks noChangeArrowheads="1"/>
          </p:cNvSpPr>
          <p:nvPr/>
        </p:nvSpPr>
        <p:spPr bwMode="auto">
          <a:xfrm>
            <a:off x="685800" y="2286000"/>
            <a:ext cx="6458499" cy="16253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nsolas" pitchFamily="49" charset="0"/>
                <a:cs typeface="Consolas" pitchFamily="49" charset="0"/>
              </a:rPr>
              <a:t>// convert regular DOM objects to a jQuery object</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document.getElementById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myelem</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elems</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document.querySelectorAll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(".special");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elems</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elems</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13</a:t>
            </a:fld>
            <a:endParaRPr lang="en-US"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14</a:t>
            </a:fld>
            <a:endParaRPr lang="en-US" dirty="0"/>
          </a:p>
        </p:txBody>
      </p:sp>
      <p:sp>
        <p:nvSpPr>
          <p:cNvPr id="3" name="Title 2"/>
          <p:cNvSpPr>
            <a:spLocks noGrp="1"/>
          </p:cNvSpPr>
          <p:nvPr>
            <p:ph type="title"/>
          </p:nvPr>
        </p:nvSpPr>
        <p:spPr/>
        <p:txBody>
          <a:bodyPr/>
          <a:lstStyle/>
          <a:p>
            <a:r>
              <a:rPr lang="en-US" dirty="0" smtClean="0"/>
              <a:t>DOM context identification</a:t>
            </a:r>
            <a:endParaRPr lang="en-IN" dirty="0"/>
          </a:p>
        </p:txBody>
      </p:sp>
      <p:sp>
        <p:nvSpPr>
          <p:cNvPr id="4" name="Content Placeholder 2"/>
          <p:cNvSpPr txBox="1">
            <a:spLocks/>
          </p:cNvSpPr>
          <p:nvPr/>
        </p:nvSpPr>
        <p:spPr>
          <a:xfrm>
            <a:off x="533400" y="838200"/>
            <a:ext cx="7498080" cy="21336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You can use querySelectorAll() and querySelector() on any DOM object.</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When you do this, it simply searches from that part of the DOM tree downward.</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Programmatic equivalent of a CSS context selector</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pic>
        <p:nvPicPr>
          <p:cNvPr id="5" name="Picture 2" descr="DOM tre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00600" y="3352800"/>
            <a:ext cx="4152900" cy="28098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a:spLocks noChangeArrowheads="1"/>
          </p:cNvSpPr>
          <p:nvPr/>
        </p:nvSpPr>
        <p:spPr bwMode="auto">
          <a:xfrm>
            <a:off x="381000" y="3048000"/>
            <a:ext cx="5257800" cy="13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761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list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document.getElementsByTagName</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ul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specials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list.querySelectorAll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li.special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B29B4DF-0B59-411B-BCF2-5B7E7B65BA1C}" type="slidenum">
              <a:rPr lang="en-US" smtClean="0"/>
              <a:pPr/>
              <a:t>15</a:t>
            </a:fld>
            <a:endParaRPr lang="en-US" dirty="0"/>
          </a:p>
        </p:txBody>
      </p:sp>
      <p:sp>
        <p:nvSpPr>
          <p:cNvPr id="3" name="Title 2"/>
          <p:cNvSpPr>
            <a:spLocks noGrp="1"/>
          </p:cNvSpPr>
          <p:nvPr>
            <p:ph type="title"/>
          </p:nvPr>
        </p:nvSpPr>
        <p:spPr/>
        <p:txBody>
          <a:bodyPr/>
          <a:lstStyle/>
          <a:p>
            <a:r>
              <a:rPr lang="en-US" smtClean="0"/>
              <a:t>find / context parameter</a:t>
            </a:r>
            <a:endParaRPr lang="en-IN" dirty="0"/>
          </a:p>
        </p:txBody>
      </p:sp>
      <p:sp>
        <p:nvSpPr>
          <p:cNvPr id="8" name="Content Placeholder 2"/>
          <p:cNvSpPr txBox="1">
            <a:spLocks/>
          </p:cNvSpPr>
          <p:nvPr/>
        </p:nvSpPr>
        <p:spPr>
          <a:xfrm>
            <a:off x="533400" y="838200"/>
            <a:ext cx="7498080" cy="16764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jQuery gives two identical ways to do contextual element identification</a:t>
            </a:r>
            <a:endParaRPr kumimoji="0" lang="en-US" sz="24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
        <p:nvSpPr>
          <p:cNvPr id="9" name="Rectangle 2"/>
          <p:cNvSpPr>
            <a:spLocks noChangeArrowheads="1"/>
          </p:cNvSpPr>
          <p:nvPr/>
        </p:nvSpPr>
        <p:spPr bwMode="auto">
          <a:xfrm>
            <a:off x="609600" y="1905000"/>
            <a:ext cx="4967707" cy="1593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224444"/>
              </a:solidFill>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nsolas" pitchFamily="49" charset="0"/>
                <a:cs typeface="Consolas" pitchFamily="49" charset="0"/>
              </a:rPr>
              <a:t>// These are identical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specials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li.special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1800" b="1" i="0" u="none" strike="noStrike" cap="none" normalizeH="0" baseline="0" dirty="0" smtClean="0">
                <a:ln>
                  <a:noFill/>
                </a:ln>
                <a:solidFill>
                  <a:srgbClr val="660000"/>
                </a:solidFill>
                <a:effectLst/>
                <a:latin typeface="Consolas" pitchFamily="49" charset="0"/>
                <a:cs typeface="Consolas" pitchFamily="49" charset="0"/>
              </a:rPr>
              <a:t>, </a:t>
            </a:r>
            <a:r>
              <a:rPr kumimoji="0" lang="en-US" sz="1800" b="1" i="0" u="none" strike="noStrike" cap="none" normalizeH="0" baseline="0" dirty="0" err="1" smtClean="0">
                <a:ln>
                  <a:noFill/>
                </a:ln>
                <a:solidFill>
                  <a:srgbClr val="660000"/>
                </a:solidFill>
                <a:effectLst/>
                <a:latin typeface="Consolas" pitchFamily="49" charset="0"/>
                <a:cs typeface="Consolas" pitchFamily="49" charset="0"/>
              </a:rPr>
              <a:t>elem</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 specials =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elem</a:t>
            </a:r>
            <a:r>
              <a:rPr kumimoji="0" lang="en-US" sz="1800" b="1" i="0" u="none" strike="noStrike" cap="none" normalizeH="0" baseline="0" dirty="0" err="1" smtClean="0">
                <a:ln>
                  <a:noFill/>
                </a:ln>
                <a:solidFill>
                  <a:srgbClr val="660000"/>
                </a:solidFill>
                <a:effectLst/>
                <a:latin typeface="Consolas" pitchFamily="49" charset="0"/>
                <a:cs typeface="Consolas" pitchFamily="49" charset="0"/>
              </a:rPr>
              <a:t>.find</a:t>
            </a:r>
            <a:r>
              <a:rPr kumimoji="0" lang="en-US" sz="1800" b="1" i="0" u="none" strike="noStrike" cap="none" normalizeH="0" baseline="0" dirty="0" smtClean="0">
                <a:ln>
                  <a:noFill/>
                </a:ln>
                <a:solidFill>
                  <a:srgbClr val="660000"/>
                </a:solidFill>
                <a:effectLst/>
                <a:latin typeface="Consolas" pitchFamily="49" charset="0"/>
                <a:cs typeface="Consolas" pitchFamily="49" charset="0"/>
              </a:rPr>
              <a:t>(</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li.special</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1800" b="1" i="0" u="none" strike="noStrike" cap="none" normalizeH="0" baseline="0" dirty="0" smtClean="0">
                <a:ln>
                  <a:noFill/>
                </a:ln>
                <a:solidFill>
                  <a:srgbClr val="660000"/>
                </a:solidFill>
                <a:effectLst/>
                <a:latin typeface="Consolas" pitchFamily="49" charset="0"/>
                <a:cs typeface="Consolas" pitchFamily="49" charset="0"/>
              </a:rPr>
              <a:t>)</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16</a:t>
            </a:fld>
            <a:endParaRPr lang="en-US" dirty="0"/>
          </a:p>
        </p:txBody>
      </p:sp>
      <p:sp>
        <p:nvSpPr>
          <p:cNvPr id="3" name="Title 2"/>
          <p:cNvSpPr>
            <a:spLocks noGrp="1"/>
          </p:cNvSpPr>
          <p:nvPr>
            <p:ph type="title"/>
          </p:nvPr>
        </p:nvSpPr>
        <p:spPr/>
        <p:txBody>
          <a:bodyPr/>
          <a:lstStyle/>
          <a:p>
            <a:r>
              <a:rPr lang="en-US" dirty="0" smtClean="0"/>
              <a:t>Types of DOM nodes</a:t>
            </a:r>
            <a:endParaRPr lang="en-IN" dirty="0"/>
          </a:p>
        </p:txBody>
      </p:sp>
      <p:sp>
        <p:nvSpPr>
          <p:cNvPr id="4" name="Rectangle 2"/>
          <p:cNvSpPr>
            <a:spLocks noChangeArrowheads="1"/>
          </p:cNvSpPr>
          <p:nvPr/>
        </p:nvSpPr>
        <p:spPr bwMode="auto">
          <a:xfrm>
            <a:off x="457200" y="914400"/>
            <a:ext cx="6242093" cy="13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4444"/>
                </a:solidFill>
                <a:effectLst/>
                <a:latin typeface="Consolas" pitchFamily="49" charset="0"/>
                <a:cs typeface="Consolas" pitchFamily="49" charset="0"/>
              </a:rPr>
              <a:t>&lt;p&gt;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224444"/>
                </a:solidFill>
                <a:latin typeface="Consolas" pitchFamily="49" charset="0"/>
                <a:cs typeface="Consolas" pitchFamily="49" charset="0"/>
              </a:rPr>
              <a:t>	</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This is a paragraph of text with a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224444"/>
                </a:solidFill>
                <a:latin typeface="Consolas" pitchFamily="49" charset="0"/>
                <a:cs typeface="Consolas" pitchFamily="49" charset="0"/>
              </a:rPr>
              <a:t>	</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&lt;a </a:t>
            </a:r>
            <a:r>
              <a:rPr kumimoji="0" lang="en-US" sz="1800" b="0" i="0" u="none" strike="noStrike" cap="none" normalizeH="0" baseline="0" dirty="0" err="1" smtClean="0">
                <a:ln>
                  <a:noFill/>
                </a:ln>
                <a:solidFill>
                  <a:srgbClr val="224444"/>
                </a:solidFill>
                <a:effectLst/>
                <a:latin typeface="Consolas" pitchFamily="49" charset="0"/>
                <a:cs typeface="Consolas" pitchFamily="49" charset="0"/>
              </a:rPr>
              <a:t>href</a:t>
            </a:r>
            <a:r>
              <a:rPr kumimoji="0" lang="en-US" sz="1800" b="0" i="0" u="none" strike="noStrike" cap="none" normalizeH="0" baseline="0" dirty="0" smtClean="0">
                <a:ln>
                  <a:noFill/>
                </a:ln>
                <a:solidFill>
                  <a:srgbClr val="224444"/>
                </a:solidFill>
                <a:effectLst/>
                <a:latin typeface="Consolas" pitchFamily="49" charset="0"/>
                <a:cs typeface="Consolas" pitchFamily="49" charset="0"/>
              </a:rPr>
              <a:t>="/path/page.html"&gt;link in it&lt;/a&gt;.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4444"/>
                </a:solidFill>
                <a:effectLst/>
                <a:latin typeface="Consolas" pitchFamily="49" charset="0"/>
                <a:cs typeface="Consolas" pitchFamily="49" charset="0"/>
              </a:rPr>
              <a:t>&lt;/p&gt;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DOM Tre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2286000"/>
            <a:ext cx="4067175" cy="353259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17</a:t>
            </a:fld>
            <a:endParaRPr lang="en-US" dirty="0"/>
          </a:p>
        </p:txBody>
      </p:sp>
      <p:sp>
        <p:nvSpPr>
          <p:cNvPr id="3" name="Title 2"/>
          <p:cNvSpPr>
            <a:spLocks noGrp="1"/>
          </p:cNvSpPr>
          <p:nvPr>
            <p:ph type="title"/>
          </p:nvPr>
        </p:nvSpPr>
        <p:spPr/>
        <p:txBody>
          <a:bodyPr/>
          <a:lstStyle/>
          <a:p>
            <a:r>
              <a:rPr lang="en-US" dirty="0" smtClean="0"/>
              <a:t>Traversing the DOM tree</a:t>
            </a:r>
            <a:endParaRPr lang="en-IN" dirty="0"/>
          </a:p>
        </p:txBody>
      </p:sp>
      <p:graphicFrame>
        <p:nvGraphicFramePr>
          <p:cNvPr id="4" name="Content Placeholder 5"/>
          <p:cNvGraphicFramePr>
            <a:graphicFrameLocks/>
          </p:cNvGraphicFramePr>
          <p:nvPr>
            <p:extLst>
              <p:ext uri="{D42A27DB-BD31-4B8C-83A1-F6EECF244321}">
                <p14:modId xmlns:p14="http://schemas.microsoft.com/office/powerpoint/2010/main" xmlns="" val="2797089886"/>
              </p:ext>
            </p:extLst>
          </p:nvPr>
        </p:nvGraphicFramePr>
        <p:xfrm>
          <a:off x="381000" y="1143000"/>
          <a:ext cx="7620000" cy="3934459"/>
        </p:xfrm>
        <a:graphic>
          <a:graphicData uri="http://schemas.openxmlformats.org/drawingml/2006/table">
            <a:tbl>
              <a:tblPr>
                <a:tableStyleId>{3C2FFA5D-87B4-456A-9821-1D502468CF0F}</a:tableStyleId>
              </a:tblPr>
              <a:tblGrid>
                <a:gridCol w="3810000"/>
                <a:gridCol w="3810000"/>
              </a:tblGrid>
              <a:tr h="622300">
                <a:tc>
                  <a:txBody>
                    <a:bodyPr/>
                    <a:lstStyle/>
                    <a:p>
                      <a:r>
                        <a:rPr lang="en-US" sz="2400" b="1" dirty="0"/>
                        <a:t>name(s) </a:t>
                      </a:r>
                    </a:p>
                  </a:txBody>
                  <a:tcPr anchor="ctr"/>
                </a:tc>
                <a:tc>
                  <a:txBody>
                    <a:bodyPr/>
                    <a:lstStyle/>
                    <a:p>
                      <a:r>
                        <a:rPr lang="en-US" sz="2400" b="1" dirty="0"/>
                        <a:t>description </a:t>
                      </a:r>
                    </a:p>
                  </a:txBody>
                  <a:tcPr anchor="ctr"/>
                </a:tc>
              </a:tr>
              <a:tr h="829733">
                <a:tc>
                  <a:txBody>
                    <a:bodyPr/>
                    <a:lstStyle/>
                    <a:p>
                      <a:r>
                        <a:rPr lang="en-US" sz="2400" dirty="0" err="1"/>
                        <a:t>firstChild</a:t>
                      </a:r>
                      <a:r>
                        <a:rPr lang="en-US" sz="2400" dirty="0"/>
                        <a:t>, </a:t>
                      </a:r>
                      <a:r>
                        <a:rPr lang="en-US" sz="2400" dirty="0" err="1"/>
                        <a:t>lastChild</a:t>
                      </a:r>
                      <a:r>
                        <a:rPr lang="en-US" sz="2400" dirty="0"/>
                        <a:t> </a:t>
                      </a:r>
                    </a:p>
                  </a:txBody>
                  <a:tcPr anchor="ctr"/>
                </a:tc>
                <a:tc>
                  <a:txBody>
                    <a:bodyPr/>
                    <a:lstStyle/>
                    <a:p>
                      <a:r>
                        <a:rPr lang="en-US" sz="2400" dirty="0"/>
                        <a:t>start/end of this node's list of children </a:t>
                      </a:r>
                    </a:p>
                  </a:txBody>
                  <a:tcPr anchor="ctr"/>
                </a:tc>
              </a:tr>
              <a:tr h="622300">
                <a:tc>
                  <a:txBody>
                    <a:bodyPr/>
                    <a:lstStyle/>
                    <a:p>
                      <a:r>
                        <a:rPr lang="en-US" sz="2400" dirty="0" err="1"/>
                        <a:t>childNodes</a:t>
                      </a:r>
                      <a:r>
                        <a:rPr lang="en-US" sz="2400" dirty="0"/>
                        <a:t> </a:t>
                      </a:r>
                    </a:p>
                  </a:txBody>
                  <a:tcPr anchor="ctr"/>
                </a:tc>
                <a:tc>
                  <a:txBody>
                    <a:bodyPr/>
                    <a:lstStyle/>
                    <a:p>
                      <a:r>
                        <a:rPr lang="en-US" sz="2400"/>
                        <a:t>array of all this node's children </a:t>
                      </a:r>
                    </a:p>
                  </a:txBody>
                  <a:tcPr anchor="ctr"/>
                </a:tc>
              </a:tr>
              <a:tr h="829733">
                <a:tc>
                  <a:txBody>
                    <a:bodyPr/>
                    <a:lstStyle/>
                    <a:p>
                      <a:r>
                        <a:rPr lang="en-US" sz="2400" dirty="0" err="1"/>
                        <a:t>nextSibling</a:t>
                      </a:r>
                      <a:r>
                        <a:rPr lang="en-US" sz="2400" dirty="0"/>
                        <a:t>, </a:t>
                      </a:r>
                      <a:r>
                        <a:rPr lang="en-US" sz="2400" dirty="0" err="1"/>
                        <a:t>previousSibling</a:t>
                      </a:r>
                      <a:r>
                        <a:rPr lang="en-US" sz="2400" dirty="0"/>
                        <a:t> </a:t>
                      </a:r>
                    </a:p>
                  </a:txBody>
                  <a:tcPr anchor="ctr"/>
                </a:tc>
                <a:tc>
                  <a:txBody>
                    <a:bodyPr/>
                    <a:lstStyle/>
                    <a:p>
                      <a:r>
                        <a:rPr lang="en-US" sz="2400" dirty="0"/>
                        <a:t>neighboring nodes with the same parent </a:t>
                      </a:r>
                    </a:p>
                  </a:txBody>
                  <a:tcPr anchor="ctr"/>
                </a:tc>
              </a:tr>
              <a:tr h="829733">
                <a:tc>
                  <a:txBody>
                    <a:bodyPr/>
                    <a:lstStyle/>
                    <a:p>
                      <a:r>
                        <a:rPr lang="en-US" sz="2400" dirty="0" err="1"/>
                        <a:t>parentNode</a:t>
                      </a:r>
                      <a:r>
                        <a:rPr lang="en-US" sz="2400" dirty="0"/>
                        <a:t> </a:t>
                      </a:r>
                    </a:p>
                  </a:txBody>
                  <a:tcPr anchor="ctr"/>
                </a:tc>
                <a:tc>
                  <a:txBody>
                    <a:bodyPr/>
                    <a:lstStyle/>
                    <a:p>
                      <a:r>
                        <a:rPr lang="en-US" sz="2400" dirty="0"/>
                        <a:t>the element that contains this node </a:t>
                      </a: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18</a:t>
            </a:fld>
            <a:endParaRPr lang="en-US" dirty="0"/>
          </a:p>
        </p:txBody>
      </p:sp>
      <p:sp>
        <p:nvSpPr>
          <p:cNvPr id="3" name="Title 2"/>
          <p:cNvSpPr>
            <a:spLocks noGrp="1"/>
          </p:cNvSpPr>
          <p:nvPr>
            <p:ph type="title"/>
          </p:nvPr>
        </p:nvSpPr>
        <p:spPr/>
        <p:txBody>
          <a:bodyPr/>
          <a:lstStyle/>
          <a:p>
            <a:r>
              <a:rPr lang="en-US" dirty="0" smtClean="0"/>
              <a:t>DOM tree traversal example</a:t>
            </a:r>
            <a:endParaRPr lang="en-IN"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2286000"/>
            <a:ext cx="4256267" cy="4331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609600" y="914400"/>
            <a:ext cx="7467600" cy="646331"/>
          </a:xfrm>
          <a:prstGeom prst="rect">
            <a:avLst/>
          </a:prstGeom>
        </p:spPr>
        <p:txBody>
          <a:bodyPr wrap="square">
            <a:spAutoFit/>
          </a:bodyPr>
          <a:lstStyle/>
          <a:p>
            <a:r>
              <a:rPr lang="en-US" dirty="0" smtClean="0">
                <a:latin typeface="Courier New" pitchFamily="49" charset="0"/>
                <a:cs typeface="Courier New" pitchFamily="49" charset="0"/>
              </a:rPr>
              <a:t>&lt;p id="</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"&gt;This is a paragraph of text with a</a:t>
            </a:r>
          </a:p>
          <a:p>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="/path/to/another/page.html"&gt;link&lt;/a&gt;.&lt;/p&gt;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19</a:t>
            </a:fld>
            <a:endParaRPr lang="en-US" dirty="0"/>
          </a:p>
        </p:txBody>
      </p:sp>
      <p:sp>
        <p:nvSpPr>
          <p:cNvPr id="3" name="Title 2"/>
          <p:cNvSpPr>
            <a:spLocks noGrp="1"/>
          </p:cNvSpPr>
          <p:nvPr>
            <p:ph type="title"/>
          </p:nvPr>
        </p:nvSpPr>
        <p:spPr/>
        <p:txBody>
          <a:bodyPr/>
          <a:lstStyle/>
          <a:p>
            <a:r>
              <a:rPr lang="en-US" dirty="0" err="1" smtClean="0"/>
              <a:t>jQuery</a:t>
            </a:r>
            <a:r>
              <a:rPr lang="en-US" dirty="0" smtClean="0"/>
              <a:t> Selectors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2717944369"/>
              </p:ext>
            </p:extLst>
          </p:nvPr>
        </p:nvGraphicFramePr>
        <p:xfrm>
          <a:off x="457200" y="1767840"/>
          <a:ext cx="8229600" cy="3840480"/>
        </p:xfrm>
        <a:graphic>
          <a:graphicData uri="http://schemas.openxmlformats.org/drawingml/2006/table">
            <a:tbl>
              <a:tblPr>
                <a:tableStyleId>{284E427A-3D55-4303-BF80-6455036E1DE7}</a:tableStyleId>
              </a:tblPr>
              <a:tblGrid>
                <a:gridCol w="2286000"/>
                <a:gridCol w="5943600"/>
              </a:tblGrid>
              <a:tr h="0">
                <a:tc>
                  <a:txBody>
                    <a:bodyPr/>
                    <a:lstStyle/>
                    <a:p>
                      <a:pPr algn="l"/>
                      <a:r>
                        <a:rPr lang="en-US" dirty="0">
                          <a:solidFill>
                            <a:schemeClr val="bg1"/>
                          </a:solidFill>
                        </a:rPr>
                        <a:t>Syntax</a:t>
                      </a:r>
                      <a:endParaRPr lang="en-US" b="1" dirty="0">
                        <a:solidFill>
                          <a:schemeClr val="bg1"/>
                        </a:solidFill>
                      </a:endParaRPr>
                    </a:p>
                  </a:txBody>
                  <a:tcPr anchor="ctr">
                    <a:solidFill>
                      <a:schemeClr val="accent2">
                        <a:lumMod val="75000"/>
                      </a:schemeClr>
                    </a:solidFill>
                  </a:tcPr>
                </a:tc>
                <a:tc>
                  <a:txBody>
                    <a:bodyPr/>
                    <a:lstStyle/>
                    <a:p>
                      <a:pPr algn="l"/>
                      <a:r>
                        <a:rPr lang="en-US" dirty="0">
                          <a:solidFill>
                            <a:schemeClr val="bg1"/>
                          </a:solidFill>
                        </a:rPr>
                        <a:t>Description</a:t>
                      </a:r>
                      <a:endParaRPr lang="en-US" b="1" dirty="0">
                        <a:solidFill>
                          <a:schemeClr val="bg1"/>
                        </a:solidFill>
                      </a:endParaRPr>
                    </a:p>
                  </a:txBody>
                  <a:tcPr anchor="ctr">
                    <a:solidFill>
                      <a:schemeClr val="accent2">
                        <a:lumMod val="75000"/>
                      </a:schemeClr>
                    </a:solidFill>
                  </a:tcPr>
                </a:tc>
              </a:tr>
              <a:tr h="0">
                <a:tc>
                  <a:txBody>
                    <a:bodyPr/>
                    <a:lstStyle/>
                    <a:p>
                      <a:r>
                        <a:rPr lang="en-US" dirty="0"/>
                        <a:t>$(this)</a:t>
                      </a:r>
                    </a:p>
                  </a:txBody>
                  <a:tcPr anchor="ctr"/>
                </a:tc>
                <a:tc>
                  <a:txBody>
                    <a:bodyPr/>
                    <a:lstStyle/>
                    <a:p>
                      <a:r>
                        <a:rPr lang="en-US"/>
                        <a:t>Current HTML element</a:t>
                      </a:r>
                    </a:p>
                  </a:txBody>
                  <a:tcPr anchor="ctr"/>
                </a:tc>
              </a:tr>
              <a:tr h="0">
                <a:tc>
                  <a:txBody>
                    <a:bodyPr/>
                    <a:lstStyle/>
                    <a:p>
                      <a:r>
                        <a:rPr lang="en-US"/>
                        <a:t>$("p")</a:t>
                      </a:r>
                    </a:p>
                  </a:txBody>
                  <a:tcPr anchor="ctr"/>
                </a:tc>
                <a:tc>
                  <a:txBody>
                    <a:bodyPr/>
                    <a:lstStyle/>
                    <a:p>
                      <a:r>
                        <a:rPr lang="en-US"/>
                        <a:t>All &lt;p&gt; elements</a:t>
                      </a:r>
                    </a:p>
                  </a:txBody>
                  <a:tcPr anchor="ctr"/>
                </a:tc>
              </a:tr>
              <a:tr h="0">
                <a:tc>
                  <a:txBody>
                    <a:bodyPr/>
                    <a:lstStyle/>
                    <a:p>
                      <a:r>
                        <a:rPr lang="en-US"/>
                        <a:t>$("p.intro")</a:t>
                      </a:r>
                    </a:p>
                  </a:txBody>
                  <a:tcPr anchor="ctr"/>
                </a:tc>
                <a:tc>
                  <a:txBody>
                    <a:bodyPr/>
                    <a:lstStyle/>
                    <a:p>
                      <a:r>
                        <a:rPr lang="en-US"/>
                        <a:t>All &lt;p&gt; elements with class="intro"</a:t>
                      </a:r>
                    </a:p>
                  </a:txBody>
                  <a:tcPr anchor="ctr"/>
                </a:tc>
              </a:tr>
              <a:tr h="0">
                <a:tc>
                  <a:txBody>
                    <a:bodyPr/>
                    <a:lstStyle/>
                    <a:p>
                      <a:r>
                        <a:rPr lang="en-US"/>
                        <a:t>$(".intro")</a:t>
                      </a:r>
                    </a:p>
                  </a:txBody>
                  <a:tcPr anchor="ctr"/>
                </a:tc>
                <a:tc>
                  <a:txBody>
                    <a:bodyPr/>
                    <a:lstStyle/>
                    <a:p>
                      <a:r>
                        <a:rPr lang="en-US"/>
                        <a:t>All elements with class="intro"</a:t>
                      </a:r>
                    </a:p>
                  </a:txBody>
                  <a:tcPr anchor="ctr"/>
                </a:tc>
              </a:tr>
              <a:tr h="0">
                <a:tc>
                  <a:txBody>
                    <a:bodyPr/>
                    <a:lstStyle/>
                    <a:p>
                      <a:r>
                        <a:rPr lang="en-US" dirty="0"/>
                        <a:t>$("#intro")</a:t>
                      </a:r>
                    </a:p>
                  </a:txBody>
                  <a:tcPr anchor="ctr"/>
                </a:tc>
                <a:tc>
                  <a:txBody>
                    <a:bodyPr/>
                    <a:lstStyle/>
                    <a:p>
                      <a:r>
                        <a:rPr lang="en-US"/>
                        <a:t>The first element with id="intro"</a:t>
                      </a:r>
                    </a:p>
                  </a:txBody>
                  <a:tcPr anchor="ctr"/>
                </a:tc>
              </a:tr>
              <a:tr h="0">
                <a:tc>
                  <a:txBody>
                    <a:bodyPr/>
                    <a:lstStyle/>
                    <a:p>
                      <a:r>
                        <a:rPr lang="en-US"/>
                        <a:t>$("ul li:first")</a:t>
                      </a:r>
                    </a:p>
                  </a:txBody>
                  <a:tcPr anchor="ctr"/>
                </a:tc>
                <a:tc>
                  <a:txBody>
                    <a:bodyPr/>
                    <a:lstStyle/>
                    <a:p>
                      <a:r>
                        <a:rPr lang="en-US"/>
                        <a:t>The first &lt;li&gt; element of each &lt;ul&gt;</a:t>
                      </a:r>
                    </a:p>
                  </a:txBody>
                  <a:tcPr anchor="ctr"/>
                </a:tc>
              </a:tr>
              <a:tr h="0">
                <a:tc>
                  <a:txBody>
                    <a:bodyPr/>
                    <a:lstStyle/>
                    <a:p>
                      <a:r>
                        <a:rPr lang="en-US"/>
                        <a:t>$("[href$='.jpg']")</a:t>
                      </a:r>
                    </a:p>
                  </a:txBody>
                  <a:tcPr anchor="ctr"/>
                </a:tc>
                <a:tc>
                  <a:txBody>
                    <a:bodyPr/>
                    <a:lstStyle/>
                    <a:p>
                      <a:r>
                        <a:rPr lang="en-US"/>
                        <a:t>All elements with an href attribute that ends with ".jpg"</a:t>
                      </a:r>
                    </a:p>
                  </a:txBody>
                  <a:tcPr anchor="ctr"/>
                </a:tc>
              </a:tr>
              <a:tr h="0">
                <a:tc>
                  <a:txBody>
                    <a:bodyPr/>
                    <a:lstStyle/>
                    <a:p>
                      <a:r>
                        <a:rPr lang="en-US"/>
                        <a:t>$("div#intro .head")</a:t>
                      </a:r>
                    </a:p>
                  </a:txBody>
                  <a:tcPr anchor="ctr"/>
                </a:tc>
                <a:tc>
                  <a:txBody>
                    <a:bodyPr/>
                    <a:lstStyle/>
                    <a:p>
                      <a:r>
                        <a:rPr lang="en-US" dirty="0"/>
                        <a:t>All elements with class="head" inside a &lt;div&gt; element with id="intro"</a:t>
                      </a:r>
                    </a:p>
                  </a:txBody>
                  <a:tcPr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a:t>
            </a:fld>
            <a:endParaRPr lang="en-US" dirty="0"/>
          </a:p>
        </p:txBody>
      </p:sp>
      <p:sp>
        <p:nvSpPr>
          <p:cNvPr id="3" name="Title 2"/>
          <p:cNvSpPr>
            <a:spLocks noGrp="1"/>
          </p:cNvSpPr>
          <p:nvPr>
            <p:ph type="title"/>
          </p:nvPr>
        </p:nvSpPr>
        <p:spPr/>
        <p:txBody>
          <a:bodyPr/>
          <a:lstStyle/>
          <a:p>
            <a:r>
              <a:rPr lang="en-US" dirty="0" smtClean="0"/>
              <a:t>What is </a:t>
            </a:r>
            <a:r>
              <a:rPr lang="en-US" dirty="0" err="1" smtClean="0"/>
              <a:t>jQuery</a:t>
            </a:r>
            <a:r>
              <a:rPr lang="en-US" dirty="0" smtClean="0"/>
              <a:t>?</a:t>
            </a:r>
            <a:endParaRPr lang="en-IN" dirty="0"/>
          </a:p>
        </p:txBody>
      </p:sp>
      <p:sp>
        <p:nvSpPr>
          <p:cNvPr id="4" name="Content Placeholder 2"/>
          <p:cNvSpPr txBox="1">
            <a:spLocks/>
          </p:cNvSpPr>
          <p:nvPr/>
        </p:nvSpPr>
        <p:spPr>
          <a:xfrm>
            <a:off x="457200" y="990600"/>
            <a:ext cx="6096000" cy="4876800"/>
          </a:xfrm>
          <a:prstGeom prst="rect">
            <a:avLst/>
          </a:prstGeom>
        </p:spPr>
        <p:txBody>
          <a:bodyPr>
            <a:normAutofit/>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 library of JavaScript functions</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Features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Select and manipulate HTML</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Manipulate CSS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JavaScript Effects and animations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HTML DOM traversal and modification</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AJAX</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Utilities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Effects</a:t>
            </a:r>
            <a:endParaRPr lang="en-IN" dirty="0"/>
          </a:p>
        </p:txBody>
      </p:sp>
      <p:graphicFrame>
        <p:nvGraphicFramePr>
          <p:cNvPr id="7" name="Content Placeholder 4"/>
          <p:cNvGraphicFramePr>
            <a:graphicFrameLocks/>
          </p:cNvGraphicFramePr>
          <p:nvPr>
            <p:extLst>
              <p:ext uri="{D42A27DB-BD31-4B8C-83A1-F6EECF244321}">
                <p14:modId xmlns:p14="http://schemas.microsoft.com/office/powerpoint/2010/main" xmlns="" val="216620666"/>
              </p:ext>
            </p:extLst>
          </p:nvPr>
        </p:nvGraphicFramePr>
        <p:xfrm>
          <a:off x="609600" y="990600"/>
          <a:ext cx="7391400" cy="4787705"/>
        </p:xfrm>
        <a:graphic>
          <a:graphicData uri="http://schemas.openxmlformats.org/drawingml/2006/table">
            <a:tbl>
              <a:tblPr>
                <a:tableStyleId>{69C7853C-536D-4A76-A0AE-DD22124D55A5}</a:tableStyleId>
              </a:tblPr>
              <a:tblGrid>
                <a:gridCol w="2361071"/>
                <a:gridCol w="5030329"/>
              </a:tblGrid>
              <a:tr h="323283">
                <a:tc>
                  <a:txBody>
                    <a:bodyPr/>
                    <a:lstStyle/>
                    <a:p>
                      <a:pPr algn="l"/>
                      <a:r>
                        <a:rPr lang="en-US" sz="1600" dirty="0"/>
                        <a:t>Function</a:t>
                      </a:r>
                      <a:endParaRPr lang="en-US" sz="1600" b="1" dirty="0"/>
                    </a:p>
                  </a:txBody>
                  <a:tcPr marL="80821" marR="80821" marT="40410" marB="40410" anchor="ctr">
                    <a:solidFill>
                      <a:schemeClr val="accent3">
                        <a:lumMod val="75000"/>
                      </a:schemeClr>
                    </a:solidFill>
                  </a:tcPr>
                </a:tc>
                <a:tc>
                  <a:txBody>
                    <a:bodyPr/>
                    <a:lstStyle/>
                    <a:p>
                      <a:pPr algn="l"/>
                      <a:r>
                        <a:rPr lang="en-US" sz="1600" dirty="0"/>
                        <a:t>Description</a:t>
                      </a:r>
                      <a:endParaRPr lang="en-US" sz="1600" b="1" dirty="0"/>
                    </a:p>
                  </a:txBody>
                  <a:tcPr marL="80821" marR="80821" marT="40410" marB="40410" anchor="ctr">
                    <a:solidFill>
                      <a:schemeClr val="accent3">
                        <a:lumMod val="75000"/>
                      </a:schemeClr>
                    </a:solidFill>
                  </a:tcPr>
                </a:tc>
              </a:tr>
              <a:tr h="323283">
                <a:tc>
                  <a:txBody>
                    <a:bodyPr/>
                    <a:lstStyle/>
                    <a:p>
                      <a:r>
                        <a:rPr lang="en-US" sz="1600" dirty="0"/>
                        <a:t>$(selector).hide()</a:t>
                      </a:r>
                    </a:p>
                  </a:txBody>
                  <a:tcPr marL="80821" marR="80821" marT="40410" marB="40410" anchor="ctr"/>
                </a:tc>
                <a:tc>
                  <a:txBody>
                    <a:bodyPr/>
                    <a:lstStyle/>
                    <a:p>
                      <a:r>
                        <a:rPr lang="en-US" sz="1600" dirty="0"/>
                        <a:t>Hide selected elements</a:t>
                      </a:r>
                    </a:p>
                  </a:txBody>
                  <a:tcPr marL="80821" marR="80821" marT="40410" marB="40410" anchor="ctr"/>
                </a:tc>
              </a:tr>
              <a:tr h="323283">
                <a:tc>
                  <a:txBody>
                    <a:bodyPr/>
                    <a:lstStyle/>
                    <a:p>
                      <a:r>
                        <a:rPr lang="en-US" sz="1600"/>
                        <a:t>$(selector).show()</a:t>
                      </a:r>
                    </a:p>
                  </a:txBody>
                  <a:tcPr marL="80821" marR="80821" marT="40410" marB="40410" anchor="ctr"/>
                </a:tc>
                <a:tc>
                  <a:txBody>
                    <a:bodyPr/>
                    <a:lstStyle/>
                    <a:p>
                      <a:r>
                        <a:rPr lang="en-US" sz="1600" dirty="0"/>
                        <a:t>Show selected elements</a:t>
                      </a:r>
                    </a:p>
                  </a:txBody>
                  <a:tcPr marL="80821" marR="80821" marT="40410" marB="40410" anchor="ctr"/>
                </a:tc>
              </a:tr>
              <a:tr h="565745">
                <a:tc>
                  <a:txBody>
                    <a:bodyPr/>
                    <a:lstStyle/>
                    <a:p>
                      <a:r>
                        <a:rPr lang="en-US" sz="1600"/>
                        <a:t>$(selector).toggle()</a:t>
                      </a:r>
                    </a:p>
                  </a:txBody>
                  <a:tcPr marL="80821" marR="80821" marT="40410" marB="40410" anchor="ctr"/>
                </a:tc>
                <a:tc>
                  <a:txBody>
                    <a:bodyPr/>
                    <a:lstStyle/>
                    <a:p>
                      <a:r>
                        <a:rPr lang="en-US" sz="1600"/>
                        <a:t>Toggle (between hide and show) selected elements</a:t>
                      </a:r>
                    </a:p>
                  </a:txBody>
                  <a:tcPr marL="80821" marR="80821" marT="40410" marB="40410" anchor="ctr"/>
                </a:tc>
              </a:tr>
              <a:tr h="323283">
                <a:tc>
                  <a:txBody>
                    <a:bodyPr/>
                    <a:lstStyle/>
                    <a:p>
                      <a:r>
                        <a:rPr lang="en-US" sz="1600"/>
                        <a:t>$(selector).slideDown()</a:t>
                      </a:r>
                    </a:p>
                  </a:txBody>
                  <a:tcPr marL="80821" marR="80821" marT="40410" marB="40410" anchor="ctr"/>
                </a:tc>
                <a:tc>
                  <a:txBody>
                    <a:bodyPr/>
                    <a:lstStyle/>
                    <a:p>
                      <a:r>
                        <a:rPr lang="en-US" sz="1600"/>
                        <a:t>Slide-down (show) selected elements</a:t>
                      </a:r>
                    </a:p>
                  </a:txBody>
                  <a:tcPr marL="80821" marR="80821" marT="40410" marB="40410" anchor="ctr"/>
                </a:tc>
              </a:tr>
              <a:tr h="323283">
                <a:tc>
                  <a:txBody>
                    <a:bodyPr/>
                    <a:lstStyle/>
                    <a:p>
                      <a:r>
                        <a:rPr lang="en-US" sz="1600"/>
                        <a:t>$(selector).slideUp()</a:t>
                      </a:r>
                    </a:p>
                  </a:txBody>
                  <a:tcPr marL="80821" marR="80821" marT="40410" marB="40410" anchor="ctr"/>
                </a:tc>
                <a:tc>
                  <a:txBody>
                    <a:bodyPr/>
                    <a:lstStyle/>
                    <a:p>
                      <a:r>
                        <a:rPr lang="en-US" sz="1600"/>
                        <a:t>Slide-up (hide) selected elements</a:t>
                      </a:r>
                    </a:p>
                  </a:txBody>
                  <a:tcPr marL="80821" marR="80821" marT="40410" marB="40410" anchor="ctr"/>
                </a:tc>
              </a:tr>
              <a:tr h="565745">
                <a:tc>
                  <a:txBody>
                    <a:bodyPr/>
                    <a:lstStyle/>
                    <a:p>
                      <a:r>
                        <a:rPr lang="en-US" sz="1600"/>
                        <a:t>$(selector).slideToggle()</a:t>
                      </a:r>
                    </a:p>
                  </a:txBody>
                  <a:tcPr marL="80821" marR="80821" marT="40410" marB="40410" anchor="ctr"/>
                </a:tc>
                <a:tc>
                  <a:txBody>
                    <a:bodyPr/>
                    <a:lstStyle/>
                    <a:p>
                      <a:r>
                        <a:rPr lang="en-US" sz="1600"/>
                        <a:t>Toggle slide-up and slide-down of selected elements</a:t>
                      </a:r>
                    </a:p>
                  </a:txBody>
                  <a:tcPr marL="80821" marR="80821" marT="40410" marB="40410" anchor="ctr"/>
                </a:tc>
              </a:tr>
              <a:tr h="323283">
                <a:tc>
                  <a:txBody>
                    <a:bodyPr/>
                    <a:lstStyle/>
                    <a:p>
                      <a:r>
                        <a:rPr lang="en-US" sz="1600"/>
                        <a:t>$(selector).fadeIn()</a:t>
                      </a:r>
                    </a:p>
                  </a:txBody>
                  <a:tcPr marL="80821" marR="80821" marT="40410" marB="40410" anchor="ctr"/>
                </a:tc>
                <a:tc>
                  <a:txBody>
                    <a:bodyPr/>
                    <a:lstStyle/>
                    <a:p>
                      <a:r>
                        <a:rPr lang="en-US" sz="1600"/>
                        <a:t>Fade in selected elements</a:t>
                      </a:r>
                    </a:p>
                  </a:txBody>
                  <a:tcPr marL="80821" marR="80821" marT="40410" marB="40410" anchor="ctr"/>
                </a:tc>
              </a:tr>
              <a:tr h="323283">
                <a:tc>
                  <a:txBody>
                    <a:bodyPr/>
                    <a:lstStyle/>
                    <a:p>
                      <a:r>
                        <a:rPr lang="en-US" sz="1600"/>
                        <a:t>$(selector).fadeOut()</a:t>
                      </a:r>
                    </a:p>
                  </a:txBody>
                  <a:tcPr marL="80821" marR="80821" marT="40410" marB="40410" anchor="ctr"/>
                </a:tc>
                <a:tc>
                  <a:txBody>
                    <a:bodyPr/>
                    <a:lstStyle/>
                    <a:p>
                      <a:r>
                        <a:rPr lang="en-US" sz="1600"/>
                        <a:t>Fade out selected elements</a:t>
                      </a:r>
                    </a:p>
                  </a:txBody>
                  <a:tcPr marL="80821" marR="80821" marT="40410" marB="40410" anchor="ctr"/>
                </a:tc>
              </a:tr>
              <a:tr h="565745">
                <a:tc>
                  <a:txBody>
                    <a:bodyPr/>
                    <a:lstStyle/>
                    <a:p>
                      <a:r>
                        <a:rPr lang="en-US" sz="1600"/>
                        <a:t>$(selector).fadeTo()</a:t>
                      </a:r>
                    </a:p>
                  </a:txBody>
                  <a:tcPr marL="80821" marR="80821" marT="40410" marB="40410" anchor="ctr"/>
                </a:tc>
                <a:tc>
                  <a:txBody>
                    <a:bodyPr/>
                    <a:lstStyle/>
                    <a:p>
                      <a:r>
                        <a:rPr lang="en-US" sz="1600" dirty="0"/>
                        <a:t>Fade out selected elements to a given opacity</a:t>
                      </a:r>
                    </a:p>
                  </a:txBody>
                  <a:tcPr marL="80821" marR="80821" marT="40410" marB="40410" anchor="ctr"/>
                </a:tc>
              </a:tr>
              <a:tr h="565745">
                <a:tc>
                  <a:txBody>
                    <a:bodyPr/>
                    <a:lstStyle/>
                    <a:p>
                      <a:r>
                        <a:rPr lang="en-US" sz="1600" dirty="0"/>
                        <a:t>$(selector</a:t>
                      </a:r>
                      <a:r>
                        <a:rPr lang="en-US" sz="1600" dirty="0" smtClean="0"/>
                        <a:t>).</a:t>
                      </a:r>
                      <a:r>
                        <a:rPr lang="en-US" sz="1600" dirty="0" err="1" smtClean="0"/>
                        <a:t>fadeToggle</a:t>
                      </a:r>
                      <a:r>
                        <a:rPr lang="en-US" sz="1600" dirty="0" smtClean="0"/>
                        <a:t>()</a:t>
                      </a:r>
                      <a:endParaRPr lang="en-US" sz="1600" dirty="0"/>
                    </a:p>
                  </a:txBody>
                  <a:tcPr marL="80821" marR="80821" marT="40410" marB="40410" anchor="ctr"/>
                </a:tc>
                <a:tc>
                  <a:txBody>
                    <a:bodyPr/>
                    <a:lstStyle/>
                    <a:p>
                      <a:r>
                        <a:rPr lang="en-US" sz="1600" dirty="0" smtClean="0"/>
                        <a:t>Toggle between fade in and fade out</a:t>
                      </a:r>
                      <a:endParaRPr lang="en-US" sz="1600" dirty="0"/>
                    </a:p>
                  </a:txBody>
                  <a:tcPr marL="80821" marR="80821" marT="40410" marB="40410" anchor="ctr"/>
                </a:tc>
              </a:tr>
            </a:tbl>
          </a:graphicData>
        </a:graphic>
      </p:graphicFrame>
    </p:spTree>
    <p:extLst>
      <p:ext uri="{BB962C8B-B14F-4D97-AF65-F5344CB8AC3E}">
        <p14:creationId xmlns:p14="http://schemas.microsoft.com/office/powerpoint/2010/main" xmlns="" val="2417233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21</a:t>
            </a:fld>
            <a:endParaRPr lang="en-US" dirty="0"/>
          </a:p>
        </p:txBody>
      </p:sp>
      <p:sp>
        <p:nvSpPr>
          <p:cNvPr id="3" name="Title 2"/>
          <p:cNvSpPr>
            <a:spLocks noGrp="1"/>
          </p:cNvSpPr>
          <p:nvPr>
            <p:ph type="title"/>
          </p:nvPr>
        </p:nvSpPr>
        <p:spPr/>
        <p:txBody>
          <a:bodyPr/>
          <a:lstStyle/>
          <a:p>
            <a:r>
              <a:rPr lang="en-US" dirty="0" smtClean="0"/>
              <a:t>Manipulating CSS</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xmlns="" val="367576689"/>
              </p:ext>
            </p:extLst>
          </p:nvPr>
        </p:nvGraphicFramePr>
        <p:xfrm>
          <a:off x="457200" y="1752600"/>
          <a:ext cx="8056880" cy="2926080"/>
        </p:xfrm>
        <a:graphic>
          <a:graphicData uri="http://schemas.openxmlformats.org/drawingml/2006/table">
            <a:tbl>
              <a:tblPr>
                <a:tableStyleId>{08FB837D-C827-4EFA-A057-4D05807E0F7C}</a:tableStyleId>
              </a:tblPr>
              <a:tblGrid>
                <a:gridCol w="3942080"/>
                <a:gridCol w="4114800"/>
              </a:tblGrid>
              <a:tr h="0">
                <a:tc>
                  <a:txBody>
                    <a:bodyPr/>
                    <a:lstStyle/>
                    <a:p>
                      <a:pPr algn="l"/>
                      <a:r>
                        <a:rPr lang="en-US" dirty="0">
                          <a:solidFill>
                            <a:schemeClr val="bg1"/>
                          </a:solidFill>
                        </a:rPr>
                        <a:t>CSS Properties</a:t>
                      </a:r>
                    </a:p>
                  </a:txBody>
                  <a:tcPr anchor="ctr">
                    <a:solidFill>
                      <a:schemeClr val="accent6">
                        <a:lumMod val="75000"/>
                      </a:schemeClr>
                    </a:solidFill>
                  </a:tcPr>
                </a:tc>
                <a:tc>
                  <a:txBody>
                    <a:bodyPr/>
                    <a:lstStyle/>
                    <a:p>
                      <a:pPr algn="l"/>
                      <a:r>
                        <a:rPr lang="en-US" dirty="0">
                          <a:solidFill>
                            <a:schemeClr val="bg1"/>
                          </a:solidFill>
                        </a:rPr>
                        <a:t>Description</a:t>
                      </a:r>
                    </a:p>
                  </a:txBody>
                  <a:tcPr anchor="ctr">
                    <a:solidFill>
                      <a:schemeClr val="accent6">
                        <a:lumMod val="75000"/>
                      </a:schemeClr>
                    </a:solidFill>
                  </a:tcPr>
                </a:tc>
              </a:tr>
              <a:tr h="0">
                <a:tc>
                  <a:txBody>
                    <a:bodyPr/>
                    <a:lstStyle/>
                    <a:p>
                      <a:r>
                        <a:rPr lang="en-US" dirty="0"/>
                        <a:t>$(selector).</a:t>
                      </a:r>
                      <a:r>
                        <a:rPr lang="en-US" dirty="0" err="1" smtClean="0"/>
                        <a:t>css</a:t>
                      </a:r>
                      <a:r>
                        <a:rPr lang="en-US" dirty="0" smtClean="0"/>
                        <a:t>(</a:t>
                      </a:r>
                      <a:r>
                        <a:rPr lang="en-US" dirty="0" err="1" smtClean="0"/>
                        <a:t>propertyName</a:t>
                      </a:r>
                      <a:r>
                        <a:rPr lang="en-US" dirty="0"/>
                        <a:t>)</a:t>
                      </a:r>
                    </a:p>
                  </a:txBody>
                  <a:tcPr anchor="ctr"/>
                </a:tc>
                <a:tc>
                  <a:txBody>
                    <a:bodyPr/>
                    <a:lstStyle/>
                    <a:p>
                      <a:r>
                        <a:rPr lang="en-US" dirty="0"/>
                        <a:t>Get the style property value of the first </a:t>
                      </a:r>
                      <a:r>
                        <a:rPr lang="en-US" i="0" baseline="0" dirty="0" smtClean="0"/>
                        <a:t>selected </a:t>
                      </a:r>
                      <a:r>
                        <a:rPr lang="en-US" dirty="0" smtClean="0"/>
                        <a:t>element</a:t>
                      </a:r>
                      <a:endParaRPr lang="en-US" dirty="0"/>
                    </a:p>
                  </a:txBody>
                  <a:tcPr anchor="ctr"/>
                </a:tc>
              </a:tr>
              <a:tr h="0">
                <a:tc>
                  <a:txBody>
                    <a:bodyPr/>
                    <a:lstStyle/>
                    <a:p>
                      <a:r>
                        <a:rPr lang="en-US" dirty="0"/>
                        <a:t>$(selector).</a:t>
                      </a:r>
                      <a:r>
                        <a:rPr lang="en-US" dirty="0" err="1" smtClean="0"/>
                        <a:t>css</a:t>
                      </a:r>
                      <a:r>
                        <a:rPr lang="en-US" dirty="0" smtClean="0"/>
                        <a:t>(</a:t>
                      </a:r>
                      <a:r>
                        <a:rPr lang="en-US" dirty="0" err="1" smtClean="0"/>
                        <a:t>propertyName,value</a:t>
                      </a:r>
                      <a:r>
                        <a:rPr lang="en-US" dirty="0"/>
                        <a:t>)</a:t>
                      </a:r>
                    </a:p>
                  </a:txBody>
                  <a:tcPr anchor="ctr"/>
                </a:tc>
                <a:tc>
                  <a:txBody>
                    <a:bodyPr/>
                    <a:lstStyle/>
                    <a:p>
                      <a:r>
                        <a:rPr lang="en-US" dirty="0"/>
                        <a:t>Set the value of one style property for </a:t>
                      </a:r>
                      <a:r>
                        <a:rPr lang="en-US" i="0" baseline="0" dirty="0" smtClean="0"/>
                        <a:t>selected </a:t>
                      </a:r>
                      <a:r>
                        <a:rPr lang="en-US" dirty="0" smtClean="0"/>
                        <a:t>elements</a:t>
                      </a:r>
                      <a:endParaRPr lang="en-US" dirty="0"/>
                    </a:p>
                  </a:txBody>
                  <a:tcPr anchor="ctr"/>
                </a:tc>
              </a:tr>
              <a:tr h="0">
                <a:tc>
                  <a:txBody>
                    <a:bodyPr/>
                    <a:lstStyle/>
                    <a:p>
                      <a:r>
                        <a:rPr lang="en-US"/>
                        <a:t>$(selector).css({properties})</a:t>
                      </a:r>
                    </a:p>
                  </a:txBody>
                  <a:tcPr anchor="ctr"/>
                </a:tc>
                <a:tc>
                  <a:txBody>
                    <a:bodyPr/>
                    <a:lstStyle/>
                    <a:p>
                      <a:r>
                        <a:rPr lang="en-US" dirty="0"/>
                        <a:t>Set multiple style properties for </a:t>
                      </a:r>
                      <a:r>
                        <a:rPr lang="en-US" i="0" baseline="0" dirty="0" smtClean="0"/>
                        <a:t>selected </a:t>
                      </a:r>
                      <a:r>
                        <a:rPr lang="en-US" dirty="0" smtClean="0"/>
                        <a:t>elements</a:t>
                      </a:r>
                      <a:endParaRPr lang="en-US" dirty="0"/>
                    </a:p>
                  </a:txBody>
                  <a:tcPr anchor="ctr"/>
                </a:tc>
              </a:tr>
              <a:tr h="0">
                <a:tc>
                  <a:txBody>
                    <a:bodyPr/>
                    <a:lstStyle/>
                    <a:p>
                      <a:r>
                        <a:rPr lang="en-US" dirty="0"/>
                        <a:t>$(selector</a:t>
                      </a:r>
                      <a:r>
                        <a:rPr lang="en-US" dirty="0" smtClean="0"/>
                        <a:t>).</a:t>
                      </a:r>
                      <a:r>
                        <a:rPr lang="en-US" dirty="0" err="1" smtClean="0"/>
                        <a:t>addClass</a:t>
                      </a:r>
                      <a:r>
                        <a:rPr lang="en-US" dirty="0" smtClean="0"/>
                        <a:t>(class)</a:t>
                      </a:r>
                      <a:endParaRPr lang="en-US" dirty="0"/>
                    </a:p>
                  </a:txBody>
                  <a:tcPr anchor="ctr"/>
                </a:tc>
                <a:tc>
                  <a:txBody>
                    <a:bodyPr/>
                    <a:lstStyle/>
                    <a:p>
                      <a:r>
                        <a:rPr lang="en-US" dirty="0" smtClean="0"/>
                        <a:t>Apply style</a:t>
                      </a:r>
                      <a:r>
                        <a:rPr lang="en-US" baseline="0" dirty="0" smtClean="0"/>
                        <a:t> </a:t>
                      </a:r>
                      <a:r>
                        <a:rPr lang="en-US" i="1" baseline="0" dirty="0" smtClean="0"/>
                        <a:t>class </a:t>
                      </a:r>
                      <a:r>
                        <a:rPr lang="en-US" i="0" baseline="0" dirty="0" smtClean="0"/>
                        <a:t>to the selected elements</a:t>
                      </a:r>
                      <a:endParaRPr lang="en-US" dirty="0"/>
                    </a:p>
                  </a:txBody>
                  <a:tcPr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22</a:t>
            </a:fld>
            <a:endParaRPr lang="en-US" dirty="0"/>
          </a:p>
        </p:txBody>
      </p:sp>
      <p:sp>
        <p:nvSpPr>
          <p:cNvPr id="3" name="Title 2"/>
          <p:cNvSpPr>
            <a:spLocks noGrp="1"/>
          </p:cNvSpPr>
          <p:nvPr>
            <p:ph type="title"/>
          </p:nvPr>
        </p:nvSpPr>
        <p:spPr/>
        <p:txBody>
          <a:bodyPr/>
          <a:lstStyle/>
          <a:p>
            <a:r>
              <a:rPr lang="en-US" dirty="0" smtClean="0"/>
              <a:t>Manipulating HTML</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xmlns="" val="16174816"/>
              </p:ext>
            </p:extLst>
          </p:nvPr>
        </p:nvGraphicFramePr>
        <p:xfrm>
          <a:off x="625739" y="2209800"/>
          <a:ext cx="7756261" cy="2011680"/>
        </p:xfrm>
        <a:graphic>
          <a:graphicData uri="http://schemas.openxmlformats.org/drawingml/2006/table">
            <a:tbl>
              <a:tblPr>
                <a:tableStyleId>{3C2FFA5D-87B4-456A-9821-1D502468CF0F}</a:tableStyleId>
              </a:tblPr>
              <a:tblGrid>
                <a:gridCol w="3303694"/>
                <a:gridCol w="4452567"/>
              </a:tblGrid>
              <a:tr h="0">
                <a:tc>
                  <a:txBody>
                    <a:bodyPr/>
                    <a:lstStyle/>
                    <a:p>
                      <a:pPr algn="l"/>
                      <a:r>
                        <a:rPr lang="en-US" dirty="0">
                          <a:solidFill>
                            <a:schemeClr val="bg1"/>
                          </a:solidFill>
                        </a:rPr>
                        <a:t>Function</a:t>
                      </a:r>
                    </a:p>
                  </a:txBody>
                  <a:tcPr anchor="ctr">
                    <a:solidFill>
                      <a:schemeClr val="tx2">
                        <a:lumMod val="75000"/>
                      </a:schemeClr>
                    </a:solidFill>
                  </a:tcPr>
                </a:tc>
                <a:tc>
                  <a:txBody>
                    <a:bodyPr/>
                    <a:lstStyle/>
                    <a:p>
                      <a:pPr algn="l"/>
                      <a:r>
                        <a:rPr lang="en-US" dirty="0">
                          <a:solidFill>
                            <a:schemeClr val="bg1"/>
                          </a:solidFill>
                        </a:rPr>
                        <a:t>Description</a:t>
                      </a:r>
                    </a:p>
                  </a:txBody>
                  <a:tcPr anchor="ctr">
                    <a:solidFill>
                      <a:schemeClr val="tx2">
                        <a:lumMod val="75000"/>
                      </a:schemeClr>
                    </a:solidFill>
                  </a:tcPr>
                </a:tc>
              </a:tr>
              <a:tr h="624840">
                <a:tc>
                  <a:txBody>
                    <a:bodyPr/>
                    <a:lstStyle/>
                    <a:p>
                      <a:r>
                        <a:rPr lang="en-US"/>
                        <a:t>$(selector).html(content)</a:t>
                      </a:r>
                    </a:p>
                  </a:txBody>
                  <a:tcPr anchor="ctr"/>
                </a:tc>
                <a:tc>
                  <a:txBody>
                    <a:bodyPr/>
                    <a:lstStyle/>
                    <a:p>
                      <a:r>
                        <a:rPr lang="en-US"/>
                        <a:t>Changes the (inner) HTML of selected elements</a:t>
                      </a:r>
                    </a:p>
                  </a:txBody>
                  <a:tcPr anchor="ctr"/>
                </a:tc>
              </a:tr>
              <a:tr h="0">
                <a:tc>
                  <a:txBody>
                    <a:bodyPr/>
                    <a:lstStyle/>
                    <a:p>
                      <a:r>
                        <a:rPr lang="en-US"/>
                        <a:t>$(selector).append(content)</a:t>
                      </a:r>
                    </a:p>
                  </a:txBody>
                  <a:tcPr anchor="ctr"/>
                </a:tc>
                <a:tc>
                  <a:txBody>
                    <a:bodyPr/>
                    <a:lstStyle/>
                    <a:p>
                      <a:r>
                        <a:rPr lang="en-US"/>
                        <a:t>Appends content to the (inner) HTML of selected elements</a:t>
                      </a:r>
                    </a:p>
                  </a:txBody>
                  <a:tcPr anchor="ctr"/>
                </a:tc>
              </a:tr>
              <a:tr h="0">
                <a:tc>
                  <a:txBody>
                    <a:bodyPr/>
                    <a:lstStyle/>
                    <a:p>
                      <a:r>
                        <a:rPr lang="en-US" dirty="0"/>
                        <a:t>$(selector).after(content)</a:t>
                      </a:r>
                    </a:p>
                  </a:txBody>
                  <a:tcPr anchor="ctr"/>
                </a:tc>
                <a:tc>
                  <a:txBody>
                    <a:bodyPr/>
                    <a:lstStyle/>
                    <a:p>
                      <a:r>
                        <a:rPr lang="en-US" dirty="0"/>
                        <a:t>Adds HTML after selected elements</a:t>
                      </a:r>
                    </a:p>
                  </a:txBody>
                  <a:tcPr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23</a:t>
            </a:fld>
            <a:endParaRPr lang="en-US" dirty="0"/>
          </a:p>
        </p:txBody>
      </p:sp>
      <p:sp>
        <p:nvSpPr>
          <p:cNvPr id="3" name="Title 2"/>
          <p:cNvSpPr>
            <a:spLocks noGrp="1"/>
          </p:cNvSpPr>
          <p:nvPr>
            <p:ph type="title"/>
          </p:nvPr>
        </p:nvSpPr>
        <p:spPr/>
        <p:txBody>
          <a:bodyPr/>
          <a:lstStyle/>
          <a:p>
            <a:r>
              <a:rPr lang="en-US" dirty="0" smtClean="0"/>
              <a:t>Custom Animations</a:t>
            </a:r>
            <a:endParaRPr lang="en-IN" dirty="0"/>
          </a:p>
        </p:txBody>
      </p:sp>
      <p:sp>
        <p:nvSpPr>
          <p:cNvPr id="4" name="Content Placeholder 2"/>
          <p:cNvSpPr txBox="1">
            <a:spLocks/>
          </p:cNvSpPr>
          <p:nvPr/>
        </p:nvSpPr>
        <p:spPr>
          <a:xfrm>
            <a:off x="381000" y="914400"/>
            <a:ext cx="8229600" cy="4876800"/>
          </a:xfrm>
          <a:prstGeom prst="rect">
            <a:avLst/>
          </a:prstGeom>
        </p:spPr>
        <p:txBody>
          <a:bodyPr rtlCol="0">
            <a:noAutofit/>
          </a:bodyPr>
          <a:lstStyle/>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syntax of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jQuery's</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method for making custom animations is: </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Char char="•"/>
              <a:tabLst>
                <a:tab pos="1022350" algn="l"/>
              </a:tabLst>
              <a:defRPr/>
            </a:pPr>
            <a:r>
              <a:rPr kumimoji="0" lang="en-US" sz="2400" b="1"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$(selector).animate({</a:t>
            </a:r>
            <a:r>
              <a:rPr kumimoji="0" lang="en-US" sz="2400" b="1" i="0" u="none" strike="noStrike" kern="0" cap="none" spc="0" normalizeH="0" baseline="0" noProof="0" dirty="0" err="1" smtClean="0">
                <a:ln>
                  <a:noFill/>
                </a:ln>
                <a:solidFill>
                  <a:srgbClr val="FF0000"/>
                </a:solidFill>
                <a:effectLst/>
                <a:uLnTx/>
                <a:uFillTx/>
                <a:latin typeface="Calibri" pitchFamily="34" charset="0"/>
                <a:ea typeface="ＭＳ Ｐゴシック" charset="-128"/>
                <a:cs typeface="Calibri" pitchFamily="34" charset="0"/>
              </a:rPr>
              <a:t>params</a:t>
            </a:r>
            <a:r>
              <a:rPr kumimoji="0" lang="en-US" sz="2400" b="1"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},[duration],[easing],[callback])</a:t>
            </a:r>
            <a: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key parameter is </a:t>
            </a:r>
            <a:r>
              <a:rPr kumimoji="0" lang="en-US" sz="2400" b="1"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params</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It defines the CSS properties that will be animated. Many properties can be animated at the same time:</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animate({width:"70%",opacity:0.4,marginLeft:"0.6in",fontSize:"3em"}); </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second parameter is </a:t>
            </a: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duration</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It specifies the speed of the animation. Possible values are "fast", "slow", "normal", or milliseconds.</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endParaRPr kumimoji="0" lang="en-US" sz="24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24</a:t>
            </a:fld>
            <a:endParaRPr lang="en-US" dirty="0"/>
          </a:p>
        </p:txBody>
      </p:sp>
      <p:sp>
        <p:nvSpPr>
          <p:cNvPr id="3" name="Title 2"/>
          <p:cNvSpPr>
            <a:spLocks noGrp="1"/>
          </p:cNvSpPr>
          <p:nvPr>
            <p:ph type="title"/>
          </p:nvPr>
        </p:nvSpPr>
        <p:spPr/>
        <p:txBody>
          <a:bodyPr/>
          <a:lstStyle/>
          <a:p>
            <a:r>
              <a:rPr lang="en-US" dirty="0" smtClean="0"/>
              <a:t>Animation Example</a:t>
            </a:r>
            <a:endParaRPr lang="en-IN" dirty="0"/>
          </a:p>
        </p:txBody>
      </p:sp>
      <p:sp>
        <p:nvSpPr>
          <p:cNvPr id="4" name="Content Placeholder 2"/>
          <p:cNvSpPr txBox="1">
            <a:spLocks/>
          </p:cNvSpPr>
          <p:nvPr/>
        </p:nvSpPr>
        <p:spPr>
          <a:xfrm>
            <a:off x="457200" y="838200"/>
            <a:ext cx="8229600" cy="3200400"/>
          </a:xfrm>
          <a:prstGeom prst="rect">
            <a:avLst/>
          </a:prstGeom>
        </p:spPr>
        <p:txBody>
          <a:bodyPr rtlCol="0">
            <a:normAutofit lnSpcReduction="10000"/>
          </a:bodyPr>
          <a:lstStyle/>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&lt;script type="text/</a:t>
            </a:r>
            <a:r>
              <a:rPr kumimoji="0" lang="en-US" sz="2000" b="0" i="0" u="none" strike="noStrike" kern="0" cap="none" spc="0" normalizeH="0" baseline="0" noProof="0" dirty="0" err="1" smtClean="0">
                <a:ln>
                  <a:noFill/>
                </a:ln>
                <a:solidFill>
                  <a:srgbClr val="FF0000"/>
                </a:solidFill>
                <a:effectLst/>
                <a:uLnTx/>
                <a:uFillTx/>
                <a:latin typeface="Calibri" pitchFamily="34" charset="0"/>
                <a:ea typeface="ＭＳ Ｐゴシック" charset="-128"/>
                <a:cs typeface="Calibri" pitchFamily="34" charset="0"/>
              </a:rPr>
              <a:t>javascript</a:t>
            </a: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"&gt; </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$(document).ready(function(){</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$("button").click(function(){</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$("div").animate({height:300},"slow");</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$("div").animate({width:300},"slow");</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$("div").animate({height:100},"slow");</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$("div").animate({width:100},"slow");</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a:t>
            </a:r>
            <a:b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&lt;/script&gt; </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a:t>
            </a:r>
            <a:endPar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
        <p:nvSpPr>
          <p:cNvPr id="5" name="Content Placeholder 2"/>
          <p:cNvSpPr txBox="1">
            <a:spLocks/>
          </p:cNvSpPr>
          <p:nvPr/>
        </p:nvSpPr>
        <p:spPr>
          <a:xfrm>
            <a:off x="457200" y="3886200"/>
            <a:ext cx="8229600" cy="2239963"/>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&lt;script type="text/javascript"&gt; </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$(document).ready(function(){</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$("button").click(function(){</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$("div").animate({left:"100px"},"slow");</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$("div").animate({fontSize:"3em"},"slow");</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&lt;/script&gt;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25</a:t>
            </a:fld>
            <a:endParaRPr lang="en-US" dirty="0"/>
          </a:p>
        </p:txBody>
      </p:sp>
      <p:sp>
        <p:nvSpPr>
          <p:cNvPr id="3" name="Title 2"/>
          <p:cNvSpPr>
            <a:spLocks noGrp="1"/>
          </p:cNvSpPr>
          <p:nvPr>
            <p:ph type="title"/>
          </p:nvPr>
        </p:nvSpPr>
        <p:spPr/>
        <p:txBody>
          <a:bodyPr/>
          <a:lstStyle/>
          <a:p>
            <a:r>
              <a:rPr lang="en-US" dirty="0" smtClean="0"/>
              <a:t>Callback Functions</a:t>
            </a:r>
            <a:endParaRPr lang="en-IN" dirty="0"/>
          </a:p>
        </p:txBody>
      </p:sp>
      <p:sp>
        <p:nvSpPr>
          <p:cNvPr id="4" name="Rectangle 3"/>
          <p:cNvSpPr/>
          <p:nvPr/>
        </p:nvSpPr>
        <p:spPr>
          <a:xfrm>
            <a:off x="533400" y="762000"/>
            <a:ext cx="5943600" cy="461665"/>
          </a:xfrm>
          <a:prstGeom prst="rect">
            <a:avLst/>
          </a:prstGeom>
        </p:spPr>
        <p:txBody>
          <a:bodyPr wrap="square">
            <a:spAutoFit/>
          </a:bodyPr>
          <a:lstStyle/>
          <a:p>
            <a:r>
              <a:rPr lang="en-US" sz="2400" kern="0" dirty="0" smtClean="0">
                <a:latin typeface="Calibri" pitchFamily="34" charset="0"/>
                <a:ea typeface="ＭＳ Ｐゴシック" charset="-128"/>
                <a:cs typeface="Calibri" pitchFamily="34" charset="0"/>
              </a:rPr>
              <a:t>Function called after action is completed</a:t>
            </a:r>
            <a:endParaRPr lang="en-IN" sz="2400" kern="0" dirty="0" smtClean="0">
              <a:latin typeface="Calibri" pitchFamily="34" charset="0"/>
              <a:ea typeface="ＭＳ Ｐゴシック" charset="-128"/>
              <a:cs typeface="Calibri" pitchFamily="34" charset="0"/>
            </a:endParaRPr>
          </a:p>
        </p:txBody>
      </p:sp>
      <p:sp>
        <p:nvSpPr>
          <p:cNvPr id="5" name="Content Placeholder 2"/>
          <p:cNvSpPr txBox="1">
            <a:spLocks/>
          </p:cNvSpPr>
          <p:nvPr/>
        </p:nvSpPr>
        <p:spPr>
          <a:xfrm>
            <a:off x="457200" y="1219200"/>
            <a:ext cx="8229600" cy="4525963"/>
          </a:xfrm>
          <a:prstGeom prst="rect">
            <a:avLst/>
          </a:prstGeom>
        </p:spPr>
        <p:txBody>
          <a:bodyPr>
            <a:normAutofit/>
          </a:bodyPr>
          <a:lstStyle/>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$("p").hide(1000,function(){</a:t>
            </a:r>
            <a:b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  alert("The paragraph is now hidden");</a:t>
            </a:r>
            <a:b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Instead of</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a:t>
            </a:r>
            <a: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$("p").hide(1000);</a:t>
            </a:r>
            <a:b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br>
            <a:r>
              <a:rPr kumimoji="0" lang="en-US" sz="2400" b="0" i="0" u="none" strike="noStrike" kern="0" cap="none" spc="0" normalizeH="0" baseline="0" noProof="0" dirty="0" smtClean="0">
                <a:ln>
                  <a:noFill/>
                </a:ln>
                <a:solidFill>
                  <a:srgbClr val="FF0000"/>
                </a:solidFill>
                <a:effectLst/>
                <a:uLnTx/>
                <a:uFillTx/>
                <a:latin typeface="Calibri" pitchFamily="34" charset="0"/>
                <a:ea typeface="ＭＳ Ｐゴシック" charset="-128"/>
                <a:cs typeface="Calibri" pitchFamily="34" charset="0"/>
              </a:rPr>
              <a:t>alert("The paragraph is now hidden");</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In 2</a:t>
            </a:r>
            <a:r>
              <a:rPr kumimoji="0" lang="en-US" sz="2400" b="0" i="0" u="none" strike="noStrike" kern="0" cap="none" spc="0" normalizeH="0" baseline="30000" noProof="0" dirty="0" smtClean="0">
                <a:ln>
                  <a:noFill/>
                </a:ln>
                <a:solidFill>
                  <a:schemeClr val="tx1"/>
                </a:solidFill>
                <a:effectLst/>
                <a:uLnTx/>
                <a:uFillTx/>
                <a:latin typeface="Calibri" pitchFamily="34" charset="0"/>
                <a:ea typeface="ＭＳ Ｐゴシック" charset="-128"/>
                <a:cs typeface="Calibri" pitchFamily="34" charset="0"/>
              </a:rPr>
              <a:t>nd</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example the alert will show before the paragraph is hidden, since the alert happens immediately and the hide takes 1 second. Calling the alert from a callback function ensures that it won’t happen until the paragraph is hidden.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26</a:t>
            </a:fld>
            <a:endParaRPr lang="en-US" dirty="0"/>
          </a:p>
        </p:txBody>
      </p:sp>
      <p:sp>
        <p:nvSpPr>
          <p:cNvPr id="3" name="Title 2"/>
          <p:cNvSpPr>
            <a:spLocks noGrp="1"/>
          </p:cNvSpPr>
          <p:nvPr>
            <p:ph type="title"/>
          </p:nvPr>
        </p:nvSpPr>
        <p:spPr/>
        <p:txBody>
          <a:bodyPr/>
          <a:lstStyle/>
          <a:p>
            <a:r>
              <a:rPr lang="en-US" dirty="0" smtClean="0"/>
              <a:t>Changing HTML Content</a:t>
            </a:r>
            <a:endParaRPr lang="en-IN" dirty="0"/>
          </a:p>
        </p:txBody>
      </p:sp>
      <p:sp>
        <p:nvSpPr>
          <p:cNvPr id="4" name="Content Placeholder 2"/>
          <p:cNvSpPr txBox="1">
            <a:spLocks/>
          </p:cNvSpPr>
          <p:nvPr/>
        </p:nvSpPr>
        <p:spPr>
          <a:xfrm>
            <a:off x="457200" y="1600200"/>
            <a:ext cx="8229600" cy="4525963"/>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$(selector).html(content)</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html() method changes the contents (innerHTML) of matching HTML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$("p").html(“Stern is the best");</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Will change all html within a &lt;p&gt; tag to “Stern is the best”</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27</a:t>
            </a:fld>
            <a:endParaRPr lang="en-US" dirty="0"/>
          </a:p>
        </p:txBody>
      </p:sp>
      <p:sp>
        <p:nvSpPr>
          <p:cNvPr id="3" name="Title 2"/>
          <p:cNvSpPr>
            <a:spLocks noGrp="1"/>
          </p:cNvSpPr>
          <p:nvPr>
            <p:ph type="title"/>
          </p:nvPr>
        </p:nvSpPr>
        <p:spPr/>
        <p:txBody>
          <a:bodyPr/>
          <a:lstStyle/>
          <a:p>
            <a:r>
              <a:rPr lang="en-US" dirty="0" smtClean="0"/>
              <a:t>Can also append or </a:t>
            </a:r>
            <a:r>
              <a:rPr lang="en-US" dirty="0" err="1" smtClean="0"/>
              <a:t>prepend</a:t>
            </a:r>
            <a:r>
              <a:rPr lang="en-US" dirty="0" smtClean="0"/>
              <a:t> content</a:t>
            </a:r>
            <a:endParaRPr lang="en-IN" dirty="0"/>
          </a:p>
        </p:txBody>
      </p:sp>
      <p:sp>
        <p:nvSpPr>
          <p:cNvPr id="4" name="Content Placeholder 2"/>
          <p:cNvSpPr txBox="1">
            <a:spLocks/>
          </p:cNvSpPr>
          <p:nvPr/>
        </p:nvSpPr>
        <p:spPr>
          <a:xfrm>
            <a:off x="457200" y="1600200"/>
            <a:ext cx="8229600" cy="4525963"/>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Adding HTML content</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$(selector).append(content)</a:t>
            </a: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append() method appends content to the inside of matching HTML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$(selector).prepend(content)</a:t>
            </a: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prepend() method "prepends" content to the inside of  matching HTML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28</a:t>
            </a:fld>
            <a:endParaRPr lang="en-US" dirty="0"/>
          </a:p>
        </p:txBody>
      </p:sp>
      <p:sp>
        <p:nvSpPr>
          <p:cNvPr id="3" name="Title 2"/>
          <p:cNvSpPr>
            <a:spLocks noGrp="1"/>
          </p:cNvSpPr>
          <p:nvPr>
            <p:ph type="title"/>
          </p:nvPr>
        </p:nvSpPr>
        <p:spPr/>
        <p:txBody>
          <a:bodyPr/>
          <a:lstStyle/>
          <a:p>
            <a:r>
              <a:rPr lang="en-US" dirty="0" smtClean="0"/>
              <a:t>After and Before</a:t>
            </a:r>
            <a:endParaRPr lang="en-IN" dirty="0"/>
          </a:p>
        </p:txBody>
      </p:sp>
      <p:sp>
        <p:nvSpPr>
          <p:cNvPr id="4" name="Content Placeholder 2"/>
          <p:cNvSpPr txBox="1">
            <a:spLocks/>
          </p:cNvSpPr>
          <p:nvPr/>
        </p:nvSpPr>
        <p:spPr>
          <a:xfrm>
            <a:off x="457200" y="838200"/>
            <a:ext cx="8229600" cy="4525963"/>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$(selector).after(content)</a:t>
            </a: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after() method inserts HTML content after all matching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$(selector).before(content)</a:t>
            </a: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before() method inserts HTML content before all matching elements.</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29</a:t>
            </a:fld>
            <a:endParaRPr lang="en-US" dirty="0"/>
          </a:p>
        </p:txBody>
      </p:sp>
      <p:sp>
        <p:nvSpPr>
          <p:cNvPr id="3" name="Title 2"/>
          <p:cNvSpPr>
            <a:spLocks noGrp="1"/>
          </p:cNvSpPr>
          <p:nvPr>
            <p:ph type="title"/>
          </p:nvPr>
        </p:nvSpPr>
        <p:spPr/>
        <p:txBody>
          <a:bodyPr/>
          <a:lstStyle/>
          <a:p>
            <a:r>
              <a:rPr lang="en-US" dirty="0" err="1" smtClean="0"/>
              <a:t>jQuery</a:t>
            </a:r>
            <a:r>
              <a:rPr lang="en-US" dirty="0" smtClean="0"/>
              <a:t> AJAX</a:t>
            </a:r>
            <a:endParaRPr lang="en-IN" dirty="0"/>
          </a:p>
        </p:txBody>
      </p:sp>
      <p:sp>
        <p:nvSpPr>
          <p:cNvPr id="4" name="Rectangle 3"/>
          <p:cNvSpPr/>
          <p:nvPr/>
        </p:nvSpPr>
        <p:spPr>
          <a:xfrm>
            <a:off x="533400" y="762000"/>
            <a:ext cx="5422831" cy="461665"/>
          </a:xfrm>
          <a:prstGeom prst="rect">
            <a:avLst/>
          </a:prstGeom>
        </p:spPr>
        <p:txBody>
          <a:bodyPr wrap="none">
            <a:spAutoFit/>
          </a:bodyPr>
          <a:lstStyle/>
          <a:p>
            <a:r>
              <a:rPr lang="en-US" sz="2400" dirty="0" smtClean="0"/>
              <a:t>Asynchronous </a:t>
            </a:r>
            <a:r>
              <a:rPr lang="en-US" sz="2400" dirty="0" err="1" smtClean="0"/>
              <a:t>Javascript</a:t>
            </a:r>
            <a:r>
              <a:rPr lang="en-US" sz="2400" dirty="0" smtClean="0"/>
              <a:t> and XML</a:t>
            </a:r>
            <a:endParaRPr lang="en-IN" sz="2400" dirty="0"/>
          </a:p>
        </p:txBody>
      </p:sp>
      <p:sp>
        <p:nvSpPr>
          <p:cNvPr id="5" name="Content Placeholder 2"/>
          <p:cNvSpPr txBox="1">
            <a:spLocks/>
          </p:cNvSpPr>
          <p:nvPr/>
        </p:nvSpPr>
        <p:spPr>
          <a:xfrm>
            <a:off x="457200" y="1295400"/>
            <a:ext cx="8229600" cy="4525963"/>
          </a:xfrm>
          <a:prstGeom prst="rect">
            <a:avLst/>
          </a:prstGeom>
        </p:spPr>
        <p:txBody>
          <a:bodyPr>
            <a:normAutofit/>
          </a:bodyPr>
          <a:lstStyle/>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AJAX</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Allows </a:t>
            </a: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javascript</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to dynamically communicate with a server without reloading the page.</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provides a rich set of methods for AJAX web development.</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With </a:t>
            </a: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AJAX, you can request TXT, HTML, XML or JSON data from a remote server using both HTTP Get and HTTP Post. </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And you can load remote data directly into selected HTML elements of your web page!</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This is the magic that allows for web pages to dynamically change parts of their content instead of having to reload the whole page. No more click submit and wait for new page.</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Example: Google Earth, Google maps</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More map tiles are loaded in the background while you look at part of the map, so that when you move, the next area is already loaded.</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a:t>
            </a:fld>
            <a:endParaRPr lang="en-US" dirty="0"/>
          </a:p>
        </p:txBody>
      </p:sp>
      <p:sp>
        <p:nvSpPr>
          <p:cNvPr id="3" name="Title 2"/>
          <p:cNvSpPr>
            <a:spLocks noGrp="1"/>
          </p:cNvSpPr>
          <p:nvPr>
            <p:ph type="title"/>
          </p:nvPr>
        </p:nvSpPr>
        <p:spPr/>
        <p:txBody>
          <a:bodyPr/>
          <a:lstStyle/>
          <a:p>
            <a:r>
              <a:rPr lang="en-US" dirty="0" smtClean="0"/>
              <a:t>How </a:t>
            </a:r>
            <a:r>
              <a:rPr lang="en-US" dirty="0" err="1" smtClean="0"/>
              <a:t>jQuery</a:t>
            </a:r>
            <a:r>
              <a:rPr lang="en-US" dirty="0" smtClean="0"/>
              <a:t> Works</a:t>
            </a:r>
            <a:endParaRPr lang="en-IN" dirty="0"/>
          </a:p>
        </p:txBody>
      </p:sp>
      <p:sp>
        <p:nvSpPr>
          <p:cNvPr id="4" name="Content Placeholder 2"/>
          <p:cNvSpPr txBox="1">
            <a:spLocks/>
          </p:cNvSpPr>
          <p:nvPr/>
        </p:nvSpPr>
        <p:spPr>
          <a:xfrm>
            <a:off x="304800" y="1066800"/>
            <a:ext cx="8229600" cy="4876800"/>
          </a:xfrm>
          <a:prstGeom prst="rect">
            <a:avLst/>
          </a:prstGeom>
        </p:spPr>
        <p:txBody>
          <a:bodyPr>
            <a:normAutofit/>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syntax is used to </a:t>
            </a: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select</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HTML elements and perform some </a:t>
            </a: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action</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on those element(s). </a:t>
            </a:r>
            <a:b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b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Basic syntax: </a:t>
            </a:r>
            <a:r>
              <a:rPr kumimoji="0" lang="en-US" sz="24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$(selector).action()</a:t>
            </a: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 dollar sign to define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 (selector) to find HTML elements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An action() to be performed on the element(s)</a:t>
            </a:r>
          </a:p>
          <a:p>
            <a:pPr marL="0" marR="0" lvl="0" indent="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4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30</a:t>
            </a:fld>
            <a:endParaRPr lang="en-US" dirty="0"/>
          </a:p>
        </p:txBody>
      </p:sp>
      <p:sp>
        <p:nvSpPr>
          <p:cNvPr id="3" name="Title 2"/>
          <p:cNvSpPr>
            <a:spLocks noGrp="1"/>
          </p:cNvSpPr>
          <p:nvPr>
            <p:ph type="title"/>
          </p:nvPr>
        </p:nvSpPr>
        <p:spPr/>
        <p:txBody>
          <a:bodyPr/>
          <a:lstStyle/>
          <a:p>
            <a:r>
              <a:rPr lang="en-US" dirty="0" err="1" smtClean="0"/>
              <a:t>jQuery</a:t>
            </a:r>
            <a:r>
              <a:rPr lang="en-US" dirty="0" smtClean="0"/>
              <a:t> load method</a:t>
            </a:r>
            <a:endParaRPr lang="en-IN" dirty="0"/>
          </a:p>
        </p:txBody>
      </p:sp>
      <p:sp>
        <p:nvSpPr>
          <p:cNvPr id="4" name="Content Placeholder 2"/>
          <p:cNvSpPr txBox="1">
            <a:spLocks/>
          </p:cNvSpPr>
          <p:nvPr/>
        </p:nvSpPr>
        <p:spPr>
          <a:xfrm>
            <a:off x="457200" y="1600201"/>
            <a:ext cx="8229600" cy="25146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The jQuery load() method is a simple (but very powerful) AJAX function. It has the following syntax:</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$(selector).load(url,</a:t>
            </a:r>
            <a:r>
              <a:rPr kumimoji="0" lang="en-US" sz="2400" b="1" i="1"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data,callback</a:t>
            </a:r>
            <a:r>
              <a:rPr kumimoji="0" lang="en-US" sz="2400" b="1"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a:t>
            </a:r>
            <a:endParaRPr kumimoji="0" lang="en-US" sz="24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Use the </a:t>
            </a:r>
            <a:r>
              <a:rPr kumimoji="0" lang="en-US" sz="2400" b="1"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selector</a:t>
            </a: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to define the HTML element(s) to change, and the </a:t>
            </a:r>
            <a:r>
              <a:rPr kumimoji="0" lang="en-US" sz="2400" b="1"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url parameter</a:t>
            </a: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to specify a web address for your data.</a:t>
            </a:r>
          </a:p>
          <a:p>
            <a:pPr marL="228600" marR="0" lvl="0" indent="-228600" algn="l" defTabSz="914400" rtl="0" eaLnBrk="1" fontAlgn="base" latinLnBrk="0" hangingPunct="1">
              <a:lnSpc>
                <a:spcPct val="100000"/>
              </a:lnSpc>
              <a:spcBef>
                <a:spcPct val="20000"/>
              </a:spcBef>
              <a:spcAft>
                <a:spcPct val="0"/>
              </a:spcAft>
              <a:buClr>
                <a:srgbClr val="6DB33F"/>
              </a:buClr>
              <a:buSzTx/>
              <a:buFont typeface="Arial" charset="0"/>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31</a:t>
            </a:fld>
            <a:endParaRPr lang="en-US" dirty="0"/>
          </a:p>
        </p:txBody>
      </p:sp>
      <p:sp>
        <p:nvSpPr>
          <p:cNvPr id="3" name="Title 2"/>
          <p:cNvSpPr>
            <a:spLocks noGrp="1"/>
          </p:cNvSpPr>
          <p:nvPr>
            <p:ph type="title"/>
          </p:nvPr>
        </p:nvSpPr>
        <p:spPr/>
        <p:txBody>
          <a:bodyPr/>
          <a:lstStyle/>
          <a:p>
            <a:r>
              <a:rPr lang="en-US" dirty="0" err="1" smtClean="0"/>
              <a:t>jQuery</a:t>
            </a:r>
            <a:r>
              <a:rPr lang="en-US" dirty="0" smtClean="0"/>
              <a:t> </a:t>
            </a:r>
            <a:r>
              <a:rPr lang="en-US" dirty="0" smtClean="0"/>
              <a:t>load Example</a:t>
            </a:r>
            <a:endParaRPr lang="en-IN" dirty="0"/>
          </a:p>
        </p:txBody>
      </p:sp>
      <p:sp>
        <p:nvSpPr>
          <p:cNvPr id="4" name="Content Placeholder 2"/>
          <p:cNvSpPr txBox="1">
            <a:spLocks/>
          </p:cNvSpPr>
          <p:nvPr/>
        </p:nvSpPr>
        <p:spPr>
          <a:xfrm>
            <a:off x="533400" y="990600"/>
            <a:ext cx="8229600" cy="4525963"/>
          </a:xfrm>
          <a:prstGeom prst="rect">
            <a:avLst/>
          </a:prstGeom>
        </p:spPr>
        <p:txBody>
          <a:bodyPr rtlCol="0">
            <a:normAutofit fontScale="77500" lnSpcReduction="20000"/>
          </a:bodyPr>
          <a:lstStyle/>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&lt;html&gt;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&lt;head&gt;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&lt;script type="text/javascript" src="jquery.js"&gt;&lt;/script&gt;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&lt;script type="text/javascript"&gt;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$(document).ready(function(){</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$("button").click(function(){</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$("div").load('test1.txt');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&lt;/script&gt;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&lt;/head&gt;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&lt;body&gt;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endPar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&lt;div&gt;&lt;h2&gt;Let AJAX change this text&lt;/h2&gt;&lt;/div&gt;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&lt;button&gt;Change Content&lt;/button&gt;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endPar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&lt;/body&gt;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&lt;/html&gt;</a:t>
            </a:r>
          </a:p>
          <a:p>
            <a:pPr marL="228600" marR="0" lvl="0" indent="-228600" algn="l" defTabSz="914400" rtl="0" eaLnBrk="1" fontAlgn="auto" latinLnBrk="0" hangingPunct="1">
              <a:lnSpc>
                <a:spcPct val="100000"/>
              </a:lnSpc>
              <a:spcBef>
                <a:spcPct val="20000"/>
              </a:spcBef>
              <a:spcAft>
                <a:spcPts val="0"/>
              </a:spcAft>
              <a:buClr>
                <a:srgbClr val="6DB33F"/>
              </a:buClr>
              <a:buSzTx/>
              <a:buFont typeface="Arial" pitchFamily="34" charset="0"/>
              <a:buNone/>
              <a:tabLst>
                <a:tab pos="1022350" algn="l"/>
              </a:tabLst>
              <a:defRPr/>
            </a:pPr>
            <a:endPar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32</a:t>
            </a:fld>
            <a:endParaRPr lang="en-US" dirty="0"/>
          </a:p>
        </p:txBody>
      </p:sp>
      <p:sp>
        <p:nvSpPr>
          <p:cNvPr id="3" name="Title 2"/>
          <p:cNvSpPr>
            <a:spLocks noGrp="1"/>
          </p:cNvSpPr>
          <p:nvPr>
            <p:ph type="title"/>
          </p:nvPr>
        </p:nvSpPr>
        <p:spPr/>
        <p:txBody>
          <a:bodyPr/>
          <a:lstStyle/>
          <a:p>
            <a:r>
              <a:rPr lang="en-US" dirty="0" smtClean="0"/>
              <a:t>The </a:t>
            </a:r>
            <a:r>
              <a:rPr lang="en-US" dirty="0" err="1" smtClean="0"/>
              <a:t>jQuery</a:t>
            </a:r>
            <a:r>
              <a:rPr lang="en-US" dirty="0" smtClean="0"/>
              <a:t> </a:t>
            </a:r>
            <a:r>
              <a:rPr lang="en-US" dirty="0" smtClean="0"/>
              <a:t>GET </a:t>
            </a:r>
            <a:r>
              <a:rPr lang="en-US" dirty="0" smtClean="0"/>
              <a:t>Method</a:t>
            </a:r>
            <a:endParaRPr lang="en-IN" dirty="0"/>
          </a:p>
        </p:txBody>
      </p:sp>
      <p:sp>
        <p:nvSpPr>
          <p:cNvPr id="4" name="Rectangle 3"/>
          <p:cNvSpPr txBox="1">
            <a:spLocks noChangeArrowheads="1"/>
          </p:cNvSpPr>
          <p:nvPr/>
        </p:nvSpPr>
        <p:spPr>
          <a:xfrm>
            <a:off x="381000" y="838200"/>
            <a:ext cx="8040688" cy="5065713"/>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8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We will use the </a:t>
            </a:r>
            <a:r>
              <a:rPr kumimoji="0" lang="en-US" sz="28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8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get() method to retrieve data from the server asynchronously.</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Without a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postback</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Uses the JavaScript </a:t>
            </a:r>
            <a:r>
              <a:rPr kumimoji="0" lang="en-US" sz="24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XMLHttpRequest</a:t>
            </a:r>
            <a:r>
              <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Hides browser differences.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Hides differences between get and post.</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18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hlinkClick r:id="rId2"/>
              </a:rPr>
              <a:t>http://api.jquery.com/jQuery.get/</a:t>
            </a:r>
            <a:endParaRPr kumimoji="0" lang="en-US" sz="18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33</a:t>
            </a:fld>
            <a:endParaRPr lang="en-US" dirty="0"/>
          </a:p>
        </p:txBody>
      </p:sp>
      <p:sp>
        <p:nvSpPr>
          <p:cNvPr id="3" name="Title 2"/>
          <p:cNvSpPr>
            <a:spLocks noGrp="1"/>
          </p:cNvSpPr>
          <p:nvPr>
            <p:ph type="title"/>
          </p:nvPr>
        </p:nvSpPr>
        <p:spPr/>
        <p:txBody>
          <a:bodyPr/>
          <a:lstStyle/>
          <a:p>
            <a:r>
              <a:rPr lang="en-US" dirty="0" smtClean="0"/>
              <a:t>The </a:t>
            </a:r>
            <a:r>
              <a:rPr lang="en-US" dirty="0" err="1" smtClean="0"/>
              <a:t>jQuery</a:t>
            </a:r>
            <a:r>
              <a:rPr lang="en-US" dirty="0" smtClean="0"/>
              <a:t> </a:t>
            </a:r>
            <a:r>
              <a:rPr lang="en-US" dirty="0" smtClean="0"/>
              <a:t>GET </a:t>
            </a:r>
            <a:r>
              <a:rPr lang="en-US" dirty="0" smtClean="0"/>
              <a:t>Method</a:t>
            </a:r>
            <a:endParaRPr lang="en-IN" dirty="0"/>
          </a:p>
        </p:txBody>
      </p:sp>
      <p:sp>
        <p:nvSpPr>
          <p:cNvPr id="4" name="Rectangle 3"/>
          <p:cNvSpPr txBox="1">
            <a:spLocks noChangeArrowheads="1"/>
          </p:cNvSpPr>
          <p:nvPr/>
        </p:nvSpPr>
        <p:spPr>
          <a:xfrm>
            <a:off x="381000" y="990600"/>
            <a:ext cx="8040688" cy="5065713"/>
          </a:xfrm>
          <a:prstGeom prst="rect">
            <a:avLst/>
          </a:prstGeom>
        </p:spPr>
        <p:txBody>
          <a:bodyPr/>
          <a:lstStyle/>
          <a:p>
            <a:pPr marL="228600" marR="0" lvl="0" indent="-228600" algn="ctr"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800" b="1" i="0" u="none" strike="noStrike" kern="0" cap="none" spc="0" normalizeH="0" baseline="0" noProof="0" smtClean="0">
                <a:ln>
                  <a:noFill/>
                </a:ln>
                <a:solidFill>
                  <a:schemeClr val="tx1"/>
                </a:solidFill>
                <a:effectLst/>
                <a:uLnTx/>
                <a:uFillTx/>
                <a:latin typeface="Courier New" pitchFamily="49" charset="0"/>
                <a:ea typeface="ＭＳ Ｐゴシック" charset="-128"/>
                <a:cs typeface="Calibri" pitchFamily="34" charset="0"/>
              </a:rPr>
              <a:t>$.get(url, data, callback)</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url</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Page to request</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Must be a page on the same server</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data</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Query string or JavaScript object literal to send to server</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callback</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Function to process result</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endPar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4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Note that there is no jQuery selector</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stands alone</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4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34</a:t>
            </a:fld>
            <a:endParaRPr lang="en-US" dirty="0"/>
          </a:p>
        </p:txBody>
      </p:sp>
      <p:sp>
        <p:nvSpPr>
          <p:cNvPr id="3" name="Title 2"/>
          <p:cNvSpPr>
            <a:spLocks noGrp="1"/>
          </p:cNvSpPr>
          <p:nvPr>
            <p:ph type="title"/>
          </p:nvPr>
        </p:nvSpPr>
        <p:spPr/>
        <p:txBody>
          <a:bodyPr/>
          <a:lstStyle/>
          <a:p>
            <a:r>
              <a:rPr lang="en-US" dirty="0" smtClean="0"/>
              <a:t>The </a:t>
            </a:r>
            <a:r>
              <a:rPr lang="en-US" dirty="0" err="1" smtClean="0"/>
              <a:t>jQuery</a:t>
            </a:r>
            <a:r>
              <a:rPr lang="en-US" dirty="0" smtClean="0"/>
              <a:t> </a:t>
            </a:r>
            <a:r>
              <a:rPr lang="en-US" dirty="0" smtClean="0"/>
              <a:t>GET </a:t>
            </a:r>
            <a:r>
              <a:rPr lang="en-US" dirty="0" smtClean="0"/>
              <a:t>Method</a:t>
            </a:r>
            <a:endParaRPr lang="en-IN" dirty="0"/>
          </a:p>
        </p:txBody>
      </p:sp>
      <p:sp>
        <p:nvSpPr>
          <p:cNvPr id="4" name="Rectangle 3"/>
          <p:cNvSpPr/>
          <p:nvPr/>
        </p:nvSpPr>
        <p:spPr>
          <a:xfrm>
            <a:off x="457200" y="914400"/>
            <a:ext cx="3576620" cy="461665"/>
          </a:xfrm>
          <a:prstGeom prst="rect">
            <a:avLst/>
          </a:prstGeom>
        </p:spPr>
        <p:txBody>
          <a:bodyPr wrap="none">
            <a:spAutoFit/>
          </a:bodyPr>
          <a:lstStyle/>
          <a:p>
            <a:r>
              <a:rPr lang="en-US" sz="2400" dirty="0" smtClean="0"/>
              <a:t>The Callback Function</a:t>
            </a:r>
            <a:endParaRPr lang="en-IN" sz="2400" dirty="0"/>
          </a:p>
        </p:txBody>
      </p:sp>
      <p:sp>
        <p:nvSpPr>
          <p:cNvPr id="5" name="Rectangle 3"/>
          <p:cNvSpPr txBox="1">
            <a:spLocks noChangeArrowheads="1"/>
          </p:cNvSpPr>
          <p:nvPr/>
        </p:nvSpPr>
        <p:spPr>
          <a:xfrm>
            <a:off x="609600" y="1447801"/>
            <a:ext cx="8040688" cy="23622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Takes two parameters, both strings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data</a:t>
            </a:r>
          </a:p>
          <a:p>
            <a:pPr marL="914400" marR="0" lvl="2"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18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Whatever the server sent as its response</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status</a:t>
            </a:r>
          </a:p>
          <a:p>
            <a:pPr marL="914400" marR="0" lvl="2"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18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'success' or error message</a:t>
            </a:r>
          </a:p>
          <a:p>
            <a:pPr marL="914400" marR="0" lvl="2"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endParaRPr kumimoji="0" lang="en-US" sz="18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endPar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endParaRP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35</a:t>
            </a:fld>
            <a:endParaRPr lang="en-US" dirty="0"/>
          </a:p>
        </p:txBody>
      </p:sp>
      <p:sp>
        <p:nvSpPr>
          <p:cNvPr id="3" name="Title 2"/>
          <p:cNvSpPr>
            <a:spLocks noGrp="1"/>
          </p:cNvSpPr>
          <p:nvPr>
            <p:ph type="title"/>
          </p:nvPr>
        </p:nvSpPr>
        <p:spPr/>
        <p:txBody>
          <a:bodyPr/>
          <a:lstStyle/>
          <a:p>
            <a:r>
              <a:rPr lang="en-US" dirty="0" err="1" smtClean="0"/>
              <a:t>jQuery</a:t>
            </a:r>
            <a:r>
              <a:rPr lang="en-US" dirty="0" smtClean="0"/>
              <a:t> POST </a:t>
            </a:r>
            <a:r>
              <a:rPr lang="en-US" dirty="0" smtClean="0"/>
              <a:t>Method</a:t>
            </a:r>
            <a:endParaRPr lang="en-IN" dirty="0"/>
          </a:p>
        </p:txBody>
      </p:sp>
      <p:sp>
        <p:nvSpPr>
          <p:cNvPr id="4" name="Rectangle 3"/>
          <p:cNvSpPr txBox="1">
            <a:spLocks noChangeArrowheads="1"/>
          </p:cNvSpPr>
          <p:nvPr/>
        </p:nvSpPr>
        <p:spPr>
          <a:xfrm>
            <a:off x="228600" y="990600"/>
            <a:ext cx="8153400" cy="4114800"/>
          </a:xfrm>
          <a:prstGeom prst="rect">
            <a:avLst/>
          </a:prstGeom>
        </p:spPr>
        <p:txBody>
          <a:bodyPr/>
          <a:lstStyle/>
          <a:p>
            <a:r>
              <a:rPr lang="en-IN" sz="2000" dirty="0" smtClean="0"/>
              <a:t>The </a:t>
            </a:r>
            <a:r>
              <a:rPr lang="en-IN" sz="2000" b="1" dirty="0" smtClean="0"/>
              <a:t>jQuery.post( </a:t>
            </a:r>
            <a:r>
              <a:rPr lang="en-IN" sz="2000" b="1" dirty="0" err="1" smtClean="0"/>
              <a:t>url</a:t>
            </a:r>
            <a:r>
              <a:rPr lang="en-IN" sz="2000" b="1" dirty="0" smtClean="0"/>
              <a:t>, [data], [</a:t>
            </a:r>
            <a:r>
              <a:rPr lang="en-IN" sz="2000" b="1" dirty="0" err="1" smtClean="0"/>
              <a:t>callback</a:t>
            </a:r>
            <a:r>
              <a:rPr lang="en-IN" sz="2000" b="1" dirty="0" smtClean="0"/>
              <a:t>], [type] )</a:t>
            </a:r>
            <a:r>
              <a:rPr lang="en-IN" sz="2000" dirty="0" smtClean="0"/>
              <a:t> method loads a page from the server using a POST HTTP request.</a:t>
            </a:r>
          </a:p>
          <a:p>
            <a:r>
              <a:rPr lang="en-IN" sz="2000" dirty="0" smtClean="0"/>
              <a:t>The method returns </a:t>
            </a:r>
            <a:r>
              <a:rPr lang="en-IN" sz="2000" dirty="0" err="1" smtClean="0"/>
              <a:t>XMLHttpRequest</a:t>
            </a:r>
            <a:r>
              <a:rPr lang="en-IN" sz="2000" dirty="0" smtClean="0"/>
              <a:t> object.</a:t>
            </a:r>
          </a:p>
          <a:p>
            <a:endParaRPr lang="en-IN" sz="2000" dirty="0" smtClean="0"/>
          </a:p>
          <a:p>
            <a:r>
              <a:rPr lang="en-IN" sz="2000" dirty="0" smtClean="0"/>
              <a:t>Syntax</a:t>
            </a:r>
            <a:r>
              <a:rPr lang="en-IN" sz="2000" dirty="0" smtClean="0"/>
              <a:t>:</a:t>
            </a:r>
          </a:p>
          <a:p>
            <a:r>
              <a:rPr lang="en-IN" sz="2000" dirty="0" smtClean="0"/>
              <a:t>Here is the simple syntax to use this method:</a:t>
            </a:r>
          </a:p>
          <a:p>
            <a:r>
              <a:rPr lang="en-IN" sz="2000" i="1" dirty="0" smtClean="0"/>
              <a:t>$</a:t>
            </a:r>
            <a:r>
              <a:rPr lang="en-IN" sz="2000" dirty="0" smtClean="0"/>
              <a:t>.post( </a:t>
            </a:r>
            <a:r>
              <a:rPr lang="en-IN" sz="2000" dirty="0" err="1" smtClean="0"/>
              <a:t>url</a:t>
            </a:r>
            <a:r>
              <a:rPr lang="en-IN" sz="2000" dirty="0" smtClean="0"/>
              <a:t>, [data], [</a:t>
            </a:r>
            <a:r>
              <a:rPr lang="en-IN" sz="2000" dirty="0" err="1" smtClean="0"/>
              <a:t>callback</a:t>
            </a:r>
            <a:r>
              <a:rPr lang="en-IN" sz="2000" dirty="0" smtClean="0"/>
              <a:t>], [type] )</a:t>
            </a:r>
            <a:endParaRPr kumimoji="0" lang="en-US" sz="2000" b="0" i="0" u="none" strike="noStrike" kern="0" cap="none" spc="0" normalizeH="0" baseline="0" noProof="0" dirty="0" smtClean="0">
              <a:ln>
                <a:noFill/>
              </a:ln>
              <a:solidFill>
                <a:schemeClr val="tx1"/>
              </a:solidFill>
              <a:effectLst/>
              <a:uLnTx/>
              <a:uFillTx/>
              <a:latin typeface="Courier" charset="0"/>
              <a:ea typeface="ＭＳ Ｐゴシック" charset="-128"/>
              <a:cs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36</a:t>
            </a:fld>
            <a:endParaRPr lang="en-US" dirty="0"/>
          </a:p>
        </p:txBody>
      </p:sp>
      <p:sp>
        <p:nvSpPr>
          <p:cNvPr id="3" name="Title 2"/>
          <p:cNvSpPr>
            <a:spLocks noGrp="1"/>
          </p:cNvSpPr>
          <p:nvPr>
            <p:ph type="title"/>
          </p:nvPr>
        </p:nvSpPr>
        <p:spPr/>
        <p:txBody>
          <a:bodyPr/>
          <a:lstStyle/>
          <a:p>
            <a:r>
              <a:rPr lang="en-US" dirty="0" err="1" smtClean="0"/>
              <a:t>jQuery</a:t>
            </a:r>
            <a:r>
              <a:rPr lang="en-US" dirty="0" smtClean="0"/>
              <a:t> POST Method</a:t>
            </a:r>
            <a:endParaRPr lang="en-IN" dirty="0"/>
          </a:p>
        </p:txBody>
      </p:sp>
      <p:sp>
        <p:nvSpPr>
          <p:cNvPr id="4" name="Rectangle 3"/>
          <p:cNvSpPr/>
          <p:nvPr/>
        </p:nvSpPr>
        <p:spPr>
          <a:xfrm>
            <a:off x="533400" y="762000"/>
            <a:ext cx="7315200" cy="4893647"/>
          </a:xfrm>
          <a:prstGeom prst="rect">
            <a:avLst/>
          </a:prstGeom>
        </p:spPr>
        <p:txBody>
          <a:bodyPr wrap="square">
            <a:spAutoFit/>
          </a:bodyPr>
          <a:lstStyle/>
          <a:p>
            <a:r>
              <a:rPr lang="en-IN" sz="2400" b="1" dirty="0" smtClean="0">
                <a:latin typeface="Calibri" pitchFamily="34" charset="0"/>
                <a:cs typeface="Calibri" pitchFamily="34" charset="0"/>
              </a:rPr>
              <a:t>Parameters:</a:t>
            </a:r>
          </a:p>
          <a:p>
            <a:r>
              <a:rPr lang="en-IN" sz="2400" dirty="0" smtClean="0">
                <a:latin typeface="Calibri" pitchFamily="34" charset="0"/>
                <a:cs typeface="Calibri" pitchFamily="34" charset="0"/>
              </a:rPr>
              <a:t>Here is the description of all the parameters used by this method:</a:t>
            </a:r>
          </a:p>
          <a:p>
            <a:r>
              <a:rPr lang="en-IN" sz="2400" b="1" dirty="0" err="1" smtClean="0">
                <a:latin typeface="Calibri" pitchFamily="34" charset="0"/>
                <a:cs typeface="Calibri" pitchFamily="34" charset="0"/>
              </a:rPr>
              <a:t>url</a:t>
            </a:r>
            <a:r>
              <a:rPr lang="en-IN" sz="2400" dirty="0" smtClean="0">
                <a:latin typeface="Calibri" pitchFamily="34" charset="0"/>
                <a:cs typeface="Calibri" pitchFamily="34" charset="0"/>
              </a:rPr>
              <a:t>: A string containing the URL to which the request is sent</a:t>
            </a:r>
          </a:p>
          <a:p>
            <a:r>
              <a:rPr lang="en-IN" sz="2400" b="1" dirty="0" smtClean="0">
                <a:latin typeface="Calibri" pitchFamily="34" charset="0"/>
                <a:cs typeface="Calibri" pitchFamily="34" charset="0"/>
              </a:rPr>
              <a:t>data:</a:t>
            </a:r>
            <a:r>
              <a:rPr lang="en-IN" sz="2400" dirty="0" smtClean="0">
                <a:latin typeface="Calibri" pitchFamily="34" charset="0"/>
                <a:cs typeface="Calibri" pitchFamily="34" charset="0"/>
              </a:rPr>
              <a:t>: This optional parameter represents key/value pairs or the return value of the .serialize() function that will be sent to the server.</a:t>
            </a:r>
          </a:p>
          <a:p>
            <a:r>
              <a:rPr lang="en-IN" sz="2400" b="1" dirty="0" err="1" smtClean="0">
                <a:latin typeface="Calibri" pitchFamily="34" charset="0"/>
                <a:cs typeface="Calibri" pitchFamily="34" charset="0"/>
              </a:rPr>
              <a:t>callback</a:t>
            </a:r>
            <a:r>
              <a:rPr lang="en-IN" sz="2400" b="1" dirty="0" smtClean="0">
                <a:latin typeface="Calibri" pitchFamily="34" charset="0"/>
                <a:cs typeface="Calibri" pitchFamily="34" charset="0"/>
              </a:rPr>
              <a:t>:</a:t>
            </a:r>
            <a:r>
              <a:rPr lang="en-IN" sz="2400" dirty="0" smtClean="0">
                <a:latin typeface="Calibri" pitchFamily="34" charset="0"/>
                <a:cs typeface="Calibri" pitchFamily="34" charset="0"/>
              </a:rPr>
              <a:t>: This optional parameter represents a function to be executed whenever the data is loaded successfully.</a:t>
            </a:r>
          </a:p>
          <a:p>
            <a:r>
              <a:rPr lang="en-IN" sz="2400" b="1" dirty="0" smtClean="0">
                <a:latin typeface="Calibri" pitchFamily="34" charset="0"/>
                <a:cs typeface="Calibri" pitchFamily="34" charset="0"/>
              </a:rPr>
              <a:t>type:</a:t>
            </a:r>
            <a:r>
              <a:rPr lang="en-IN" sz="2400" dirty="0" smtClean="0">
                <a:latin typeface="Calibri" pitchFamily="34" charset="0"/>
                <a:cs typeface="Calibri" pitchFamily="34" charset="0"/>
              </a:rPr>
              <a:t>: This optional parameter represents a type of data to be returned to </a:t>
            </a:r>
            <a:r>
              <a:rPr lang="en-IN" sz="2400" dirty="0" err="1" smtClean="0">
                <a:latin typeface="Calibri" pitchFamily="34" charset="0"/>
                <a:cs typeface="Calibri" pitchFamily="34" charset="0"/>
              </a:rPr>
              <a:t>callback</a:t>
            </a:r>
            <a:r>
              <a:rPr lang="en-IN" sz="2400" dirty="0" smtClean="0">
                <a:latin typeface="Calibri" pitchFamily="34" charset="0"/>
                <a:cs typeface="Calibri" pitchFamily="34" charset="0"/>
              </a:rPr>
              <a:t> function: "xml", "html", "script", "</a:t>
            </a:r>
            <a:r>
              <a:rPr lang="en-IN" sz="2400" dirty="0" err="1" smtClean="0">
                <a:latin typeface="Calibri" pitchFamily="34" charset="0"/>
                <a:cs typeface="Calibri" pitchFamily="34" charset="0"/>
              </a:rPr>
              <a:t>json</a:t>
            </a:r>
            <a:r>
              <a:rPr lang="en-IN" sz="2400" dirty="0" smtClean="0">
                <a:latin typeface="Calibri" pitchFamily="34" charset="0"/>
                <a:cs typeface="Calibri" pitchFamily="34" charset="0"/>
              </a:rPr>
              <a:t>", "</a:t>
            </a:r>
            <a:r>
              <a:rPr lang="en-IN" sz="2400" dirty="0" err="1" smtClean="0">
                <a:latin typeface="Calibri" pitchFamily="34" charset="0"/>
                <a:cs typeface="Calibri" pitchFamily="34" charset="0"/>
              </a:rPr>
              <a:t>jsonp</a:t>
            </a:r>
            <a:r>
              <a:rPr lang="en-IN" sz="2400" dirty="0" smtClean="0">
                <a:latin typeface="Calibri" pitchFamily="34" charset="0"/>
                <a:cs typeface="Calibri" pitchFamily="34" charset="0"/>
              </a:rPr>
              <a:t>", or "text".</a:t>
            </a:r>
            <a:endParaRPr lang="en-IN" sz="2400" dirty="0">
              <a:latin typeface="Calibri" pitchFamily="34" charset="0"/>
              <a:cs typeface="Calibri"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37</a:t>
            </a:fld>
            <a:endParaRPr lang="en-US" dirty="0"/>
          </a:p>
        </p:txBody>
      </p:sp>
      <p:sp>
        <p:nvSpPr>
          <p:cNvPr id="3" name="Title 2"/>
          <p:cNvSpPr>
            <a:spLocks noGrp="1"/>
          </p:cNvSpPr>
          <p:nvPr>
            <p:ph type="title"/>
          </p:nvPr>
        </p:nvSpPr>
        <p:spPr/>
        <p:txBody>
          <a:bodyPr/>
          <a:lstStyle/>
          <a:p>
            <a:r>
              <a:rPr lang="en-IN" dirty="0" smtClean="0"/>
              <a:t>Getting JSON data</a:t>
            </a:r>
            <a:br>
              <a:rPr lang="en-IN" dirty="0" smtClean="0"/>
            </a:br>
            <a:endParaRPr lang="en-IN" dirty="0"/>
          </a:p>
        </p:txBody>
      </p:sp>
      <p:sp>
        <p:nvSpPr>
          <p:cNvPr id="1025" name="Rectangle 1"/>
          <p:cNvSpPr>
            <a:spLocks noChangeArrowheads="1"/>
          </p:cNvSpPr>
          <p:nvPr/>
        </p:nvSpPr>
        <p:spPr bwMode="auto">
          <a:xfrm>
            <a:off x="381000" y="685800"/>
            <a:ext cx="7848600" cy="5539978"/>
          </a:xfrm>
          <a:prstGeom prst="rect">
            <a:avLst/>
          </a:prstGeom>
          <a:solidFill>
            <a:srgbClr val="FFFFFF"/>
          </a:solidFill>
          <a:ln w="9525">
            <a:noFill/>
            <a:miter lim="800000"/>
            <a:headEnd/>
            <a:tailEnd/>
          </a:ln>
          <a:effectLst/>
        </p:spPr>
        <p:txBody>
          <a:bodyPr vert="horz" wrap="square" lIns="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Calibri" pitchFamily="34" charset="0"/>
              </a:rPr>
              <a:t>There would be a situation when server would return JSON string against your request. </a:t>
            </a:r>
            <a:r>
              <a:rPr kumimoji="0" lang="en-US" sz="2000" b="0" i="0" u="none" strike="noStrike" cap="none" normalizeH="0" baseline="0" dirty="0" err="1" smtClean="0">
                <a:ln>
                  <a:noFill/>
                </a:ln>
                <a:solidFill>
                  <a:srgbClr val="000000"/>
                </a:solidFill>
                <a:effectLst/>
                <a:latin typeface="Calibri" pitchFamily="34" charset="0"/>
                <a:cs typeface="Calibri" pitchFamily="34" charset="0"/>
              </a:rPr>
              <a:t>JQuery</a:t>
            </a:r>
            <a:r>
              <a:rPr kumimoji="0" lang="en-US" sz="2000" b="0" i="0" u="none" strike="noStrike" cap="none" normalizeH="0" baseline="0" dirty="0" smtClean="0">
                <a:ln>
                  <a:noFill/>
                </a:ln>
                <a:solidFill>
                  <a:srgbClr val="000000"/>
                </a:solidFill>
                <a:effectLst/>
                <a:latin typeface="Calibri" pitchFamily="34" charset="0"/>
                <a:cs typeface="Calibri" pitchFamily="34" charset="0"/>
              </a:rPr>
              <a:t> utility function </a:t>
            </a:r>
            <a:r>
              <a:rPr kumimoji="0" lang="en-US" sz="2000" b="1" i="0" u="none" strike="noStrike" cap="none" normalizeH="0" baseline="0" dirty="0" err="1" smtClean="0">
                <a:ln>
                  <a:noFill/>
                </a:ln>
                <a:solidFill>
                  <a:srgbClr val="000000"/>
                </a:solidFill>
                <a:effectLst/>
                <a:latin typeface="Calibri" pitchFamily="34" charset="0"/>
                <a:cs typeface="Calibri" pitchFamily="34" charset="0"/>
              </a:rPr>
              <a:t>getJSON</a:t>
            </a:r>
            <a:r>
              <a:rPr kumimoji="0" lang="en-US" sz="2000" b="1" i="0" u="none" strike="noStrike" cap="none" normalizeH="0" baseline="0" dirty="0" smtClean="0">
                <a:ln>
                  <a:noFill/>
                </a:ln>
                <a:solidFill>
                  <a:srgbClr val="000000"/>
                </a:solidFill>
                <a:effectLst/>
                <a:latin typeface="Calibri" pitchFamily="34" charset="0"/>
                <a:cs typeface="Calibri" pitchFamily="34" charset="0"/>
              </a:rPr>
              <a:t>()</a:t>
            </a:r>
            <a:r>
              <a:rPr kumimoji="0" lang="en-US" sz="2000" b="0" i="0" u="none" strike="noStrike" cap="none" normalizeH="0" baseline="0" dirty="0" smtClean="0">
                <a:ln>
                  <a:noFill/>
                </a:ln>
                <a:solidFill>
                  <a:srgbClr val="000000"/>
                </a:solidFill>
                <a:effectLst/>
                <a:latin typeface="Calibri" pitchFamily="34" charset="0"/>
                <a:cs typeface="Calibri" pitchFamily="34" charset="0"/>
              </a:rPr>
              <a:t> parses the returned JSON string and makes the resulting string available to the callback function as first parameter to take further action.</a:t>
            </a:r>
            <a:endParaRPr kumimoji="0" lang="en-US" sz="2000" b="1" i="0" u="none" strike="noStrike" cap="none" normalizeH="0" baseline="0" dirty="0" smtClean="0">
              <a:ln>
                <a:noFill/>
              </a:ln>
              <a:solidFill>
                <a:srgbClr val="000000"/>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alibri" pitchFamily="34" charset="0"/>
                <a:cs typeface="Calibri"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Calibri" pitchFamily="34" charset="0"/>
              </a:rPr>
              <a:t>Here is the simple syntax for </a:t>
            </a:r>
            <a:r>
              <a:rPr kumimoji="0" lang="en-US" sz="2000" b="1" i="0" u="none" strike="noStrike" cap="none" normalizeH="0" baseline="0" dirty="0" err="1" smtClean="0">
                <a:ln>
                  <a:noFill/>
                </a:ln>
                <a:solidFill>
                  <a:srgbClr val="000000"/>
                </a:solidFill>
                <a:effectLst/>
                <a:latin typeface="Calibri" pitchFamily="34" charset="0"/>
                <a:cs typeface="Calibri" pitchFamily="34" charset="0"/>
              </a:rPr>
              <a:t>getJSON</a:t>
            </a:r>
            <a:r>
              <a:rPr kumimoji="0" lang="en-US" sz="2000" b="1" i="0" u="none" strike="noStrike" cap="none" normalizeH="0" baseline="0" dirty="0" smtClean="0">
                <a:ln>
                  <a:noFill/>
                </a:ln>
                <a:solidFill>
                  <a:srgbClr val="000000"/>
                </a:solidFill>
                <a:effectLst/>
                <a:latin typeface="Calibri" pitchFamily="34" charset="0"/>
                <a:cs typeface="Calibri" pitchFamily="34" charset="0"/>
              </a:rPr>
              <a:t>()</a:t>
            </a:r>
            <a:r>
              <a:rPr kumimoji="0" lang="en-US" sz="2000" b="0" i="0" u="none" strike="noStrike" cap="none" normalizeH="0" baseline="0" dirty="0" smtClean="0">
                <a:ln>
                  <a:noFill/>
                </a:ln>
                <a:solidFill>
                  <a:srgbClr val="000000"/>
                </a:solidFill>
                <a:effectLst/>
                <a:latin typeface="Calibri" pitchFamily="34" charset="0"/>
                <a:cs typeface="Calibri" pitchFamily="34" charset="0"/>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Calibri" pitchFamily="34" charset="0"/>
              <a:cs typeface="Calibri" pitchFamily="34" charset="0"/>
            </a:endParaRPr>
          </a:p>
          <a:p>
            <a:pPr lvl="0" eaLnBrk="0" fontAlgn="base" hangingPunct="0">
              <a:spcBef>
                <a:spcPct val="0"/>
              </a:spcBef>
              <a:spcAft>
                <a:spcPct val="0"/>
              </a:spcAft>
            </a:pPr>
            <a:r>
              <a:rPr lang="en-IN" sz="2000" b="1" dirty="0" smtClean="0">
                <a:solidFill>
                  <a:srgbClr val="FF0000"/>
                </a:solidFill>
              </a:rPr>
              <a:t>[selector].</a:t>
            </a:r>
            <a:r>
              <a:rPr lang="en-IN" sz="2000" dirty="0" err="1" smtClean="0">
                <a:solidFill>
                  <a:srgbClr val="FF0000"/>
                </a:solidFill>
              </a:rPr>
              <a:t>getJSON</a:t>
            </a:r>
            <a:r>
              <a:rPr lang="en-IN" sz="2000" dirty="0" smtClean="0">
                <a:solidFill>
                  <a:srgbClr val="FF0000"/>
                </a:solidFill>
              </a:rPr>
              <a:t>( URL, [data], [</a:t>
            </a:r>
            <a:r>
              <a:rPr lang="en-IN" sz="2000" dirty="0" err="1" smtClean="0">
                <a:solidFill>
                  <a:srgbClr val="FF0000"/>
                </a:solidFill>
              </a:rPr>
              <a:t>callback</a:t>
            </a:r>
            <a:r>
              <a:rPr lang="en-IN" sz="2000" dirty="0" smtClean="0">
                <a:solidFill>
                  <a:srgbClr val="FF0000"/>
                </a:solidFill>
              </a:rPr>
              <a:t>] </a:t>
            </a:r>
            <a:r>
              <a:rPr lang="en-IN" sz="2000" dirty="0" smtClean="0">
                <a:solidFill>
                  <a:srgbClr val="FF0000"/>
                </a:solidFill>
              </a:rPr>
              <a:t>);</a:t>
            </a:r>
          </a:p>
          <a:p>
            <a:pPr lvl="0" eaLnBrk="0" fontAlgn="base" hangingPunct="0">
              <a:spcBef>
                <a:spcPct val="0"/>
              </a:spcBef>
              <a:spcAft>
                <a:spcPct val="0"/>
              </a:spcAft>
            </a:pPr>
            <a:endParaRPr kumimoji="0" lang="en-US" sz="2000" b="0" i="0" u="none" strike="noStrike" cap="none" normalizeH="0" baseline="0" dirty="0" smtClean="0">
              <a:ln>
                <a:noFill/>
              </a:ln>
              <a:solidFill>
                <a:srgbClr val="FF0000"/>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cs typeface="Calibri" pitchFamily="34" charset="0"/>
              </a:rPr>
              <a:t>Here is the description of all the parameters:</a:t>
            </a: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000000"/>
                </a:solidFill>
                <a:effectLst/>
                <a:latin typeface="Calibri" pitchFamily="34" charset="0"/>
                <a:cs typeface="Calibri" pitchFamily="34" charset="0"/>
              </a:rPr>
              <a:t>URL:</a:t>
            </a:r>
            <a:r>
              <a:rPr kumimoji="0" lang="en-US" sz="2000" b="0" i="0" u="none" strike="noStrike" cap="none" normalizeH="0" baseline="0" dirty="0" smtClean="0">
                <a:ln>
                  <a:noFill/>
                </a:ln>
                <a:solidFill>
                  <a:srgbClr val="000000"/>
                </a:solidFill>
                <a:effectLst/>
                <a:latin typeface="Calibri" pitchFamily="34" charset="0"/>
                <a:cs typeface="Calibri" pitchFamily="34" charset="0"/>
              </a:rPr>
              <a:t> The URL of the server-side resource contacted via the GET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000000"/>
                </a:solidFill>
                <a:effectLst/>
                <a:latin typeface="Calibri" pitchFamily="34" charset="0"/>
                <a:cs typeface="Calibri" pitchFamily="34" charset="0"/>
              </a:rPr>
              <a:t>data:</a:t>
            </a:r>
            <a:r>
              <a:rPr kumimoji="0" lang="en-US" sz="2000" b="0" i="0" u="none" strike="noStrike" cap="none" normalizeH="0" baseline="0" dirty="0" smtClean="0">
                <a:ln>
                  <a:noFill/>
                </a:ln>
                <a:solidFill>
                  <a:srgbClr val="000000"/>
                </a:solidFill>
                <a:effectLst/>
                <a:latin typeface="Calibri" pitchFamily="34" charset="0"/>
                <a:cs typeface="Calibri" pitchFamily="34" charset="0"/>
              </a:rPr>
              <a:t> An object whose properties serve as the name/value pairs used to construct a query string to be appended to the URL, or a preformatted and encoded query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000000"/>
                </a:solidFill>
                <a:effectLst/>
                <a:latin typeface="Calibri" pitchFamily="34" charset="0"/>
                <a:cs typeface="Calibri" pitchFamily="34" charset="0"/>
              </a:rPr>
              <a:t>callback:</a:t>
            </a:r>
            <a:r>
              <a:rPr kumimoji="0" lang="en-US" sz="2000" b="0" i="0" u="none" strike="noStrike" cap="none" normalizeH="0" baseline="0" dirty="0" smtClean="0">
                <a:ln>
                  <a:noFill/>
                </a:ln>
                <a:solidFill>
                  <a:srgbClr val="000000"/>
                </a:solidFill>
                <a:effectLst/>
                <a:latin typeface="Calibri" pitchFamily="34" charset="0"/>
                <a:cs typeface="Calibri" pitchFamily="34" charset="0"/>
              </a:rPr>
              <a:t> A function invoked when the request completes. The data value resulting from digesting the response body as a JSON string is passed as the first parameter to this callback, and the status as the second.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B29B4DF-0B59-411B-BCF2-5B7E7B65BA1C}" type="slidenum">
              <a:rPr lang="en-US" smtClean="0"/>
              <a:pPr/>
              <a:t>38</a:t>
            </a:fld>
            <a:endParaRPr lang="en-US" dirty="0"/>
          </a:p>
        </p:txBody>
      </p:sp>
      <p:sp>
        <p:nvSpPr>
          <p:cNvPr id="3" name="Title 2"/>
          <p:cNvSpPr>
            <a:spLocks noGrp="1"/>
          </p:cNvSpPr>
          <p:nvPr>
            <p:ph type="title"/>
          </p:nvPr>
        </p:nvSpPr>
        <p:spPr/>
        <p:txBody>
          <a:bodyPr/>
          <a:lstStyle/>
          <a:p>
            <a:r>
              <a:rPr lang="en-IN" dirty="0" err="1" smtClean="0"/>
              <a:t>JQuery</a:t>
            </a:r>
            <a:r>
              <a:rPr lang="en-IN" dirty="0" smtClean="0"/>
              <a:t> AJAX Methods:</a:t>
            </a:r>
            <a:endParaRPr lang="en-IN" dirty="0"/>
          </a:p>
        </p:txBody>
      </p:sp>
      <p:graphicFrame>
        <p:nvGraphicFramePr>
          <p:cNvPr id="6" name="Table 5"/>
          <p:cNvGraphicFramePr>
            <a:graphicFrameLocks noGrp="1"/>
          </p:cNvGraphicFramePr>
          <p:nvPr/>
        </p:nvGraphicFramePr>
        <p:xfrm>
          <a:off x="381000" y="892800"/>
          <a:ext cx="7924800" cy="5358046"/>
        </p:xfrm>
        <a:graphic>
          <a:graphicData uri="http://schemas.openxmlformats.org/drawingml/2006/table">
            <a:tbl>
              <a:tblPr/>
              <a:tblGrid>
                <a:gridCol w="7924800"/>
              </a:tblGrid>
              <a:tr h="289274">
                <a:tc>
                  <a:txBody>
                    <a:bodyPr/>
                    <a:lstStyle/>
                    <a:p>
                      <a:r>
                        <a:rPr lang="en-IN" sz="1600">
                          <a:latin typeface="verdana"/>
                        </a:rPr>
                        <a:t>Methods and Description</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DCDCD"/>
                    </a:solidFill>
                  </a:tcPr>
                </a:tc>
              </a:tr>
              <a:tr h="535560">
                <a:tc>
                  <a:txBody>
                    <a:bodyPr/>
                    <a:lstStyle/>
                    <a:p>
                      <a:pPr algn="l" fontAlgn="t"/>
                      <a:r>
                        <a:rPr lang="en-IN" sz="1600">
                          <a:solidFill>
                            <a:srgbClr val="900B09"/>
                          </a:solidFill>
                          <a:latin typeface="verdana"/>
                          <a:hlinkClick r:id="rId2"/>
                        </a:rPr>
                        <a:t>jQuery.ajax( options )</a:t>
                      </a:r>
                      <a:r>
                        <a:rPr lang="en-IN" sz="1600">
                          <a:latin typeface="verdana"/>
                        </a:rPr>
                        <a:t/>
                      </a:r>
                      <a:br>
                        <a:rPr lang="en-IN" sz="1600">
                          <a:latin typeface="verdana"/>
                        </a:rPr>
                      </a:br>
                      <a:r>
                        <a:rPr lang="en-IN" sz="1600">
                          <a:latin typeface="verdana"/>
                        </a:rPr>
                        <a:t>Load a remote page using an HTTP request.</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3"/>
                        </a:rPr>
                        <a:t>jQuery.ajaxSetup( options )</a:t>
                      </a:r>
                      <a:r>
                        <a:rPr lang="en-IN" sz="1600">
                          <a:latin typeface="verdana"/>
                        </a:rPr>
                        <a:t/>
                      </a:r>
                      <a:br>
                        <a:rPr lang="en-IN" sz="1600">
                          <a:latin typeface="verdana"/>
                        </a:rPr>
                      </a:br>
                      <a:r>
                        <a:rPr lang="en-IN" sz="1600">
                          <a:latin typeface="verdana"/>
                        </a:rPr>
                        <a:t>Setup global settings for AJAX requests.</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4"/>
                        </a:rPr>
                        <a:t>jQuery.get( url, [data], [callback], [type] )</a:t>
                      </a:r>
                      <a:r>
                        <a:rPr lang="en-IN" sz="1600">
                          <a:latin typeface="verdana"/>
                        </a:rPr>
                        <a:t/>
                      </a:r>
                      <a:br>
                        <a:rPr lang="en-IN" sz="1600">
                          <a:latin typeface="verdana"/>
                        </a:rPr>
                      </a:br>
                      <a:r>
                        <a:rPr lang="en-IN" sz="1600">
                          <a:latin typeface="verdana"/>
                        </a:rPr>
                        <a:t>Load a remote page using an HTTP GET request.</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5"/>
                        </a:rPr>
                        <a:t>jQuery.getJSON( url, [data], [callback] )</a:t>
                      </a:r>
                      <a:r>
                        <a:rPr lang="en-IN" sz="1600">
                          <a:latin typeface="verdana"/>
                        </a:rPr>
                        <a:t/>
                      </a:r>
                      <a:br>
                        <a:rPr lang="en-IN" sz="1600">
                          <a:latin typeface="verdana"/>
                        </a:rPr>
                      </a:br>
                      <a:r>
                        <a:rPr lang="en-IN" sz="1600">
                          <a:latin typeface="verdana"/>
                        </a:rPr>
                        <a:t>Load JSON data using an HTTP GET request.</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6"/>
                        </a:rPr>
                        <a:t>jQuery.getScript( url, [callback] )</a:t>
                      </a:r>
                      <a:r>
                        <a:rPr lang="en-IN" sz="1600">
                          <a:latin typeface="verdana"/>
                        </a:rPr>
                        <a:t/>
                      </a:r>
                      <a:br>
                        <a:rPr lang="en-IN" sz="1600">
                          <a:latin typeface="verdana"/>
                        </a:rPr>
                      </a:br>
                      <a:r>
                        <a:rPr lang="en-IN" sz="1600">
                          <a:latin typeface="verdana"/>
                        </a:rPr>
                        <a:t>Loads and executes a JavaScript file using an HTTP GET request.</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7"/>
                        </a:rPr>
                        <a:t>jQuery.post( url, [data], [callback], [type] )</a:t>
                      </a:r>
                      <a:r>
                        <a:rPr lang="en-IN" sz="1600">
                          <a:latin typeface="verdana"/>
                        </a:rPr>
                        <a:t/>
                      </a:r>
                      <a:br>
                        <a:rPr lang="en-IN" sz="1600">
                          <a:latin typeface="verdana"/>
                        </a:rPr>
                      </a:br>
                      <a:r>
                        <a:rPr lang="en-IN" sz="1600">
                          <a:latin typeface="verdana"/>
                        </a:rPr>
                        <a:t>Load a remote page using an HTTP POST request.</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8"/>
                        </a:rPr>
                        <a:t>load( url, [data], [callback] )</a:t>
                      </a:r>
                      <a:r>
                        <a:rPr lang="en-IN" sz="1600">
                          <a:latin typeface="verdana"/>
                        </a:rPr>
                        <a:t/>
                      </a:r>
                      <a:br>
                        <a:rPr lang="en-IN" sz="1600">
                          <a:latin typeface="verdana"/>
                        </a:rPr>
                      </a:br>
                      <a:r>
                        <a:rPr lang="en-IN" sz="1600">
                          <a:latin typeface="verdana"/>
                        </a:rPr>
                        <a:t>Load HTML from a remote file and inject it into the DOM.</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535560">
                <a:tc>
                  <a:txBody>
                    <a:bodyPr/>
                    <a:lstStyle/>
                    <a:p>
                      <a:pPr algn="l" fontAlgn="t"/>
                      <a:r>
                        <a:rPr lang="en-IN" sz="1600">
                          <a:solidFill>
                            <a:srgbClr val="900B09"/>
                          </a:solidFill>
                          <a:latin typeface="verdana"/>
                          <a:hlinkClick r:id="rId9"/>
                        </a:rPr>
                        <a:t>serialize( )</a:t>
                      </a:r>
                      <a:r>
                        <a:rPr lang="en-IN" sz="1600">
                          <a:latin typeface="verdana"/>
                        </a:rPr>
                        <a:t/>
                      </a:r>
                      <a:br>
                        <a:rPr lang="en-IN" sz="1600">
                          <a:latin typeface="verdana"/>
                        </a:rPr>
                      </a:br>
                      <a:r>
                        <a:rPr lang="en-IN" sz="1600">
                          <a:latin typeface="verdana"/>
                        </a:rPr>
                        <a:t>Serializes a set of input elements into a string of data.</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781846">
                <a:tc>
                  <a:txBody>
                    <a:bodyPr/>
                    <a:lstStyle/>
                    <a:p>
                      <a:pPr algn="l" fontAlgn="t"/>
                      <a:r>
                        <a:rPr lang="en-IN" sz="1600" dirty="0" err="1">
                          <a:solidFill>
                            <a:srgbClr val="900B09"/>
                          </a:solidFill>
                          <a:latin typeface="verdana"/>
                          <a:hlinkClick r:id="rId10"/>
                        </a:rPr>
                        <a:t>serializeArray</a:t>
                      </a:r>
                      <a:r>
                        <a:rPr lang="en-IN" sz="1600" dirty="0">
                          <a:solidFill>
                            <a:srgbClr val="900B09"/>
                          </a:solidFill>
                          <a:latin typeface="verdana"/>
                          <a:hlinkClick r:id="rId10"/>
                        </a:rPr>
                        <a:t>( )</a:t>
                      </a:r>
                      <a:r>
                        <a:rPr lang="en-IN" sz="1600" dirty="0">
                          <a:latin typeface="verdana"/>
                        </a:rPr>
                        <a:t/>
                      </a:r>
                      <a:br>
                        <a:rPr lang="en-IN" sz="1600" dirty="0">
                          <a:latin typeface="verdana"/>
                        </a:rPr>
                      </a:br>
                      <a:r>
                        <a:rPr lang="en-IN" sz="1600" dirty="0">
                          <a:latin typeface="verdana"/>
                        </a:rPr>
                        <a:t>Serializes all forms and form elements like the .serialize() method but returns a JSON data structure for you to work with.</a:t>
                      </a:r>
                    </a:p>
                  </a:txBody>
                  <a:tcPr marL="23940" marR="23940" marT="23940" marB="23940">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39</a:t>
            </a:fld>
            <a:endParaRPr lang="en-US" dirty="0"/>
          </a:p>
        </p:txBody>
      </p:sp>
      <p:sp>
        <p:nvSpPr>
          <p:cNvPr id="3" name="Title 2"/>
          <p:cNvSpPr>
            <a:spLocks noGrp="1"/>
          </p:cNvSpPr>
          <p:nvPr>
            <p:ph type="title"/>
          </p:nvPr>
        </p:nvSpPr>
        <p:spPr/>
        <p:txBody>
          <a:bodyPr/>
          <a:lstStyle/>
          <a:p>
            <a:r>
              <a:rPr lang="en-IN" dirty="0" err="1" smtClean="0"/>
              <a:t>JQuery</a:t>
            </a:r>
            <a:r>
              <a:rPr lang="en-IN" dirty="0" smtClean="0"/>
              <a:t> AJAX Events:</a:t>
            </a:r>
            <a:br>
              <a:rPr lang="en-IN" dirty="0" smtClean="0"/>
            </a:br>
            <a:endParaRPr lang="en-IN" dirty="0"/>
          </a:p>
        </p:txBody>
      </p:sp>
      <p:sp>
        <p:nvSpPr>
          <p:cNvPr id="4" name="Rectangle 3"/>
          <p:cNvSpPr/>
          <p:nvPr/>
        </p:nvSpPr>
        <p:spPr>
          <a:xfrm>
            <a:off x="381000" y="838200"/>
            <a:ext cx="7848600" cy="923330"/>
          </a:xfrm>
          <a:prstGeom prst="rect">
            <a:avLst/>
          </a:prstGeom>
        </p:spPr>
        <p:txBody>
          <a:bodyPr wrap="square">
            <a:spAutoFit/>
          </a:bodyPr>
          <a:lstStyle/>
          <a:p>
            <a:r>
              <a:rPr lang="en-IN" dirty="0" smtClean="0"/>
              <a:t>You can call various </a:t>
            </a:r>
            <a:r>
              <a:rPr lang="en-IN" dirty="0" err="1" smtClean="0"/>
              <a:t>JQuery</a:t>
            </a:r>
            <a:r>
              <a:rPr lang="en-IN" dirty="0" smtClean="0"/>
              <a:t> methods during the life cycle of AJAX call progress. Based on different events/stages following methods are available:</a:t>
            </a:r>
            <a:endParaRPr lang="en-IN" dirty="0"/>
          </a:p>
        </p:txBody>
      </p:sp>
      <p:graphicFrame>
        <p:nvGraphicFramePr>
          <p:cNvPr id="5" name="Table 4"/>
          <p:cNvGraphicFramePr>
            <a:graphicFrameLocks noGrp="1"/>
          </p:cNvGraphicFramePr>
          <p:nvPr/>
        </p:nvGraphicFramePr>
        <p:xfrm>
          <a:off x="457200" y="1905000"/>
          <a:ext cx="7848600" cy="4321426"/>
        </p:xfrm>
        <a:graphic>
          <a:graphicData uri="http://schemas.openxmlformats.org/drawingml/2006/table">
            <a:tbl>
              <a:tblPr/>
              <a:tblGrid>
                <a:gridCol w="7848600"/>
              </a:tblGrid>
              <a:tr h="244092">
                <a:tc>
                  <a:txBody>
                    <a:bodyPr/>
                    <a:lstStyle/>
                    <a:p>
                      <a:r>
                        <a:rPr lang="en-IN" sz="1600">
                          <a:latin typeface="verdana"/>
                        </a:rPr>
                        <a:t>Methods and Description</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CDCDCD"/>
                    </a:solidFill>
                  </a:tcPr>
                </a:tc>
              </a:tr>
              <a:tr h="606454">
                <a:tc>
                  <a:txBody>
                    <a:bodyPr/>
                    <a:lstStyle/>
                    <a:p>
                      <a:pPr algn="l" fontAlgn="t"/>
                      <a:r>
                        <a:rPr lang="en-IN" sz="1600">
                          <a:solidFill>
                            <a:srgbClr val="900B09"/>
                          </a:solidFill>
                          <a:latin typeface="verdana"/>
                          <a:hlinkClick r:id="rId2"/>
                        </a:rPr>
                        <a:t>ajaxComplete( callback )</a:t>
                      </a:r>
                      <a:r>
                        <a:rPr lang="en-IN" sz="1600">
                          <a:latin typeface="verdana"/>
                        </a:rPr>
                        <a:t/>
                      </a:r>
                      <a:br>
                        <a:rPr lang="en-IN" sz="1600">
                          <a:latin typeface="verdana"/>
                        </a:rPr>
                      </a:br>
                      <a:r>
                        <a:rPr lang="en-IN" sz="1600">
                          <a:latin typeface="verdana"/>
                        </a:rPr>
                        <a:t>Attach a function to be executed whenever an AJAX request completes.</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787636">
                <a:tc>
                  <a:txBody>
                    <a:bodyPr/>
                    <a:lstStyle/>
                    <a:p>
                      <a:pPr algn="l" fontAlgn="t"/>
                      <a:r>
                        <a:rPr lang="en-IN" sz="1600">
                          <a:solidFill>
                            <a:srgbClr val="900B09"/>
                          </a:solidFill>
                          <a:latin typeface="verdana"/>
                          <a:hlinkClick r:id="rId3"/>
                        </a:rPr>
                        <a:t>ajaxStart( callback )</a:t>
                      </a:r>
                      <a:r>
                        <a:rPr lang="en-IN" sz="1600">
                          <a:latin typeface="verdana"/>
                        </a:rPr>
                        <a:t/>
                      </a:r>
                      <a:br>
                        <a:rPr lang="en-IN" sz="1600">
                          <a:latin typeface="verdana"/>
                        </a:rPr>
                      </a:br>
                      <a:r>
                        <a:rPr lang="en-IN" sz="1600">
                          <a:latin typeface="verdana"/>
                        </a:rPr>
                        <a:t>Attach a function to be executed whenever an AJAX request begins and there is none already active.</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606454">
                <a:tc>
                  <a:txBody>
                    <a:bodyPr/>
                    <a:lstStyle/>
                    <a:p>
                      <a:pPr algn="l" fontAlgn="t"/>
                      <a:r>
                        <a:rPr lang="en-IN" sz="1600">
                          <a:solidFill>
                            <a:srgbClr val="900B09"/>
                          </a:solidFill>
                          <a:latin typeface="verdana"/>
                          <a:hlinkClick r:id="rId4"/>
                        </a:rPr>
                        <a:t>ajaxError( callback )</a:t>
                      </a:r>
                      <a:r>
                        <a:rPr lang="en-IN" sz="1600">
                          <a:latin typeface="verdana"/>
                        </a:rPr>
                        <a:t/>
                      </a:r>
                      <a:br>
                        <a:rPr lang="en-IN" sz="1600">
                          <a:latin typeface="verdana"/>
                        </a:rPr>
                      </a:br>
                      <a:r>
                        <a:rPr lang="en-IN" sz="1600">
                          <a:latin typeface="verdana"/>
                        </a:rPr>
                        <a:t>Attach a function to be executed whenever an AJAX request fails.</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606454">
                <a:tc>
                  <a:txBody>
                    <a:bodyPr/>
                    <a:lstStyle/>
                    <a:p>
                      <a:pPr algn="l" fontAlgn="t"/>
                      <a:r>
                        <a:rPr lang="en-IN" sz="1600">
                          <a:solidFill>
                            <a:srgbClr val="900B09"/>
                          </a:solidFill>
                          <a:latin typeface="verdana"/>
                          <a:hlinkClick r:id="rId5"/>
                        </a:rPr>
                        <a:t>ajaxSend( callback )</a:t>
                      </a:r>
                      <a:r>
                        <a:rPr lang="en-IN" sz="1600">
                          <a:latin typeface="verdana"/>
                        </a:rPr>
                        <a:t/>
                      </a:r>
                      <a:br>
                        <a:rPr lang="en-IN" sz="1600">
                          <a:latin typeface="verdana"/>
                        </a:rPr>
                      </a:br>
                      <a:r>
                        <a:rPr lang="en-IN" sz="1600">
                          <a:latin typeface="verdana"/>
                        </a:rPr>
                        <a:t>Attach a function to be executed before an AJAX request is sent.</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606454">
                <a:tc>
                  <a:txBody>
                    <a:bodyPr/>
                    <a:lstStyle/>
                    <a:p>
                      <a:pPr algn="l" fontAlgn="t"/>
                      <a:r>
                        <a:rPr lang="en-IN" sz="1600">
                          <a:solidFill>
                            <a:srgbClr val="900B09"/>
                          </a:solidFill>
                          <a:latin typeface="verdana"/>
                          <a:hlinkClick r:id="rId6"/>
                        </a:rPr>
                        <a:t>ajaxStop( callback )</a:t>
                      </a:r>
                      <a:r>
                        <a:rPr lang="en-IN" sz="1600">
                          <a:latin typeface="verdana"/>
                        </a:rPr>
                        <a:t/>
                      </a:r>
                      <a:br>
                        <a:rPr lang="en-IN" sz="1600">
                          <a:latin typeface="verdana"/>
                        </a:rPr>
                      </a:br>
                      <a:r>
                        <a:rPr lang="en-IN" sz="1600">
                          <a:latin typeface="verdana"/>
                        </a:rPr>
                        <a:t>Attach a function to be executed whenever all AJAX requests have ended.</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606454">
                <a:tc>
                  <a:txBody>
                    <a:bodyPr/>
                    <a:lstStyle/>
                    <a:p>
                      <a:pPr algn="l" fontAlgn="t"/>
                      <a:r>
                        <a:rPr lang="en-IN" sz="1600" dirty="0" err="1">
                          <a:solidFill>
                            <a:srgbClr val="900B09"/>
                          </a:solidFill>
                          <a:latin typeface="verdana"/>
                          <a:hlinkClick r:id="rId7"/>
                        </a:rPr>
                        <a:t>ajaxSuccess</a:t>
                      </a:r>
                      <a:r>
                        <a:rPr lang="en-IN" sz="1600" dirty="0">
                          <a:solidFill>
                            <a:srgbClr val="900B09"/>
                          </a:solidFill>
                          <a:latin typeface="verdana"/>
                          <a:hlinkClick r:id="rId7"/>
                        </a:rPr>
                        <a:t>( </a:t>
                      </a:r>
                      <a:r>
                        <a:rPr lang="en-IN" sz="1600" dirty="0" err="1">
                          <a:solidFill>
                            <a:srgbClr val="900B09"/>
                          </a:solidFill>
                          <a:latin typeface="verdana"/>
                          <a:hlinkClick r:id="rId7"/>
                        </a:rPr>
                        <a:t>callback</a:t>
                      </a:r>
                      <a:r>
                        <a:rPr lang="en-IN" sz="1600" dirty="0">
                          <a:solidFill>
                            <a:srgbClr val="900B09"/>
                          </a:solidFill>
                          <a:latin typeface="verdana"/>
                          <a:hlinkClick r:id="rId7"/>
                        </a:rPr>
                        <a:t> )</a:t>
                      </a:r>
                      <a:r>
                        <a:rPr lang="en-IN" sz="1600" dirty="0">
                          <a:latin typeface="verdana"/>
                        </a:rPr>
                        <a:t/>
                      </a:r>
                      <a:br>
                        <a:rPr lang="en-IN" sz="1600" dirty="0">
                          <a:latin typeface="verdana"/>
                        </a:rPr>
                      </a:br>
                      <a:r>
                        <a:rPr lang="en-IN" sz="1600" dirty="0">
                          <a:latin typeface="verdana"/>
                        </a:rPr>
                        <a:t>Attach a function to be executed whenever an AJAX request completes successfully.</a:t>
                      </a:r>
                    </a:p>
                  </a:txBody>
                  <a:tcPr marL="31455" marR="31455" marT="31455" marB="3145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4</a:t>
            </a:fld>
            <a:endParaRPr lang="en-US" dirty="0"/>
          </a:p>
        </p:txBody>
      </p:sp>
      <p:sp>
        <p:nvSpPr>
          <p:cNvPr id="3" name="Title 2"/>
          <p:cNvSpPr>
            <a:spLocks noGrp="1"/>
          </p:cNvSpPr>
          <p:nvPr>
            <p:ph type="title"/>
          </p:nvPr>
        </p:nvSpPr>
        <p:spPr/>
        <p:txBody>
          <a:bodyPr/>
          <a:lstStyle/>
          <a:p>
            <a:r>
              <a:rPr lang="en-US" dirty="0" smtClean="0"/>
              <a:t>Simple example</a:t>
            </a:r>
            <a:endParaRPr lang="en-IN" dirty="0"/>
          </a:p>
        </p:txBody>
      </p:sp>
      <p:sp>
        <p:nvSpPr>
          <p:cNvPr id="4" name="Rectangle 3"/>
          <p:cNvSpPr/>
          <p:nvPr/>
        </p:nvSpPr>
        <p:spPr>
          <a:xfrm>
            <a:off x="609600" y="762000"/>
            <a:ext cx="6248400" cy="369332"/>
          </a:xfrm>
          <a:prstGeom prst="rect">
            <a:avLst/>
          </a:prstGeom>
        </p:spPr>
        <p:txBody>
          <a:bodyPr wrap="square">
            <a:spAutoFit/>
          </a:bodyPr>
          <a:lstStyle/>
          <a:p>
            <a:r>
              <a:rPr lang="en-US" dirty="0" smtClean="0"/>
              <a:t>Function which hides a &lt;p&gt; element when clicked</a:t>
            </a:r>
            <a:endParaRPr lang="en-IN" dirty="0"/>
          </a:p>
        </p:txBody>
      </p:sp>
      <p:sp>
        <p:nvSpPr>
          <p:cNvPr id="5" name="Content Placeholder 2"/>
          <p:cNvSpPr txBox="1">
            <a:spLocks/>
          </p:cNvSpPr>
          <p:nvPr/>
        </p:nvSpPr>
        <p:spPr>
          <a:xfrm>
            <a:off x="685800" y="1219200"/>
            <a:ext cx="8229600" cy="4953000"/>
          </a:xfrm>
          <a:prstGeom prst="rect">
            <a:avLst/>
          </a:prstGeom>
        </p:spPr>
        <p:txBody>
          <a:bodyPr>
            <a:normAutofit/>
          </a:bodyPr>
          <a:lstStyle/>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&lt;html&gt;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&lt;head&gt;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&lt;script type="text/javascript" src="jquery.js"&gt;&lt;/script&gt;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&lt;script type="text/javascript"&gt;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$(document).ready(function() {</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$("p").click(function() {</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$(this).hide();</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a:t>
            </a:r>
            <a:b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a:t>
            </a:r>
          </a:p>
          <a:p>
            <a:pPr marL="228600" marR="0" lvl="0" indent="-228600" algn="l" defTabSz="914400" rtl="0" eaLnBrk="1" fontAlgn="base" latinLnBrk="0" hangingPunct="1">
              <a:lnSpc>
                <a:spcPct val="80000"/>
              </a:lnSpc>
              <a:spcBef>
                <a:spcPct val="20000"/>
              </a:spcBef>
              <a:spcAft>
                <a:spcPct val="0"/>
              </a:spcAft>
              <a:buClr>
                <a:srgbClr val="6DB33F"/>
              </a:buClr>
              <a:buSzTx/>
              <a:buFont typeface="Arial" charset="0"/>
              <a:buNone/>
              <a:tabLst>
                <a:tab pos="1022350" algn="l"/>
              </a:tabLst>
              <a:defRPr/>
            </a:pPr>
            <a:r>
              <a:rPr kumimoji="0" lang="en-US" sz="2000" b="0" i="0" u="none" strike="noStrike" kern="0" cap="none" spc="0" normalizeH="0" baseline="0" noProof="0" smtClean="0">
                <a:ln>
                  <a:noFill/>
                </a:ln>
                <a:solidFill>
                  <a:srgbClr val="FF0000"/>
                </a:solidFill>
                <a:effectLst/>
                <a:uLnTx/>
                <a:uFillTx/>
                <a:latin typeface="Calibri" pitchFamily="34" charset="0"/>
                <a:ea typeface="ＭＳ Ｐゴシック" charset="-128"/>
                <a:cs typeface="Calibri" pitchFamily="34" charset="0"/>
              </a:rPr>
              <a:t>                                           );</a:t>
            </a: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&lt;/script&gt;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&lt;/head&gt;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&lt;body&gt;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&lt;p&gt;If you click on me, I will disappear.&lt;/p&gt;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&lt;/body&gt;</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
            </a:r>
            <a:b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br>
            <a:r>
              <a:rPr kumimoji="0" lang="en-US" sz="2000" b="0" i="0" u="none" strike="noStrike" kern="0" cap="none" spc="0" normalizeH="0" baseline="0" noProof="0" smtClean="0">
                <a:ln>
                  <a:noFill/>
                </a:ln>
                <a:solidFill>
                  <a:schemeClr val="tx1"/>
                </a:solidFill>
                <a:effectLst/>
                <a:uLnTx/>
                <a:uFillTx/>
                <a:latin typeface="Calibri" pitchFamily="34" charset="0"/>
                <a:ea typeface="ＭＳ Ｐゴシック" charset="-128"/>
                <a:cs typeface="Calibri" pitchFamily="34" charset="0"/>
              </a:rPr>
              <a:t>&lt;/html&gt; </a:t>
            </a: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p:txBody>
          <a:bodyPr/>
          <a:lstStyle/>
          <a:p>
            <a:r>
              <a:rPr lang="en-US" smtClean="0"/>
              <a:t>Thanks</a:t>
            </a:r>
            <a:endParaRPr lang="en-IN" dirty="0"/>
          </a:p>
        </p:txBody>
      </p:sp>
      <p:sp>
        <p:nvSpPr>
          <p:cNvPr id="2" name="Title 1"/>
          <p:cNvSpPr>
            <a:spLocks noGrp="1"/>
          </p:cNvSpPr>
          <p:nvPr>
            <p:ph type="ctrTitle" idx="4294967295"/>
          </p:nvPr>
        </p:nvSpPr>
        <p:spPr>
          <a:xfrm>
            <a:off x="0" y="2130425"/>
            <a:ext cx="7772400" cy="1470025"/>
          </a:xfrm>
          <a:prstGeom prst="rect">
            <a:avLst/>
          </a:prstGeom>
        </p:spPr>
        <p:txBody>
          <a:bodyPr/>
          <a:lstStyle/>
          <a:p>
            <a:r>
              <a:rPr lang="en-US" dirty="0" err="1" smtClean="0">
                <a:solidFill>
                  <a:schemeClr val="bg1"/>
                </a:solidFill>
              </a:rPr>
              <a:t>jQuery</a:t>
            </a:r>
            <a:endParaRPr lang="en-IN" dirty="0">
              <a:solidFill>
                <a:schemeClr val="bg1"/>
              </a:solidFill>
            </a:endParaRPr>
          </a:p>
        </p:txBody>
      </p:sp>
    </p:spTree>
    <p:extLst>
      <p:ext uri="{BB962C8B-B14F-4D97-AF65-F5344CB8AC3E}">
        <p14:creationId xmlns:p14="http://schemas.microsoft.com/office/powerpoint/2010/main" xmlns="" val="1889445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B29B4DF-0B59-411B-BCF2-5B7E7B65BA1C}" type="slidenum">
              <a:rPr lang="en-US" smtClean="0"/>
              <a:pPr/>
              <a:t>5</a:t>
            </a:fld>
            <a:endParaRPr lang="en-US" dirty="0"/>
          </a:p>
        </p:txBody>
      </p:sp>
      <p:sp>
        <p:nvSpPr>
          <p:cNvPr id="3" name="Title 2"/>
          <p:cNvSpPr>
            <a:spLocks noGrp="1"/>
          </p:cNvSpPr>
          <p:nvPr>
            <p:ph type="title"/>
          </p:nvPr>
        </p:nvSpPr>
        <p:spPr/>
        <p:txBody>
          <a:bodyPr/>
          <a:lstStyle/>
          <a:p>
            <a:r>
              <a:rPr lang="en-US" smtClean="0"/>
              <a:t>window.onload</a:t>
            </a:r>
            <a:endParaRPr lang="en-IN" dirty="0"/>
          </a:p>
        </p:txBody>
      </p:sp>
      <p:sp>
        <p:nvSpPr>
          <p:cNvPr id="6" name="Content Placeholder 2"/>
          <p:cNvSpPr txBox="1">
            <a:spLocks/>
          </p:cNvSpPr>
          <p:nvPr/>
        </p:nvSpPr>
        <p:spPr>
          <a:xfrm>
            <a:off x="533400" y="990600"/>
            <a:ext cx="7498080" cy="48006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We cannot use the DOM before the page has been constructed. </a:t>
            </a: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gives us a more </a:t>
            </a: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compatibile</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way to do this.</a:t>
            </a: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DOM way</a:t>
            </a:r>
          </a:p>
          <a:p>
            <a:pPr marL="402336" marR="0" lvl="1" indent="0" algn="l" defTabSz="914400" rtl="0" eaLnBrk="1" fontAlgn="base" latinLnBrk="0" hangingPunct="1">
              <a:lnSpc>
                <a:spcPct val="100000"/>
              </a:lnSpc>
              <a:spcBef>
                <a:spcPct val="20000"/>
              </a:spcBef>
              <a:spcAft>
                <a:spcPct val="0"/>
              </a:spcAft>
              <a:buClr>
                <a:schemeClr val="bg2"/>
              </a:buClr>
              <a:buSzTx/>
              <a:buFont typeface="Wingdings" pitchFamily="2" charset="2"/>
              <a:buNone/>
              <a:tabLst>
                <a:tab pos="1022350" algn="l"/>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direct </a:t>
            </a: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translation</a:t>
            </a:r>
          </a:p>
          <a:p>
            <a:pPr marL="402336" marR="0" lvl="1" indent="0" algn="l" defTabSz="914400" rtl="0" eaLnBrk="1" fontAlgn="base" latinLnBrk="0" hangingPunct="1">
              <a:lnSpc>
                <a:spcPct val="100000"/>
              </a:lnSpc>
              <a:spcBef>
                <a:spcPct val="20000"/>
              </a:spcBef>
              <a:spcAft>
                <a:spcPct val="0"/>
              </a:spcAft>
              <a:buClr>
                <a:schemeClr val="bg2"/>
              </a:buClr>
              <a:buSzTx/>
              <a:buFont typeface="Wingdings" pitchFamily="2" charset="2"/>
              <a:buNone/>
              <a:tabLst>
                <a:tab pos="1022350" algn="l"/>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endParaRPr>
          </a:p>
          <a:p>
            <a:pPr marL="571500" marR="0" lvl="1" indent="-228600" algn="l" defTabSz="914400" rtl="0" eaLnBrk="1" fontAlgn="base" latinLnBrk="0" hangingPunct="1">
              <a:lnSpc>
                <a:spcPct val="100000"/>
              </a:lnSpc>
              <a:spcBef>
                <a:spcPct val="20000"/>
              </a:spcBef>
              <a:spcAft>
                <a:spcPct val="0"/>
              </a:spcAft>
              <a:buClr>
                <a:schemeClr val="bg2"/>
              </a:buClr>
              <a:buSzTx/>
              <a:buFont typeface="Wingdings" pitchFamily="2" charset="2"/>
              <a:buChar char="§"/>
              <a:tabLst>
                <a:tab pos="1022350" algn="l"/>
              </a:tabLst>
              <a:defRPr/>
            </a:pP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The </a:t>
            </a:r>
            <a:r>
              <a:rPr kumimoji="0" lang="en-US" sz="2000" b="0" i="0" u="none" strike="noStrike" kern="0" cap="none" spc="0" normalizeH="0" baseline="0" noProof="0" dirty="0" err="1" smtClean="0">
                <a:ln>
                  <a:noFill/>
                </a:ln>
                <a:solidFill>
                  <a:schemeClr val="tx1"/>
                </a:solidFill>
                <a:effectLst/>
                <a:uLnTx/>
                <a:uFillTx/>
                <a:latin typeface="Calibri" pitchFamily="34" charset="0"/>
                <a:ea typeface="ＭＳ Ｐゴシック" charset="-128"/>
                <a:cs typeface="Calibri" pitchFamily="34" charset="0"/>
              </a:rPr>
              <a:t>jQuery</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way</a:t>
            </a:r>
            <a:b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br>
            <a:endPar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
        <p:nvSpPr>
          <p:cNvPr id="7" name="Rectangle 2"/>
          <p:cNvSpPr>
            <a:spLocks noChangeArrowheads="1"/>
          </p:cNvSpPr>
          <p:nvPr/>
        </p:nvSpPr>
        <p:spPr bwMode="auto">
          <a:xfrm>
            <a:off x="1066800" y="2057400"/>
            <a:ext cx="6324600" cy="29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window.onload</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 function() { </a:t>
            </a:r>
            <a:r>
              <a:rPr kumimoji="0" lang="en-US" sz="1600" b="0" i="0" u="none" strike="noStrike" cap="none" normalizeH="0" baseline="0" dirty="0" smtClean="0">
                <a:ln>
                  <a:noFill/>
                </a:ln>
                <a:solidFill>
                  <a:srgbClr val="008000"/>
                </a:solidFill>
                <a:effectLst/>
                <a:latin typeface="Consolas" pitchFamily="49" charset="0"/>
                <a:cs typeface="Consolas" pitchFamily="49" charset="0"/>
              </a:rPr>
              <a:t>// do stuff with the DOM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3"/>
          <p:cNvSpPr>
            <a:spLocks noChangeArrowheads="1"/>
          </p:cNvSpPr>
          <p:nvPr/>
        </p:nvSpPr>
        <p:spPr bwMode="auto">
          <a:xfrm>
            <a:off x="1066800" y="2743200"/>
            <a:ext cx="7010400" cy="29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4444"/>
                </a:solidFill>
                <a:effectLst/>
                <a:latin typeface="Consolas" pitchFamily="49" charset="0"/>
                <a:cs typeface="Consolas" pitchFamily="49" charset="0"/>
              </a:rPr>
              <a:t>$(document).ready(function() { </a:t>
            </a:r>
            <a:r>
              <a:rPr kumimoji="0" lang="en-US" sz="1600" b="0" i="0" u="none" strike="noStrike" cap="none" normalizeH="0" baseline="0" dirty="0" smtClean="0">
                <a:ln>
                  <a:noFill/>
                </a:ln>
                <a:solidFill>
                  <a:srgbClr val="008000"/>
                </a:solidFill>
                <a:effectLst/>
                <a:latin typeface="Consolas" pitchFamily="49" charset="0"/>
                <a:cs typeface="Consolas" pitchFamily="49" charset="0"/>
              </a:rPr>
              <a:t>// do stuff with the DOM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4"/>
          <p:cNvSpPr>
            <a:spLocks noChangeArrowheads="1"/>
          </p:cNvSpPr>
          <p:nvPr/>
        </p:nvSpPr>
        <p:spPr bwMode="auto">
          <a:xfrm>
            <a:off x="1143000" y="3581400"/>
            <a:ext cx="5181600" cy="29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4444"/>
                </a:solidFill>
                <a:effectLst/>
                <a:latin typeface="Consolas" pitchFamily="49" charset="0"/>
                <a:cs typeface="Consolas" pitchFamily="49" charset="0"/>
              </a:rPr>
              <a:t>$(function() { </a:t>
            </a:r>
            <a:r>
              <a:rPr kumimoji="0" lang="en-US" sz="1600" b="0" i="0" u="none" strike="noStrike" cap="none" normalizeH="0" baseline="0" dirty="0" smtClean="0">
                <a:ln>
                  <a:noFill/>
                </a:ln>
                <a:solidFill>
                  <a:srgbClr val="008000"/>
                </a:solidFill>
                <a:effectLst/>
                <a:latin typeface="Consolas" pitchFamily="49" charset="0"/>
                <a:cs typeface="Consolas" pitchFamily="49" charset="0"/>
              </a:rPr>
              <a:t>// do stuff with the DOM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6</a:t>
            </a:fld>
            <a:endParaRPr lang="en-US" dirty="0"/>
          </a:p>
        </p:txBody>
      </p:sp>
      <p:sp>
        <p:nvSpPr>
          <p:cNvPr id="3" name="Title 2"/>
          <p:cNvSpPr>
            <a:spLocks noGrp="1"/>
          </p:cNvSpPr>
          <p:nvPr>
            <p:ph type="title"/>
          </p:nvPr>
        </p:nvSpPr>
        <p:spPr/>
        <p:txBody>
          <a:bodyPr/>
          <a:lstStyle/>
          <a:p>
            <a:r>
              <a:rPr lang="en-US" dirty="0" smtClean="0"/>
              <a:t>Aspects of the DOM and </a:t>
            </a:r>
            <a:r>
              <a:rPr lang="en-US" dirty="0" err="1" smtClean="0"/>
              <a:t>jQuery</a:t>
            </a:r>
            <a:endParaRPr lang="en-IN" dirty="0"/>
          </a:p>
        </p:txBody>
      </p:sp>
      <p:sp>
        <p:nvSpPr>
          <p:cNvPr id="4" name="Content Placeholder 2"/>
          <p:cNvSpPr txBox="1">
            <a:spLocks/>
          </p:cNvSpPr>
          <p:nvPr/>
        </p:nvSpPr>
        <p:spPr>
          <a:xfrm>
            <a:off x="457200" y="838200"/>
            <a:ext cx="7498080" cy="1600200"/>
          </a:xfrm>
          <a:prstGeom prst="rect">
            <a:avLst/>
          </a:prstGeom>
        </p:spPr>
        <p:txBody>
          <a:bodyPr/>
          <a:lstStyle/>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Identification:</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how do I obtain a reference to the node that I want.</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Traversal:</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how do I move around the DOM tree.</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Node Manipulation:</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how do I get or set aspects of a DOM node.</a:t>
            </a:r>
          </a:p>
          <a:p>
            <a:pPr marL="228600" marR="0" lvl="0" indent="-228600" algn="l" defTabSz="914400" rtl="0" eaLnBrk="1" fontAlgn="base" latinLnBrk="0" hangingPunct="1">
              <a:lnSpc>
                <a:spcPct val="100000"/>
              </a:lnSpc>
              <a:spcBef>
                <a:spcPct val="20000"/>
              </a:spcBef>
              <a:spcAft>
                <a:spcPct val="0"/>
              </a:spcAft>
              <a:buClr>
                <a:srgbClr val="6DB33F"/>
              </a:buClr>
              <a:buSzTx/>
              <a:buFont typeface="Wingdings" pitchFamily="2" charset="2"/>
              <a:buNone/>
              <a:tabLst>
                <a:tab pos="1022350" algn="l"/>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Tree Manipulation:</a:t>
            </a:r>
            <a:r>
              <a:rPr kumimoji="0" lang="en-US" sz="2000" b="0" i="0" u="none" strike="noStrike" kern="0" cap="none" spc="0" normalizeH="0" baseline="0" noProof="0" dirty="0" smtClean="0">
                <a:ln>
                  <a:noFill/>
                </a:ln>
                <a:solidFill>
                  <a:schemeClr val="tx1"/>
                </a:solidFill>
                <a:effectLst/>
                <a:uLnTx/>
                <a:uFillTx/>
                <a:latin typeface="Calibri" pitchFamily="34" charset="0"/>
                <a:ea typeface="ＭＳ Ｐゴシック" charset="-128"/>
                <a:cs typeface="Calibri" pitchFamily="34" charset="0"/>
              </a:rPr>
              <a:t> how do I change the structure of the page.</a:t>
            </a:r>
            <a:endParaRPr kumimoji="0" lang="en-US" sz="2000" b="0" i="0" u="none" strike="noStrike" kern="0" cap="none" spc="0" normalizeH="0" baseline="0" noProof="0" dirty="0">
              <a:ln>
                <a:noFill/>
              </a:ln>
              <a:solidFill>
                <a:schemeClr val="tx1"/>
              </a:solidFill>
              <a:effectLst/>
              <a:uLnTx/>
              <a:uFillTx/>
              <a:latin typeface="Calibri" pitchFamily="34" charset="0"/>
              <a:ea typeface="ＭＳ Ｐゴシック" charset="-128"/>
              <a:cs typeface="Calibri" pitchFamily="34" charset="0"/>
            </a:endParaRPr>
          </a:p>
        </p:txBody>
      </p:sp>
      <p:sp>
        <p:nvSpPr>
          <p:cNvPr id="5" name="Rectangle 4"/>
          <p:cNvSpPr/>
          <p:nvPr/>
        </p:nvSpPr>
        <p:spPr>
          <a:xfrm>
            <a:off x="685800" y="2514600"/>
            <a:ext cx="1994457" cy="461665"/>
          </a:xfrm>
          <a:prstGeom prst="rect">
            <a:avLst/>
          </a:prstGeom>
        </p:spPr>
        <p:txBody>
          <a:bodyPr wrap="none">
            <a:spAutoFit/>
          </a:bodyPr>
          <a:lstStyle/>
          <a:p>
            <a:r>
              <a:rPr lang="en-US" sz="2400" b="1" kern="0" dirty="0" smtClean="0">
                <a:latin typeface="Calibri" pitchFamily="34" charset="0"/>
                <a:ea typeface="ＭＳ Ｐゴシック" charset="-128"/>
                <a:cs typeface="Calibri" pitchFamily="34" charset="0"/>
              </a:rPr>
              <a:t>The DOM tree</a:t>
            </a:r>
            <a:endParaRPr lang="en-IN" sz="2400" b="1" kern="0" dirty="0" smtClean="0">
              <a:latin typeface="Calibri" pitchFamily="34" charset="0"/>
              <a:ea typeface="ＭＳ Ｐゴシック" charset="-128"/>
              <a:cs typeface="Calibri" pitchFamily="34" charset="0"/>
            </a:endParaRPr>
          </a:p>
        </p:txBody>
      </p:sp>
      <p:pic>
        <p:nvPicPr>
          <p:cNvPr id="6" name="Picture 2" descr="DOM tre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2971800"/>
            <a:ext cx="6134100" cy="319849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7</a:t>
            </a:fld>
            <a:endParaRPr lang="en-US" dirty="0"/>
          </a:p>
        </p:txBody>
      </p:sp>
      <p:sp>
        <p:nvSpPr>
          <p:cNvPr id="3" name="Title 2"/>
          <p:cNvSpPr>
            <a:spLocks noGrp="1"/>
          </p:cNvSpPr>
          <p:nvPr>
            <p:ph type="title"/>
          </p:nvPr>
        </p:nvSpPr>
        <p:spPr/>
        <p:txBody>
          <a:bodyPr/>
          <a:lstStyle/>
          <a:p>
            <a:r>
              <a:rPr lang="en-US" dirty="0" smtClean="0"/>
              <a:t>Selecting groups of DOM objects</a:t>
            </a:r>
            <a:endParaRPr lang="en-IN" dirty="0"/>
          </a:p>
        </p:txBody>
      </p:sp>
      <p:graphicFrame>
        <p:nvGraphicFramePr>
          <p:cNvPr id="4" name="Content Placeholder 4"/>
          <p:cNvGraphicFramePr>
            <a:graphicFrameLocks/>
          </p:cNvGraphicFramePr>
          <p:nvPr>
            <p:extLst>
              <p:ext uri="{D42A27DB-BD31-4B8C-83A1-F6EECF244321}">
                <p14:modId xmlns:p14="http://schemas.microsoft.com/office/powerpoint/2010/main" xmlns="" val="3459473503"/>
              </p:ext>
            </p:extLst>
          </p:nvPr>
        </p:nvGraphicFramePr>
        <p:xfrm>
          <a:off x="381000" y="1143000"/>
          <a:ext cx="8001000" cy="4572000"/>
        </p:xfrm>
        <a:graphic>
          <a:graphicData uri="http://schemas.openxmlformats.org/drawingml/2006/table">
            <a:tbl>
              <a:tblPr/>
              <a:tblGrid>
                <a:gridCol w="4000500"/>
                <a:gridCol w="4000500"/>
              </a:tblGrid>
              <a:tr h="335604">
                <a:tc>
                  <a:txBody>
                    <a:bodyPr/>
                    <a:lstStyle/>
                    <a:p>
                      <a:pPr fontAlgn="t"/>
                      <a:r>
                        <a:rPr lang="en-US" dirty="0">
                          <a:effectLst/>
                        </a:rPr>
                        <a:t>name</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E4FF"/>
                    </a:solidFill>
                  </a:tcPr>
                </a:tc>
                <a:tc>
                  <a:txBody>
                    <a:bodyPr/>
                    <a:lstStyle/>
                    <a:p>
                      <a:pPr fontAlgn="t"/>
                      <a:r>
                        <a:rPr lang="en-US">
                          <a:effectLst/>
                        </a:rPr>
                        <a:t>description</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E4FF"/>
                    </a:solidFill>
                  </a:tcPr>
                </a:tc>
              </a:tr>
              <a:tr h="598251">
                <a:tc>
                  <a:txBody>
                    <a:bodyPr/>
                    <a:lstStyle/>
                    <a:p>
                      <a:pPr fontAlgn="t"/>
                      <a:r>
                        <a:rPr lang="en-US" dirty="0" err="1">
                          <a:solidFill>
                            <a:schemeClr val="tx1"/>
                          </a:solidFill>
                          <a:effectLst/>
                          <a:hlinkClick r:id=""/>
                        </a:rPr>
                        <a:t>getElementById</a:t>
                      </a:r>
                      <a:endParaRPr lang="en-US" dirty="0">
                        <a:solidFill>
                          <a:schemeClr val="tx1"/>
                        </a:solidFill>
                        <a:effectLst/>
                      </a:endParaRP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EEEFF"/>
                    </a:solidFill>
                  </a:tcPr>
                </a:tc>
                <a:tc>
                  <a:txBody>
                    <a:bodyPr/>
                    <a:lstStyle/>
                    <a:p>
                      <a:pPr fontAlgn="t"/>
                      <a:r>
                        <a:rPr lang="en-US">
                          <a:effectLst/>
                        </a:rPr>
                        <a:t>returns array of descendents with the given tag, such as "div"</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EEEFF"/>
                    </a:solidFill>
                  </a:tcPr>
                </a:tc>
              </a:tr>
              <a:tr h="598251">
                <a:tc>
                  <a:txBody>
                    <a:bodyPr/>
                    <a:lstStyle/>
                    <a:p>
                      <a:pPr fontAlgn="t"/>
                      <a:r>
                        <a:rPr lang="en-US">
                          <a:solidFill>
                            <a:srgbClr val="335177"/>
                          </a:solidFill>
                          <a:effectLst/>
                          <a:hlinkClick r:id=""/>
                        </a:rPr>
                        <a:t>getElementsByTagName</a:t>
                      </a:r>
                      <a:endParaRPr lang="en-US">
                        <a:effectLst/>
                      </a:endParaRP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E4FF"/>
                    </a:solidFill>
                  </a:tcPr>
                </a:tc>
                <a:tc>
                  <a:txBody>
                    <a:bodyPr/>
                    <a:lstStyle/>
                    <a:p>
                      <a:pPr fontAlgn="t"/>
                      <a:r>
                        <a:rPr lang="en-US">
                          <a:effectLst/>
                        </a:rPr>
                        <a:t>returns array of descendents with the given tag, such as "div"</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E4FF"/>
                    </a:solidFill>
                  </a:tcPr>
                </a:tc>
              </a:tr>
              <a:tr h="860898">
                <a:tc>
                  <a:txBody>
                    <a:bodyPr/>
                    <a:lstStyle/>
                    <a:p>
                      <a:pPr fontAlgn="t"/>
                      <a:r>
                        <a:rPr lang="en-US" dirty="0" err="1">
                          <a:solidFill>
                            <a:srgbClr val="335177"/>
                          </a:solidFill>
                          <a:effectLst/>
                          <a:hlinkClick r:id=""/>
                        </a:rPr>
                        <a:t>getElementsByName</a:t>
                      </a:r>
                      <a:endParaRPr lang="en-US" dirty="0">
                        <a:effectLst/>
                      </a:endParaRP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EEEFF"/>
                    </a:solidFill>
                  </a:tcPr>
                </a:tc>
                <a:tc>
                  <a:txBody>
                    <a:bodyPr/>
                    <a:lstStyle/>
                    <a:p>
                      <a:pPr fontAlgn="t"/>
                      <a:r>
                        <a:rPr lang="en-US">
                          <a:effectLst/>
                        </a:rPr>
                        <a:t>returns array of descendents with the given name attribute (mostly useful for accessing form controls)</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EEEFF"/>
                    </a:solidFill>
                  </a:tcPr>
                </a:tc>
              </a:tr>
              <a:tr h="860898">
                <a:tc>
                  <a:txBody>
                    <a:bodyPr/>
                    <a:lstStyle/>
                    <a:p>
                      <a:pPr fontAlgn="t"/>
                      <a:r>
                        <a:rPr lang="en-US">
                          <a:solidFill>
                            <a:srgbClr val="335177"/>
                          </a:solidFill>
                          <a:effectLst/>
                          <a:hlinkClick r:id=""/>
                        </a:rPr>
                        <a:t>querySelector</a:t>
                      </a:r>
                      <a:r>
                        <a:rPr lang="en-US">
                          <a:effectLst/>
                        </a:rPr>
                        <a:t> *</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E4FF"/>
                    </a:solidFill>
                  </a:tcPr>
                </a:tc>
                <a:tc>
                  <a:txBody>
                    <a:bodyPr/>
                    <a:lstStyle/>
                    <a:p>
                      <a:pPr fontAlgn="t"/>
                      <a:r>
                        <a:rPr lang="en-US">
                          <a:effectLst/>
                        </a:rPr>
                        <a:t>returns the first element that would be matched by the given CSS selector string</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4E4FF"/>
                    </a:solidFill>
                  </a:tcPr>
                </a:tc>
              </a:tr>
              <a:tr h="860898">
                <a:tc>
                  <a:txBody>
                    <a:bodyPr/>
                    <a:lstStyle/>
                    <a:p>
                      <a:pPr fontAlgn="t"/>
                      <a:r>
                        <a:rPr lang="en-US">
                          <a:solidFill>
                            <a:srgbClr val="335177"/>
                          </a:solidFill>
                          <a:effectLst/>
                          <a:hlinkClick r:id=""/>
                        </a:rPr>
                        <a:t>querySelectorAll</a:t>
                      </a:r>
                      <a:r>
                        <a:rPr lang="en-US">
                          <a:effectLst/>
                        </a:rPr>
                        <a:t> *</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EEEFF"/>
                    </a:solidFill>
                  </a:tcPr>
                </a:tc>
                <a:tc>
                  <a:txBody>
                    <a:bodyPr/>
                    <a:lstStyle/>
                    <a:p>
                      <a:pPr fontAlgn="t"/>
                      <a:r>
                        <a:rPr lang="en-US" dirty="0">
                          <a:effectLst/>
                        </a:rPr>
                        <a:t>returns an array of all elements that would be matched by the given CSS selector string</a:t>
                      </a:r>
                    </a:p>
                  </a:txBody>
                  <a:tcPr marL="95250" marR="95250" marT="38100" marB="3810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EEE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8</a:t>
            </a:fld>
            <a:endParaRPr lang="en-US" dirty="0"/>
          </a:p>
        </p:txBody>
      </p:sp>
      <p:sp>
        <p:nvSpPr>
          <p:cNvPr id="3" name="Title 2"/>
          <p:cNvSpPr>
            <a:spLocks noGrp="1"/>
          </p:cNvSpPr>
          <p:nvPr>
            <p:ph type="title"/>
          </p:nvPr>
        </p:nvSpPr>
        <p:spPr/>
        <p:txBody>
          <a:bodyPr/>
          <a:lstStyle/>
          <a:p>
            <a:r>
              <a:rPr lang="en-US" dirty="0" err="1" smtClean="0"/>
              <a:t>jQuery</a:t>
            </a:r>
            <a:r>
              <a:rPr lang="en-US" dirty="0" smtClean="0"/>
              <a:t> node identification</a:t>
            </a:r>
            <a:endParaRPr lang="en-IN" dirty="0"/>
          </a:p>
        </p:txBody>
      </p:sp>
      <p:sp>
        <p:nvSpPr>
          <p:cNvPr id="5" name="Rectangle 2"/>
          <p:cNvSpPr>
            <a:spLocks noChangeArrowheads="1"/>
          </p:cNvSpPr>
          <p:nvPr/>
        </p:nvSpPr>
        <p:spPr bwMode="auto">
          <a:xfrm>
            <a:off x="533400" y="914400"/>
            <a:ext cx="2497479" cy="5405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000"/>
                </a:solidFill>
                <a:effectLst/>
                <a:latin typeface="Consolas" pitchFamily="49" charset="0"/>
                <a:cs typeface="Consolas" pitchFamily="49" charset="0"/>
              </a:rPr>
              <a:t>// id selector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elem</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482681" y="1634741"/>
            <a:ext cx="2946319" cy="5405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000"/>
                </a:solidFill>
                <a:effectLst/>
                <a:latin typeface="Consolas" pitchFamily="49" charset="0"/>
                <a:cs typeface="Consolas" pitchFamily="49" charset="0"/>
              </a:rPr>
              <a:t>// group selector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elems</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p");</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489669" y="2176832"/>
            <a:ext cx="3590727" cy="121762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rgbClr val="008000"/>
                </a:solidFill>
                <a:effectLst/>
                <a:latin typeface="Consolas" pitchFamily="49" charset="0"/>
                <a:cs typeface="Consolas" pitchFamily="49" charset="0"/>
              </a:rPr>
              <a:t>// context selector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elems</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&lt; div p"); </a:t>
            </a:r>
            <a:endParaRPr kumimoji="0" lang="en-US" sz="2100" b="0" i="0" u="none" strike="noStrike" cap="none" normalizeH="0" baseline="0" dirty="0" smtClean="0">
              <a:ln>
                <a:noFill/>
              </a:ln>
              <a:solidFill>
                <a:srgbClr val="000000"/>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457200" y="3276600"/>
            <a:ext cx="5527154" cy="5405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4761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000"/>
                </a:solidFill>
                <a:effectLst/>
                <a:latin typeface="Consolas" pitchFamily="49" charset="0"/>
                <a:cs typeface="Consolas" pitchFamily="49" charset="0"/>
              </a:rPr>
              <a:t>// complex selector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var</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elems</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 $("#</a:t>
            </a:r>
            <a:r>
              <a:rPr kumimoji="0" lang="en-US" sz="1600" b="0" i="0" u="none" strike="noStrike" cap="none" normalizeH="0" baseline="0" dirty="0" err="1" smtClean="0">
                <a:ln>
                  <a:noFill/>
                </a:ln>
                <a:solidFill>
                  <a:srgbClr val="224444"/>
                </a:solidFill>
                <a:effectLst/>
                <a:latin typeface="Consolas" pitchFamily="49" charset="0"/>
                <a:cs typeface="Consolas" pitchFamily="49" charset="0"/>
              </a:rPr>
              <a:t>myid</a:t>
            </a:r>
            <a:r>
              <a:rPr kumimoji="0" lang="en-US" sz="1600" b="0" i="0" u="none" strike="noStrike" cap="none" normalizeH="0" baseline="0" dirty="0" smtClean="0">
                <a:ln>
                  <a:noFill/>
                </a:ln>
                <a:solidFill>
                  <a:srgbClr val="224444"/>
                </a:solidFill>
                <a:effectLst/>
                <a:latin typeface="Consolas" pitchFamily="49" charset="0"/>
                <a:cs typeface="Consolas" pitchFamily="49" charset="0"/>
              </a:rPr>
              <a:t> &lt; h1.special:not(.classy)");</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381000" y="4876800"/>
            <a:ext cx="6858000" cy="369332"/>
          </a:xfrm>
          <a:prstGeom prst="rect">
            <a:avLst/>
          </a:prstGeom>
        </p:spPr>
        <p:txBody>
          <a:bodyPr wrap="square">
            <a:spAutoFit/>
          </a:bodyPr>
          <a:lstStyle/>
          <a:p>
            <a:r>
              <a:rPr lang="en-US" dirty="0" smtClean="0">
                <a:hlinkClick r:id="rId2"/>
              </a:rPr>
              <a:t>http://api.jquery.com/category/selectors/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9</a:t>
            </a:fld>
            <a:endParaRPr lang="en-US" dirty="0"/>
          </a:p>
        </p:txBody>
      </p:sp>
      <p:sp>
        <p:nvSpPr>
          <p:cNvPr id="3" name="Title 2"/>
          <p:cNvSpPr>
            <a:spLocks noGrp="1"/>
          </p:cNvSpPr>
          <p:nvPr>
            <p:ph type="title"/>
          </p:nvPr>
        </p:nvSpPr>
        <p:spPr/>
        <p:txBody>
          <a:bodyPr/>
          <a:lstStyle/>
          <a:p>
            <a:r>
              <a:rPr lang="en-US" dirty="0" err="1" smtClean="0"/>
              <a:t>jQuery</a:t>
            </a:r>
            <a:r>
              <a:rPr lang="en-US" dirty="0" smtClean="0"/>
              <a:t> / DOM comparison</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xmlns="" val="2910135225"/>
              </p:ext>
            </p:extLst>
          </p:nvPr>
        </p:nvGraphicFramePr>
        <p:xfrm>
          <a:off x="457200" y="990600"/>
          <a:ext cx="7499350" cy="2733040"/>
        </p:xfrm>
        <a:graphic>
          <a:graphicData uri="http://schemas.openxmlformats.org/drawingml/2006/table">
            <a:tbl>
              <a:tblPr firstRow="1" bandRow="1">
                <a:tableStyleId>{5C22544A-7EE6-4342-B048-85BDC9FD1C3A}</a:tableStyleId>
              </a:tblPr>
              <a:tblGrid>
                <a:gridCol w="3749675"/>
                <a:gridCol w="3749675"/>
              </a:tblGrid>
              <a:tr h="370840">
                <a:tc>
                  <a:txBody>
                    <a:bodyPr/>
                    <a:lstStyle/>
                    <a:p>
                      <a:pPr fontAlgn="t"/>
                      <a:r>
                        <a:rPr lang="en-US" dirty="0">
                          <a:effectLst/>
                        </a:rPr>
                        <a:t>DOM method</a:t>
                      </a:r>
                    </a:p>
                  </a:txBody>
                  <a:tcPr marL="95250" marR="95250" marT="38100" marB="38100"/>
                </a:tc>
                <a:tc>
                  <a:txBody>
                    <a:bodyPr/>
                    <a:lstStyle/>
                    <a:p>
                      <a:pPr fontAlgn="t"/>
                      <a:r>
                        <a:rPr lang="en-US">
                          <a:effectLst/>
                        </a:rPr>
                        <a:t>jQuery equivalent</a:t>
                      </a:r>
                    </a:p>
                  </a:txBody>
                  <a:tcPr marL="95250" marR="95250" marT="38100" marB="38100"/>
                </a:tc>
              </a:tr>
              <a:tr h="370840">
                <a:tc>
                  <a:txBody>
                    <a:bodyPr/>
                    <a:lstStyle/>
                    <a:p>
                      <a:pPr fontAlgn="t"/>
                      <a:r>
                        <a:rPr lang="en-US">
                          <a:effectLst/>
                        </a:rPr>
                        <a:t>getElementById("id")</a:t>
                      </a:r>
                    </a:p>
                  </a:txBody>
                  <a:tcPr marL="95250" marR="95250" marT="38100" marB="38100"/>
                </a:tc>
                <a:tc>
                  <a:txBody>
                    <a:bodyPr/>
                    <a:lstStyle/>
                    <a:p>
                      <a:pPr fontAlgn="t"/>
                      <a:r>
                        <a:rPr lang="en-US">
                          <a:effectLst/>
                        </a:rPr>
                        <a:t>$("#id")</a:t>
                      </a:r>
                    </a:p>
                  </a:txBody>
                  <a:tcPr marL="95250" marR="95250" marT="38100" marB="38100"/>
                </a:tc>
              </a:tr>
              <a:tr h="370840">
                <a:tc>
                  <a:txBody>
                    <a:bodyPr/>
                    <a:lstStyle/>
                    <a:p>
                      <a:pPr fontAlgn="t"/>
                      <a:r>
                        <a:rPr lang="en-US">
                          <a:effectLst/>
                        </a:rPr>
                        <a:t>getElementsByTagName("tag")</a:t>
                      </a:r>
                    </a:p>
                  </a:txBody>
                  <a:tcPr marL="95250" marR="95250" marT="38100" marB="38100"/>
                </a:tc>
                <a:tc>
                  <a:txBody>
                    <a:bodyPr/>
                    <a:lstStyle/>
                    <a:p>
                      <a:pPr fontAlgn="t"/>
                      <a:r>
                        <a:rPr lang="en-US">
                          <a:effectLst/>
                        </a:rPr>
                        <a:t>$("tag")</a:t>
                      </a:r>
                    </a:p>
                  </a:txBody>
                  <a:tcPr marL="95250" marR="95250" marT="38100" marB="38100"/>
                </a:tc>
              </a:tr>
              <a:tr h="370840">
                <a:tc>
                  <a:txBody>
                    <a:bodyPr/>
                    <a:lstStyle/>
                    <a:p>
                      <a:pPr fontAlgn="t"/>
                      <a:r>
                        <a:rPr lang="en-US">
                          <a:effectLst/>
                        </a:rPr>
                        <a:t>getElementsByName("somename")</a:t>
                      </a:r>
                    </a:p>
                  </a:txBody>
                  <a:tcPr marL="95250" marR="95250" marT="38100" marB="38100"/>
                </a:tc>
                <a:tc>
                  <a:txBody>
                    <a:bodyPr/>
                    <a:lstStyle/>
                    <a:p>
                      <a:pPr fontAlgn="t"/>
                      <a:r>
                        <a:rPr lang="en-US">
                          <a:effectLst/>
                        </a:rPr>
                        <a:t>$("[name='somename']")</a:t>
                      </a:r>
                    </a:p>
                  </a:txBody>
                  <a:tcPr marL="95250" marR="95250" marT="38100" marB="38100"/>
                </a:tc>
              </a:tr>
              <a:tr h="370840">
                <a:tc>
                  <a:txBody>
                    <a:bodyPr/>
                    <a:lstStyle/>
                    <a:p>
                      <a:pPr fontAlgn="t"/>
                      <a:r>
                        <a:rPr lang="en-US">
                          <a:effectLst/>
                        </a:rPr>
                        <a:t>querySelector("selector")</a:t>
                      </a:r>
                    </a:p>
                  </a:txBody>
                  <a:tcPr marL="95250" marR="95250" marT="38100" marB="38100"/>
                </a:tc>
                <a:tc>
                  <a:txBody>
                    <a:bodyPr/>
                    <a:lstStyle/>
                    <a:p>
                      <a:pPr fontAlgn="t"/>
                      <a:r>
                        <a:rPr lang="en-US">
                          <a:effectLst/>
                        </a:rPr>
                        <a:t>$("selector")</a:t>
                      </a:r>
                    </a:p>
                  </a:txBody>
                  <a:tcPr marL="95250" marR="95250" marT="38100" marB="38100"/>
                </a:tc>
              </a:tr>
              <a:tr h="370840">
                <a:tc>
                  <a:txBody>
                    <a:bodyPr/>
                    <a:lstStyle/>
                    <a:p>
                      <a:pPr fontAlgn="t"/>
                      <a:r>
                        <a:rPr lang="en-US">
                          <a:effectLst/>
                        </a:rPr>
                        <a:t>querySelectorAll("selector")</a:t>
                      </a:r>
                    </a:p>
                  </a:txBody>
                  <a:tcPr marL="95250" marR="95250" marT="38100" marB="38100"/>
                </a:tc>
                <a:tc>
                  <a:txBody>
                    <a:bodyPr/>
                    <a:lstStyle/>
                    <a:p>
                      <a:pPr fontAlgn="t"/>
                      <a:r>
                        <a:rPr lang="en-US" dirty="0">
                          <a:effectLst/>
                        </a:rPr>
                        <a:t>$("selector")</a:t>
                      </a:r>
                    </a:p>
                  </a:txBody>
                  <a:tcPr marL="95250" marR="95250" marT="38100" marB="38100"/>
                </a:tc>
              </a:tr>
            </a:tbl>
          </a:graphicData>
        </a:graphic>
      </p:graphicFrame>
    </p:spTree>
  </p:cSld>
  <p:clrMapOvr>
    <a:masterClrMapping/>
  </p:clrMapOvr>
</p:sld>
</file>

<file path=ppt/theme/theme1.xml><?xml version="1.0" encoding="utf-8"?>
<a:theme xmlns:a="http://schemas.openxmlformats.org/drawingml/2006/main" name="Cognizant_Corporate_Template Final">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31BC6725678499B873552DB2E17F4" ma:contentTypeVersion="0" ma:contentTypeDescription="Create a new document." ma:contentTypeScope="" ma:versionID="80f229b991a288a3192306f5c5431ed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49BF4E-0C7C-47C0-A67F-5AA2037E8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DBF5834-2F22-47CC-B0B3-291BCC9AAAC0}">
  <ds:schemaRefs>
    <ds:schemaRef ds:uri="http://schemas.microsoft.com/sharepoint/v3/contenttype/forms"/>
  </ds:schemaRefs>
</ds:datastoreItem>
</file>

<file path=customXml/itemProps3.xml><?xml version="1.0" encoding="utf-8"?>
<ds:datastoreItem xmlns:ds="http://schemas.openxmlformats.org/officeDocument/2006/customXml" ds:itemID="{E8094EAC-160B-4BB5-9D4B-C61F3B344C0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370</TotalTime>
  <Words>1904</Words>
  <Application>Microsoft Office PowerPoint</Application>
  <PresentationFormat>On-screen Show (4:3)</PresentationFormat>
  <Paragraphs>385</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Cognizant_Corporate_Template Final</vt:lpstr>
      <vt:lpstr>jQuery</vt:lpstr>
      <vt:lpstr>What is jQuery?</vt:lpstr>
      <vt:lpstr>How jQuery Works</vt:lpstr>
      <vt:lpstr>Simple example</vt:lpstr>
      <vt:lpstr>window.onload</vt:lpstr>
      <vt:lpstr>Aspects of the DOM and jQuery</vt:lpstr>
      <vt:lpstr>Selecting groups of DOM objects</vt:lpstr>
      <vt:lpstr>jQuery node identification</vt:lpstr>
      <vt:lpstr>jQuery / DOM comparison</vt:lpstr>
      <vt:lpstr>jQuery terminology</vt:lpstr>
      <vt:lpstr>The jQuery object </vt:lpstr>
      <vt:lpstr>Using $ as a wrapper</vt:lpstr>
      <vt:lpstr>Slide 13</vt:lpstr>
      <vt:lpstr>DOM context identification</vt:lpstr>
      <vt:lpstr>find / context parameter</vt:lpstr>
      <vt:lpstr>Types of DOM nodes</vt:lpstr>
      <vt:lpstr>Traversing the DOM tree</vt:lpstr>
      <vt:lpstr>DOM tree traversal example</vt:lpstr>
      <vt:lpstr>jQuery Selectors</vt:lpstr>
      <vt:lpstr>jQuery Effects</vt:lpstr>
      <vt:lpstr>Manipulating CSS</vt:lpstr>
      <vt:lpstr>Manipulating HTML</vt:lpstr>
      <vt:lpstr>Custom Animations</vt:lpstr>
      <vt:lpstr>Animation Example</vt:lpstr>
      <vt:lpstr>Callback Functions</vt:lpstr>
      <vt:lpstr>Changing HTML Content</vt:lpstr>
      <vt:lpstr>Can also append or prepend content</vt:lpstr>
      <vt:lpstr>After and Before</vt:lpstr>
      <vt:lpstr>jQuery AJAX</vt:lpstr>
      <vt:lpstr>jQuery load method</vt:lpstr>
      <vt:lpstr>jQuery load Example</vt:lpstr>
      <vt:lpstr>The jQuery GET Method</vt:lpstr>
      <vt:lpstr>The jQuery GET Method</vt:lpstr>
      <vt:lpstr>The jQuery GET Method</vt:lpstr>
      <vt:lpstr>jQuery POST Method</vt:lpstr>
      <vt:lpstr>jQuery POST Method</vt:lpstr>
      <vt:lpstr>Getting JSON data </vt:lpstr>
      <vt:lpstr>JQuery AJAX Methods:</vt:lpstr>
      <vt:lpstr>JQuery AJAX Events: </vt:lpstr>
      <vt:lpstr>jQuery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Sv</dc:creator>
  <cp:lastModifiedBy>admin</cp:lastModifiedBy>
  <cp:revision>96</cp:revision>
  <dcterms:created xsi:type="dcterms:W3CDTF">2011-07-03T18:49:19Z</dcterms:created>
  <dcterms:modified xsi:type="dcterms:W3CDTF">2014-04-02T01:41:31Z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0x010100D0F31BC6725678499B873552DB2E17F4</vt:lpwstr>
  </property>
</Properties>
</file>