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9" r:id="rId2"/>
    <p:sldId id="279" r:id="rId3"/>
    <p:sldId id="285" r:id="rId4"/>
    <p:sldId id="287" r:id="rId5"/>
    <p:sldId id="286" r:id="rId6"/>
    <p:sldId id="257" r:id="rId7"/>
    <p:sldId id="290" r:id="rId8"/>
    <p:sldId id="262" r:id="rId9"/>
    <p:sldId id="291" r:id="rId10"/>
    <p:sldId id="275" r:id="rId11"/>
    <p:sldId id="258" r:id="rId12"/>
    <p:sldId id="260" r:id="rId13"/>
    <p:sldId id="288" r:id="rId14"/>
    <p:sldId id="259" r:id="rId15"/>
    <p:sldId id="280" r:id="rId16"/>
    <p:sldId id="261" r:id="rId17"/>
    <p:sldId id="281" r:id="rId18"/>
    <p:sldId id="268" r:id="rId19"/>
    <p:sldId id="293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04"/>
    <a:srgbClr val="FF6600"/>
    <a:srgbClr val="FBA803"/>
    <a:srgbClr val="FBBA03"/>
    <a:srgbClr val="FDC659"/>
    <a:srgbClr val="519CE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1044" autoAdjust="0"/>
    <p:restoredTop sz="94639" autoAdjust="0"/>
  </p:normalViewPr>
  <p:slideViewPr>
    <p:cSldViewPr>
      <p:cViewPr>
        <p:scale>
          <a:sx n="89" d="100"/>
          <a:sy n="89" d="100"/>
        </p:scale>
        <p:origin x="-420" y="-55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Use of Principles of visual design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6F5C4-86C7-4B77-AC5E-7B496BF52C73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Use of Principles of visual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FC03C-3B76-435E-B782-5156AD36A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Use of Principles of visual design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054AF-20A6-42B4-8ED5-9C35DD906669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Use of Principles of visual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79A9B-7866-472B-A69F-ABB53F54D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9A9B-7866-472B-A69F-ABB53F54D4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Use of Principles of visual design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Use of Principles of visual design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Use of Principles of visual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A79A9B-7866-472B-A69F-ABB53F54D4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Use of Principles of visual design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BC21-5DAB-4E19-B7BE-309F424CE792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38F6-3453-4FE5-8CA5-762CC0C1D4B5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6B50-46F2-4AE6-9200-C952CDAEE9E0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C61C-2271-4A71-8245-0A239DB59FF7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403B-3035-4C51-B58F-F3366DDBCA15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1C83-4181-4FDC-9BC1-E6EE73BB5E6B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15D9-4CB8-4371-8AAB-0035B70F7E02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F5A4-AE96-4EF6-AF98-CB6C7340B52D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B14-9C21-412A-90C4-35B3207D2F12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840B-B306-493F-9D68-660962AE0D10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9CB1-0E4E-41F2-B4FA-7C5376D72FEC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44AC-6916-409E-B3FE-96264C875617}" type="datetime1">
              <a:rPr lang="en-US" smtClean="0"/>
              <a:pPr/>
              <a:t>8/5/2010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1A9A2-F8FD-4D77-9240-0995F6ED0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9144000" cy="60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4832" y="2743200"/>
            <a:ext cx="6172200" cy="1143000"/>
          </a:xfrm>
          <a:prstGeom prst="rect">
            <a:avLst/>
          </a:prstGeom>
          <a:solidFill>
            <a:srgbClr val="FCA30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c&amp;ds_logo_extern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2" y="6172203"/>
            <a:ext cx="3238500" cy="6047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34949" y="3004074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Principles of visual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9"/>
          <p:cNvSpPr txBox="1">
            <a:spLocks/>
          </p:cNvSpPr>
          <p:nvPr/>
        </p:nvSpPr>
        <p:spPr>
          <a:xfrm>
            <a:off x="8077200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6" y="1167599"/>
            <a:ext cx="7899089" cy="452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" name="Picture 12" descr="fis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694" y="3200400"/>
            <a:ext cx="4443307" cy="3124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0" y="685800"/>
            <a:ext cx="7924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79714" y="53340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Proportion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8326" y="1426284"/>
            <a:ext cx="7010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Proportion is the relationship of visual elements in a design, one to another and to the whole. </a:t>
            </a:r>
          </a:p>
          <a:p>
            <a:endParaRPr lang="en-US" dirty="0" smtClean="0"/>
          </a:p>
          <a:p>
            <a:r>
              <a:rPr lang="en-US" dirty="0" smtClean="0"/>
              <a:t>Relation in terms of of size, shape, color and quantity. </a:t>
            </a:r>
          </a:p>
          <a:p>
            <a:endParaRPr lang="en-US" dirty="0" smtClean="0"/>
          </a:p>
          <a:p>
            <a:r>
              <a:rPr lang="en-US" dirty="0" smtClean="0"/>
              <a:t>Proportion can cause contrast.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768404" y="1834049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768404" y="2672249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68404" y="3229995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2" y="424539"/>
            <a:ext cx="2743200" cy="8842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Emphasis</a:t>
            </a:r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0" y="685800"/>
            <a:ext cx="7924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79714" y="53340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Emphasis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810" y="1420227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order to invite some order to the chaos, you need to assign a hierarchy to the elements in the design. 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hierarchy tells the customer how the page is meant to be viewed.</a:t>
            </a:r>
          </a:p>
          <a:p>
            <a:pPr lvl="0"/>
            <a:r>
              <a:rPr lang="en-US" dirty="0" smtClean="0"/>
              <a:t> </a:t>
            </a:r>
          </a:p>
          <a:p>
            <a:r>
              <a:rPr lang="en-US" dirty="0" smtClean="0"/>
              <a:t>Techniques for Providing Emphasis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19200" y="3579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/>
              <a:t>Size</a:t>
            </a:r>
          </a:p>
          <a:p>
            <a:pPr lvl="0"/>
            <a:r>
              <a:rPr lang="en-US" dirty="0" smtClean="0"/>
              <a:t>Colors</a:t>
            </a:r>
          </a:p>
          <a:p>
            <a:pPr lvl="0"/>
            <a:r>
              <a:rPr lang="en-US" dirty="0" smtClean="0"/>
              <a:t>Spacing</a:t>
            </a:r>
          </a:p>
          <a:p>
            <a:pPr lvl="0"/>
            <a:r>
              <a:rPr lang="en-US" dirty="0" smtClean="0"/>
              <a:t>Location</a:t>
            </a:r>
          </a:p>
          <a:p>
            <a:pPr lvl="0"/>
            <a:r>
              <a:rPr lang="en-US" dirty="0" smtClean="0"/>
              <a:t>Whitespace</a:t>
            </a:r>
          </a:p>
          <a:p>
            <a:r>
              <a:rPr lang="en-US" dirty="0" smtClean="0"/>
              <a:t>Contrast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5400" y="5153656"/>
            <a:ext cx="3642622" cy="1247144"/>
            <a:chOff x="304800" y="4719741"/>
            <a:chExt cx="5547622" cy="1899369"/>
          </a:xfrm>
        </p:grpSpPr>
        <p:pic>
          <p:nvPicPr>
            <p:cNvPr id="7" name="Picture 6" descr="sheep-cop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5333998"/>
              <a:ext cx="5505450" cy="128511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920291">
              <a:off x="5179354" y="4719741"/>
              <a:ext cx="673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?</a:t>
              </a:r>
              <a:endParaRPr lang="en-US" sz="3600" dirty="0"/>
            </a:p>
          </p:txBody>
        </p:sp>
      </p:grpSp>
      <p:sp>
        <p:nvSpPr>
          <p:cNvPr id="28" name="Isosceles Triangle 27"/>
          <p:cNvSpPr/>
          <p:nvPr/>
        </p:nvSpPr>
        <p:spPr>
          <a:xfrm rot="5400000">
            <a:off x="768404" y="1834049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768404" y="2672249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768404" y="3229995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43000" y="3714966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43000" y="4006326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43000" y="4300368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3000" y="4584546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43000" y="4857072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43000" y="51054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ap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904924"/>
            <a:ext cx="5943599" cy="50481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0" y="685800"/>
            <a:ext cx="7924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79714" y="53340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Rhythm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2116" y="1715869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helps to associate elements by repeating a common stylistic feature or arrangement.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2438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How to Achieve Rhythm</a:t>
            </a:r>
            <a:r>
              <a:rPr lang="en-US" dirty="0" smtClean="0"/>
              <a:t>: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812274" y="1899491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812274" y="2554953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71698" y="2961042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71698" y="3252402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71698" y="3546444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4506" y="2810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Repeat a headline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Image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8190" y="3994674"/>
            <a:ext cx="383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a style throughout the pages of your site to provide  consistency.</a:t>
            </a:r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823032" y="4120049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untitled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53000" y="2819400"/>
            <a:ext cx="30861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ni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47568"/>
            <a:ext cx="5334000" cy="5762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5791200" y="2057400"/>
            <a:ext cx="1371600" cy="304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533400"/>
            <a:ext cx="2743200" cy="884238"/>
          </a:xfrm>
        </p:spPr>
        <p:txBody>
          <a:bodyPr/>
          <a:lstStyle/>
          <a:p>
            <a:r>
              <a:rPr lang="en-US" dirty="0" smtClean="0"/>
              <a:t>Harmony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0" y="685800"/>
            <a:ext cx="7924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79714" y="53340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Harmony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7568" y="1704287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brings together a composition with similar units.</a:t>
            </a:r>
          </a:p>
          <a:p>
            <a:endParaRPr lang="en-US" dirty="0" smtClean="0"/>
          </a:p>
          <a:p>
            <a:r>
              <a:rPr lang="en-US" dirty="0" smtClean="0"/>
              <a:t>If your composition was using wavy lines and organic shapes you would stay with those types of lines and not put in just one geometric shape.</a:t>
            </a:r>
          </a:p>
          <a:p>
            <a:endParaRPr lang="en-US" dirty="0" smtClean="0"/>
          </a:p>
          <a:p>
            <a:r>
              <a:rPr lang="en-US" b="1" dirty="0" smtClean="0"/>
              <a:t>Harmony can be achieved by:</a:t>
            </a:r>
            <a:endParaRPr lang="en-US" dirty="0" smtClean="0"/>
          </a:p>
        </p:txBody>
      </p:sp>
      <p:pic>
        <p:nvPicPr>
          <p:cNvPr id="20" name="Picture 19" descr="untitled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36" y="2971800"/>
            <a:ext cx="2421297" cy="34480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43000" y="3505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/>
              <a:t>Similar fonts </a:t>
            </a:r>
          </a:p>
          <a:p>
            <a:pPr lvl="0"/>
            <a:r>
              <a:rPr lang="en-US" dirty="0" smtClean="0"/>
              <a:t>Similar colors </a:t>
            </a:r>
          </a:p>
          <a:p>
            <a:pPr lvl="0"/>
            <a:r>
              <a:rPr lang="en-US" dirty="0" smtClean="0"/>
              <a:t>Pictures which match the topic </a:t>
            </a:r>
          </a:p>
          <a:p>
            <a:pPr lvl="0"/>
            <a:r>
              <a:rPr lang="en-US" dirty="0" smtClean="0"/>
              <a:t>Graphics which are similar in tone 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68404" y="1834049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768404" y="2402553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768404" y="3219237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67694" y="363966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67694" y="393102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67694" y="4225062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67694" y="450924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alfalfmed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736710"/>
            <a:ext cx="6095998" cy="53845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10" descr="n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67" y="765915"/>
            <a:ext cx="6080866" cy="53261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362200" y="2667000"/>
            <a:ext cx="2668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Proportion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4038600"/>
            <a:ext cx="1487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Rhythm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4495800"/>
            <a:ext cx="133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Harmony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200400"/>
            <a:ext cx="3129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Emphasis</a:t>
            </a:r>
            <a:endParaRPr lang="en-US" sz="6000" dirty="0"/>
          </a:p>
        </p:txBody>
      </p:sp>
      <p:sp>
        <p:nvSpPr>
          <p:cNvPr id="29" name="Rectangle 28"/>
          <p:cNvSpPr/>
          <p:nvPr/>
        </p:nvSpPr>
        <p:spPr>
          <a:xfrm>
            <a:off x="2470083" y="236220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 </a:t>
            </a:r>
            <a:r>
              <a:rPr lang="en-US" dirty="0" smtClean="0"/>
              <a:t>Balance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133601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0" y="12954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Confused</a:t>
            </a:r>
            <a:r>
              <a:rPr lang="en-US" dirty="0" smtClean="0"/>
              <a:t> </a:t>
            </a:r>
            <a:r>
              <a:rPr lang="en-US" sz="4000" dirty="0" smtClean="0"/>
              <a:t>user? </a:t>
            </a:r>
            <a:endParaRPr lang="en-US" sz="4000" dirty="0"/>
          </a:p>
        </p:txBody>
      </p:sp>
      <p:pic>
        <p:nvPicPr>
          <p:cNvPr id="33" name="Picture 32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757"/>
            <a:ext cx="9144000" cy="3321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71F1A9A2-F8FD-4D77-9240-0995F6ED0B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9"/>
          <p:cNvSpPr txBox="1">
            <a:spLocks/>
          </p:cNvSpPr>
          <p:nvPr/>
        </p:nvSpPr>
        <p:spPr>
          <a:xfrm>
            <a:off x="8382000" y="6356351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\\ctsinhydsfuf\Interactive-Design\002_C&amp;Ds\KSS sessions\kss\Smiley_Fac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119215">
            <a:off x="2716918" y="2487515"/>
            <a:ext cx="1934154" cy="1944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733800" y="3962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</a:t>
            </a:r>
            <a:endParaRPr lang="en-US" sz="3200" dirty="0"/>
          </a:p>
        </p:txBody>
      </p:sp>
      <p:sp>
        <p:nvSpPr>
          <p:cNvPr id="6" name="Slide Number Placeholder 7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9"/>
          <p:cNvSpPr txBox="1">
            <a:spLocks/>
          </p:cNvSpPr>
          <p:nvPr/>
        </p:nvSpPr>
        <p:spPr>
          <a:xfrm>
            <a:off x="8132852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507485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website is not successful in achieving its goal when the user is unable to perform the desired task.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632474"/>
            <a:ext cx="6629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 have a purpose to visit a websites, it could be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9"/>
          <p:cNvSpPr txBox="1">
            <a:spLocks/>
          </p:cNvSpPr>
          <p:nvPr/>
        </p:nvSpPr>
        <p:spPr>
          <a:xfrm>
            <a:off x="8382000" y="6356351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0" y="685800"/>
            <a:ext cx="7543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838200"/>
            <a:ext cx="101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Why?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371600" y="20635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procure information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perform a task</a:t>
            </a:r>
            <a:endParaRPr lang="en-US" dirty="0"/>
          </a:p>
        </p:txBody>
      </p:sp>
      <p:pic>
        <p:nvPicPr>
          <p:cNvPr id="18" name="Picture 17" descr="m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486" y="3121429"/>
            <a:ext cx="1219199" cy="121919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068286" y="4035829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44686" y="3350029"/>
            <a:ext cx="1295400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92486" y="3959629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20686" y="350242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procure information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perform a task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183086" y="3350029"/>
            <a:ext cx="1360714" cy="1066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839048" y="1836028"/>
            <a:ext cx="190500" cy="142875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811705" y="5158805"/>
            <a:ext cx="190500" cy="142875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2738" y="1853148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Understanding the user makes the task of designing a user-friendly web page or application  easier.</a:t>
            </a:r>
          </a:p>
          <a:p>
            <a:endParaRPr lang="en-US" dirty="0" smtClean="0"/>
          </a:p>
        </p:txBody>
      </p:sp>
      <p:sp>
        <p:nvSpPr>
          <p:cNvPr id="13" name="Cloud Callout 12"/>
          <p:cNvSpPr/>
          <p:nvPr/>
        </p:nvSpPr>
        <p:spPr>
          <a:xfrm>
            <a:off x="6520926" y="2221452"/>
            <a:ext cx="2056576" cy="1243935"/>
          </a:xfrm>
          <a:prstGeom prst="cloudCallout">
            <a:avLst>
              <a:gd name="adj1" fmla="val 9919"/>
              <a:gd name="adj2" fmla="val 141195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62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0" y="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843710" y="1999146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85800"/>
            <a:ext cx="7543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46847" y="1000780"/>
            <a:ext cx="368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How can we tackle this?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3116" y="35814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34397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Memory &amp; perception.</a:t>
            </a:r>
          </a:p>
          <a:p>
            <a:endParaRPr lang="en-US" dirty="0" smtClean="0"/>
          </a:p>
          <a:p>
            <a:r>
              <a:rPr lang="en-US" dirty="0" smtClean="0"/>
              <a:t>Attention</a:t>
            </a:r>
          </a:p>
          <a:p>
            <a:endParaRPr lang="en-US" dirty="0" smtClean="0"/>
          </a:p>
          <a:p>
            <a:r>
              <a:rPr lang="en-US" dirty="0" smtClean="0"/>
              <a:t>Learning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55148" y="2743200"/>
            <a:ext cx="5269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Insight into the cognitive abilities in terms of working with computers</a:t>
            </a:r>
          </a:p>
          <a:p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382358" y="4127346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03874" y="464820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4526" y="5126916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friendliness in visual design can be achieved by applying the </a:t>
            </a:r>
            <a:r>
              <a:rPr lang="en-US" b="1" dirty="0" smtClean="0"/>
              <a:t>Principles of Design.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lide Number Placeholder 19"/>
          <p:cNvSpPr txBox="1">
            <a:spLocks/>
          </p:cNvSpPr>
          <p:nvPr/>
        </p:nvSpPr>
        <p:spPr>
          <a:xfrm>
            <a:off x="8382000" y="6356351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ma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24600" y="4267201"/>
            <a:ext cx="2438401" cy="2590799"/>
          </a:xfrm>
          <a:prstGeom prst="rect">
            <a:avLst/>
          </a:prstGeom>
        </p:spPr>
      </p:pic>
      <p:sp>
        <p:nvSpPr>
          <p:cNvPr id="39" name="Isosceles Triangle 38"/>
          <p:cNvSpPr/>
          <p:nvPr/>
        </p:nvSpPr>
        <p:spPr>
          <a:xfrm rot="5400000">
            <a:off x="843710" y="2890091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843710" y="5265879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85800"/>
            <a:ext cx="7543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9"/>
          <p:cNvSpPr txBox="1">
            <a:spLocks/>
          </p:cNvSpPr>
          <p:nvPr/>
        </p:nvSpPr>
        <p:spPr>
          <a:xfrm>
            <a:off x="8382000" y="6356351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79714" y="533400"/>
            <a:ext cx="54102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Principles of Design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119259"/>
            <a:ext cx="2133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>
              <a:lnSpc>
                <a:spcPct val="150000"/>
              </a:lnSpc>
              <a:buClr>
                <a:srgbClr val="7030A0"/>
              </a:buClr>
            </a:pPr>
            <a:r>
              <a:rPr lang="en-US" sz="1600" dirty="0" smtClean="0"/>
              <a:t>  Balance</a:t>
            </a:r>
          </a:p>
          <a:p>
            <a:pPr marL="274320">
              <a:lnSpc>
                <a:spcPct val="150000"/>
              </a:lnSpc>
              <a:buClr>
                <a:srgbClr val="7030A0"/>
              </a:buClr>
            </a:pPr>
            <a:r>
              <a:rPr lang="en-US" sz="1600" dirty="0" smtClean="0"/>
              <a:t>  Proportion</a:t>
            </a:r>
          </a:p>
          <a:p>
            <a:pPr marL="274320">
              <a:lnSpc>
                <a:spcPct val="150000"/>
              </a:lnSpc>
              <a:buClr>
                <a:srgbClr val="7030A0"/>
              </a:buClr>
            </a:pPr>
            <a:r>
              <a:rPr lang="en-US" sz="1600" dirty="0" smtClean="0"/>
              <a:t>  Emphasis</a:t>
            </a:r>
          </a:p>
          <a:p>
            <a:pPr marL="274320">
              <a:lnSpc>
                <a:spcPct val="150000"/>
              </a:lnSpc>
              <a:buClr>
                <a:srgbClr val="7030A0"/>
              </a:buClr>
            </a:pPr>
            <a:r>
              <a:rPr lang="en-US" sz="1600" dirty="0" smtClean="0"/>
              <a:t>  Rhythm</a:t>
            </a:r>
          </a:p>
          <a:p>
            <a:pPr marL="274320">
              <a:lnSpc>
                <a:spcPct val="150000"/>
              </a:lnSpc>
              <a:buClr>
                <a:srgbClr val="7030A0"/>
              </a:buClr>
            </a:pPr>
            <a:r>
              <a:rPr lang="en-US" sz="1600" dirty="0" smtClean="0"/>
              <a:t>  Unity</a:t>
            </a:r>
          </a:p>
          <a:p>
            <a:pPr marL="27432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endParaRPr lang="en-US" sz="1600" dirty="0" smtClean="0"/>
          </a:p>
          <a:p>
            <a:pPr marL="27432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endParaRPr lang="en-US" sz="1600" dirty="0" smtClean="0"/>
          </a:p>
          <a:p>
            <a:pPr marL="274320">
              <a:lnSpc>
                <a:spcPct val="150000"/>
              </a:lnSpc>
              <a:buClr>
                <a:srgbClr val="7030A0"/>
              </a:buClr>
            </a:pPr>
            <a:endParaRPr lang="en-US" sz="1600" dirty="0" smtClean="0"/>
          </a:p>
          <a:p>
            <a:pPr marL="27432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endParaRPr lang="en-US" sz="1600" dirty="0" smtClean="0"/>
          </a:p>
          <a:p>
            <a:pPr>
              <a:buClr>
                <a:srgbClr val="7030A0"/>
              </a:buClr>
            </a:pP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289180" y="6422316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981201"/>
            <a:ext cx="701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principles govern the relationships of the elements used and organize the composition as a whole.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9" name="Oval 18"/>
          <p:cNvSpPr/>
          <p:nvPr/>
        </p:nvSpPr>
        <p:spPr>
          <a:xfrm>
            <a:off x="1014351" y="3321420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14351" y="3690768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14351" y="4060116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14351" y="4430358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14351" y="4799706"/>
            <a:ext cx="76200" cy="762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esa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667125"/>
            <a:ext cx="3133725" cy="31908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9"/>
          <p:cNvSpPr txBox="1">
            <a:spLocks/>
          </p:cNvSpPr>
          <p:nvPr/>
        </p:nvSpPr>
        <p:spPr>
          <a:xfrm>
            <a:off x="8382000" y="6356351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0" y="685800"/>
            <a:ext cx="7543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79714" y="533400"/>
            <a:ext cx="54102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Balance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1828800"/>
            <a:ext cx="70104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Balance is the concept of visual equilibrium, and relates to our physical sense of balance.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results in visual stability.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Types of balance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Symmetrical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Asymmetrical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843710" y="1999146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843710" y="2890091"/>
            <a:ext cx="128053" cy="96040"/>
          </a:xfrm>
          <a:prstGeom prst="triangl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7543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79714" y="533400"/>
            <a:ext cx="54102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Symmetrical Balance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317811"/>
            <a:ext cx="7010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Symmetrical balance is achieved by placing elements in a very even fashion across a central axis.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" name="Picture 9" descr="Snowflake_300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0"/>
            <a:ext cx="2600325" cy="2857500"/>
          </a:xfrm>
          <a:prstGeom prst="rect">
            <a:avLst/>
          </a:prstGeom>
        </p:spPr>
      </p:pic>
      <p:pic>
        <p:nvPicPr>
          <p:cNvPr id="11" name="Picture 10" descr="butterfly2_repai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22" y="3733800"/>
            <a:ext cx="2954078" cy="1971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0069" y="6019800"/>
            <a:ext cx="1415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Radial Symmetry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42214" y="5998284"/>
            <a:ext cx="156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Bilateral Symmetry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9"/>
          <p:cNvSpPr txBox="1">
            <a:spLocks/>
          </p:cNvSpPr>
          <p:nvPr/>
        </p:nvSpPr>
        <p:spPr>
          <a:xfrm>
            <a:off x="8382000" y="6356351"/>
            <a:ext cx="30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oog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5" y="1752594"/>
            <a:ext cx="7673951" cy="4038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67802" y="6353784"/>
            <a:ext cx="64477" cy="3809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07888" y="6353784"/>
            <a:ext cx="128954" cy="380995"/>
          </a:xfrm>
          <a:prstGeom prst="rect">
            <a:avLst/>
          </a:prstGeom>
          <a:solidFill>
            <a:srgbClr val="519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0334" y="6353784"/>
            <a:ext cx="257908" cy="380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35697" y="6353789"/>
            <a:ext cx="838200" cy="3809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9"/>
          <p:cNvSpPr txBox="1">
            <a:spLocks/>
          </p:cNvSpPr>
          <p:nvPr/>
        </p:nvSpPr>
        <p:spPr>
          <a:xfrm>
            <a:off x="8077200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1A9A2-F8FD-4D77-9240-0995F6ED0B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31116" y="620358"/>
            <a:ext cx="7010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Centering is the easiest way to get a symmetrically balanced page.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A9A2-F8FD-4D77-9240-0995F6ED0B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15240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Use of principles of visual Design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0" y="685800"/>
            <a:ext cx="7924800" cy="889000"/>
          </a:xfrm>
          <a:prstGeom prst="rect">
            <a:avLst/>
          </a:prstGeom>
          <a:solidFill>
            <a:srgbClr val="FCA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79714" y="533400"/>
            <a:ext cx="54102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Asymmetrical Balance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447800"/>
            <a:ext cx="7010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 involves placement of objects in a way that will allow objects of varying visual weight to balance one another around a fulcrum point.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" name="Picture 9" descr="entrancewallcr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52" y="3048000"/>
            <a:ext cx="3685864" cy="1842932"/>
          </a:xfrm>
          <a:prstGeom prst="rect">
            <a:avLst/>
          </a:prstGeom>
        </p:spPr>
      </p:pic>
      <p:pic>
        <p:nvPicPr>
          <p:cNvPr id="11" name="Picture 10" descr="fa58964f240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48000"/>
            <a:ext cx="3034694" cy="3040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606</Words>
  <Application>Microsoft Office PowerPoint</Application>
  <PresentationFormat>On-screen Show (4:3)</PresentationFormat>
  <Paragraphs>165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Principles of Design</vt:lpstr>
      <vt:lpstr>Balance</vt:lpstr>
      <vt:lpstr>Symmetrical Balance</vt:lpstr>
      <vt:lpstr>Slide 8</vt:lpstr>
      <vt:lpstr>Asymmetrical Balance</vt:lpstr>
      <vt:lpstr>Slide 10</vt:lpstr>
      <vt:lpstr>Slide 11</vt:lpstr>
      <vt:lpstr>Emphasis</vt:lpstr>
      <vt:lpstr>Slide 13</vt:lpstr>
      <vt:lpstr>Slide 14</vt:lpstr>
      <vt:lpstr>Slide 15</vt:lpstr>
      <vt:lpstr>Harmony</vt:lpstr>
      <vt:lpstr>Slide 17</vt:lpstr>
      <vt:lpstr>Slide 18</vt:lpstr>
      <vt:lpstr>Slide 19</vt:lpstr>
      <vt:lpstr>Slide 20</vt:lpstr>
    </vt:vector>
  </TitlesOfParts>
  <Company>cts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189920</dc:creator>
  <cp:lastModifiedBy>235491</cp:lastModifiedBy>
  <cp:revision>371</cp:revision>
  <dcterms:created xsi:type="dcterms:W3CDTF">2009-07-09T12:05:42Z</dcterms:created>
  <dcterms:modified xsi:type="dcterms:W3CDTF">2010-08-05T10:02:52Z</dcterms:modified>
</cp:coreProperties>
</file>