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6" r:id="rId4"/>
    <p:sldId id="277" r:id="rId5"/>
    <p:sldId id="278" r:id="rId6"/>
    <p:sldId id="279" r:id="rId7"/>
    <p:sldId id="261" r:id="rId8"/>
    <p:sldId id="262" r:id="rId9"/>
    <p:sldId id="264" r:id="rId10"/>
    <p:sldId id="265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288250563555273E-2"/>
          <c:y val="1.0988444626239905E-2"/>
          <c:w val="0.92586206896551726"/>
          <c:h val="0.56067961165048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'[Диаграмма в D  общая РОСНАНО 2019 Отчет_ШГО_2019 Раздел II_начальная версия.doc 2]Лист1'!$B$4</c:f>
              <c:strCache>
                <c:ptCount val="1"/>
                <c:pt idx="0">
                  <c:v>Рост количества образовательных программ для наноиндустрии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'[Диаграмма в D  общая РОСНАНО 2019 Отчет_ШГО_2019 Раздел II_начальная версия.doc 2]Лист1'!$C$3:$D$3</c:f>
              <c:strCache>
                <c:ptCount val="2"/>
                <c:pt idx="0">
                  <c:v>2011-2014 гг.</c:v>
                </c:pt>
                <c:pt idx="1">
                  <c:v>2015-2019 гг.</c:v>
                </c:pt>
              </c:strCache>
            </c:strRef>
          </c:cat>
          <c:val>
            <c:numRef>
              <c:f>'[Диаграмма в D  общая РОСНАНО 2019 Отчет_ШГО_2019 Раздел II_начальная версия.doc 2]Лист1'!$C$4:$D$4</c:f>
              <c:numCache>
                <c:formatCode>0.0%</c:formatCode>
                <c:ptCount val="2"/>
                <c:pt idx="0">
                  <c:v>0.83333333333333337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'[Диаграмма в D  общая РОСНАНО 2019 Отчет_ШГО_2019 Раздел II_начальная версия.doc 2]Лист1'!$B$5</c:f>
              <c:strCache>
                <c:ptCount val="1"/>
                <c:pt idx="0">
                  <c:v>Рост численности специалистов, подготовленных для наноиндустрии</c:v>
                </c:pt>
              </c:strCache>
            </c:strRef>
          </c:tx>
          <c:spPr>
            <a:solidFill>
              <a:srgbClr val="FFFF9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'[Диаграмма в D  общая РОСНАНО 2019 Отчет_ШГО_2019 Раздел II_начальная версия.doc 2]Лист1'!$C$3:$D$3</c:f>
              <c:strCache>
                <c:ptCount val="2"/>
                <c:pt idx="0">
                  <c:v>2011-2014 гг.</c:v>
                </c:pt>
                <c:pt idx="1">
                  <c:v>2015-2019 гг.</c:v>
                </c:pt>
              </c:strCache>
            </c:strRef>
          </c:cat>
          <c:val>
            <c:numRef>
              <c:f>'[Диаграмма в D  общая РОСНАНО 2019 Отчет_ШГО_2019 Раздел II_начальная версия.doc 2]Лист1'!$C$5:$D$5</c:f>
              <c:numCache>
                <c:formatCode>0.0%</c:formatCode>
                <c:ptCount val="2"/>
                <c:pt idx="0">
                  <c:v>0.27777777777777779</c:v>
                </c:pt>
                <c:pt idx="1">
                  <c:v>0.44500000000000001</c:v>
                </c:pt>
              </c:numCache>
            </c:numRef>
          </c:val>
        </c:ser>
        <c:ser>
          <c:idx val="2"/>
          <c:order val="2"/>
          <c:tx>
            <c:strRef>
              <c:f>'[Диаграмма в D  общая РОСНАНО 2019 Отчет_ШГО_2019 Раздел II_начальная версия.doc 2]Лист1'!$B$6</c:f>
              <c:strCache>
                <c:ptCount val="1"/>
                <c:pt idx="0">
                  <c:v>Осуществление наборов по ОП, созданным при поддержке РОСНАНО, после завершения проекта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'[Диаграмма в D  общая РОСНАНО 2019 Отчет_ШГО_2019 Раздел II_начальная версия.doc 2]Лист1'!$C$3:$D$3</c:f>
              <c:strCache>
                <c:ptCount val="2"/>
                <c:pt idx="0">
                  <c:v>2011-2014 гг.</c:v>
                </c:pt>
                <c:pt idx="1">
                  <c:v>2015-2019 гг.</c:v>
                </c:pt>
              </c:strCache>
            </c:strRef>
          </c:cat>
          <c:val>
            <c:numRef>
              <c:f>'[Диаграмма в D  общая РОСНАНО 2019 Отчет_ШГО_2019 Раздел II_начальная версия.doc 2]Лист1'!$C$6:$D$6</c:f>
              <c:numCache>
                <c:formatCode>0.0%</c:formatCode>
                <c:ptCount val="2"/>
                <c:pt idx="0">
                  <c:v>0.94444444444444442</c:v>
                </c:pt>
                <c:pt idx="1">
                  <c:v>0.72199999999999998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0148104"/>
        <c:axId val="180886992"/>
      </c:barChart>
      <c:catAx>
        <c:axId val="240148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/>
                  <a:t>2011-2014 гг.			2015-2019 гг.</a:t>
                </a:r>
              </a:p>
            </c:rich>
          </c:tx>
          <c:layout>
            <c:manualLayout>
              <c:xMode val="edge"/>
              <c:yMode val="edge"/>
              <c:x val="0.20114942528735633"/>
              <c:y val="0.6672543680029272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0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8088699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80886992"/>
        <c:scaling>
          <c:orientation val="minMax"/>
          <c:max val="1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Доля вузов,%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0.0%" sourceLinked="1"/>
        <c:majorTickMark val="out"/>
        <c:minorTickMark val="none"/>
        <c:tickLblPos val="nextTo"/>
        <c:crossAx val="240148104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2.9885057471264367E-2"/>
          <c:y val="0.74223244882593431"/>
          <c:w val="0.96724137931034482"/>
          <c:h val="0.21601941747572814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A336-89C1-4A2A-A198-46323BD716AB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9D6C-6E4F-44D5-911B-74289F73E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0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ru-RU" altLang="ru-RU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4546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56DA81-625F-49E0-B64D-28FD123CFAE4}" type="slidenum">
              <a:rPr lang="ru-RU" altLang="ru-RU">
                <a:latin typeface="Calibri" pitchFamily="34" charset="0"/>
                <a:cs typeface="Arial" pitchFamily="34" charset="0"/>
              </a:rPr>
              <a:pPr eaLnBrk="1" hangingPunct="1"/>
              <a:t>10</a:t>
            </a:fld>
            <a:endParaRPr lang="ru-RU" altLang="ru-RU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2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6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23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0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5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7B5-414B-4FC8-BFBF-6FD2A5D040E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26A7-1C63-4A69-B6AF-859B8B8CD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1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Эффекты образовательного проекта РОСНАНО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Прудникова Виктория Аркадьевна,</a:t>
            </a:r>
          </a:p>
          <a:p>
            <a:pPr algn="r"/>
            <a:r>
              <a:rPr lang="ru-RU" dirty="0" smtClean="0"/>
              <a:t> директор Самарского филиала РАНХиГС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7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751" y="603250"/>
            <a:ext cx="2500313" cy="175418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Изучение запросов проектной компании и квалификационных дефицитов работников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1" y="603250"/>
            <a:ext cx="2500313" cy="17541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Определение списка требуемых профессиональных компетенций</a:t>
            </a:r>
          </a:p>
          <a:p>
            <a:pPr>
              <a:defRPr/>
            </a:pP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751" y="571500"/>
            <a:ext cx="2500313" cy="17541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Определение показателей и форм оценивания профессиональных компетенций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751" y="2714625"/>
            <a:ext cx="2500313" cy="17541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/>
            </a:r>
            <a:br>
              <a:rPr lang="ru-RU" b="1" dirty="0">
                <a:latin typeface="Arial" charset="0"/>
                <a:cs typeface="Arial" charset="0"/>
              </a:rPr>
            </a:br>
            <a:r>
              <a:rPr lang="ru-RU" b="1" dirty="0">
                <a:latin typeface="Arial" charset="0"/>
                <a:cs typeface="Arial" charset="0"/>
              </a:rPr>
              <a:t>Разработка оценочных средств для оценивания профессиональных компетенций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1" y="2714625"/>
            <a:ext cx="2500313" cy="17541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Определение модульной структуры образовательной программы</a:t>
            </a:r>
          </a:p>
        </p:txBody>
      </p:sp>
      <p:cxnSp>
        <p:nvCxnSpPr>
          <p:cNvPr id="14" name="Прямая со стрелкой 13"/>
          <p:cNvCxnSpPr>
            <a:stCxn id="4" idx="3"/>
            <a:endCxn id="5" idx="1"/>
          </p:cNvCxnSpPr>
          <p:nvPr/>
        </p:nvCxnSpPr>
        <p:spPr>
          <a:xfrm>
            <a:off x="4310064" y="1479550"/>
            <a:ext cx="357187" cy="158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  <a:endCxn id="7" idx="0"/>
          </p:cNvCxnSpPr>
          <p:nvPr/>
        </p:nvCxnSpPr>
        <p:spPr>
          <a:xfrm rot="5400000">
            <a:off x="8580439" y="2519364"/>
            <a:ext cx="388937" cy="15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167564" y="1500189"/>
            <a:ext cx="357187" cy="15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6" idx="2"/>
          </p:cNvCxnSpPr>
          <p:nvPr/>
        </p:nvCxnSpPr>
        <p:spPr>
          <a:xfrm flipV="1">
            <a:off x="5810250" y="2325689"/>
            <a:ext cx="2965450" cy="38893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0588" y="2714625"/>
            <a:ext cx="2500312" cy="17541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/>
            </a:r>
            <a:b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</a:b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Определение промежуточных результатов и входных требований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4322764" y="3692525"/>
            <a:ext cx="357187" cy="158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1188" y="4856164"/>
            <a:ext cx="2500312" cy="17541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Планирование содержания, образовательных технологий и ресурсов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4751" y="4786314"/>
            <a:ext cx="2500313" cy="17541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Разработка оценочных средств для оценивания промежуточных образовательных результатов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rot="5400000">
            <a:off x="2847976" y="4656138"/>
            <a:ext cx="388937" cy="158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2"/>
          </p:cNvCxnSpPr>
          <p:nvPr/>
        </p:nvCxnSpPr>
        <p:spPr>
          <a:xfrm rot="16200000" flipH="1">
            <a:off x="5811838" y="1716088"/>
            <a:ext cx="246062" cy="575151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8688" y="4857750"/>
            <a:ext cx="2500312" cy="17541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ru-RU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Разработка учебных материалов</a:t>
            </a:r>
            <a:br>
              <a:rPr lang="ru-RU" b="1" dirty="0">
                <a:latin typeface="Arial" charset="0"/>
                <a:cs typeface="Arial" charset="0"/>
              </a:rPr>
            </a:br>
            <a:r>
              <a:rPr lang="ru-RU" b="1" dirty="0">
                <a:latin typeface="Arial" charset="0"/>
                <a:cs typeface="Arial" charset="0"/>
              </a:rPr>
              <a:t/>
            </a:r>
            <a:br>
              <a:rPr lang="ru-RU" b="1" dirty="0">
                <a:latin typeface="Arial" charset="0"/>
                <a:cs typeface="Arial" charset="0"/>
              </a:rPr>
            </a:br>
            <a:endParaRPr lang="ru-RU" b="1" dirty="0">
              <a:latin typeface="Arial" charset="0"/>
              <a:cs typeface="Arial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381500" y="5715000"/>
            <a:ext cx="357188" cy="158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200901" y="3587073"/>
            <a:ext cx="357187" cy="158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59996" y="1166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33AAB"/>
                </a:solidFill>
              </a:rPr>
              <a:t>общий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461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2" y="204186"/>
            <a:ext cx="11887436" cy="6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Эффекты для университета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0860" y="319020"/>
            <a:ext cx="9659566" cy="61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Прямая 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«У </a:t>
            </a:r>
            <a:r>
              <a:rPr lang="ru-RU" i="1" dirty="0"/>
              <a:t>нас практически свой бренд появился.  Мы говорим о том, что мы не только умеем разрабатывать программы в области подготовки кадров для </a:t>
            </a:r>
            <a:r>
              <a:rPr lang="ru-RU" i="1" dirty="0" err="1"/>
              <a:t>наноиндустрии</a:t>
            </a:r>
            <a:r>
              <a:rPr lang="ru-RU" i="1" dirty="0"/>
              <a:t>, аддитивных технологий. Мы как сервис </a:t>
            </a:r>
            <a:r>
              <a:rPr lang="ru-RU" i="1" dirty="0" smtClean="0"/>
              <a:t>обладаем </a:t>
            </a:r>
            <a:r>
              <a:rPr lang="ru-RU" i="1" dirty="0"/>
              <a:t>методикой полноценной разработки таких программ, методологического сопровождения подготовки </a:t>
            </a:r>
            <a:r>
              <a:rPr lang="ru-RU" i="1" dirty="0" smtClean="0"/>
              <a:t>кадров... </a:t>
            </a:r>
            <a:r>
              <a:rPr lang="ru-RU" i="1" dirty="0"/>
              <a:t>Это скорее сопровождение с точки зрения подготовки индивидуальных программ повышения квалификации кадров для </a:t>
            </a:r>
            <a:r>
              <a:rPr lang="ru-RU" i="1" dirty="0" smtClean="0"/>
              <a:t>предприятий»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422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84428"/>
              </p:ext>
            </p:extLst>
          </p:nvPr>
        </p:nvGraphicFramePr>
        <p:xfrm>
          <a:off x="84308" y="287304"/>
          <a:ext cx="626745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5583" r="4195" b="1778"/>
          <a:stretch/>
        </p:blipFill>
        <p:spPr bwMode="auto">
          <a:xfrm>
            <a:off x="6037230" y="3615043"/>
            <a:ext cx="4791075" cy="30718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 rot="10800000" flipV="1">
            <a:off x="1955260" y="4875470"/>
            <a:ext cx="48346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u="none" strike="noStrike" baseline="0" dirty="0" smtClean="0">
                <a:latin typeface="InterFace-Bold"/>
              </a:rPr>
              <a:t>Применение разработанных</a:t>
            </a:r>
          </a:p>
          <a:p>
            <a:r>
              <a:rPr lang="ru-RU" b="1" i="0" u="none" strike="noStrike" baseline="0" dirty="0" smtClean="0">
                <a:latin typeface="InterFace-Bold"/>
              </a:rPr>
              <a:t>при поддержке Фонда программ</a:t>
            </a:r>
          </a:p>
          <a:p>
            <a:r>
              <a:rPr lang="ru-RU" b="1" i="0" u="none" strike="noStrike" baseline="0" dirty="0" smtClean="0">
                <a:latin typeface="InterFace-Bold"/>
              </a:rPr>
              <a:t>в действующих основных образовательных</a:t>
            </a:r>
          </a:p>
          <a:p>
            <a:r>
              <a:rPr lang="ru-RU" b="1" i="0" u="none" strike="noStrike" baseline="0" dirty="0" smtClean="0">
                <a:latin typeface="InterFace-Bold"/>
              </a:rPr>
              <a:t>программах в 2014-2019 гг.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9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Прямая 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«мы </a:t>
            </a:r>
            <a:r>
              <a:rPr lang="ru-RU" i="1" dirty="0"/>
              <a:t>сейчас &lt;такой подход&gt; на основные </a:t>
            </a:r>
            <a:r>
              <a:rPr lang="ru-RU" i="1" dirty="0" smtClean="0"/>
              <a:t>программы переносим</a:t>
            </a:r>
            <a:r>
              <a:rPr lang="ru-RU" i="1" dirty="0"/>
              <a:t>, </a:t>
            </a:r>
            <a:r>
              <a:rPr lang="ru-RU" i="1" dirty="0" smtClean="0"/>
              <a:t>……, </a:t>
            </a:r>
            <a:r>
              <a:rPr lang="ru-RU" i="1" dirty="0"/>
              <a:t>мне кажется, что этой методикой я уже живу. И когда вижу другой подход, меня это уже сильно напрягает, хотя сначала было в точности </a:t>
            </a:r>
            <a:r>
              <a:rPr lang="ru-RU" i="1" dirty="0" smtClean="0"/>
              <a:t>наоборот»</a:t>
            </a:r>
          </a:p>
          <a:p>
            <a:r>
              <a:rPr lang="ru-RU" i="1" dirty="0"/>
              <a:t>«сейчас только так и работаем, на потребителя. У нас теперь более 100 программ, </a:t>
            </a:r>
            <a:r>
              <a:rPr lang="ru-RU" i="1" dirty="0" smtClean="0"/>
              <a:t>… четко </a:t>
            </a:r>
            <a:r>
              <a:rPr lang="ru-RU" i="1" dirty="0"/>
              <a:t>работает система по ФИОП, это очень нас научило многому</a:t>
            </a:r>
            <a:r>
              <a:rPr lang="ru-RU" i="1" dirty="0" smtClean="0"/>
              <a:t>»</a:t>
            </a:r>
            <a:r>
              <a:rPr lang="ru-RU" i="1" dirty="0"/>
              <a:t> </a:t>
            </a:r>
            <a:r>
              <a:rPr lang="ru-RU" i="1" dirty="0" smtClean="0"/>
              <a:t>  </a:t>
            </a:r>
          </a:p>
          <a:p>
            <a:r>
              <a:rPr lang="ru-RU" i="1" dirty="0" smtClean="0"/>
              <a:t>«благодаря </a:t>
            </a:r>
            <a:r>
              <a:rPr lang="ru-RU" i="1" dirty="0" err="1"/>
              <a:t>ФИОПу</a:t>
            </a:r>
            <a:r>
              <a:rPr lang="ru-RU" i="1" dirty="0"/>
              <a:t>, мы можем говорить о том, что у нас есть не только интуитивное знание, как разрабатывать по запросу, а есть конкретная технология»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7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4294967295"/>
          </p:nvPr>
        </p:nvSpPr>
        <p:spPr>
          <a:xfrm rot="10800000" flipV="1">
            <a:off x="2163190" y="1301751"/>
            <a:ext cx="3639847" cy="1627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Наличие в университетах структурных подразделений или функционала, ориентированных на работу с внешними запросами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294967295"/>
          </p:nvPr>
        </p:nvSpPr>
        <p:spPr>
          <a:xfrm>
            <a:off x="6939380" y="1775534"/>
            <a:ext cx="3728621" cy="16153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Доля вузов, демонстрирующих примеры институционализации практик стратегического взаимодействия работодателей и университетов</a:t>
            </a:r>
          </a:p>
        </p:txBody>
      </p:sp>
      <p:pic>
        <p:nvPicPr>
          <p:cNvPr id="10" name="Объект 9"/>
          <p:cNvPicPr>
            <a:picLocks noGrp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r="2362" b="10036"/>
          <a:stretch/>
        </p:blipFill>
        <p:spPr bwMode="auto">
          <a:xfrm>
            <a:off x="6780214" y="3808414"/>
            <a:ext cx="3887787" cy="3074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" b="8243"/>
          <a:stretch/>
        </p:blipFill>
        <p:spPr bwMode="auto">
          <a:xfrm>
            <a:off x="1602583" y="3116062"/>
            <a:ext cx="4667250" cy="3513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Прямая 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/>
              <a:t> «До </a:t>
            </a:r>
            <a:r>
              <a:rPr lang="ru-RU" i="1" dirty="0"/>
              <a:t>этого у нас была классическая биотехнология, после разработки этой программы, у нас появилось в качестве приоритетного направления фармацевтическая биотехнология, как раз ориентированная под </a:t>
            </a:r>
            <a:r>
              <a:rPr lang="ru-RU" i="1" dirty="0" err="1" smtClean="0"/>
              <a:t>нанобиофармацевтику</a:t>
            </a:r>
            <a:r>
              <a:rPr lang="ru-RU" i="1" dirty="0" smtClean="0"/>
              <a:t>»</a:t>
            </a:r>
          </a:p>
          <a:p>
            <a:r>
              <a:rPr lang="ru-RU" i="1" dirty="0" smtClean="0"/>
              <a:t>«Те </a:t>
            </a:r>
            <a:r>
              <a:rPr lang="ru-RU" i="1" dirty="0"/>
              <a:t>люди, которые у нас в свое время обучились на проекте </a:t>
            </a:r>
            <a:r>
              <a:rPr lang="ru-RU" i="1" dirty="0" err="1"/>
              <a:t>Роснано</a:t>
            </a:r>
            <a:r>
              <a:rPr lang="ru-RU" i="1" dirty="0"/>
              <a:t>, я имею ввиду не слушателей, а преподавателей… они как раз главные инициаторы теперь, в хорошем смысле, агенты влияния на кафедру, которые говорят, что давайте делать все таки по-человечески, а не как бы нам «</a:t>
            </a:r>
            <a:r>
              <a:rPr lang="ru-RU" i="1" dirty="0" err="1"/>
              <a:t>запоточить</a:t>
            </a:r>
            <a:r>
              <a:rPr lang="ru-RU" i="1" dirty="0"/>
              <a:t>» большее количество народу в одной </a:t>
            </a:r>
            <a:r>
              <a:rPr lang="ru-RU" i="1" dirty="0" smtClean="0"/>
              <a:t>аудитории».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31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00951" y="2247901"/>
            <a:ext cx="3067050" cy="318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Факторы, определившие </a:t>
            </a:r>
            <a:r>
              <a:rPr lang="ru-RU" dirty="0" err="1"/>
              <a:t>послепроектное</a:t>
            </a:r>
            <a:r>
              <a:rPr lang="ru-RU" dirty="0"/>
              <a:t> использование образовательных программ за весь период проекта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99914" y="-161806"/>
            <a:ext cx="9134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27260"/>
              </p:ext>
            </p:extLst>
          </p:nvPr>
        </p:nvGraphicFramePr>
        <p:xfrm>
          <a:off x="369652" y="2"/>
          <a:ext cx="7231300" cy="67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4" imgW="5991343" imgH="7477040" progId="Excel.Chart.8">
                  <p:embed/>
                </p:oleObj>
              </mc:Choice>
              <mc:Fallback>
                <p:oleObj name="Chart" r:id="rId4" imgW="5991343" imgH="74770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52" y="2"/>
                        <a:ext cx="7231300" cy="6734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2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61" y="-379378"/>
            <a:ext cx="11283519" cy="72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prudnikovava@yandex.ru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2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57"/>
            <a:ext cx="12192000" cy="67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Доля трудоспособного населения с дополнительным образованием и </a:t>
            </a:r>
            <a:r>
              <a:rPr lang="ru-RU" sz="3600" b="1" dirty="0" err="1"/>
              <a:t>подушевой</a:t>
            </a:r>
            <a:r>
              <a:rPr lang="ru-RU" sz="3600" b="1" dirty="0"/>
              <a:t> ВВП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4" y="1552705"/>
            <a:ext cx="10050516" cy="5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Количество </a:t>
            </a:r>
            <a:r>
              <a:rPr lang="ru-RU" sz="2800" b="1" dirty="0" smtClean="0"/>
              <a:t>часов ДПО </a:t>
            </a:r>
            <a:r>
              <a:rPr lang="ru-RU" sz="2800" b="1" dirty="0"/>
              <a:t>в год на 1 жителя в регионе и безработица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39" y="1502061"/>
            <a:ext cx="8492357" cy="52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905522" y="426127"/>
            <a:ext cx="10670960" cy="575083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РФ </a:t>
            </a:r>
            <a:r>
              <a:rPr lang="ru-RU" dirty="0"/>
              <a:t>только 21% граждан с высшим образованием обучались по программам ДПО в течение последних семи лет. В странах </a:t>
            </a:r>
            <a:r>
              <a:rPr lang="ru-RU" dirty="0" smtClean="0"/>
              <a:t>ОЭСР дополнительным </a:t>
            </a:r>
            <a:r>
              <a:rPr lang="ru-RU" dirty="0"/>
              <a:t>образованием охвачено около </a:t>
            </a:r>
            <a:r>
              <a:rPr lang="ru-RU" dirty="0" smtClean="0"/>
              <a:t>50% </a:t>
            </a:r>
            <a:r>
              <a:rPr lang="ru-RU" dirty="0"/>
              <a:t>квалифицированного персонала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качестве главного и общего для всех </a:t>
            </a:r>
            <a:r>
              <a:rPr lang="ru-RU" dirty="0" err="1" smtClean="0"/>
              <a:t>грантополучателей</a:t>
            </a:r>
            <a:r>
              <a:rPr lang="ru-RU" dirty="0" smtClean="0"/>
              <a:t> критерия результативности в проекте условий новой программы поддержки университетов «Приоритет-2030» взято ДПО</a:t>
            </a:r>
          </a:p>
          <a:p>
            <a:r>
              <a:rPr lang="ru-RU" dirty="0" smtClean="0"/>
              <a:t>Уже 2021 году </a:t>
            </a:r>
            <a:r>
              <a:rPr lang="ru-RU" dirty="0" err="1" smtClean="0"/>
              <a:t>Минобрнауки</a:t>
            </a:r>
            <a:r>
              <a:rPr lang="ru-RU" dirty="0" smtClean="0"/>
              <a:t> потребует от каждого из 106 участников программы предъявить 4 тысячи новых учащихся по ДПО, и затем поступательно наращивать их количество каждый год</a:t>
            </a:r>
          </a:p>
          <a:p>
            <a:r>
              <a:rPr lang="ru-RU" dirty="0"/>
              <a:t>в 2020 году в сфере услуг дополнительного профессионального обращалось около 93,8 млрд рублей. </a:t>
            </a:r>
            <a:r>
              <a:rPr lang="ru-RU" dirty="0" smtClean="0"/>
              <a:t>Менее </a:t>
            </a:r>
            <a:r>
              <a:rPr lang="ru-RU" dirty="0"/>
              <a:t>половины этих денег </a:t>
            </a:r>
            <a:r>
              <a:rPr lang="ru-RU" dirty="0" smtClean="0"/>
              <a:t>(41%) приходится </a:t>
            </a:r>
            <a:r>
              <a:rPr lang="ru-RU" dirty="0"/>
              <a:t>на инвестиции бизнеса в обучение своих сотрудников, до 37% - средства различных бюджетных программ. Оставшаяся часть </a:t>
            </a:r>
            <a:r>
              <a:rPr lang="ru-RU" dirty="0" smtClean="0"/>
              <a:t>(22</a:t>
            </a:r>
            <a:r>
              <a:rPr lang="ru-RU" dirty="0"/>
              <a:t>%) – личные сбережения обучающихся.</a:t>
            </a:r>
          </a:p>
        </p:txBody>
      </p:sp>
    </p:spTree>
    <p:extLst>
      <p:ext uri="{BB962C8B-B14F-4D97-AF65-F5344CB8AC3E}">
        <p14:creationId xmlns:p14="http://schemas.microsoft.com/office/powerpoint/2010/main" val="22318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47888" y="2676526"/>
            <a:ext cx="7886700" cy="188595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Особенности реализуемой технологии или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19464" y="4589463"/>
            <a:ext cx="8827985" cy="1500187"/>
          </a:xfrm>
        </p:spPr>
        <p:txBody>
          <a:bodyPr/>
          <a:lstStyle/>
          <a:p>
            <a:r>
              <a:rPr lang="ru-RU" dirty="0" smtClean="0"/>
              <a:t>зачем </a:t>
            </a:r>
            <a:r>
              <a:rPr lang="ru-RU" dirty="0"/>
              <a:t>нам модульно-</a:t>
            </a:r>
            <a:r>
              <a:rPr lang="ru-RU" dirty="0" err="1"/>
              <a:t>компетентностный</a:t>
            </a:r>
            <a:r>
              <a:rPr lang="ru-RU" dirty="0"/>
              <a:t> </a:t>
            </a:r>
            <a:r>
              <a:rPr lang="ru-RU" dirty="0" smtClean="0"/>
              <a:t>подход?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8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Стереотипы/проблемы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r>
              <a:rPr lang="ru-RU" b="1" dirty="0"/>
              <a:t>Спланировать содержание обучения из своих собственных представлений о том, что нужно производству и существующих в вузах курсов.</a:t>
            </a:r>
            <a:endParaRPr lang="ru-RU" dirty="0"/>
          </a:p>
          <a:p>
            <a:r>
              <a:rPr lang="ru-RU" b="1" dirty="0"/>
              <a:t>Стремление активно использовать уже имеющиеся разработки курсов и модулей</a:t>
            </a:r>
            <a:endParaRPr lang="ru-RU" dirty="0"/>
          </a:p>
          <a:p>
            <a:r>
              <a:rPr lang="ru-RU" b="1" dirty="0"/>
              <a:t>Создание избыточных объемов содержания, стремление готовить специалиста «с нуля», исходя из того, что «лишние знания не помешают</a:t>
            </a:r>
            <a:r>
              <a:rPr lang="ru-RU" b="1" dirty="0" smtClean="0"/>
              <a:t>» </a:t>
            </a:r>
            <a:endParaRPr lang="ru-RU" dirty="0"/>
          </a:p>
          <a:p>
            <a:r>
              <a:rPr lang="ru-RU" b="1" dirty="0"/>
              <a:t>Самостоятельная работа обучающихся часто рассматривается как время «самоподготовки», результаты которого не нужно планировать, а способы их достижений – </a:t>
            </a:r>
            <a:r>
              <a:rPr lang="ru-RU" b="1" dirty="0" err="1" smtClean="0"/>
              <a:t>технологизировать</a:t>
            </a:r>
            <a:endParaRPr lang="ru-RU" dirty="0"/>
          </a:p>
          <a:p>
            <a:r>
              <a:rPr lang="ru-RU" b="1" dirty="0"/>
              <a:t>Отношение к консультациям с </a:t>
            </a:r>
            <a:r>
              <a:rPr lang="ru-RU" b="1" dirty="0" err="1"/>
              <a:t>тьюторами</a:t>
            </a:r>
            <a:r>
              <a:rPr lang="ru-RU" b="1" dirty="0"/>
              <a:t>, как к контрольной процедуре, которую надо пройти, а не как к ресурсу, который необходимо эффективно использовать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4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640646" y="4347869"/>
            <a:ext cx="246796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ru-RU" sz="900" b="1" dirty="0">
              <a:solidFill>
                <a:srgbClr val="000000">
                  <a:lumMod val="75000"/>
                </a:srgb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  <a:t>Знания</a:t>
            </a:r>
            <a:b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</a:br>
            <a:endParaRPr lang="ru-RU" sz="900" b="1" dirty="0">
              <a:solidFill>
                <a:srgbClr val="000000">
                  <a:lumMod val="75000"/>
                </a:srgb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30837" y="3551377"/>
            <a:ext cx="2467963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900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  <a:t/>
            </a:r>
            <a:br>
              <a:rPr lang="ru-RU" sz="900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</a:br>
            <a: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  <a:t>Умения</a:t>
            </a:r>
            <a:b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</a:br>
            <a:endParaRPr lang="ru-RU" sz="900" b="1" dirty="0">
              <a:solidFill>
                <a:srgbClr val="000000">
                  <a:lumMod val="75000"/>
                </a:srgb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30839" y="1882143"/>
            <a:ext cx="2467960" cy="7386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100" b="1" dirty="0">
                <a:solidFill>
                  <a:schemeClr val="bg1"/>
                </a:solidFill>
                <a:cs typeface="Arial" pitchFamily="34" charset="0"/>
              </a:rPr>
              <a:t>Профессиональная компетенция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2619675" y="2766988"/>
            <a:ext cx="246796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  <a:t>Опыт</a:t>
            </a:r>
            <a:b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</a:br>
            <a:r>
              <a:rPr lang="ru-RU" b="1" dirty="0">
                <a:solidFill>
                  <a:srgbClr val="000000">
                    <a:lumMod val="75000"/>
                  </a:srgbClr>
                </a:solidFill>
                <a:cs typeface="Arial" pitchFamily="34" charset="0"/>
              </a:rPr>
              <a:t>деятельности</a:t>
            </a:r>
            <a:endParaRPr lang="ru-RU" sz="1350" b="1" dirty="0">
              <a:solidFill>
                <a:srgbClr val="000000">
                  <a:lumMod val="75000"/>
                </a:srgbClr>
              </a:solidFill>
              <a:cs typeface="Arial" pitchFamily="34" charset="0"/>
            </a:endParaRPr>
          </a:p>
        </p:txBody>
      </p:sp>
      <p:cxnSp>
        <p:nvCxnSpPr>
          <p:cNvPr id="51" name="Прямая со стрелкой 50"/>
          <p:cNvCxnSpPr>
            <a:endCxn id="26" idx="2"/>
          </p:cNvCxnSpPr>
          <p:nvPr/>
        </p:nvCxnSpPr>
        <p:spPr>
          <a:xfrm flipH="1" flipV="1">
            <a:off x="3864819" y="2620807"/>
            <a:ext cx="9808" cy="2048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0" idx="0"/>
            <a:endCxn id="37" idx="2"/>
          </p:cNvCxnSpPr>
          <p:nvPr/>
        </p:nvCxnSpPr>
        <p:spPr>
          <a:xfrm flipH="1" flipV="1">
            <a:off x="3853656" y="3413318"/>
            <a:ext cx="11162" cy="1380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7" idx="0"/>
            <a:endCxn id="20" idx="2"/>
          </p:cNvCxnSpPr>
          <p:nvPr/>
        </p:nvCxnSpPr>
        <p:spPr>
          <a:xfrm flipH="1" flipV="1">
            <a:off x="3864819" y="4197708"/>
            <a:ext cx="9809" cy="1501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5075282" y="3112794"/>
            <a:ext cx="246264" cy="1154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4" name="Прямая соединительная линия 26623"/>
          <p:cNvCxnSpPr/>
          <p:nvPr/>
        </p:nvCxnSpPr>
        <p:spPr>
          <a:xfrm flipH="1">
            <a:off x="5324301" y="3066273"/>
            <a:ext cx="1" cy="1710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7" name="Прямая соединительная линия 26626"/>
          <p:cNvCxnSpPr/>
          <p:nvPr/>
        </p:nvCxnSpPr>
        <p:spPr>
          <a:xfrm flipH="1">
            <a:off x="5069608" y="4764847"/>
            <a:ext cx="246264" cy="1154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3" name="Прямая со стрелкой 26632"/>
          <p:cNvCxnSpPr/>
          <p:nvPr/>
        </p:nvCxnSpPr>
        <p:spPr>
          <a:xfrm flipH="1" flipV="1">
            <a:off x="2367562" y="1832437"/>
            <a:ext cx="9659" cy="3161762"/>
          </a:xfrm>
          <a:prstGeom prst="straightConnector1">
            <a:avLst/>
          </a:prstGeom>
          <a:ln w="5715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26633"/>
          <p:cNvSpPr txBox="1"/>
          <p:nvPr/>
        </p:nvSpPr>
        <p:spPr>
          <a:xfrm>
            <a:off x="2053969" y="1954948"/>
            <a:ext cx="392415" cy="29167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sz="1350" dirty="0"/>
              <a:t>Формирование</a:t>
            </a:r>
          </a:p>
        </p:txBody>
      </p:sp>
      <p:cxnSp>
        <p:nvCxnSpPr>
          <p:cNvPr id="76" name="Прямая со стрелкой 75"/>
          <p:cNvCxnSpPr/>
          <p:nvPr/>
        </p:nvCxnSpPr>
        <p:spPr>
          <a:xfrm flipH="1" flipV="1">
            <a:off x="1977092" y="1832437"/>
            <a:ext cx="9659" cy="3161762"/>
          </a:xfrm>
          <a:prstGeom prst="straightConnector1">
            <a:avLst/>
          </a:prstGeom>
          <a:ln w="57150">
            <a:solidFill>
              <a:srgbClr val="0099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97693" y="2266951"/>
            <a:ext cx="392415" cy="23042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sz="1350" dirty="0"/>
              <a:t>Планирование </a:t>
            </a: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437746" y="457200"/>
            <a:ext cx="4334280" cy="511929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ЦЕЛЬ</a:t>
            </a:r>
            <a:r>
              <a:rPr lang="ru-RU" sz="1800" dirty="0"/>
              <a:t>  </a:t>
            </a:r>
            <a:r>
              <a:rPr lang="ru-RU" sz="1800" dirty="0" smtClean="0"/>
              <a:t>- ПК                          Знания - </a:t>
            </a:r>
            <a:r>
              <a:rPr lang="ru-RU" sz="1800" b="1" dirty="0" smtClean="0">
                <a:solidFill>
                  <a:srgbClr val="FF0000"/>
                </a:solidFill>
              </a:rPr>
              <a:t>СРЕДСТВО</a:t>
            </a:r>
            <a:endParaRPr lang="ru-RU" sz="1800" b="1" dirty="0">
              <a:solidFill>
                <a:srgbClr val="FF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994843" y="457201"/>
            <a:ext cx="5814535" cy="579768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prstClr val="black"/>
                </a:solidFill>
              </a:rPr>
              <a:t>Образовательная программа ориентирована на восполнение квалификационных дефицитов обучающихся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</a:rPr>
              <a:t>Конечные результаты программы определяются посредством исследования квалификационных дефицитов, обусловленных изменениями внешних требований к процессу и \ или результатам выполнения трудовой функции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prstClr val="black"/>
                </a:solidFill>
              </a:rPr>
              <a:t>Образовательная программа – технология формирования профессиональных компетенций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</a:rPr>
              <a:t>Образовательная программа отчуждаема, ее трансферт легко алгоритмизируется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prstClr val="black"/>
                </a:solidFill>
              </a:rPr>
              <a:t>Образовательная программа – конструктор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</a:rPr>
              <a:t>Адаптация программы к запросу конкретного заказчика, потребностям и актуальной подготовке клиента («доводка программы») осуществляется в сжатые сроки.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</a:rPr>
              <a:t>Введение в программу новой целевой группы или нового конечного результата – профессиональной компетенции, также как сокращение количества целевых групп или конечных результатов </a:t>
            </a:r>
            <a:r>
              <a:rPr lang="ru-RU" sz="1600" dirty="0" err="1">
                <a:solidFill>
                  <a:prstClr val="black"/>
                </a:solidFill>
              </a:rPr>
              <a:t>технологизировано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prstClr val="black"/>
                </a:solidFill>
              </a:rPr>
              <a:t>Образовательная программа – ответственный документ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</a:rPr>
              <a:t>Образовательный результат признается таковым только если доказана принципиальная возможность оценить его средствами педагогической диагностики по завершении программы.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992221" y="1954948"/>
            <a:ext cx="4795736" cy="381158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868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772</Words>
  <Application>Microsoft Office PowerPoint</Application>
  <PresentationFormat>Широкоэкранный</PresentationFormat>
  <Paragraphs>75</Paragraphs>
  <Slides>20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 Unicode MS</vt:lpstr>
      <vt:lpstr>Arial</vt:lpstr>
      <vt:lpstr>Arial Cyr</vt:lpstr>
      <vt:lpstr>Calibri</vt:lpstr>
      <vt:lpstr>Calibri Light</vt:lpstr>
      <vt:lpstr>InterFace-Bold</vt:lpstr>
      <vt:lpstr>Тема Office</vt:lpstr>
      <vt:lpstr>Chart</vt:lpstr>
      <vt:lpstr>Эффекты образовательного проекта РОСНАНО </vt:lpstr>
      <vt:lpstr>Презентация PowerPoint</vt:lpstr>
      <vt:lpstr>Презентация PowerPoint</vt:lpstr>
      <vt:lpstr>Доля трудоспособного населения с дополнительным образованием и подушевой ВВП</vt:lpstr>
      <vt:lpstr>Количество часов ДПО в год на 1 жителя в регионе и безработица</vt:lpstr>
      <vt:lpstr>Презентация PowerPoint</vt:lpstr>
      <vt:lpstr> Особенности реализуемой технологии или</vt:lpstr>
      <vt:lpstr>Стереотипы/проблемы</vt:lpstr>
      <vt:lpstr>ЦЕЛЬ  - ПК                          Знания - СРЕДСТВО</vt:lpstr>
      <vt:lpstr>Презентация PowerPoint</vt:lpstr>
      <vt:lpstr>Презентация PowerPoint</vt:lpstr>
      <vt:lpstr>Эффекты для университета</vt:lpstr>
      <vt:lpstr>Презентация PowerPoint</vt:lpstr>
      <vt:lpstr>Прямая речь</vt:lpstr>
      <vt:lpstr>Презентация PowerPoint</vt:lpstr>
      <vt:lpstr>Прямая речь</vt:lpstr>
      <vt:lpstr>Презентация PowerPoint</vt:lpstr>
      <vt:lpstr>Прямая речь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Прудникова</dc:creator>
  <cp:lastModifiedBy>Прудникова</cp:lastModifiedBy>
  <cp:revision>7</cp:revision>
  <dcterms:created xsi:type="dcterms:W3CDTF">2021-10-24T08:50:42Z</dcterms:created>
  <dcterms:modified xsi:type="dcterms:W3CDTF">2021-10-26T07:52:11Z</dcterms:modified>
</cp:coreProperties>
</file>