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06" r:id="rId3"/>
    <p:sldId id="310" r:id="rId4"/>
    <p:sldId id="319" r:id="rId5"/>
    <p:sldId id="320" r:id="rId6"/>
    <p:sldId id="321" r:id="rId7"/>
    <p:sldId id="322" r:id="rId8"/>
    <p:sldId id="323" r:id="rId9"/>
    <p:sldId id="318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629" autoAdjust="0"/>
  </p:normalViewPr>
  <p:slideViewPr>
    <p:cSldViewPr>
      <p:cViewPr>
        <p:scale>
          <a:sx n="100" d="100"/>
          <a:sy n="100" d="100"/>
        </p:scale>
        <p:origin x="-1896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8"/>
          <p:cNvSpPr txBox="1">
            <a:spLocks/>
          </p:cNvSpPr>
          <p:nvPr/>
        </p:nvSpPr>
        <p:spPr>
          <a:xfrm>
            <a:off x="2411760" y="5588171"/>
            <a:ext cx="6400800" cy="7920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ru-RU" sz="11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4005064"/>
            <a:ext cx="76645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Методическая демонстрационная версия экзамена по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 №168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«Специалист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проектному управлению в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и постановки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полупроводниковых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приборов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систем с использованием </a:t>
            </a:r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нанотехнологий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128792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на подтверждение квалификации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«Специалист по проектному управлению в области разработки и постановки производства полупроводниковых приборов и систем с использованием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нанотехнологий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Специалист должен продемонстрировать  способности эффективно осуществлять:</a:t>
            </a:r>
          </a:p>
          <a:p>
            <a:endParaRPr lang="ru-RU" dirty="0" smtClean="0"/>
          </a:p>
          <a:p>
            <a:pPr algn="ctr"/>
            <a:r>
              <a:rPr lang="ru-RU" dirty="0" smtClean="0"/>
              <a:t>Запуск и администрирование проекта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Планирование </a:t>
            </a:r>
            <a:r>
              <a:rPr lang="ru-RU" dirty="0"/>
              <a:t>проекта разработки и постановки производства полупроводниковых приборов и </a:t>
            </a:r>
            <a:r>
              <a:rPr lang="ru-RU" dirty="0" smtClean="0"/>
              <a:t>систем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Ведение документооборота проекта в области разработки и постановки </a:t>
            </a:r>
            <a:r>
              <a:rPr lang="ru-RU" dirty="0" smtClean="0"/>
              <a:t>производства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  <a:p>
            <a:pPr algn="ctr"/>
            <a:r>
              <a:rPr lang="ru-RU" dirty="0" smtClean="0"/>
              <a:t>Управление и завершение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Организация и контроль выполнения проекта в области разработки и постановки </a:t>
            </a:r>
            <a:r>
              <a:rPr lang="ru-RU" dirty="0" smtClean="0"/>
              <a:t>производства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Мониторинг выполнения проекта в области разработки и постановки </a:t>
            </a:r>
            <a:r>
              <a:rPr lang="ru-RU" dirty="0" smtClean="0"/>
              <a:t>производства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Закрытие проекта в области разработки и постановки производства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35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9798" y="65502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80648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Экзамен потребует выполнения двух заданий:</a:t>
            </a:r>
          </a:p>
          <a:p>
            <a:endParaRPr lang="ru-RU" dirty="0"/>
          </a:p>
          <a:p>
            <a:r>
              <a:rPr lang="ru-RU" dirty="0" smtClean="0"/>
              <a:t>Задание 1 </a:t>
            </a:r>
          </a:p>
          <a:p>
            <a:r>
              <a:rPr lang="ru-RU" sz="1600" dirty="0" smtClean="0"/>
              <a:t>Для оценки компетенций в области запуска </a:t>
            </a:r>
            <a:r>
              <a:rPr lang="ru-RU" sz="1600" dirty="0"/>
              <a:t>и </a:t>
            </a:r>
            <a:r>
              <a:rPr lang="ru-RU" sz="1600" dirty="0" smtClean="0"/>
              <a:t>администрирования проекта</a:t>
            </a:r>
          </a:p>
          <a:p>
            <a:r>
              <a:rPr lang="ru-RU" sz="1600" dirty="0" smtClean="0"/>
              <a:t>(возможно несколько вариантов задания)</a:t>
            </a:r>
          </a:p>
          <a:p>
            <a:r>
              <a:rPr lang="ru-RU" sz="1600" dirty="0" smtClean="0"/>
              <a:t>В качестве начальных условий будет предложен набор исходных данных, на основании, которых должны формироваться предложения решений соискателя по планированию ресурсов и детализации плана работ: постановка задач подразделениям обеспечения, модифицированный план-график (ПГ).</a:t>
            </a:r>
          </a:p>
          <a:p>
            <a:endParaRPr lang="ru-RU" sz="1600" dirty="0"/>
          </a:p>
          <a:p>
            <a:r>
              <a:rPr lang="ru-RU" dirty="0" smtClean="0"/>
              <a:t>Задание 2</a:t>
            </a:r>
          </a:p>
          <a:p>
            <a:r>
              <a:rPr lang="ru-RU" sz="1600" dirty="0"/>
              <a:t>Для оценки компетенций в </a:t>
            </a:r>
            <a:r>
              <a:rPr lang="ru-RU" sz="1600" dirty="0" smtClean="0"/>
              <a:t>области управления </a:t>
            </a:r>
            <a:r>
              <a:rPr lang="ru-RU" sz="1600" dirty="0"/>
              <a:t>и </a:t>
            </a:r>
            <a:r>
              <a:rPr lang="ru-RU" sz="1600" dirty="0" smtClean="0"/>
              <a:t>завершения проекта</a:t>
            </a:r>
          </a:p>
          <a:p>
            <a:r>
              <a:rPr lang="ru-RU" sz="1600" dirty="0"/>
              <a:t>(возможно несколько вариантов задания)</a:t>
            </a:r>
          </a:p>
          <a:p>
            <a:r>
              <a:rPr lang="ru-RU" sz="1600" dirty="0" smtClean="0"/>
              <a:t>Опираясь на предложенные данные мониторинга и достигнутых результатов, соискатель формирует предложения заключения </a:t>
            </a:r>
            <a:r>
              <a:rPr lang="ru-RU" sz="1600" dirty="0"/>
              <a:t>о ходе и результатах выполнения проекта</a:t>
            </a:r>
            <a:r>
              <a:rPr lang="ru-RU" sz="1600" dirty="0" smtClean="0"/>
              <a:t> : совокупность контрольных </a:t>
            </a:r>
            <a:r>
              <a:rPr lang="ru-RU" sz="1600" dirty="0"/>
              <a:t>точек </a:t>
            </a:r>
            <a:r>
              <a:rPr lang="ru-RU" sz="1600" dirty="0" smtClean="0"/>
              <a:t>для </a:t>
            </a:r>
            <a:r>
              <a:rPr lang="ru-RU" sz="1600" dirty="0"/>
              <a:t>эффективного контроля проекта по </a:t>
            </a:r>
            <a:r>
              <a:rPr lang="ru-RU" sz="1600" dirty="0" smtClean="0"/>
              <a:t>времени, </a:t>
            </a:r>
            <a:r>
              <a:rPr lang="ru-RU" sz="1600" dirty="0"/>
              <a:t>контрольными точками </a:t>
            </a:r>
            <a:r>
              <a:rPr lang="ru-RU" sz="1600" dirty="0" smtClean="0"/>
              <a:t>плана-графика для текущего контроля, способы </a:t>
            </a:r>
            <a:r>
              <a:rPr lang="ru-RU" sz="1600" dirty="0"/>
              <a:t>и сроки контроля </a:t>
            </a:r>
            <a:r>
              <a:rPr lang="ru-RU" sz="1600" dirty="0" smtClean="0"/>
              <a:t>качества объектов ПГ, субъекты </a:t>
            </a:r>
            <a:r>
              <a:rPr lang="ru-RU" sz="1600" dirty="0"/>
              <a:t>контроля </a:t>
            </a:r>
            <a:r>
              <a:rPr lang="ru-RU" sz="1600" dirty="0" smtClean="0"/>
              <a:t>качества, обобщенная СЗ с информацией, </a:t>
            </a:r>
            <a:r>
              <a:rPr lang="ru-RU" sz="1600" dirty="0"/>
              <a:t>необходимую и достаточную для принятия решения </a:t>
            </a:r>
            <a:r>
              <a:rPr lang="ru-RU" sz="1600" dirty="0" smtClean="0"/>
              <a:t>руководителем, оценка </a:t>
            </a:r>
            <a:r>
              <a:rPr lang="ru-RU" sz="1600" dirty="0"/>
              <a:t>соответствия параметров проекта </a:t>
            </a:r>
            <a:r>
              <a:rPr lang="ru-RU" sz="1600" dirty="0" smtClean="0"/>
              <a:t>запланированным, предложения </a:t>
            </a:r>
            <a:r>
              <a:rPr lang="ru-RU" sz="1600" dirty="0"/>
              <a:t>по изменению параметров </a:t>
            </a:r>
            <a:r>
              <a:rPr lang="ru-RU" sz="1600" dirty="0" smtClean="0"/>
              <a:t>проекта, корректирующие </a:t>
            </a:r>
            <a:r>
              <a:rPr lang="ru-RU" sz="1600" dirty="0"/>
              <a:t>и предупреждающие </a:t>
            </a:r>
            <a:r>
              <a:rPr lang="ru-RU" sz="1600" dirty="0" smtClean="0"/>
              <a:t>действия, предписанные </a:t>
            </a:r>
            <a:r>
              <a:rPr lang="ru-RU" sz="1600" dirty="0"/>
              <a:t>руководителям подразделений </a:t>
            </a:r>
            <a:r>
              <a:rPr lang="ru-RU" sz="1600" dirty="0" smtClean="0"/>
              <a:t>корректирующие </a:t>
            </a:r>
            <a:r>
              <a:rPr lang="ru-RU" sz="1600" dirty="0"/>
              <a:t>и предупреждающие действия </a:t>
            </a:r>
            <a:r>
              <a:rPr lang="ru-RU" sz="1600" dirty="0" smtClean="0"/>
              <a:t>в </a:t>
            </a:r>
            <a:r>
              <a:rPr lang="ru-RU" sz="1600" dirty="0"/>
              <a:t>соответствии с функционалом </a:t>
            </a:r>
            <a:r>
              <a:rPr lang="ru-RU" sz="1600" dirty="0" smtClean="0"/>
              <a:t>их подразделений 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1523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9798" y="65502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8240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заданий:</a:t>
            </a:r>
          </a:p>
          <a:p>
            <a:endParaRPr lang="ru-RU" dirty="0"/>
          </a:p>
          <a:p>
            <a:r>
              <a:rPr lang="ru-RU" dirty="0" smtClean="0"/>
              <a:t>Задание 1 </a:t>
            </a:r>
          </a:p>
          <a:p>
            <a:r>
              <a:rPr lang="ru-RU" sz="1400" dirty="0" smtClean="0"/>
              <a:t>Представлены концепция </a:t>
            </a:r>
            <a:r>
              <a:rPr lang="ru-RU" sz="1400" dirty="0"/>
              <a:t>проекта (Источник 1), </a:t>
            </a:r>
            <a:r>
              <a:rPr lang="ru-RU" sz="1400" dirty="0" smtClean="0"/>
              <a:t>ПГ </a:t>
            </a:r>
            <a:r>
              <a:rPr lang="ru-RU" sz="1400" dirty="0"/>
              <a:t>проекта (Источник 2) и </a:t>
            </a:r>
            <a:r>
              <a:rPr lang="ru-RU" sz="1400" dirty="0" smtClean="0"/>
              <a:t>описание </a:t>
            </a:r>
            <a:r>
              <a:rPr lang="ru-RU" sz="1400" dirty="0"/>
              <a:t>текущей ситуации проекта (Источник 3).</a:t>
            </a:r>
          </a:p>
          <a:p>
            <a:r>
              <a:rPr lang="ru-RU" sz="1400" b="1" dirty="0" smtClean="0"/>
              <a:t>Составить </a:t>
            </a:r>
            <a:r>
              <a:rPr lang="ru-RU" sz="1400" b="1" dirty="0"/>
              <a:t>список задач для службы обеспечения исходя из плана-графика и </a:t>
            </a:r>
            <a:r>
              <a:rPr lang="ru-RU" sz="1400" b="1" dirty="0" smtClean="0"/>
              <a:t>сформулировать </a:t>
            </a:r>
            <a:r>
              <a:rPr lang="ru-RU" sz="1400" b="1" dirty="0"/>
              <a:t>задания в виде служебной записки. </a:t>
            </a:r>
            <a:r>
              <a:rPr lang="ru-RU" sz="1400" b="1" dirty="0" smtClean="0"/>
              <a:t>Заполнить </a:t>
            </a:r>
            <a:r>
              <a:rPr lang="ru-RU" sz="1400" b="1" dirty="0"/>
              <a:t>бланк. </a:t>
            </a:r>
            <a:endParaRPr lang="ru-RU" sz="1400" dirty="0"/>
          </a:p>
          <a:p>
            <a:r>
              <a:rPr lang="ru-RU" sz="1400" b="1" dirty="0" smtClean="0"/>
              <a:t>Представить ПГ </a:t>
            </a:r>
            <a:r>
              <a:rPr lang="ru-RU" sz="1400" b="1" dirty="0"/>
              <a:t>в виде диаграммы </a:t>
            </a:r>
            <a:r>
              <a:rPr lang="ru-RU" sz="1400" b="1" dirty="0" err="1" smtClean="0"/>
              <a:t>Ганта</a:t>
            </a:r>
            <a:r>
              <a:rPr lang="ru-RU" sz="1400" b="1" dirty="0" smtClean="0"/>
              <a:t> в </a:t>
            </a:r>
            <a:r>
              <a:rPr lang="en-US" sz="1400" b="1" dirty="0"/>
              <a:t>MS Project</a:t>
            </a:r>
            <a:r>
              <a:rPr lang="ru-RU" sz="1400" b="1" dirty="0"/>
              <a:t>. </a:t>
            </a:r>
            <a:r>
              <a:rPr lang="ru-RU" sz="1400" b="1" dirty="0" smtClean="0"/>
              <a:t>Определить </a:t>
            </a:r>
            <a:r>
              <a:rPr lang="ru-RU" sz="1400" b="1" dirty="0"/>
              <a:t>задачу календарного плана, срок исполнения которой можно перенести с учетом описания текущей ситуации без ущерба для срока завершения проекта, и </a:t>
            </a:r>
            <a:r>
              <a:rPr lang="ru-RU" sz="1400" b="1" dirty="0" smtClean="0"/>
              <a:t>модифицировать </a:t>
            </a:r>
            <a:r>
              <a:rPr lang="ru-RU" sz="1400" b="1" dirty="0"/>
              <a:t>график </a:t>
            </a:r>
            <a:r>
              <a:rPr lang="ru-RU" sz="1400" b="1" dirty="0" err="1"/>
              <a:t>Ганта</a:t>
            </a:r>
            <a:r>
              <a:rPr lang="ru-RU" sz="1400" b="1" dirty="0"/>
              <a:t> с учетом этого действия.</a:t>
            </a:r>
            <a:endParaRPr lang="ru-RU" sz="1400" dirty="0"/>
          </a:p>
          <a:p>
            <a:endParaRPr lang="ru-RU" sz="1600" dirty="0" smtClean="0"/>
          </a:p>
          <a:p>
            <a:r>
              <a:rPr lang="ru-RU" sz="1600" dirty="0" smtClean="0"/>
              <a:t>Источник 1 даёт в том числе данные по запланированному продукту и параметры производственного цикла (выпуск пластин, запись ОС, тестирование, сборка и т.п.)</a:t>
            </a:r>
          </a:p>
          <a:p>
            <a:endParaRPr lang="ru-RU" sz="1600" dirty="0" smtClean="0"/>
          </a:p>
          <a:p>
            <a:r>
              <a:rPr lang="ru-RU" sz="1600" dirty="0" smtClean="0"/>
              <a:t>Источник 2 представляет ПГ в виде таблицы (см. следующий слайд)</a:t>
            </a:r>
          </a:p>
          <a:p>
            <a:endParaRPr lang="ru-RU" sz="1600" dirty="0" smtClean="0"/>
          </a:p>
          <a:p>
            <a:r>
              <a:rPr lang="ru-RU" sz="1600" dirty="0" smtClean="0"/>
              <a:t>Источник 3 даёт данные по доступности и загруженности внешних и внутренних ресурсов, подразделений, организаций, учреждений и пр.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550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9798" y="65502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82402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заданий:</a:t>
            </a:r>
          </a:p>
          <a:p>
            <a:endParaRPr lang="ru-RU" dirty="0"/>
          </a:p>
          <a:p>
            <a:r>
              <a:rPr lang="ru-RU" sz="1600" dirty="0" smtClean="0"/>
              <a:t>Источник 2</a:t>
            </a:r>
            <a:endParaRPr lang="ru-RU" sz="16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41560"/>
              </p:ext>
            </p:extLst>
          </p:nvPr>
        </p:nvGraphicFramePr>
        <p:xfrm>
          <a:off x="611560" y="1413257"/>
          <a:ext cx="7776864" cy="4841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9949"/>
                <a:gridCol w="2169225"/>
                <a:gridCol w="1794411"/>
                <a:gridCol w="1301703"/>
                <a:gridCol w="1941576"/>
              </a:tblGrid>
              <a:tr h="204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№ п/п</a:t>
                      </a:r>
                      <a:endParaRPr lang="ru-RU" sz="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Ответственное 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подразделение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Срок исполнения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Результат 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(документ, событие)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 anchor="ctr"/>
                </a:tc>
              </a:tr>
              <a:tr h="204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Модифицирование операционной системы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Центр разработки ПО для смарт-карт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30.04.2016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Операционная система модифицирована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2741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Трансляция операционной системы в </a:t>
                      </a:r>
                      <a:r>
                        <a:rPr lang="en-US" sz="800">
                          <a:effectLst/>
                        </a:rPr>
                        <a:t>GDSII</a:t>
                      </a:r>
                      <a:r>
                        <a:rPr lang="ru-RU" sz="800">
                          <a:effectLst/>
                        </a:rPr>
                        <a:t>-файл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Дизайн-центр интегральных схем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30.04.2016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GDSII-файл с новым вариантом ОС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204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3. 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Изготовление и получение фотошаблона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Служба обеспечения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15.05.2016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Фотошаблон получен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2741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Разработка полиграфического дизайна карты по шаблону заказчика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Дизайнер-полиграфист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21.06.2016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Полиграфический дизайн разработан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5526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5.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Изготовление смарт-карт на базе микроконтроллера с модифицированной ОС с использованием полиграфического дизайна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Производственно-диспетчерское управление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15.07.2016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Образцы смарт-карт изготовлены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4134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6. 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Функциональное тестирование смарт-карт на базе микроконтроллера с модифицированной ОС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Центр разработки ПО для смарт-карт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21.07.2016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Функциональное тестирование пройдено</a:t>
                      </a:r>
                      <a:endParaRPr lang="ru-RU" sz="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6223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7.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Сертификация безопасности в Центре сертификации 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Служба обеспечения (по заказу и в сопровождении Центра разработки ПО и дизайн-центра интегральных микросхем)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21.09.2016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Сертификат получен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6223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8.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Разработка персонализационного решения для электронного документа (может быть начата только после написания модифицированной ОС)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Центр разработки ПО для смарт-карт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15.05.2016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Персонализационное решение разработано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3437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9.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Испытания образцов смарт-карт на механические и климатические воздействия 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Служба обеспечения (испытания в независимой лаборатории)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21.08.2016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Протокол испытаний карт на механические и климатические воздействия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3437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Межведомственные испытания на распределенном стенде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Служба обеспечения (по координации с руководителем проекта)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6.10.2016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Протокол испытаний на распределенном стенде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  <a:tr h="6919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11. 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Одобрение продукта на заседании в Минкомсвязи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Руководитель проекта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10.10.2016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Протокол одобрения на использование карт. Начало серийного производства возможно. Начало поставок в АО «Свидетельство» возможно</a:t>
                      </a:r>
                      <a:endParaRPr lang="ru-RU" sz="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418" marR="1041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07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9798" y="65502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824024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заданий:</a:t>
            </a:r>
          </a:p>
          <a:p>
            <a:endParaRPr lang="ru-RU" dirty="0"/>
          </a:p>
          <a:p>
            <a:r>
              <a:rPr lang="ru-RU" dirty="0" smtClean="0"/>
              <a:t>Задание 2 </a:t>
            </a:r>
          </a:p>
          <a:p>
            <a:r>
              <a:rPr lang="ru-RU" sz="1400" dirty="0" smtClean="0"/>
              <a:t>Дано </a:t>
            </a:r>
            <a:r>
              <a:rPr lang="ru-RU" sz="1400" dirty="0"/>
              <a:t>краткое резюме проекта и описание существующей ситуацию по проекту (Источник 1) и укрупненный </a:t>
            </a:r>
            <a:r>
              <a:rPr lang="ru-RU" sz="1400" dirty="0" smtClean="0"/>
              <a:t>ПГ, </a:t>
            </a:r>
            <a:r>
              <a:rPr lang="ru-RU" sz="1400" dirty="0"/>
              <a:t>отражающий стадии проекта и контрольные точки (Источник 2). 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b="1" dirty="0" smtClean="0"/>
              <a:t>Спланировать </a:t>
            </a:r>
            <a:r>
              <a:rPr lang="ru-RU" sz="1400" b="1" dirty="0"/>
              <a:t>свою деятельность по мониторингу временных параметров стадий проекта 1, 2, 3. </a:t>
            </a:r>
            <a:r>
              <a:rPr lang="ru-RU" sz="1400" b="1" dirty="0" smtClean="0"/>
              <a:t>Спланировать </a:t>
            </a:r>
            <a:r>
              <a:rPr lang="ru-RU" sz="1400" b="1" dirty="0"/>
              <a:t>мероприятия по текущей оценке качества этих стадий проекта. </a:t>
            </a:r>
            <a:endParaRPr lang="ru-RU" sz="1400" b="1" dirty="0" smtClean="0"/>
          </a:p>
          <a:p>
            <a:r>
              <a:rPr lang="ru-RU" sz="1400" b="1" dirty="0" smtClean="0"/>
              <a:t>Заполнить </a:t>
            </a:r>
            <a:r>
              <a:rPr lang="ru-RU" sz="1400" b="1" dirty="0"/>
              <a:t>бланк</a:t>
            </a:r>
            <a:r>
              <a:rPr lang="ru-RU" sz="1400" b="1" dirty="0" smtClean="0"/>
              <a:t>.</a:t>
            </a:r>
          </a:p>
          <a:p>
            <a:pPr algn="r"/>
            <a:r>
              <a:rPr lang="ru-RU" sz="1400" dirty="0" smtClean="0"/>
              <a:t>Бланк</a:t>
            </a:r>
            <a:endParaRPr lang="ru-RU" sz="14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Источник 1 даёт качественное описание продукта и перечня подразделений, задействованных в проекте.</a:t>
            </a:r>
          </a:p>
          <a:p>
            <a:endParaRPr lang="ru-RU" sz="1600" dirty="0" smtClean="0"/>
          </a:p>
          <a:p>
            <a:r>
              <a:rPr lang="ru-RU" sz="1600" dirty="0" smtClean="0"/>
              <a:t>Источник 2 представляет ПГ в виде таблицы (см. следующий слайд)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81394"/>
              </p:ext>
            </p:extLst>
          </p:nvPr>
        </p:nvGraphicFramePr>
        <p:xfrm>
          <a:off x="539552" y="2780928"/>
          <a:ext cx="8229600" cy="1741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  <a:gridCol w="1655683"/>
                <a:gridCol w="1152629"/>
                <a:gridCol w="1530089"/>
                <a:gridCol w="1350231"/>
                <a:gridCol w="1532856"/>
              </a:tblGrid>
              <a:tr h="737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Дата проверки контрольной точки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Объект контроля (документ, событие, выполнение промежуточной стадии)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Ответственный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Способ контроля 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(анализ документа / 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фиксация факта события)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Соответствует / </a:t>
                      </a:r>
                      <a:endParaRPr lang="ru-RU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не </a:t>
                      </a:r>
                      <a:r>
                        <a:rPr lang="ru-RU" sz="1100" dirty="0">
                          <a:effectLst/>
                        </a:rPr>
                        <a:t>соответствует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Результат контроля 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(документ/отметка)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 anchor="ctr"/>
                </a:tc>
              </a:tr>
              <a:tr h="9823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111" marR="6011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54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9798" y="65502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82402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заданий:</a:t>
            </a:r>
          </a:p>
          <a:p>
            <a:endParaRPr lang="ru-RU" dirty="0"/>
          </a:p>
          <a:p>
            <a:r>
              <a:rPr lang="ru-RU" sz="1600" dirty="0" smtClean="0"/>
              <a:t>Источник 2</a:t>
            </a: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96420"/>
              </p:ext>
            </p:extLst>
          </p:nvPr>
        </p:nvGraphicFramePr>
        <p:xfrm>
          <a:off x="467546" y="1600198"/>
          <a:ext cx="8136902" cy="4853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151"/>
                <a:gridCol w="1426128"/>
                <a:gridCol w="1432852"/>
                <a:gridCol w="1170347"/>
                <a:gridCol w="1884670"/>
                <a:gridCol w="1613754"/>
              </a:tblGrid>
              <a:tr h="340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 п/п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Стадия проекта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Ответственное 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подразделение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Срок исполнения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Результат 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(документ, событие)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Дополнительные контрольные точки стадий проекта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/>
                </a:tc>
              </a:tr>
              <a:tr h="9365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Разработка изделия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Центр разработки аналоговых ИС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30.05.2016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GDSII</a:t>
                      </a:r>
                      <a:r>
                        <a:rPr lang="ru-RU" sz="800">
                          <a:effectLst/>
                        </a:rPr>
                        <a:t>-файлы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Спецификация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Диаграмма сборки в корпус</a:t>
                      </a:r>
                      <a:r>
                        <a:rPr lang="en-US" sz="800">
                          <a:effectLst/>
                        </a:rPr>
                        <a:t>SOP</a:t>
                      </a:r>
                      <a:r>
                        <a:rPr lang="ru-RU" sz="800">
                          <a:effectLst/>
                        </a:rPr>
                        <a:t>-16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Разработка спецификации: 01.03.2016, подготовка к синтезу </a:t>
                      </a:r>
                      <a:r>
                        <a:rPr lang="en-US" sz="800">
                          <a:effectLst/>
                        </a:rPr>
                        <a:t>GDSII</a:t>
                      </a:r>
                      <a:r>
                        <a:rPr lang="ru-RU" sz="800">
                          <a:effectLst/>
                        </a:rPr>
                        <a:t>-файлов 30.04.2016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Разработка диаграммы сборки 15.05.2016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/>
                </a:tc>
              </a:tr>
              <a:tr h="3405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Изготовление фотошаблонов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Цех изготовления фотошаблонов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15.06.2016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Комплект фотошаблонов изготовлен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Нет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/>
                </a:tc>
              </a:tr>
              <a:tr h="5108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Производство пластин и контроль параметров первой итерации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Производство кристаллов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15.08.2016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Пластины первой итерации изготовлены, параметры проконтролированы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Контроль прохождения операции «Осаждение поликремния»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15.07.2016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/>
                </a:tc>
              </a:tr>
              <a:tr h="3405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4. 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Первичная коррекция – доработка дизайна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Центр разработки аналоговых ИС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31.08.2016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GDSII</a:t>
                      </a:r>
                      <a:r>
                        <a:rPr lang="ru-RU" sz="800">
                          <a:effectLst/>
                        </a:rPr>
                        <a:t>-файлы с учетом коррекции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Нет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/>
                </a:tc>
              </a:tr>
              <a:tr h="4257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5.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Изготовление фотошаблонов по результатам коррекции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Цех изготовления фотошаблонов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15.09.2016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Доработанный комплект фотошаблонов изготовлен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Нет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/>
                </a:tc>
              </a:tr>
              <a:tr h="5108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6. 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Производство пластин и контроль параметров второй итерации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Производство кристаллов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15.11.2016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Пластины второй итерации изготовлены, параметры проконтролированы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Контроль прохождения операции «Осаждение поликремния»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15.10.2016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/>
                </a:tc>
              </a:tr>
              <a:tr h="596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7.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Сборка образцов в корпус </a:t>
                      </a:r>
                      <a:r>
                        <a:rPr lang="en-US" sz="800">
                          <a:effectLst/>
                        </a:rPr>
                        <a:t>SOP</a:t>
                      </a:r>
                      <a:r>
                        <a:rPr lang="ru-RU" sz="800">
                          <a:effectLst/>
                        </a:rPr>
                        <a:t>-8, контроль динамических параметров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Сборочно-измерительное производство (СБИП)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15.12.2016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Образцы собраны, измерены и проверены. Подготовлен Акт внутренней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квалификации. 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Контроль изготовления посадки кристалла на выводную рамку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30.11.2016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/>
                </a:tc>
              </a:tr>
              <a:tr h="8514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8.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Внешняя квалификация у заказчика за рубежом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Отдел продаж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15.01.2017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Одобрение от заказчика. Выпуск Акта внешней квалификации и переведение изделия в разряд пилотов (возможность поставок мелкой и средней серии)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Контроль отправки заказчиком микросхем на завод по сборке печатных плат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30.12.2016</a:t>
                      </a:r>
                      <a:endParaRPr lang="ru-RU" sz="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97" marR="1169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46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9798" y="65502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Технические средства для проведения экзамена: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Компьютер, оснащённый </a:t>
            </a:r>
            <a:r>
              <a:rPr lang="ru-RU" dirty="0"/>
              <a:t>ОС </a:t>
            </a:r>
            <a:r>
              <a:rPr lang="en-US" dirty="0" smtClean="0"/>
              <a:t>Windows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MSOffice</a:t>
            </a:r>
            <a:r>
              <a:rPr lang="ru-RU" dirty="0"/>
              <a:t> или </a:t>
            </a:r>
            <a:r>
              <a:rPr lang="ru-RU" dirty="0" smtClean="0"/>
              <a:t>аналоги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MS </a:t>
            </a:r>
            <a:r>
              <a:rPr lang="ru-RU" dirty="0" err="1"/>
              <a:t>Project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31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084" y="2800417"/>
            <a:ext cx="3656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A738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503054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10019</TotalTime>
  <Words>1014</Words>
  <Application>Microsoft Office PowerPoint</Application>
  <PresentationFormat>Экран (4:3)</PresentationFormat>
  <Paragraphs>214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Экзамен на подтверждение квалификации  «Специалист по проектному управлению в области разработки и постановки производства полупроводниковых приборов и систем с использованием нанотехнологий»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Новожилова Галина Игоревна</cp:lastModifiedBy>
  <cp:revision>818</cp:revision>
  <cp:lastPrinted>2016-11-30T06:37:07Z</cp:lastPrinted>
  <dcterms:created xsi:type="dcterms:W3CDTF">2013-09-10T08:33:00Z</dcterms:created>
  <dcterms:modified xsi:type="dcterms:W3CDTF">2017-05-29T08:51:13Z</dcterms:modified>
</cp:coreProperties>
</file>