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06" r:id="rId3"/>
    <p:sldId id="310" r:id="rId4"/>
    <p:sldId id="319" r:id="rId5"/>
    <p:sldId id="320" r:id="rId6"/>
    <p:sldId id="321" r:id="rId7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7380"/>
    <a:srgbClr val="A2EAE8"/>
    <a:srgbClr val="C6F2F1"/>
    <a:srgbClr val="FFFF99"/>
    <a:srgbClr val="FFFFCC"/>
    <a:srgbClr val="B895DB"/>
    <a:srgbClr val="008000"/>
    <a:srgbClr val="041BFA"/>
    <a:srgbClr val="1F6DDF"/>
    <a:srgbClr val="004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629" autoAdjust="0"/>
  </p:normalViewPr>
  <p:slideViewPr>
    <p:cSldViewPr>
      <p:cViewPr varScale="1">
        <p:scale>
          <a:sx n="113" d="100"/>
          <a:sy n="113" d="100"/>
        </p:scale>
        <p:origin x="-153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30A4-61CF-4559-8526-2835840882BE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8BAD9-539F-480E-9CF6-FB7110CFC7B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152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7DBD8-7DC0-4AAD-8029-67A17FD7E1F8}" type="datetimeFigureOut">
              <a:rPr lang="ru-RU" smtClean="0"/>
              <a:pPr/>
              <a:t>29.05.2017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61E56-34DD-452F-852A-59EE9EBFA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087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0A738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54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A7380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30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Пользовательский макет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60387"/>
            <a:ext cx="8229600" cy="1143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95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EAB5-035D-4528-A708-3EF30E9789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26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1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0A738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b="1" kern="1200">
          <a:solidFill>
            <a:srgbClr val="5A5A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b="1" kern="1200">
          <a:solidFill>
            <a:srgbClr val="5A5A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b="1" kern="1200">
          <a:solidFill>
            <a:srgbClr val="5A5A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00" b="1" kern="1200">
          <a:solidFill>
            <a:srgbClr val="5A5A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00" b="1" kern="1200">
          <a:solidFill>
            <a:srgbClr val="5A5A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3947" y="4613447"/>
            <a:ext cx="6696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Инженер-конструктор в области производства </a:t>
            </a:r>
            <a:r>
              <a:rPr lang="ru-RU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наногетероструктурных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СВЧ монолитных интегральных схем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47664" y="4077072"/>
            <a:ext cx="576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>
                <a:solidFill>
                  <a:schemeClr val="bg1"/>
                </a:solidFill>
              </a:rPr>
              <a:t>Демо</a:t>
            </a:r>
            <a:r>
              <a:rPr lang="ru-RU" sz="2800" dirty="0">
                <a:solidFill>
                  <a:schemeClr val="bg1"/>
                </a:solidFill>
              </a:rPr>
              <a:t>-версия экзамена по ПС № </a:t>
            </a:r>
            <a:r>
              <a:rPr lang="ru-RU" sz="2800" dirty="0" smtClean="0">
                <a:solidFill>
                  <a:schemeClr val="bg1"/>
                </a:solidFill>
              </a:rPr>
              <a:t>2</a:t>
            </a:r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ru-R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21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865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tx1"/>
                </a:solidFill>
              </a:rPr>
              <a:t>Пример 1. 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5125" y="1198376"/>
            <a:ext cx="6987196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Разработайте схемотехническую </a:t>
            </a:r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модель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функционального узла МИС СВЧ средствами САПР </a:t>
            </a:r>
            <a:r>
              <a:rPr lang="ru-RU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Keysight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Advanced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Design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System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, учитывая топологические особенности реализации базовых элементов технологического процесса.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271268"/>
              </p:ext>
            </p:extLst>
          </p:nvPr>
        </p:nvGraphicFramePr>
        <p:xfrm>
          <a:off x="611560" y="3140968"/>
          <a:ext cx="6454597" cy="2638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2175">
                  <a:extLst>
                    <a:ext uri="{9D8B030D-6E8A-4147-A177-3AD203B41FA5}">
                      <a16:colId xmlns:a16="http://schemas.microsoft.com/office/drawing/2014/main" xmlns="" val="1690982149"/>
                    </a:ext>
                  </a:extLst>
                </a:gridCol>
                <a:gridCol w="1621211">
                  <a:extLst>
                    <a:ext uri="{9D8B030D-6E8A-4147-A177-3AD203B41FA5}">
                      <a16:colId xmlns:a16="http://schemas.microsoft.com/office/drawing/2014/main" xmlns="" val="3499506510"/>
                    </a:ext>
                  </a:extLst>
                </a:gridCol>
                <a:gridCol w="1621211">
                  <a:extLst>
                    <a:ext uri="{9D8B030D-6E8A-4147-A177-3AD203B41FA5}">
                      <a16:colId xmlns:a16="http://schemas.microsoft.com/office/drawing/2014/main" xmlns="" val="2283068895"/>
                    </a:ext>
                  </a:extLst>
                </a:gridCol>
              </a:tblGrid>
              <a:tr h="290923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параметра, единица измерения 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5932243"/>
                  </a:ext>
                </a:extLst>
              </a:tr>
              <a:tr h="3106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менее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более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15097481"/>
                  </a:ext>
                </a:extLst>
              </a:tr>
              <a:tr h="290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Нижняя рабочая частота, ГГц 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4648117"/>
                  </a:ext>
                </a:extLst>
              </a:tr>
              <a:tr h="290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Верхняя рабочая частота, ГГц 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4403608"/>
                  </a:ext>
                </a:extLst>
              </a:tr>
              <a:tr h="290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Коэффициент усиления, дБ 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4485553"/>
                  </a:ext>
                </a:extLst>
              </a:tr>
              <a:tr h="290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Коэффициент шума, дБ 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0599430"/>
                  </a:ext>
                </a:extLst>
              </a:tr>
              <a:tr h="290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КСВн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входа, раз 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0308472"/>
                  </a:ext>
                </a:extLst>
              </a:tr>
              <a:tr h="290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Напряжение питания, В 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89298804"/>
                  </a:ext>
                </a:extLst>
              </a:tr>
              <a:tr h="290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Ток потребления, мА 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67088251"/>
                  </a:ext>
                </a:extLst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62148" y="2710080"/>
            <a:ext cx="64807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Таблица. Электрические параметры входного каскада МИС МШУ</a:t>
            </a:r>
            <a:endParaRPr kumimoji="0" lang="ru-RU" alt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335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41865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tx1"/>
                </a:solidFill>
              </a:rPr>
              <a:t>Пример 2. 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5125" y="1198376"/>
            <a:ext cx="6987196" cy="13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Разработайте схемотехническую модель функционального узла МИС СВЧ средствами САПР AWR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Microwave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учитывая топологические особенности реализации базовых элементов технологического процесса.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82174"/>
              </p:ext>
            </p:extLst>
          </p:nvPr>
        </p:nvGraphicFramePr>
        <p:xfrm>
          <a:off x="467544" y="2996952"/>
          <a:ext cx="6995690" cy="2651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05996">
                  <a:extLst>
                    <a:ext uri="{9D8B030D-6E8A-4147-A177-3AD203B41FA5}">
                      <a16:colId xmlns:a16="http://schemas.microsoft.com/office/drawing/2014/main" xmlns="" val="2494988179"/>
                    </a:ext>
                  </a:extLst>
                </a:gridCol>
                <a:gridCol w="1594847">
                  <a:extLst>
                    <a:ext uri="{9D8B030D-6E8A-4147-A177-3AD203B41FA5}">
                      <a16:colId xmlns:a16="http://schemas.microsoft.com/office/drawing/2014/main" xmlns="" val="367665954"/>
                    </a:ext>
                  </a:extLst>
                </a:gridCol>
                <a:gridCol w="1594847">
                  <a:extLst>
                    <a:ext uri="{9D8B030D-6E8A-4147-A177-3AD203B41FA5}">
                      <a16:colId xmlns:a16="http://schemas.microsoft.com/office/drawing/2014/main" xmlns="" val="35557880"/>
                    </a:ext>
                  </a:extLst>
                </a:gridCol>
              </a:tblGrid>
              <a:tr h="221544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параметра, единица измерения 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6441204"/>
                  </a:ext>
                </a:extLst>
              </a:tr>
              <a:tr h="22154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менее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более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40245582"/>
                  </a:ext>
                </a:extLst>
              </a:tr>
              <a:tr h="22154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Нижняя рабочая частота, ГГц 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97222025"/>
                  </a:ext>
                </a:extLst>
              </a:tr>
              <a:tr h="22154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Верхняя рабочая частота, ГГц 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42844924"/>
                  </a:ext>
                </a:extLst>
              </a:tr>
              <a:tr h="22154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Вносимый фазовый сдвиг, град 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2748395"/>
                  </a:ext>
                </a:extLst>
              </a:tr>
              <a:tr h="44308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Абсолютная ошибка вносимого фазового сдвига, град 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72653908"/>
                  </a:ext>
                </a:extLst>
              </a:tr>
              <a:tr h="22154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Коэффициент передачи, дБ 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минус 4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56772914"/>
                  </a:ext>
                </a:extLst>
              </a:tr>
              <a:tr h="44308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Паразитная амплитудная конверсия, дБ 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27347858"/>
                  </a:ext>
                </a:extLst>
              </a:tr>
              <a:tr h="22154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КСВн входа/выхода, раз 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7122330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3093" y="2636912"/>
            <a:ext cx="70292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Таблица.  </a:t>
            </a:r>
            <a:r>
              <a:rPr lang="ru-RU" alt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лектрические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параметры МИС одноразрядного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фазовращателя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23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865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tx1"/>
                </a:solidFill>
              </a:rPr>
              <a:t>Пример 3. 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5124" y="1198376"/>
            <a:ext cx="84273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Определите перечень технологического, контрольного и измерительного оборудования, необходимого для экспериментального определения всех электрических параметров МИС СВЧ, заданных в технических требованиях. Разработайте функциональную схему измерительного стенда, укажите требуемое количество вариантов конфигураций для определения всех электрических параметров МИС СВЧ.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284276"/>
              </p:ext>
            </p:extLst>
          </p:nvPr>
        </p:nvGraphicFramePr>
        <p:xfrm>
          <a:off x="611560" y="3355832"/>
          <a:ext cx="6454597" cy="2638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2175">
                  <a:extLst>
                    <a:ext uri="{9D8B030D-6E8A-4147-A177-3AD203B41FA5}">
                      <a16:colId xmlns:a16="http://schemas.microsoft.com/office/drawing/2014/main" xmlns="" val="1690982149"/>
                    </a:ext>
                  </a:extLst>
                </a:gridCol>
                <a:gridCol w="1621211">
                  <a:extLst>
                    <a:ext uri="{9D8B030D-6E8A-4147-A177-3AD203B41FA5}">
                      <a16:colId xmlns:a16="http://schemas.microsoft.com/office/drawing/2014/main" xmlns="" val="3499506510"/>
                    </a:ext>
                  </a:extLst>
                </a:gridCol>
                <a:gridCol w="1621211">
                  <a:extLst>
                    <a:ext uri="{9D8B030D-6E8A-4147-A177-3AD203B41FA5}">
                      <a16:colId xmlns:a16="http://schemas.microsoft.com/office/drawing/2014/main" xmlns="" val="2283068895"/>
                    </a:ext>
                  </a:extLst>
                </a:gridCol>
              </a:tblGrid>
              <a:tr h="290923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параметра, единица измерения 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5932243"/>
                  </a:ext>
                </a:extLst>
              </a:tr>
              <a:tr h="3106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менее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более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15097481"/>
                  </a:ext>
                </a:extLst>
              </a:tr>
              <a:tr h="290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Нижняя рабочая частота, ГГц 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4648117"/>
                  </a:ext>
                </a:extLst>
              </a:tr>
              <a:tr h="290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Верхняя рабочая частота, ГГц 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4403608"/>
                  </a:ext>
                </a:extLst>
              </a:tr>
              <a:tr h="290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Коэффициент усиления, дБ 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4485553"/>
                  </a:ext>
                </a:extLst>
              </a:tr>
              <a:tr h="290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Коэффициент шума, дБ 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0599430"/>
                  </a:ext>
                </a:extLst>
              </a:tr>
              <a:tr h="290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КСВн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входа, раз 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0308472"/>
                  </a:ext>
                </a:extLst>
              </a:tr>
              <a:tr h="290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Напряжение питания, В 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89298804"/>
                  </a:ext>
                </a:extLst>
              </a:tr>
              <a:tr h="290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Ток потребления, мА 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67088251"/>
                  </a:ext>
                </a:extLst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62148" y="2924944"/>
            <a:ext cx="64807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Таблица. Электрические параметры входного каскада МИС МШУ</a:t>
            </a:r>
            <a:endParaRPr kumimoji="0" lang="ru-RU" alt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59192" y="6105353"/>
            <a:ext cx="8405296" cy="385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В приложении к заданию 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находится примерный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список доступного оборудования</a:t>
            </a:r>
          </a:p>
        </p:txBody>
      </p:sp>
    </p:spTree>
    <p:extLst>
      <p:ext uri="{BB962C8B-B14F-4D97-AF65-F5344CB8AC3E}">
        <p14:creationId xmlns:p14="http://schemas.microsoft.com/office/powerpoint/2010/main" val="258880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418654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tx1"/>
                </a:solidFill>
              </a:rPr>
              <a:t>Пример 4. 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5124" y="1198376"/>
            <a:ext cx="84273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Определите перечень технологического, контрольного и измерительного оборудования, необходимого для экспериментального определения всех электрических параметров МИС СВЧ, заданных в технических требованиях. Разработайте функциональную схему измерительного стенда, укажите требуемое количество вариантов конфигураций для определения всех электрических параметров МИС СВЧ.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10834"/>
              </p:ext>
            </p:extLst>
          </p:nvPr>
        </p:nvGraphicFramePr>
        <p:xfrm>
          <a:off x="528638" y="3311246"/>
          <a:ext cx="6995690" cy="2651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05996">
                  <a:extLst>
                    <a:ext uri="{9D8B030D-6E8A-4147-A177-3AD203B41FA5}">
                      <a16:colId xmlns:a16="http://schemas.microsoft.com/office/drawing/2014/main" xmlns="" val="2494988179"/>
                    </a:ext>
                  </a:extLst>
                </a:gridCol>
                <a:gridCol w="1594847">
                  <a:extLst>
                    <a:ext uri="{9D8B030D-6E8A-4147-A177-3AD203B41FA5}">
                      <a16:colId xmlns:a16="http://schemas.microsoft.com/office/drawing/2014/main" xmlns="" val="367665954"/>
                    </a:ext>
                  </a:extLst>
                </a:gridCol>
                <a:gridCol w="1594847">
                  <a:extLst>
                    <a:ext uri="{9D8B030D-6E8A-4147-A177-3AD203B41FA5}">
                      <a16:colId xmlns:a16="http://schemas.microsoft.com/office/drawing/2014/main" xmlns="" val="35557880"/>
                    </a:ext>
                  </a:extLst>
                </a:gridCol>
              </a:tblGrid>
              <a:tr h="221544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параметра, единица измерения 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6441204"/>
                  </a:ext>
                </a:extLst>
              </a:tr>
              <a:tr h="22154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менее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более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40245582"/>
                  </a:ext>
                </a:extLst>
              </a:tr>
              <a:tr h="22154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Нижняя рабочая частота, ГГц 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97222025"/>
                  </a:ext>
                </a:extLst>
              </a:tr>
              <a:tr h="22154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Верхняя рабочая частота, ГГц 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42844924"/>
                  </a:ext>
                </a:extLst>
              </a:tr>
              <a:tr h="22154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Вносимый фазовый сдвиг, град 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2748395"/>
                  </a:ext>
                </a:extLst>
              </a:tr>
              <a:tr h="44308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Абсолютная ошибка вносимого фазового сдвига, град 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72653908"/>
                  </a:ext>
                </a:extLst>
              </a:tr>
              <a:tr h="22154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Коэффициент передачи, дБ 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минус 4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56772914"/>
                  </a:ext>
                </a:extLst>
              </a:tr>
              <a:tr h="44308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Паразитная амплитудная конверсия, дБ 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27347858"/>
                  </a:ext>
                </a:extLst>
              </a:tr>
              <a:tr h="22154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КСВн входа/выхода, раз 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62" marR="439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7122330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4187" y="2951206"/>
            <a:ext cx="70292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Таблица.  </a:t>
            </a:r>
            <a:r>
              <a:rPr lang="ru-RU" alt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лектрические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параметры МИС одноразрядного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фазовращателя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59192" y="6105353"/>
            <a:ext cx="8405296" cy="385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В приложении к заданию 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находится примерный 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</a:rPr>
              <a:t>список доступного оборудования</a:t>
            </a:r>
          </a:p>
        </p:txBody>
      </p:sp>
    </p:spTree>
    <p:extLst>
      <p:ext uri="{BB962C8B-B14F-4D97-AF65-F5344CB8AC3E}">
        <p14:creationId xmlns:p14="http://schemas.microsoft.com/office/powerpoint/2010/main" val="340219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418654"/>
            <a:ext cx="8229600" cy="634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A738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tx1"/>
                </a:solidFill>
              </a:rPr>
              <a:t>Необходимые инструменты для прохождения экзаменов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4232" y="1772816"/>
            <a:ext cx="72032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Предоставление доступа соискателя к САПР </a:t>
            </a:r>
            <a:r>
              <a:rPr lang="en-US" sz="2000" dirty="0"/>
              <a:t>c </a:t>
            </a:r>
            <a:r>
              <a:rPr lang="ru-RU" sz="2000" dirty="0"/>
              <a:t>библиотеками </a:t>
            </a:r>
            <a:r>
              <a:rPr lang="ru-RU" sz="2000" dirty="0" smtClean="0"/>
              <a:t>элементов </a:t>
            </a:r>
            <a:r>
              <a:rPr lang="ru-RU" sz="2000" dirty="0"/>
              <a:t>(указанному в задание, </a:t>
            </a:r>
            <a:r>
              <a:rPr lang="en-US" sz="2000" dirty="0"/>
              <a:t>NIAWR </a:t>
            </a:r>
            <a:r>
              <a:rPr lang="ru-RU" sz="2000" dirty="0"/>
              <a:t>или </a:t>
            </a:r>
            <a:r>
              <a:rPr lang="en-US" sz="2000" dirty="0" err="1"/>
              <a:t>Keysight</a:t>
            </a:r>
            <a:r>
              <a:rPr lang="en-US" sz="2000" dirty="0"/>
              <a:t> ADS</a:t>
            </a:r>
            <a:r>
              <a:rPr lang="ru-RU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Предоставление </a:t>
            </a:r>
            <a:r>
              <a:rPr lang="ru-RU" sz="2000" dirty="0" smtClean="0"/>
              <a:t>списка </a:t>
            </a:r>
            <a:r>
              <a:rPr lang="ru-RU" sz="2000" dirty="0"/>
              <a:t>измерительных приборов, необходимых для построения стенда, с </a:t>
            </a:r>
            <a:r>
              <a:rPr lang="ru-RU" sz="2000" dirty="0" smtClean="0"/>
              <a:t>подробной документацией на каждое устройство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31953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 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9510</TotalTime>
  <Words>473</Words>
  <Application>Microsoft Office PowerPoint</Application>
  <PresentationFormat>Экран (4:3)</PresentationFormat>
  <Paragraphs>118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Designer</dc:creator>
  <cp:lastModifiedBy>Новожилова Галина Игоревна</cp:lastModifiedBy>
  <cp:revision>804</cp:revision>
  <cp:lastPrinted>2016-11-30T06:37:07Z</cp:lastPrinted>
  <dcterms:created xsi:type="dcterms:W3CDTF">2013-09-10T08:33:00Z</dcterms:created>
  <dcterms:modified xsi:type="dcterms:W3CDTF">2017-05-29T09:12:38Z</dcterms:modified>
</cp:coreProperties>
</file>