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10" r:id="rId3"/>
    <p:sldId id="311" r:id="rId4"/>
    <p:sldId id="312" r:id="rId5"/>
    <p:sldId id="313" r:id="rId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29" autoAdjust="0"/>
  </p:normalViewPr>
  <p:slideViewPr>
    <p:cSldViewPr>
      <p:cViewPr>
        <p:scale>
          <a:sx n="100" d="100"/>
          <a:sy n="100" d="100"/>
        </p:scale>
        <p:origin x="-780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14.02.2018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1301" y="5118283"/>
            <a:ext cx="512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Инженер-конструктор аналоговых 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сложнофункциональных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блоков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787" y="4191471"/>
            <a:ext cx="5225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-версия экзамена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Профессиональный стандарт №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033442" cy="6480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Тестирование </a:t>
            </a:r>
            <a:r>
              <a:rPr lang="ru-RU" sz="2000" dirty="0" smtClean="0"/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квалификации) 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71436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тестирования: 1 час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186" y="1441807"/>
            <a:ext cx="85282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тестовых задани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задания: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все изображения, на</a:t>
            </a: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 изображен источник </a:t>
            </a: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опорного напряжения: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457582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033442" cy="6480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Практическая часть </a:t>
            </a:r>
            <a:r>
              <a:rPr lang="ru-RU" sz="2000" dirty="0" smtClean="0"/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квалификации) 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00943"/>
            <a:ext cx="8784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прохождения практической части: 8 часов (+ 8 часов опционально)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498" y="905227"/>
            <a:ext cx="852827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задания:</a:t>
            </a:r>
          </a:p>
          <a:p>
            <a:pPr algn="just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Выполнить </a:t>
            </a:r>
            <a:r>
              <a:rPr lang="ru-RU" sz="1400" dirty="0"/>
              <a:t>предварительный аналитический расчет основных параметров аналогового СФ-блока.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Выполнить </a:t>
            </a:r>
            <a:r>
              <a:rPr lang="ru-RU" sz="1400" dirty="0"/>
              <a:t>ввод электрической схемы в целевой САПР. 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Составить </a:t>
            </a:r>
            <a:r>
              <a:rPr lang="ru-RU" sz="1400" dirty="0"/>
              <a:t>тестовые воздействия для аналогового моделирования в режиме постоянного тока, переходного процесса и вариации параметров компонентов по углам.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Выполнить </a:t>
            </a:r>
            <a:r>
              <a:rPr lang="ru-RU" sz="1400" dirty="0"/>
              <a:t>аналоговое моделирование СФ-блока, </a:t>
            </a:r>
            <a:r>
              <a:rPr lang="ru-RU" sz="1400" dirty="0" smtClean="0"/>
              <a:t>добиться </a:t>
            </a:r>
            <a:r>
              <a:rPr lang="ru-RU" sz="1400" dirty="0"/>
              <a:t>выполнения требований задания в части обеспечения значений целевых показателей.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режиме вариации параметров компонентов схемы по углам выполнить проверку поведения аналогового СФ-блока при вариации технологических параметров заданных библиотекой (</a:t>
            </a:r>
            <a:r>
              <a:rPr lang="en-US" sz="1400" dirty="0"/>
              <a:t>PDK</a:t>
            </a:r>
            <a:r>
              <a:rPr lang="ru-RU" sz="1400" dirty="0"/>
              <a:t>) – моделей используемых элементов, напряжения питания и температуры аналогового СФ-блока. </a:t>
            </a:r>
            <a:r>
              <a:rPr lang="ru-RU" sz="1400" dirty="0" smtClean="0"/>
              <a:t>Добиться </a:t>
            </a:r>
            <a:r>
              <a:rPr lang="ru-RU" sz="1400" dirty="0"/>
              <a:t>выполнения требований задания в части обеспечения соответствия значений целевых показателей для схемотехнического описания аналогового СФ-блока.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основе схемотехнического описания аналогового СФ-блока </a:t>
            </a:r>
            <a:r>
              <a:rPr lang="ru-RU" sz="1400" dirty="0" smtClean="0"/>
              <a:t>разработать </a:t>
            </a:r>
            <a:r>
              <a:rPr lang="ru-RU" sz="1400" dirty="0"/>
              <a:t>эскизное топологическое представление аналогового СФ-блока с заданным ограничением на площадь блока. </a:t>
            </a:r>
            <a:r>
              <a:rPr lang="ru-RU" sz="1400" dirty="0" smtClean="0"/>
              <a:t>Обозначить </a:t>
            </a:r>
            <a:r>
              <a:rPr lang="ru-RU" sz="1400" dirty="0"/>
              <a:t>габариты используемых элементов на </a:t>
            </a:r>
            <a:r>
              <a:rPr lang="ru-RU" sz="1400" dirty="0" smtClean="0"/>
              <a:t>чертеже. Показать </a:t>
            </a:r>
            <a:r>
              <a:rPr lang="ru-RU" sz="1400" dirty="0"/>
              <a:t>на чертеже согласованные элементы.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Выполнить </a:t>
            </a:r>
            <a:r>
              <a:rPr lang="ru-RU" sz="1400" dirty="0"/>
              <a:t>аналоговое моделирование разработанного аналогового СФ-блока средствами автоматизированного проектирования с учетом автоматически экстрагированных из топологии паразитных элементов или заданным вручную рассогласованием транзисторов. </a:t>
            </a:r>
            <a:r>
              <a:rPr lang="ru-RU" sz="1400" dirty="0" smtClean="0"/>
              <a:t>Добиться </a:t>
            </a:r>
            <a:r>
              <a:rPr lang="ru-RU" sz="1400" dirty="0"/>
              <a:t>выполнения требований задания в части обеспечения соответствия значений целевых показателей для схемотехнического описаний аналогового СФ-блока с учетом экстракции паразитных элементов или рассогласования элементов.</a:t>
            </a:r>
          </a:p>
          <a:p>
            <a:r>
              <a:rPr lang="ru-RU" sz="1400" u="sng" dirty="0" smtClean="0"/>
              <a:t>Опционально: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Разработать </a:t>
            </a:r>
            <a:r>
              <a:rPr lang="ru-RU" sz="1400" dirty="0"/>
              <a:t>топологию СФ-блока, используя средства автоматического </a:t>
            </a:r>
            <a:r>
              <a:rPr lang="ru-RU" sz="1400" dirty="0" smtClean="0"/>
              <a:t>проектирования. Выполнить </a:t>
            </a:r>
            <a:r>
              <a:rPr lang="ru-RU" sz="1400" dirty="0"/>
              <a:t>ввод аналоговых библиотечных примитивов в целевую САПР. </a:t>
            </a:r>
            <a:r>
              <a:rPr lang="ru-RU" sz="1400" dirty="0" smtClean="0"/>
              <a:t>Выполнить </a:t>
            </a:r>
            <a:r>
              <a:rPr lang="ru-RU" sz="1400" dirty="0"/>
              <a:t>проверку топологии на соответствие конструкторско-технологическим ограничениям (DRC) и </a:t>
            </a:r>
            <a:r>
              <a:rPr lang="ru-RU" sz="1400" dirty="0" smtClean="0"/>
              <a:t>сравнить </a:t>
            </a:r>
            <a:r>
              <a:rPr lang="ru-RU" sz="1400" dirty="0"/>
              <a:t>с электрической схемой (LVS). </a:t>
            </a:r>
            <a:r>
              <a:rPr lang="ru-RU" sz="1400" dirty="0" smtClean="0"/>
              <a:t>Провести экстракцию </a:t>
            </a:r>
            <a:r>
              <a:rPr lang="ru-RU" sz="1400" dirty="0"/>
              <a:t>паразитных элементов из топологии.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8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033442" cy="6480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dirty="0" smtClean="0"/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квалификации) 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71436"/>
            <a:ext cx="87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тестирования: 1 час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186" y="1441807"/>
            <a:ext cx="85282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тестовых задани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задания: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/>
              <a:t>Модель какого аналогового </a:t>
            </a:r>
            <a:r>
              <a:rPr lang="ru-RU" dirty="0" smtClean="0"/>
              <a:t>блока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</a:p>
          <a:p>
            <a:pPr algn="just"/>
            <a:r>
              <a:rPr lang="ru-RU" dirty="0" smtClean="0"/>
              <a:t>элемента описывается </a:t>
            </a:r>
            <a:r>
              <a:rPr lang="ru-RU" dirty="0"/>
              <a:t>в строках </a:t>
            </a:r>
            <a:r>
              <a:rPr lang="ru-RU" dirty="0" smtClean="0"/>
              <a:t>кода?</a:t>
            </a:r>
            <a:endParaRPr lang="en-US" dirty="0" smtClean="0"/>
          </a:p>
          <a:p>
            <a:pPr algn="just"/>
            <a:r>
              <a:rPr lang="ru-RU" dirty="0" smtClean="0"/>
              <a:t>Выберите </a:t>
            </a:r>
            <a:r>
              <a:rPr lang="ru-RU" dirty="0"/>
              <a:t>один правильный ответ</a:t>
            </a:r>
            <a:r>
              <a:rPr lang="ru-RU" dirty="0" smtClean="0"/>
              <a:t>.</a:t>
            </a:r>
          </a:p>
          <a:p>
            <a:pPr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buAutoNum type="arabicPeriod"/>
            </a:pPr>
            <a:r>
              <a:rPr lang="ru-RU" dirty="0"/>
              <a:t>Операционный усилитель</a:t>
            </a:r>
          </a:p>
          <a:p>
            <a:pPr indent="-342900" algn="just">
              <a:buAutoNum type="arabicPeriod"/>
            </a:pPr>
            <a:r>
              <a:rPr lang="ru-RU" dirty="0"/>
              <a:t>Транзистор</a:t>
            </a:r>
          </a:p>
          <a:p>
            <a:pPr indent="-342900" algn="just">
              <a:buAutoNum type="arabicPeriod"/>
            </a:pPr>
            <a:r>
              <a:rPr lang="ru-RU" dirty="0"/>
              <a:t>Диод</a:t>
            </a:r>
          </a:p>
          <a:p>
            <a:pPr indent="-342900" algn="just">
              <a:buAutoNum type="arabicPeriod"/>
            </a:pPr>
            <a:r>
              <a:rPr lang="ru-RU" dirty="0"/>
              <a:t>Варистор</a:t>
            </a:r>
          </a:p>
          <a:p>
            <a:pPr indent="-342900" algn="just">
              <a:buAutoNum type="arabicPeriod"/>
            </a:pPr>
            <a:r>
              <a:rPr lang="ru-RU" dirty="0"/>
              <a:t>Источник тока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64496" y="2760134"/>
            <a:ext cx="45720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`include "</a:t>
            </a:r>
            <a:r>
              <a:rPr lang="en-US" altLang="ru-RU" dirty="0" err="1"/>
              <a:t>disciplines.vams</a:t>
            </a:r>
            <a:r>
              <a:rPr lang="en-US" altLang="ru-RU" dirty="0"/>
              <a:t>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module </a:t>
            </a:r>
            <a:r>
              <a:rPr lang="en-US" altLang="ru-RU" dirty="0" smtClean="0"/>
              <a:t>block(</a:t>
            </a:r>
            <a:r>
              <a:rPr lang="en-US" altLang="ru-RU" dirty="0" err="1" smtClean="0"/>
              <a:t>a,c</a:t>
            </a:r>
            <a:r>
              <a:rPr lang="en-US" altLang="ru-RU" dirty="0"/>
              <a:t>);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</a:t>
            </a:r>
            <a:r>
              <a:rPr lang="en-US" altLang="ru-RU" dirty="0" err="1"/>
              <a:t>inout</a:t>
            </a:r>
            <a:r>
              <a:rPr lang="en-US" altLang="ru-RU" dirty="0"/>
              <a:t> </a:t>
            </a:r>
            <a:r>
              <a:rPr lang="en-US" altLang="ru-RU" dirty="0" err="1"/>
              <a:t>a,c</a:t>
            </a:r>
            <a:r>
              <a:rPr lang="en-US" altLang="ru-RU" dirty="0"/>
              <a:t>; electrical </a:t>
            </a:r>
            <a:r>
              <a:rPr lang="en-US" altLang="ru-RU" dirty="0" err="1"/>
              <a:t>a,c</a:t>
            </a:r>
            <a:r>
              <a:rPr lang="en-US" altLang="ru-RU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parameter real is = 10p from (0:inf);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real id;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(*</a:t>
            </a:r>
            <a:r>
              <a:rPr lang="en-US" altLang="ru-RU" dirty="0" err="1"/>
              <a:t>desc</a:t>
            </a:r>
            <a:r>
              <a:rPr lang="en-US" altLang="ru-RU" dirty="0"/>
              <a:t> = "conductance "*) real </a:t>
            </a:r>
            <a:r>
              <a:rPr lang="en-US" altLang="ru-RU" dirty="0" err="1"/>
              <a:t>gd</a:t>
            </a:r>
            <a:r>
              <a:rPr lang="en-US" altLang="ru-RU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analog 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    id = is * (</a:t>
            </a:r>
            <a:r>
              <a:rPr lang="en-US" altLang="ru-RU" dirty="0" err="1"/>
              <a:t>limexp</a:t>
            </a:r>
            <a:r>
              <a:rPr lang="en-US" altLang="ru-RU" dirty="0"/>
              <a:t>(V(</a:t>
            </a:r>
            <a:r>
              <a:rPr lang="en-US" altLang="ru-RU" dirty="0" err="1"/>
              <a:t>a,c</a:t>
            </a:r>
            <a:r>
              <a:rPr lang="en-US" altLang="ru-RU" dirty="0"/>
              <a:t>) / $</a:t>
            </a:r>
            <a:r>
              <a:rPr lang="en-US" altLang="ru-RU" dirty="0" err="1"/>
              <a:t>vt</a:t>
            </a:r>
            <a:r>
              <a:rPr lang="en-US" altLang="ru-RU" dirty="0"/>
              <a:t>) – 1.0);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    </a:t>
            </a:r>
            <a:r>
              <a:rPr lang="en-US" altLang="ru-RU" dirty="0" err="1"/>
              <a:t>gd</a:t>
            </a:r>
            <a:r>
              <a:rPr lang="en-US" altLang="ru-RU" dirty="0"/>
              <a:t> = </a:t>
            </a:r>
            <a:r>
              <a:rPr lang="en-US" altLang="ru-RU" dirty="0" err="1"/>
              <a:t>ddx</a:t>
            </a:r>
            <a:r>
              <a:rPr lang="en-US" altLang="ru-RU" dirty="0"/>
              <a:t>(id, V(a));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    I(</a:t>
            </a:r>
            <a:r>
              <a:rPr lang="en-US" altLang="ru-RU" dirty="0" err="1"/>
              <a:t>a,c</a:t>
            </a:r>
            <a:r>
              <a:rPr lang="en-US" altLang="ru-RU" dirty="0"/>
              <a:t>) &lt;+ id + V(</a:t>
            </a:r>
            <a:r>
              <a:rPr lang="en-US" altLang="ru-RU" dirty="0" err="1"/>
              <a:t>a,c</a:t>
            </a:r>
            <a:r>
              <a:rPr lang="en-US" altLang="ru-RU" dirty="0"/>
              <a:t>)*$</a:t>
            </a:r>
            <a:r>
              <a:rPr lang="en-US" altLang="ru-RU" dirty="0" err="1"/>
              <a:t>simparam</a:t>
            </a:r>
            <a:r>
              <a:rPr lang="en-US" altLang="ru-RU" dirty="0"/>
              <a:t>("</a:t>
            </a:r>
            <a:r>
              <a:rPr lang="en-US" altLang="ru-RU" dirty="0" err="1"/>
              <a:t>gmin</a:t>
            </a:r>
            <a:r>
              <a:rPr lang="en-US" altLang="ru-RU" dirty="0"/>
              <a:t>", 1e-12);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/>
              <a:t>    end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 err="1"/>
              <a:t>endmodule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24461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033442" cy="6480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Практическая часть </a:t>
            </a:r>
            <a:r>
              <a:rPr lang="ru-RU" sz="2000" dirty="0" smtClean="0"/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квалификации) </a:t>
            </a:r>
            <a:endParaRPr lang="ru-RU" sz="2000" dirty="0"/>
          </a:p>
        </p:txBody>
      </p:sp>
      <p:sp>
        <p:nvSpPr>
          <p:cNvPr id="16" name="Овал 15"/>
          <p:cNvSpPr/>
          <p:nvPr/>
        </p:nvSpPr>
        <p:spPr>
          <a:xfrm>
            <a:off x="7308304" y="5623844"/>
            <a:ext cx="216024" cy="18002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 algn="just">
              <a:spcBef>
                <a:spcPct val="0"/>
              </a:spcBef>
              <a:buClr>
                <a:srgbClr val="00AEEF"/>
              </a:buClr>
              <a:buFont typeface="Wingdings" pitchFamily="2" charset="2"/>
              <a:buChar char="ü"/>
            </a:pPr>
            <a:endParaRPr lang="ru-RU" sz="1400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00943"/>
            <a:ext cx="8784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прохождения практической части: 8 часов (+ 8 часов опционально)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498" y="975494"/>
            <a:ext cx="85282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задания:</a:t>
            </a:r>
          </a:p>
          <a:p>
            <a:pPr algn="just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Выполнить </a:t>
            </a:r>
            <a:r>
              <a:rPr lang="ru-RU" sz="1400" dirty="0"/>
              <a:t>ввод электрической схемы в целевой САПР. Составьте тестовые воздействия для статистического аналогового моделирования.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Выполнить </a:t>
            </a:r>
            <a:r>
              <a:rPr lang="ru-RU" sz="1400" dirty="0"/>
              <a:t>статистическое аналоговое моделирование СФ-блока, </a:t>
            </a:r>
            <a:r>
              <a:rPr lang="ru-RU" sz="1400" dirty="0" smtClean="0"/>
              <a:t>добиться </a:t>
            </a:r>
            <a:r>
              <a:rPr lang="ru-RU" sz="1400" dirty="0"/>
              <a:t>выполнения требований задания в части обеспечения значений целевых показателей. 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основе схемотехнического описания аналогового СФ-блока разработать эскизное топологическое представление аналогового СФ-блока с заданным ограничением на площадь блока. Обозначить габариты используемых элементов на чертеже. Показать на чертеже согласованные элементы.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Выполнить статистическое </a:t>
            </a:r>
            <a:r>
              <a:rPr lang="ru-RU" sz="1400" dirty="0" smtClean="0"/>
              <a:t>моделирование </a:t>
            </a:r>
            <a:r>
              <a:rPr lang="ru-RU" sz="1400" dirty="0"/>
              <a:t>разработанного аналогового СФ-блока средствами автоматизированного проектирования с учетом автоматически экстрагированных из топологии паразитных элементов или заданным вручную рассогласованием транзисторов. Добиться выполнения требований задания в части обеспечения соответствия значений целевых показателей для схемотехнического описаний аналогового СФ-блока с учетом экстракции паразитных элементов или рассогласования </a:t>
            </a:r>
            <a:r>
              <a:rPr lang="ru-RU" sz="1400" dirty="0" smtClean="0"/>
              <a:t>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Создать </a:t>
            </a:r>
            <a:r>
              <a:rPr lang="ru-RU" sz="1400" dirty="0"/>
              <a:t>набор представлений для встраивания СФ-блока (</a:t>
            </a:r>
            <a:r>
              <a:rPr lang="ru-RU" sz="1400" dirty="0" err="1"/>
              <a:t>lef</a:t>
            </a:r>
            <a:r>
              <a:rPr lang="ru-RU" sz="1400" dirty="0"/>
              <a:t> файл/ </a:t>
            </a:r>
            <a:r>
              <a:rPr lang="ru-RU" sz="1400" dirty="0" err="1"/>
              <a:t>gds</a:t>
            </a:r>
            <a:r>
              <a:rPr lang="ru-RU" sz="1400" dirty="0"/>
              <a:t> файл/ поведенческая модель на </a:t>
            </a:r>
            <a:r>
              <a:rPr lang="ru-RU" sz="1400" dirty="0" err="1"/>
              <a:t>Verilog</a:t>
            </a:r>
            <a:r>
              <a:rPr lang="ru-RU" sz="1400" dirty="0"/>
              <a:t>-A, </a:t>
            </a:r>
            <a:r>
              <a:rPr lang="ru-RU" sz="1400" dirty="0" err="1"/>
              <a:t>нетлист</a:t>
            </a:r>
            <a:r>
              <a:rPr lang="ru-RU" sz="1400" dirty="0"/>
              <a:t> для верификации топологии, </a:t>
            </a:r>
            <a:r>
              <a:rPr lang="ru-RU" sz="1400" dirty="0" err="1"/>
              <a:t>spice</a:t>
            </a:r>
            <a:r>
              <a:rPr lang="ru-RU" sz="1400" dirty="0"/>
              <a:t> </a:t>
            </a:r>
            <a:r>
              <a:rPr lang="ru-RU" sz="1400" dirty="0" err="1" smtClean="0"/>
              <a:t>нетлист</a:t>
            </a:r>
            <a:r>
              <a:rPr lang="ru-RU" sz="1400" dirty="0" smtClean="0"/>
              <a:t>).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Разработать </a:t>
            </a:r>
            <a:r>
              <a:rPr lang="ru-RU" sz="1400" dirty="0"/>
              <a:t>техническое описание на </a:t>
            </a:r>
            <a:r>
              <a:rPr lang="ru-RU" sz="1400" dirty="0" smtClean="0"/>
              <a:t>спроектированный </a:t>
            </a:r>
            <a:r>
              <a:rPr lang="ru-RU" sz="1400" dirty="0"/>
              <a:t>СФ- блок.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Разработать </a:t>
            </a:r>
            <a:r>
              <a:rPr lang="ru-RU" sz="1400" dirty="0"/>
              <a:t>инструкцию по встраиванию аналогового СФ-блока, содержащую информацию о расположении всех выводов блока, расположении шин земли-питания и требования к их подсоединению.</a:t>
            </a:r>
          </a:p>
          <a:p>
            <a:r>
              <a:rPr lang="ru-RU" sz="1400" u="sng" dirty="0" smtClean="0"/>
              <a:t>Опционально: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Разработать </a:t>
            </a:r>
            <a:r>
              <a:rPr lang="ru-RU" sz="1400" dirty="0"/>
              <a:t>топологию СФ-блока, используя средства автоматического </a:t>
            </a:r>
            <a:r>
              <a:rPr lang="ru-RU" sz="1400" dirty="0" smtClean="0"/>
              <a:t>проектирования. Выполнить </a:t>
            </a:r>
            <a:r>
              <a:rPr lang="ru-RU" sz="1400" dirty="0"/>
              <a:t>ввод аналоговых библиотечных примитивов в целевую САПР. </a:t>
            </a:r>
            <a:r>
              <a:rPr lang="ru-RU" sz="1400" dirty="0" smtClean="0"/>
              <a:t>Выполнить </a:t>
            </a:r>
            <a:r>
              <a:rPr lang="ru-RU" sz="1400" dirty="0"/>
              <a:t>проверку топологии на соответствие конструкторско-технологическим ограничениям (DRC) и </a:t>
            </a:r>
            <a:r>
              <a:rPr lang="ru-RU" sz="1400" dirty="0" smtClean="0"/>
              <a:t>сравнить </a:t>
            </a:r>
            <a:r>
              <a:rPr lang="ru-RU" sz="1400" dirty="0"/>
              <a:t>с электрической схемой (LVS). </a:t>
            </a:r>
            <a:r>
              <a:rPr lang="ru-RU" sz="1400" dirty="0" smtClean="0"/>
              <a:t>Провести экстракцию </a:t>
            </a:r>
            <a:r>
              <a:rPr lang="ru-RU" sz="1400" dirty="0"/>
              <a:t>паразитных элементов из топологии.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6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9610</TotalTime>
  <Words>660</Words>
  <Application>Microsoft Office PowerPoint</Application>
  <PresentationFormat>Экран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Этап 1. Тестирование (6-й уровень квалификации) </vt:lpstr>
      <vt:lpstr>Этап 2. Практическая часть (6-й уровень квалификации) </vt:lpstr>
      <vt:lpstr>Этап 1. Тестирование (7-й уровень квалификации) </vt:lpstr>
      <vt:lpstr>Этап 2. Практическая часть (7-й уровень квалификации)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Нуйкин Андрей Валерьевич</cp:lastModifiedBy>
  <cp:revision>820</cp:revision>
  <cp:lastPrinted>2017-05-24T11:58:59Z</cp:lastPrinted>
  <dcterms:created xsi:type="dcterms:W3CDTF">2013-09-10T08:33:00Z</dcterms:created>
  <dcterms:modified xsi:type="dcterms:W3CDTF">2018-02-14T11:15:50Z</dcterms:modified>
</cp:coreProperties>
</file>