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22" r:id="rId3"/>
    <p:sldId id="321" r:id="rId4"/>
    <p:sldId id="306" r:id="rId5"/>
    <p:sldId id="323" r:id="rId6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A7380"/>
    <a:srgbClr val="A2EAE8"/>
    <a:srgbClr val="C6F2F1"/>
    <a:srgbClr val="FFFF99"/>
    <a:srgbClr val="FFFFCC"/>
    <a:srgbClr val="B895DB"/>
    <a:srgbClr val="008000"/>
    <a:srgbClr val="041BFA"/>
    <a:srgbClr val="1F6DDF"/>
    <a:srgbClr val="004A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94629" autoAdjust="0"/>
  </p:normalViewPr>
  <p:slideViewPr>
    <p:cSldViewPr>
      <p:cViewPr varScale="1">
        <p:scale>
          <a:sx n="97" d="100"/>
          <a:sy n="97" d="100"/>
        </p:scale>
        <p:origin x="-10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30A4-61CF-4559-8526-2835840882BE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8BAD9-539F-480E-9CF6-FB7110CFC7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5315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7DBD8-7DC0-4AAD-8029-67A17FD7E1F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61E56-34DD-452F-852A-59EE9EBFA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29087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0A738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135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A738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15306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60387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329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EAB5-035D-4528-A708-3EF30E9789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752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0A738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1" kern="1200">
          <a:solidFill>
            <a:srgbClr val="5A5A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1" kern="1200">
          <a:solidFill>
            <a:srgbClr val="5A5A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b="1" kern="1200">
          <a:solidFill>
            <a:srgbClr val="5A5A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947" y="4613447"/>
            <a:ext cx="6696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Инженер по разработке средств функционального контроля интегральной схемы и ее составных блоков (6 уровень квалификации).</a:t>
            </a:r>
            <a:endParaRPr lang="ru-RU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47664" y="4077072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Демо-версия экзамена по ПС № </a:t>
            </a:r>
            <a:r>
              <a:rPr lang="en-US" sz="2800" dirty="0" smtClean="0">
                <a:solidFill>
                  <a:schemeClr val="bg1"/>
                </a:solidFill>
              </a:rPr>
              <a:t>90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321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856984" cy="936104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Содержание экзамена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4509120"/>
            <a:ext cx="8784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A7380"/>
                </a:solidFill>
                <a:latin typeface="Times New Roman" pitchFamily="18" charset="0"/>
                <a:cs typeface="Times New Roman" pitchFamily="18" charset="0"/>
              </a:rPr>
              <a:t>Теоретическая часть будет состоять из набора заданий закрытого типа с выбором ответа.</a:t>
            </a:r>
          </a:p>
          <a:p>
            <a:r>
              <a:rPr lang="ru-RU" b="1" dirty="0" smtClean="0">
                <a:solidFill>
                  <a:srgbClr val="0A7380"/>
                </a:solidFill>
                <a:latin typeface="Times New Roman" pitchFamily="18" charset="0"/>
                <a:cs typeface="Times New Roman" pitchFamily="18" charset="0"/>
              </a:rPr>
              <a:t>В Практической части необходимо будет написать программу тестирования предложенной ИС.</a:t>
            </a:r>
          </a:p>
          <a:p>
            <a:r>
              <a:rPr lang="ru-RU" b="1" dirty="0" smtClean="0">
                <a:solidFill>
                  <a:srgbClr val="0A7380"/>
                </a:solidFill>
                <a:latin typeface="Times New Roman" pitchFamily="18" charset="0"/>
                <a:cs typeface="Times New Roman" pitchFamily="18" charset="0"/>
              </a:rPr>
              <a:t>Продолжительность экзамена 4 часа.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4077072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Типы брака и дефектов ИС.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3430741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Выстраивание причинно-следственной связи в случае отклонения функционирования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СнК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от эталонного на каждом этапе тестирования.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059668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Методы измерения электрических параметров ИС.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2348880"/>
            <a:ext cx="878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Методы формирования и представления векторов тестовых воздействий.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8034" y="1256893"/>
            <a:ext cx="864096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b="1" dirty="0" smtClean="0">
                <a:solidFill>
                  <a:srgbClr val="0A73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Профессиональный экзамен </a:t>
            </a:r>
            <a:r>
              <a:rPr lang="ru-RU" sz="1900" b="1" dirty="0" smtClean="0">
                <a:solidFill>
                  <a:srgbClr val="0A73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будет </a:t>
            </a:r>
            <a:r>
              <a:rPr lang="ru-RU" sz="1900" b="1" dirty="0" smtClean="0">
                <a:solidFill>
                  <a:srgbClr val="0A73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состоять из теоретической части и практической. Будет </a:t>
            </a:r>
            <a:r>
              <a:rPr lang="ru-RU" sz="1900" b="1" dirty="0" smtClean="0">
                <a:solidFill>
                  <a:srgbClr val="0A73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проводится оценка </a:t>
            </a:r>
            <a:r>
              <a:rPr lang="ru-RU" sz="1900" b="1" dirty="0" smtClean="0">
                <a:solidFill>
                  <a:srgbClr val="0A73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1900" b="1" dirty="0" smtClean="0">
                <a:solidFill>
                  <a:srgbClr val="0A73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ниже указанных компетенций (знания, навыки, умения):</a:t>
            </a:r>
            <a:endParaRPr lang="ru-RU" sz="1900" b="1" dirty="0">
              <a:solidFill>
                <a:srgbClr val="0A73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2708920"/>
            <a:ext cx="878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Методики измерения параметров ИС.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335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3528" y="418654"/>
            <a:ext cx="836327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900" dirty="0" smtClean="0"/>
              <a:t>Материально-технические </a:t>
            </a:r>
            <a:r>
              <a:rPr lang="ru-RU" sz="1900" dirty="0" smtClean="0"/>
              <a:t>ресурсы </a:t>
            </a:r>
            <a:endParaRPr lang="ru-RU" sz="1900" dirty="0" smtClean="0"/>
          </a:p>
          <a:p>
            <a:r>
              <a:rPr lang="ru-RU" sz="1900" dirty="0" smtClean="0"/>
              <a:t>для </a:t>
            </a:r>
            <a:r>
              <a:rPr lang="ru-RU" sz="1900" dirty="0" smtClean="0"/>
              <a:t>обеспечения практического этапа профессионального экзамена:</a:t>
            </a:r>
            <a:endParaRPr lang="ru-RU" sz="1900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23528" y="1700808"/>
          <a:ext cx="8280920" cy="3627169"/>
        </p:xfrm>
        <a:graphic>
          <a:graphicData uri="http://schemas.openxmlformats.org/drawingml/2006/table">
            <a:tbl>
              <a:tblPr/>
              <a:tblGrid>
                <a:gridCol w="2736304"/>
                <a:gridCol w="5544616"/>
              </a:tblGrid>
              <a:tr h="5011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Помещение: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Лабораторный кабинет, оснащенный измерительным оборудованием.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7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Оборудование: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Автоматическая измерительная </a:t>
                      </a: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станция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56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Инструменты: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Специализированное ПО для управления измерительным оборудованием и </a:t>
                      </a:r>
                      <a:r>
                        <a:rPr lang="ru-RU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разработки программ.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Пакет 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MS Office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(или 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Open Office</a:t>
                      </a:r>
                      <a:r>
                        <a:rPr lang="ru-RU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 (для оформления отчета)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Доступ к дополнительным инструкциям и справочным материалам:</a:t>
                      </a:r>
                      <a:endParaRPr lang="ru-RU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1. Справочные материалы с описанием 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работы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АИС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2. Справочник 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ГОСТов</a:t>
                      </a:r>
                      <a:endParaRPr lang="ru-RU" sz="1800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3. Справочные материалы </a:t>
                      </a:r>
                      <a:r>
                        <a:rPr lang="ru-RU" sz="1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по программирования на данном АИС.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6319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tx1"/>
                </a:solidFill>
              </a:rPr>
              <a:t>Пример 1. 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539552" y="1202269"/>
            <a:ext cx="828092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Дана интегральная микросхема (ИС), собранная в корпус, автоматическая измерительная установка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National Instruments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Программное обеспечение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LabView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Документация с описанием условий тестирования. Необходимо, с заданной в документации точностью, провести тестирование и разбраковку ИС.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Ознакомьтесь с конструкторской документацией на испытываемую ИС (ТНЭП, ТУ, Спецификация). (Источник-1)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Определите какие измерительные модули АИС обеспечивают измерения всех параметров ИС. (Источник-2)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Разработайте программу автоматического измерения двух любых электрических или функциональных  параметров ИС, выбранных из предоставленной документации.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Включите в программу автоматическое формирование файла с результатами измерений.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Включите в программу разбраковку ИС по приведенным в документации критериям.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kumimoji="0" lang="ru-RU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335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tx1"/>
                </a:solidFill>
              </a:rPr>
              <a:t>Пример </a:t>
            </a:r>
            <a:r>
              <a:rPr lang="ru-RU" sz="2800" dirty="0" smtClean="0">
                <a:solidFill>
                  <a:schemeClr val="tx1"/>
                </a:solidFill>
              </a:rPr>
              <a:t>2. 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539552" y="1616965"/>
            <a:ext cx="828092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Дана интегральная микросхема (ИС), собранная в корпус, автоматическая измерительная установка «Квант», Программное обеспечение 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Delphi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». Документация,  с описанием условий тестирования. Необходимо, с заданной в документации точностью, провести тестирование и разбраковку ИС.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Ознакомьтесь с конструкторской документацией на испытываемую ИС (ТНЭП, ТУ, Спецификация). (Источник-1)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Определите возможности АИС для  обеспечения измерения всех параметров ИС. 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Источник-2)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Разработайте программу автоматического измерения двух любых электрических или функциональных  параметров ИС, выбранных из параметров, представленных в  документации.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Включите в программу автоматическое формирование файла с результатами измерений.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Включите в программу разбраковку ИС по приведенным в документации критериям.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33539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 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9857</TotalTime>
  <Words>367</Words>
  <Application>Microsoft Office PowerPoint</Application>
  <PresentationFormat>Экран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                  Содержание экзамена</vt:lpstr>
      <vt:lpstr>Слайд 3</vt:lpstr>
      <vt:lpstr>Слайд 4</vt:lpstr>
      <vt:lpstr>Слайд 5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Designer</dc:creator>
  <cp:lastModifiedBy>aaverev</cp:lastModifiedBy>
  <cp:revision>838</cp:revision>
  <cp:lastPrinted>2016-11-30T06:37:07Z</cp:lastPrinted>
  <dcterms:created xsi:type="dcterms:W3CDTF">2013-09-10T08:33:00Z</dcterms:created>
  <dcterms:modified xsi:type="dcterms:W3CDTF">2018-02-14T12:05:28Z</dcterms:modified>
</cp:coreProperties>
</file>