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1" r:id="rId2"/>
    <p:sldId id="329" r:id="rId3"/>
    <p:sldId id="332" r:id="rId4"/>
    <p:sldId id="328" r:id="rId5"/>
    <p:sldId id="324" r:id="rId6"/>
    <p:sldId id="326" r:id="rId7"/>
    <p:sldId id="333" r:id="rId8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7380"/>
    <a:srgbClr val="A2EAE8"/>
    <a:srgbClr val="C6F2F1"/>
    <a:srgbClr val="FFFF99"/>
    <a:srgbClr val="FFFFCC"/>
    <a:srgbClr val="B895DB"/>
    <a:srgbClr val="008000"/>
    <a:srgbClr val="041BFA"/>
    <a:srgbClr val="1F6DDF"/>
    <a:srgbClr val="004A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Светлый стиль 1 -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05" autoAdjust="0"/>
    <p:restoredTop sz="94629" autoAdjust="0"/>
  </p:normalViewPr>
  <p:slideViewPr>
    <p:cSldViewPr>
      <p:cViewPr>
        <p:scale>
          <a:sx n="77" d="100"/>
          <a:sy n="77" d="100"/>
        </p:scale>
        <p:origin x="-2640" y="-9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830A4-61CF-4559-8526-2835840882BE}" type="datetimeFigureOut">
              <a:rPr lang="ru-RU" smtClean="0"/>
              <a:pPr/>
              <a:t>05.11.2019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1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8BAD9-539F-480E-9CF6-FB7110CFC7B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3152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17DBD8-7DC0-4AAD-8029-67A17FD7E1F8}" type="datetimeFigureOut">
              <a:rPr lang="ru-RU" smtClean="0"/>
              <a:pPr/>
              <a:t>05.11.2019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61E56-34DD-452F-852A-59EE9EBFA77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90876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Пользовательский макет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0A7380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354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A7380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530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Пользовательский макет"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60387"/>
            <a:ext cx="8229600" cy="1143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295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2044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2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8EAB5-035D-4528-A708-3EF30E97891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5266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49" r:id="rId2"/>
    <p:sldLayoutId id="2147483661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0A738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b="1" kern="1200">
          <a:solidFill>
            <a:srgbClr val="5A5A5A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b="1" kern="1200">
          <a:solidFill>
            <a:srgbClr val="5A5A5A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100" b="1" kern="1200">
          <a:solidFill>
            <a:srgbClr val="5A5A5A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000" b="1" kern="1200">
          <a:solidFill>
            <a:srgbClr val="5A5A5A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000" b="1" kern="1200">
          <a:solidFill>
            <a:srgbClr val="5A5A5A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67544" y="4077072"/>
            <a:ext cx="8136904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</a:rPr>
              <a:t>Демо-версия профессионального экзамена по ПС </a:t>
            </a:r>
            <a:r>
              <a:rPr lang="ru-RU" sz="2800" b="1" dirty="0">
                <a:solidFill>
                  <a:schemeClr val="bg1"/>
                </a:solidFill>
              </a:rPr>
              <a:t>№ 24</a:t>
            </a:r>
            <a:r>
              <a:rPr lang="ru-RU" sz="2800" dirty="0">
                <a:solidFill>
                  <a:schemeClr val="bg1"/>
                </a:solidFill>
              </a:rPr>
              <a:t> «Инженер-технолог в области производства </a:t>
            </a:r>
            <a:r>
              <a:rPr lang="ru-RU" sz="2800" dirty="0" err="1">
                <a:solidFill>
                  <a:schemeClr val="bg1"/>
                </a:solidFill>
              </a:rPr>
              <a:t>наноразмерных</a:t>
            </a:r>
            <a:r>
              <a:rPr lang="ru-RU" sz="2800" dirty="0">
                <a:solidFill>
                  <a:schemeClr val="bg1"/>
                </a:solidFill>
              </a:rPr>
              <a:t> полупроводниковых приборов и интегральных схем»</a:t>
            </a:r>
            <a:endParaRPr lang="ru-RU" sz="2400" b="1" dirty="0" smtClean="0">
              <a:solidFill>
                <a:schemeClr val="bg1"/>
              </a:solidFill>
            </a:endParaRPr>
          </a:p>
          <a:p>
            <a:endParaRPr lang="ru-RU" sz="2400" dirty="0"/>
          </a:p>
          <a:p>
            <a:endParaRPr lang="ru-RU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21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457200" y="418654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0A738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11560" y="202022"/>
            <a:ext cx="66247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«Инженер-технолог по организации и сопровождению процессов формирования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наноразмерных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полупроводниковых структур. (7 уровень квалификации) 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927996"/>
              </p:ext>
            </p:extLst>
          </p:nvPr>
        </p:nvGraphicFramePr>
        <p:xfrm>
          <a:off x="426029" y="1268760"/>
          <a:ext cx="8157593" cy="51845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57593"/>
              </a:tblGrid>
              <a:tr h="5184576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Times New Roman" pitchFamily="18" charset="0"/>
                          <a:cs typeface="Times New Roman" pitchFamily="18" charset="0"/>
                        </a:rPr>
                        <a:t>Положения профессионального стандарта в составе профессиональной квалификации, на соответствие которым оценивается квалификация соискателя </a:t>
                      </a:r>
                      <a:r>
                        <a:rPr lang="ru-RU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</a:p>
                    <a:p>
                      <a:endParaRPr lang="ru-RU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А/01.7 Регламенты контроля.</a:t>
                      </a:r>
                      <a:endParaRPr lang="ru-RU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А/02.7 Программы статистического анализа</a:t>
                      </a:r>
                    </a:p>
                    <a:p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В/04.7  Предназначение, современные виды оборудования для проведения анализа и измерений параметров </a:t>
                      </a:r>
                      <a:r>
                        <a:rPr lang="ru-RU" sz="16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наноразмерных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объектов. </a:t>
                      </a:r>
                    </a:p>
                    <a:p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Положительное решение о соответствии квалификации соискателя требованиям к квалификации по квалификации «Инженер по разработке и внедрению процессов формирования </a:t>
                      </a:r>
                      <a:r>
                        <a:rPr lang="ru-RU" sz="16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наноразмерных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полупроводниковых структур»(7 уровень квалификации)</a:t>
                      </a:r>
                      <a:r>
                        <a:rPr lang="ru-RU" sz="1600" b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endParaRPr lang="ru-RU" sz="1600" kern="1200" dirty="0" smtClean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принимается при общем количестве набранных соискателем  баллов более 49.  При условии, что в процессе выполнения практического задания ТФ сформирована и общее количество набранных баллов за практическую часть экзамена составляет более 7 баллов.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время выполнения заданий для теоретического этапа экзамена: 2  часа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время выполнения задания практического этапа экзамена:  4 часа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4551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457200" y="418654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0A738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11560" y="202022"/>
            <a:ext cx="66247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Инженер-технолог по организации и сопровождению процессов формирования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наноразмерных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полупроводниковых структур. (7 уровень квалификации) 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2178"/>
              </p:ext>
            </p:extLst>
          </p:nvPr>
        </p:nvGraphicFramePr>
        <p:xfrm>
          <a:off x="457200" y="1125352"/>
          <a:ext cx="8095928" cy="57326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95928"/>
              </a:tblGrid>
              <a:tr h="5732648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Примеры</a:t>
                      </a:r>
                      <a:r>
                        <a:rPr lang="ru-RU" sz="1000" dirty="0" smtClean="0">
                          <a:effectLst/>
                          <a:latin typeface="Calibri"/>
                          <a:ea typeface="Calibri"/>
                        </a:rPr>
                        <a:t> </a:t>
                      </a:r>
                      <a:r>
                        <a:rPr lang="ru-RU" sz="1800" b="1" u="none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заданий  соответствующие  трудовым</a:t>
                      </a:r>
                      <a:r>
                        <a:rPr lang="ru-RU" sz="1800" b="1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функциям</a:t>
                      </a:r>
                    </a:p>
                    <a:p>
                      <a:pPr algn="ctr"/>
                      <a:r>
                        <a:rPr lang="ru-RU" sz="1600" u="none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для теоретического этапа задания</a:t>
                      </a:r>
                    </a:p>
                    <a:p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1.Выберите из предложенного перечня правильный вариант ответа на вопрос:</a:t>
                      </a:r>
                    </a:p>
                    <a:p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какой тип имеет кристаллическая структура кремния?</a:t>
                      </a:r>
                    </a:p>
                    <a:p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2.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Установите правильную последовательность действий при сдаче несоответствующей партии.</a:t>
                      </a:r>
                    </a:p>
                    <a:p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3.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Выберите из предложенного перечня правильный вариант ответа на вопрос:</a:t>
                      </a:r>
                    </a:p>
                    <a:p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какие действия необходимо выполнить, если после измерения параметров обнаружен выход за контрольные границы?</a:t>
                      </a:r>
                    </a:p>
                    <a:p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4. Выберите из предложенного перечня правильный вариант утверждения, </a:t>
                      </a:r>
                    </a:p>
                    <a:p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о том, что значат обозначения, указанные на контрольных картах Робертса (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Roberts Chart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 </a:t>
                      </a:r>
                    </a:p>
                    <a:p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5. Выберите из предложенного перечня правильный вариант ответа на вопрос:</a:t>
                      </a:r>
                    </a:p>
                    <a:p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какой метод качественного анализа дефектов доступен на растровом электронном микроскопе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KLA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eV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300?</a:t>
                      </a:r>
                    </a:p>
                    <a:p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6.Выберите из предложенного перечня правильный вариант ответа на вопрос:</a:t>
                      </a:r>
                    </a:p>
                    <a:p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какой из указанных ниже процессов является процессом изоляции мелкими канавками?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endParaRPr lang="ru-RU" sz="1600" kern="1200" dirty="0" smtClean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2115283" y="5921896"/>
            <a:ext cx="4876800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2778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457200" y="418654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0A738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11560" y="202022"/>
            <a:ext cx="66247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Инженер-технолог по организации и сопровождению процессов формирования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наноразмерных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полупроводниковых структур. (7 уровень квалификации) </a:t>
            </a:r>
          </a:p>
          <a:p>
            <a:pPr algn="ctr">
              <a:spcAft>
                <a:spcPts val="0"/>
              </a:spcAft>
            </a:pPr>
            <a:endParaRPr lang="ru-RU" b="1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826625"/>
              </p:ext>
            </p:extLst>
          </p:nvPr>
        </p:nvGraphicFramePr>
        <p:xfrm>
          <a:off x="425590" y="1196751"/>
          <a:ext cx="7962834" cy="55684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62834"/>
              </a:tblGrid>
              <a:tr h="5568466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Примеры</a:t>
                      </a:r>
                      <a:r>
                        <a:rPr lang="ru-RU" sz="1050" dirty="0" smtClean="0">
                          <a:effectLst/>
                          <a:latin typeface="+mn-lt"/>
                          <a:ea typeface="Calibri"/>
                        </a:rPr>
                        <a:t> </a:t>
                      </a:r>
                      <a:r>
                        <a:rPr lang="ru-RU" sz="2000" b="1" u="none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заданий  соответствующие  трудовым</a:t>
                      </a:r>
                      <a:r>
                        <a:rPr lang="ru-RU" sz="2000" b="1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функциям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u="none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для практического этапа задания</a:t>
                      </a:r>
                    </a:p>
                    <a:p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Задание на выполнение трудовых функций, трудовых действий в  модельных условиях:</a:t>
                      </a:r>
                    </a:p>
                    <a:p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условия выполнения задания: итоговый отчет о работе;</a:t>
                      </a:r>
                    </a:p>
                    <a:p>
                      <a:r>
                        <a:rPr lang="ru-RU" sz="1600" b="1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критерии оценки</a:t>
                      </a:r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: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 Проведен анализ ситуации, при которой обнаружена проблема.</a:t>
                      </a:r>
                    </a:p>
                    <a:p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2.Описана проблема технологического кейса: указана суть проблемы, проблема однократная или повторяющаяся, потери и риски, связанные с проблемой.</a:t>
                      </a:r>
                    </a:p>
                    <a:p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3.Предложены действия, направленные на предупреждение неконтролируемого выпуска несоответствующей продукции и действия, направленные на устранение проблемы.</a:t>
                      </a:r>
                    </a:p>
                    <a:p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4. Предложены временные сдерживающие действия, направленные на организацию временного режима работы до выполнения постоянных корректирующих действий.</a:t>
                      </a:r>
                    </a:p>
                    <a:p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5.Построена хронология событий, связанных с развитием проблемы.</a:t>
                      </a:r>
                    </a:p>
                    <a:p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6.Результаты анализа позволяют выявить корневые причины проблемы.</a:t>
                      </a:r>
                    </a:p>
                    <a:p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7.Дано техническое описание механизма возникновения проблемы.</a:t>
                      </a:r>
                    </a:p>
                    <a:p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8. Описан недостаток ресурсов, способствовавших возникновению проблемы.</a:t>
                      </a:r>
                    </a:p>
                    <a:p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9. Указаны корректирующие действия, направленные на предупреждение повторения или снижение вероятности возникновения проблемы в будущем.</a:t>
                      </a:r>
                    </a:p>
                    <a:p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10.Корректирующие действия направлены на устранение недостатков ресурсов, способствовавших возникновению проблемы.</a:t>
                      </a:r>
                      <a:endParaRPr lang="ru-RU" sz="1600" kern="1200" dirty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741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467544" y="476672"/>
            <a:ext cx="6984776" cy="6120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0A738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«Инженер по разработке и внедрению процессов формирования </a:t>
            </a:r>
            <a:r>
              <a:rPr lang="ru-RU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наноразмерных</a:t>
            </a:r>
            <a:r>
              <a:rPr lang="ru-RU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полупроводниковых структур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» (</a:t>
            </a:r>
            <a:r>
              <a:rPr lang="ru-RU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 уровень квалификации) 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63771"/>
              </p:ext>
            </p:extLst>
          </p:nvPr>
        </p:nvGraphicFramePr>
        <p:xfrm>
          <a:off x="755576" y="1340768"/>
          <a:ext cx="7959963" cy="51183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59963"/>
              </a:tblGrid>
              <a:tr h="5118368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Положения профессионального</a:t>
                      </a:r>
                    </a:p>
                    <a:p>
                      <a:pPr algn="ctr"/>
                      <a:r>
                        <a:rPr lang="ru-RU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стандарта в составе профессиональной квалификации, на соответствие которым оценивается квалификация соискателя </a:t>
                      </a:r>
                      <a:r>
                        <a:rPr lang="ru-RU" sz="1800" b="1" smtClean="0">
                          <a:latin typeface="Times New Roman" pitchFamily="18" charset="0"/>
                          <a:cs typeface="Times New Roman" pitchFamily="18" charset="0"/>
                        </a:rPr>
                        <a:t>: </a:t>
                      </a:r>
                      <a:endParaRPr lang="ru-RU" sz="1800" b="1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ru-RU" sz="18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А/03.7 Требования к материально-техническому обеспечению рабочего места. </a:t>
                      </a:r>
                    </a:p>
                    <a:p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А/04.7 Технологический регламент</a:t>
                      </a:r>
                    </a:p>
                    <a:p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А/05.7 Возможности, характеристики оборудования организации. </a:t>
                      </a:r>
                    </a:p>
                    <a:p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А/06.7 В/01.7 Анализ и определение причин отклонения параметров технологического процесса от заданных. </a:t>
                      </a:r>
                    </a:p>
                    <a:p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В/02.7 Базовые технологические процессы </a:t>
                      </a:r>
                      <a:r>
                        <a:rPr lang="ru-RU" sz="16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наноэлектроники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 </a:t>
                      </a:r>
                    </a:p>
                    <a:p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Положительное решение о соответствии квалификации соискателя требованиям к квалификации по квалификации «Инженер по разработке и внедрению процессов формирования </a:t>
                      </a:r>
                      <a:r>
                        <a:rPr lang="ru-RU" sz="16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наноразмерных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полупроводниковых структур» (7 уровень квалификации)</a:t>
                      </a:r>
                      <a:r>
                        <a:rPr lang="ru-RU" sz="1600" b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endParaRPr lang="ru-RU" sz="1600" kern="1200" dirty="0" smtClean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принимается при общем количестве набранных соискателем  баллов более 49.  При условии, что в процессе выполнения практического задания ТФ сформирована и общее количество набранных баллов за практическую часть экзамена составляет более 7 баллов.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время выполнения заданий для теоретического этапа экзамена: 2  часа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время выполнения задания практического этапа экзамена:  4 часа</a:t>
                      </a:r>
                    </a:p>
                    <a:p>
                      <a:endParaRPr lang="ru-RU" sz="1600" kern="1200" dirty="0" smtClean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ru-RU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7751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1331640" y="423637"/>
            <a:ext cx="6357392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0A738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Инженер по разработке и внедрению процессов формирования </a:t>
            </a:r>
            <a:r>
              <a:rPr lang="ru-RU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наноразмерных</a:t>
            </a:r>
            <a:r>
              <a:rPr lang="ru-RU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полупроводниковых структур» (7 уровень квалификации) 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75407"/>
              </p:ext>
            </p:extLst>
          </p:nvPr>
        </p:nvGraphicFramePr>
        <p:xfrm>
          <a:off x="827584" y="1340768"/>
          <a:ext cx="7787208" cy="51845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87208"/>
              </a:tblGrid>
              <a:tr h="5184576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Примеры</a:t>
                      </a:r>
                      <a:r>
                        <a:rPr lang="ru-RU" sz="1000" dirty="0" smtClean="0">
                          <a:effectLst/>
                          <a:latin typeface="+mn-lt"/>
                          <a:ea typeface="Calibri"/>
                        </a:rPr>
                        <a:t> </a:t>
                      </a:r>
                      <a:r>
                        <a:rPr lang="ru-RU" sz="1800" b="1" u="none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заданий  соответствующие  трудовым</a:t>
                      </a:r>
                      <a:r>
                        <a:rPr lang="ru-RU" sz="1800" b="1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функциям</a:t>
                      </a:r>
                    </a:p>
                    <a:p>
                      <a:pPr algn="ctr"/>
                      <a:r>
                        <a:rPr lang="ru-RU" sz="1600" u="none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для теоретического этапа задания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 Выберите из предложенного перечня правильный вариант ответа на вопрос:</a:t>
                      </a:r>
                    </a:p>
                    <a:p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что понимается под дефектами, применительно к производству микросхем?</a:t>
                      </a:r>
                    </a:p>
                    <a:p>
                      <a:endParaRPr lang="ru-RU" sz="1600" kern="1200" dirty="0" smtClean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</a:t>
                      </a:r>
                      <a:r>
                        <a:rPr lang="ru-RU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Выберите из предложенного перечня правильный вариант ответа на вопрос:</a:t>
                      </a:r>
                    </a:p>
                    <a:p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что такое «поражающая способность» дефекта3. Выберите из предложенного перечня 4. Установите правильную последовательность записей при регистрации несоответствия.</a:t>
                      </a:r>
                    </a:p>
                    <a:p>
                      <a:endParaRPr lang="ru-RU" sz="1600" kern="1200" dirty="0" smtClean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3. Выберите из предложенного перечня правильный вариант ответа на вопрос:</a:t>
                      </a:r>
                    </a:p>
                    <a:p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какова основная цель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SPC</a:t>
                      </a:r>
                      <a:endParaRPr lang="ru-RU" sz="1600" kern="1200" dirty="0" smtClean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endParaRPr lang="ru-RU" sz="1600" kern="1200" dirty="0" smtClean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4.Выберите из предложенного перечня правильный вариант ответа на вопрос:</a:t>
                      </a:r>
                    </a:p>
                    <a:p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что может происходить с функциями участников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FMEA</a:t>
                      </a:r>
                      <a:endParaRPr lang="ru-RU" sz="1600" kern="1200" dirty="0" smtClean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endParaRPr lang="ru-RU" sz="1600" kern="1200" dirty="0" smtClean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5.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Выберите из предложенного перечня правильный вариант ответа на вопрос:</a:t>
                      </a:r>
                    </a:p>
                    <a:p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что такое «контрольный план», применительно к дефектности</a:t>
                      </a:r>
                    </a:p>
                    <a:p>
                      <a:endParaRPr lang="ru-RU" sz="1600" kern="1200" dirty="0" smtClean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endParaRPr lang="ru-RU" sz="1600" kern="1200" dirty="0" smtClean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lvl="0"/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endParaRPr lang="ru-RU" sz="1600" kern="1200" dirty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Arial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34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457200" y="418654"/>
            <a:ext cx="735516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0A738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Инженер по разработке и внедрению процессов формирования </a:t>
            </a:r>
            <a:r>
              <a:rPr lang="ru-RU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наноразмерных</a:t>
            </a:r>
            <a:r>
              <a:rPr lang="ru-RU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полупроводниковых структур» (7 уровень квалификации) 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413823"/>
              </p:ext>
            </p:extLst>
          </p:nvPr>
        </p:nvGraphicFramePr>
        <p:xfrm>
          <a:off x="539552" y="1152560"/>
          <a:ext cx="8219256" cy="7345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19256"/>
              </a:tblGrid>
              <a:tr h="7013456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Примеры</a:t>
                      </a:r>
                      <a:r>
                        <a:rPr lang="ru-RU" sz="1800" dirty="0" smtClean="0">
                          <a:effectLst/>
                          <a:latin typeface="+mn-lt"/>
                          <a:ea typeface="Calibri"/>
                        </a:rPr>
                        <a:t> </a:t>
                      </a:r>
                      <a:r>
                        <a:rPr lang="ru-RU" sz="1800" b="1" u="none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заданий  соответствующие  трудовым</a:t>
                      </a:r>
                      <a:r>
                        <a:rPr lang="ru-RU" sz="1800" b="1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функциям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u="none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для практического этапа задания</a:t>
                      </a:r>
                    </a:p>
                    <a:p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Задание на выполнение трудовых функций, трудовых действий в  модельных условиях:</a:t>
                      </a:r>
                    </a:p>
                    <a:p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Критерий оценки:</a:t>
                      </a:r>
                      <a:endParaRPr lang="ru-RU" sz="1600" b="0" i="0" u="none" kern="1200" baseline="0" dirty="0" smtClean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1.Анализ технологического кейса начат с определения ситуации: кто, когда и при каких обстоятельствах обнаружил проблему.</a:t>
                      </a:r>
                    </a:p>
                    <a:p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2.Проблема технологического кейса понята и описана правильно: указано, в чём заключается проблема, проблема однократная или повторяющаяся, потери и риски, связанные с проблемой.</a:t>
                      </a:r>
                    </a:p>
                    <a:p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3.Действия, направленные на выявление всего объёма продукции, затронутого проблемой для предупреждения неконтролируемого выпуска несоответствующей продукции и действия, направленные на устранение проблемы, предложены правильно.</a:t>
                      </a:r>
                    </a:p>
                    <a:p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4.Временные сдерживающие действия, направленные на организацию временного режима работы до выполнения постоянных корректирующих действий, предложены правильно.</a:t>
                      </a:r>
                    </a:p>
                    <a:p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5.Правильно построена хронология событий, связанных с развитием проблемы.</a:t>
                      </a:r>
                    </a:p>
                    <a:p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6.Результаты анализа способны выявить корневые причины проблемы: гипотезы, которые проверялись, выдвинуты правильно; методы проверки подобраны правильно; результаты проверки способны привести к выявлению корневых причин. Даны ссылки на все прилагаемые данные и протоколы.</a:t>
                      </a:r>
                    </a:p>
                    <a:p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7.Техническое описание предполагаемого или установленного механизма возникновения проблемы дано подробно и правильно.</a:t>
                      </a:r>
                    </a:p>
                    <a:p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8.Недостатки ресурсов, способствовавших возникновению проблемы, включая персонал, методы, материалы, измерения, оборудование, энергоносители описаны правильно. Дано объяснение, в чём заключается нарушение, и как недостаток данного ресурса повлиял на возникновение проблемы. Описание корневых причин проблемы является правильным обоснованием корректирующих действий.</a:t>
                      </a:r>
                    </a:p>
                    <a:p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9.Постоянные корректирующие действия, направленные на предупреждение повторения или снижение вероятности возникновения проблемы в будущем, указаны правильно.</a:t>
                      </a:r>
                    </a:p>
                    <a:p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10.Корректирующие действия направлены на устранение недостатков ресурсов, способствовавших возникновению проблемы.</a:t>
                      </a:r>
                      <a:endParaRPr lang="ru-RU" sz="1800" u="none" kern="1200" dirty="0" smtClean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051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1">
      <a:majorFont>
        <a:latin typeface=" 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10280</TotalTime>
  <Words>1045</Words>
  <Application>Microsoft Office PowerPoint</Application>
  <PresentationFormat>Экран (4:3)</PresentationFormat>
  <Paragraphs>92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Designer</dc:creator>
  <cp:lastModifiedBy>Смирнова Екатерина Юрьевна</cp:lastModifiedBy>
  <cp:revision>865</cp:revision>
  <cp:lastPrinted>2019-02-25T08:04:00Z</cp:lastPrinted>
  <dcterms:created xsi:type="dcterms:W3CDTF">2013-09-10T08:33:00Z</dcterms:created>
  <dcterms:modified xsi:type="dcterms:W3CDTF">2019-11-05T14:06:10Z</dcterms:modified>
</cp:coreProperties>
</file>