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5" r:id="rId4"/>
    <p:sldId id="264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7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ABDA0-5C5A-4B24-A718-49B08BA7D9D5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40E97-CE99-42DD-80AB-DE16D449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42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0E97-CE99-42DD-80AB-DE16D44902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9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6.wdp"/><Relationship Id="rId18" Type="http://schemas.openxmlformats.org/officeDocument/2006/relationships/image" Target="../media/image18.png"/><Relationship Id="rId3" Type="http://schemas.openxmlformats.org/officeDocument/2006/relationships/image" Target="../media/image10.jpeg"/><Relationship Id="rId21" Type="http://schemas.openxmlformats.org/officeDocument/2006/relationships/image" Target="../media/image20.png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17" Type="http://schemas.microsoft.com/office/2007/relationships/hdphoto" Target="../media/hdphoto8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24" Type="http://schemas.microsoft.com/office/2007/relationships/hdphoto" Target="../media/hdphoto10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openxmlformats.org/officeDocument/2006/relationships/image" Target="../media/image22.png"/><Relationship Id="rId10" Type="http://schemas.openxmlformats.org/officeDocument/2006/relationships/image" Target="../media/image14.png"/><Relationship Id="rId19" Type="http://schemas.microsoft.com/office/2007/relationships/hdphoto" Target="../media/hdphoto9.wdp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499742"/>
            <a:ext cx="7920880" cy="1296144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Развитие Национальной системы квалификаций на региональном уровне. Опыт Самарской области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843338"/>
            <a:ext cx="7488832" cy="816644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 smtClean="0"/>
              <a:t>Врио</a:t>
            </a:r>
            <a:r>
              <a:rPr lang="ru-RU" dirty="0" smtClean="0"/>
              <a:t> заместителя министра труда, занятости и миграционной политики Самарской области – руководителя департамента развития трудовых ресурсов</a:t>
            </a:r>
          </a:p>
          <a:p>
            <a:r>
              <a:rPr lang="ru-RU" b="1" dirty="0" err="1" smtClean="0"/>
              <a:t>Бренер</a:t>
            </a:r>
            <a:r>
              <a:rPr lang="ru-RU" b="1" dirty="0" smtClean="0"/>
              <a:t> Юлия Геннадьевна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40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3937256" y="1131590"/>
            <a:ext cx="5027232" cy="338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1131590"/>
            <a:ext cx="3587072" cy="33843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000" dirty="0" smtClean="0"/>
              <a:t>ЭЛЕМЕНТЫ НАЦИОНАЛЬНОЙ СИСТЕМЫ КВАЛИФИКАЦИЙ </a:t>
            </a:r>
            <a:br>
              <a:rPr lang="ru-RU" sz="2000" dirty="0" smtClean="0"/>
            </a:br>
            <a:r>
              <a:rPr lang="ru-RU" sz="2000" dirty="0" smtClean="0"/>
              <a:t>в САМАРСКОЙ ОБЛАСТИ 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31590"/>
            <a:ext cx="3587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НОРМАТИВНО-ПРАВОВАЯ ОСНОВА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868" y="163564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План мероприятий по развитию национальной системы профессиональных квалификаций </a:t>
            </a:r>
          </a:p>
          <a:p>
            <a:pPr algn="ctr"/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на 2021-2024 годы</a:t>
            </a:r>
            <a:endParaRPr lang="ru-RU" sz="1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27668" y="3172902"/>
            <a:ext cx="4032448" cy="57606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27668" y="2231257"/>
            <a:ext cx="4032448" cy="86524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4345" y="2259808"/>
            <a:ext cx="442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+mj-lt"/>
              </a:rPr>
              <a:t>СОВЕТ ПО ПРОФЕССИОНАЛЬНЫМ КВАЛИФИКАЦИЯМ </a:t>
            </a:r>
          </a:p>
          <a:p>
            <a:pPr algn="ctr"/>
            <a:r>
              <a:rPr lang="ru-RU" sz="1200" b="1" dirty="0" smtClean="0">
                <a:latin typeface="+mj-lt"/>
              </a:rPr>
              <a:t>в САМАРСКОЙ ОБЛАСТИ</a:t>
            </a:r>
            <a:endParaRPr lang="ru-RU" sz="12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3219822"/>
            <a:ext cx="403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pPr algn="ctr"/>
            <a:r>
              <a:rPr lang="ru-RU" sz="1200" b="1" dirty="0">
                <a:latin typeface="+mj-lt"/>
              </a:rPr>
              <a:t>МИНИСТЕРСТВО ТРУДА, ЗАНЯТОСТИ и МИГРАЦИОННОЙ ПОЛИТИКИ САМАРСКОЙ ОБЛАСТИ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3995936" y="1539728"/>
            <a:ext cx="4896228" cy="2847124"/>
            <a:chOff x="12060448" y="1131590"/>
            <a:chExt cx="8425320" cy="3384376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8757576" y="1131590"/>
              <a:ext cx="0" cy="511004"/>
            </a:xfrm>
            <a:prstGeom prst="line">
              <a:avLst/>
            </a:prstGeom>
            <a:ln w="190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12132840" y="4366984"/>
              <a:ext cx="8352928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12492880" y="1918712"/>
              <a:ext cx="0" cy="2348804"/>
            </a:xfrm>
            <a:prstGeom prst="line">
              <a:avLst/>
            </a:prstGeom>
            <a:ln w="1143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9981712" y="1918712"/>
              <a:ext cx="0" cy="2348804"/>
            </a:xfrm>
            <a:prstGeom prst="line">
              <a:avLst/>
            </a:prstGeom>
            <a:ln w="1143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12060448" y="1131590"/>
              <a:ext cx="4248856" cy="810338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 flipV="1">
              <a:off x="16309688" y="1131590"/>
              <a:ext cx="4071770" cy="80996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15211182" y="4515966"/>
              <a:ext cx="2196244" cy="0"/>
            </a:xfrm>
            <a:prstGeom prst="line">
              <a:avLst/>
            </a:prstGeom>
            <a:ln w="1143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499992" y="2668846"/>
            <a:ext cx="3960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Председатель: </a:t>
            </a:r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заместитель </a:t>
            </a:r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председателя </a:t>
            </a:r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Правительства Самарской области </a:t>
            </a:r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А.Б. Фетисов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5147748" y="2691856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0032" y="1153076"/>
            <a:ext cx="3346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ФУНКЦИОНАЛЬНАЯ СТРУКТУРА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050" name="Picture 2" descr="C:\Users\KuroshinAV\Pictures\MultipleMapLoca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" r="100000">
                        <a14:foregroundMark x1="95120" y1="55300" x2="96040" y2="56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80" y="2355726"/>
            <a:ext cx="2134568" cy="1707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4427668" y="3794986"/>
            <a:ext cx="4032448" cy="3370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3692" y="3832587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pPr algn="ctr"/>
            <a:r>
              <a:rPr lang="ru-RU" sz="1300" b="1" dirty="0" smtClean="0">
                <a:latin typeface="+mj-lt"/>
              </a:rPr>
              <a:t>ЦЕНТРЫ ОЦЕНКИ КВАЛИФИКАЦИЙ</a:t>
            </a:r>
            <a:endParaRPr lang="ru-RU" sz="13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405430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Утвержден распоряжением Правительства Самарской области</a:t>
            </a:r>
            <a:endParaRPr lang="ru-RU" sz="1200" dirty="0">
              <a:latin typeface="+mj-lt"/>
            </a:endParaRPr>
          </a:p>
        </p:txBody>
      </p:sp>
      <p:sp>
        <p:nvSpPr>
          <p:cNvPr id="3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2000" y="4869656"/>
            <a:ext cx="762000" cy="273844"/>
          </a:xfrm>
        </p:spPr>
        <p:txBody>
          <a:bodyPr/>
          <a:lstStyle/>
          <a:p>
            <a:pPr algn="r"/>
            <a:fld id="{B19B0651-EE4F-4900-A07F-96A6BFA9D0F0}" type="slidenum">
              <a:rPr lang="ru-RU" smtClean="0">
                <a:solidFill>
                  <a:schemeClr val="accent1"/>
                </a:solidFill>
                <a:latin typeface="+mj-lt"/>
              </a:rPr>
              <a:pPr algn="r"/>
              <a:t>2</a:t>
            </a:fld>
            <a:endParaRPr lang="ru-RU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63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752" y="1275766"/>
            <a:ext cx="4392248" cy="1421514"/>
          </a:xfrm>
          <a:prstGeom prst="rect">
            <a:avLst/>
          </a:prstGeom>
          <a:ln w="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u-RU" sz="2000" dirty="0" smtClean="0"/>
              <a:t>ПРОВЕДЕНИЕ ТЕМАТИЧЕСКИХ СЕМИНАРОВ ПО РАЗВИТИЮ НАЦИОНАЛЬНОЙ СИСТЕМЫ КВАЛИФИКАЦИЙ</a:t>
            </a:r>
            <a:endParaRPr lang="ru-RU" sz="2000" dirty="0"/>
          </a:p>
        </p:txBody>
      </p:sp>
      <p:pic>
        <p:nvPicPr>
          <p:cNvPr id="1026" name="Picture 2" descr="D:\Курошин\003 Архив\Курошин\004 АРХИВ\000 ФОРУМ НСК Поволжье-2018\Фотоотчет\IMG_3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83" y="2791363"/>
            <a:ext cx="2154617" cy="14364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Курошин\003 Архив\Курошин\004 АРХИВ\2019\Форум Самара Арена\Фото для Е.В. Казариной\IMG_48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96" y="2787774"/>
            <a:ext cx="2160000" cy="14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Курошин\003 Архив\Курошин\004 АРХИВ\2019\Форум Самара Арена\Фото для Е.В. Керн\IMG_484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2" y="2787774"/>
            <a:ext cx="2160000" cy="14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Курошин\003 Архив\Курошин\004 АРХИВ\000 ФОРУМ НСК Поволжье-2018\Фотоотчет\IMG_355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48" y="2787774"/>
            <a:ext cx="2160000" cy="14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uroshinAV\Desktop\Семинар онлайн.png"/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t="1153" r="9557" b="19649"/>
          <a:stretch/>
        </p:blipFill>
        <p:spPr bwMode="auto">
          <a:xfrm>
            <a:off x="6876496" y="1257280"/>
            <a:ext cx="2160000" cy="14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Курошин\003 Архив\Курошин\000 Национальная система квалификаций\03.17 Соглашение СПК\5. СПК управление персоналом\Торжественное подписание ФОТО\IMG_104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48" y="1275766"/>
            <a:ext cx="2160000" cy="14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358503"/>
            <a:ext cx="40324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  <a:latin typeface="+mj-lt"/>
              </a:rPr>
              <a:t>С 2016 года проведено порядка </a:t>
            </a:r>
          </a:p>
          <a:p>
            <a:pPr>
              <a:spcAft>
                <a:spcPts val="600"/>
              </a:spcAft>
            </a:pPr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40</a:t>
            </a:r>
            <a:r>
              <a:rPr lang="ru-RU" sz="1400" dirty="0" smtClean="0">
                <a:solidFill>
                  <a:schemeClr val="tx2"/>
                </a:solidFill>
                <a:latin typeface="+mj-lt"/>
              </a:rPr>
              <a:t> информационно-разъяснительных мероприятий, </a:t>
            </a:r>
            <a:r>
              <a:rPr lang="ru-RU" sz="1200" dirty="0" smtClean="0">
                <a:solidFill>
                  <a:schemeClr val="tx2"/>
                </a:solidFill>
                <a:latin typeface="+mj-lt"/>
              </a:rPr>
              <a:t>в том числе в онлайн-формате</a:t>
            </a:r>
          </a:p>
          <a:p>
            <a:r>
              <a:rPr lang="ru-RU" sz="1400" dirty="0" smtClean="0">
                <a:solidFill>
                  <a:schemeClr val="tx2"/>
                </a:solidFill>
                <a:latin typeface="+mj-lt"/>
              </a:rPr>
              <a:t>Аудитория суммарно составляет свыше </a:t>
            </a:r>
          </a:p>
          <a:p>
            <a:r>
              <a:rPr lang="ru-RU" sz="1400" b="1" dirty="0" smtClean="0">
                <a:solidFill>
                  <a:schemeClr val="tx2"/>
                </a:solidFill>
                <a:latin typeface="+mj-lt"/>
              </a:rPr>
              <a:t>5000</a:t>
            </a:r>
            <a:r>
              <a:rPr lang="ru-RU" sz="1400" dirty="0" smtClean="0">
                <a:solidFill>
                  <a:schemeClr val="tx2"/>
                </a:solidFill>
                <a:latin typeface="+mj-lt"/>
              </a:rPr>
              <a:t> человек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074" name="Picture 2" descr="C:\Users\KuroshinAV\Pictures\1294836-3f51b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0" y="1491630"/>
            <a:ext cx="347544" cy="322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KuroshinAV\Pictures\1294836-3f51b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0" y="2139702"/>
            <a:ext cx="347544" cy="322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2000" y="4869656"/>
            <a:ext cx="762000" cy="273844"/>
          </a:xfrm>
        </p:spPr>
        <p:txBody>
          <a:bodyPr/>
          <a:lstStyle/>
          <a:p>
            <a:pPr algn="r"/>
            <a:fld id="{B19B0651-EE4F-4900-A07F-96A6BFA9D0F0}" type="slidenum">
              <a:rPr lang="ru-RU" smtClean="0">
                <a:solidFill>
                  <a:schemeClr val="accent1"/>
                </a:solidFill>
                <a:latin typeface="+mj-lt"/>
              </a:rPr>
              <a:pPr algn="r"/>
              <a:t>3</a:t>
            </a:fld>
            <a:endParaRPr lang="ru-RU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497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1275606"/>
            <a:ext cx="7992888" cy="31523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678584" y="2193514"/>
            <a:ext cx="1901528" cy="1017767"/>
          </a:xfrm>
          <a:prstGeom prst="roundRect">
            <a:avLst>
              <a:gd name="adj" fmla="val 28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lt1"/>
              </a:solidFill>
            </a:endParaRPr>
          </a:p>
        </p:txBody>
      </p:sp>
      <p:cxnSp>
        <p:nvCxnSpPr>
          <p:cNvPr id="2048" name="Прямая соединительная линия 2047"/>
          <p:cNvCxnSpPr/>
          <p:nvPr/>
        </p:nvCxnSpPr>
        <p:spPr>
          <a:xfrm>
            <a:off x="5580112" y="2826623"/>
            <a:ext cx="720080" cy="0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1435456" y="3048900"/>
            <a:ext cx="2243128" cy="648072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Прямая соединительная линия 2074"/>
          <p:cNvCxnSpPr/>
          <p:nvPr/>
        </p:nvCxnSpPr>
        <p:spPr>
          <a:xfrm flipV="1">
            <a:off x="5148065" y="1806762"/>
            <a:ext cx="747537" cy="399498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Прямая соединительная линия 2070"/>
          <p:cNvCxnSpPr/>
          <p:nvPr/>
        </p:nvCxnSpPr>
        <p:spPr>
          <a:xfrm flipV="1">
            <a:off x="5580112" y="1898506"/>
            <a:ext cx="1800200" cy="556328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932040" y="3210918"/>
            <a:ext cx="432048" cy="392663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2925686" y="2826624"/>
            <a:ext cx="710211" cy="22648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Прямая соединительная линия 2078"/>
          <p:cNvCxnSpPr/>
          <p:nvPr/>
        </p:nvCxnSpPr>
        <p:spPr>
          <a:xfrm flipH="1" flipV="1">
            <a:off x="2843808" y="1647451"/>
            <a:ext cx="1152128" cy="527555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 flipV="1">
            <a:off x="1547342" y="2075284"/>
            <a:ext cx="2131242" cy="333914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4268064" y="3210918"/>
            <a:ext cx="159920" cy="702078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7236296" y="3603581"/>
            <a:ext cx="1224136" cy="90348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lt1"/>
              </a:solidFill>
            </a:endParaRPr>
          </a:p>
        </p:txBody>
      </p:sp>
      <p:pic>
        <p:nvPicPr>
          <p:cNvPr id="2050" name="Picture 2" descr="C:\Users\KuroshinAV\Desktop\К докладу на сессию\flag_samarskoy_oblas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36" y="2633050"/>
            <a:ext cx="1029528" cy="5147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707904" y="2268271"/>
            <a:ext cx="1800200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ПРАВИТЕЛЬСТВО</a:t>
            </a:r>
            <a:r>
              <a:rPr lang="ru-RU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САМАРСКОЙ </a:t>
            </a:r>
            <a:r>
              <a:rPr lang="ru-RU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ОБЛАСТИ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051" name="Picture 3" descr="C:\Users\KuroshinAV\Desktop\К докладу на сессию\rl_A4B288951C0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68" b="90000" l="9945" r="89917">
                        <a14:foregroundMark x1="44751" y1="33860" x2="44751" y2="33860"/>
                        <a14:foregroundMark x1="51934" y1="32105" x2="51934" y2="32105"/>
                        <a14:foregroundMark x1="62707" y1="31228" x2="62707" y2="31228"/>
                        <a14:foregroundMark x1="66160" y1="32456" x2="66160" y2="32456"/>
                        <a14:foregroundMark x1="57320" y1="33333" x2="57320" y2="33333"/>
                        <a14:foregroundMark x1="32873" y1="49298" x2="32873" y2="49298"/>
                        <a14:foregroundMark x1="62155" y1="68772" x2="62155" y2="68772"/>
                        <a14:foregroundMark x1="46409" y1="31053" x2="46409" y2="3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303" r="15390" b="8375"/>
          <a:stretch/>
        </p:blipFill>
        <p:spPr bwMode="auto">
          <a:xfrm>
            <a:off x="7200000" y="3528000"/>
            <a:ext cx="1296000" cy="9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Овал 35"/>
          <p:cNvSpPr/>
          <p:nvPr/>
        </p:nvSpPr>
        <p:spPr>
          <a:xfrm>
            <a:off x="3707904" y="3824484"/>
            <a:ext cx="1120320" cy="83485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2" name="Picture 4" descr="C:\Users\KuroshinAV\Desktop\К докладу на сессию\tepl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79" b="9255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19" y="3824484"/>
            <a:ext cx="1135013" cy="8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Овал 37"/>
          <p:cNvSpPr/>
          <p:nvPr/>
        </p:nvSpPr>
        <p:spPr>
          <a:xfrm>
            <a:off x="6300193" y="2392288"/>
            <a:ext cx="1280240" cy="98064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3" name="Picture 5" descr="C:\Users\KuroshinAV\Desktop\К докладу на сессию\depositphotos_23989353-stock-illustration-space-rocke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08" b="96285" l="6702" r="954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7331">
            <a:off x="6207411" y="2313965"/>
            <a:ext cx="1337047" cy="134802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9"/>
          <p:cNvSpPr/>
          <p:nvPr/>
        </p:nvSpPr>
        <p:spPr>
          <a:xfrm>
            <a:off x="1748479" y="1101532"/>
            <a:ext cx="1120320" cy="83485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dk1"/>
              </a:solidFill>
            </a:endParaRPr>
          </a:p>
        </p:txBody>
      </p:sp>
      <p:pic>
        <p:nvPicPr>
          <p:cNvPr id="2055" name="Picture 7" descr="C:\Users\KuroshinAV\Desktop\К докладу на сессию\no-translate-detected_1344-28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668" b="94888" l="9744" r="89776">
                        <a14:foregroundMark x1="52556" y1="33706" x2="49042" y2="13898"/>
                        <a14:foregroundMark x1="41214" y1="30671" x2="39297" y2="15176"/>
                        <a14:foregroundMark x1="44089" y1="11502" x2="40735" y2="14058"/>
                        <a14:foregroundMark x1="46645" y1="23962" x2="44728" y2="20927"/>
                        <a14:foregroundMark x1="39617" y1="26358" x2="40575" y2="32428"/>
                        <a14:foregroundMark x1="53195" y1="37859" x2="48562" y2="38339"/>
                        <a14:foregroundMark x1="46965" y1="37061" x2="42812" y2="35144"/>
                        <a14:foregroundMark x1="45847" y1="38019" x2="42332" y2="36422"/>
                        <a14:foregroundMark x1="45847" y1="60383" x2="45367" y2="57668"/>
                        <a14:foregroundMark x1="79393" y1="53834" x2="81949" y2="46645"/>
                        <a14:foregroundMark x1="81150" y1="41054" x2="76837" y2="38179"/>
                        <a14:foregroundMark x1="78754" y1="53994" x2="81470" y2="46326"/>
                        <a14:foregroundMark x1="81789" y1="46006" x2="82428" y2="43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54" y="880762"/>
            <a:ext cx="1415169" cy="10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Овал 36"/>
          <p:cNvSpPr/>
          <p:nvPr/>
        </p:nvSpPr>
        <p:spPr>
          <a:xfrm>
            <a:off x="1763688" y="2367695"/>
            <a:ext cx="1264014" cy="9766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lt1"/>
              </a:solidFill>
            </a:endParaRPr>
          </a:p>
        </p:txBody>
      </p:sp>
      <p:pic>
        <p:nvPicPr>
          <p:cNvPr id="2056" name="Picture 8" descr="C:\Users\KuroshinAV\Desktop\К докладу на сессию\нефть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2557" r="98011">
                        <a14:foregroundMark x1="94602" y1="55851" x2="95739" y2="49468"/>
                        <a14:foregroundMark x1="95739" y1="46809" x2="95170" y2="42021"/>
                        <a14:foregroundMark x1="94602" y1="40426" x2="92330" y2="35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41" y="2388686"/>
            <a:ext cx="1026785" cy="82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Овал 31"/>
          <p:cNvSpPr/>
          <p:nvPr/>
        </p:nvSpPr>
        <p:spPr>
          <a:xfrm>
            <a:off x="1931973" y="3603581"/>
            <a:ext cx="1487899" cy="11253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dk1"/>
              </a:solidFill>
            </a:endParaRPr>
          </a:p>
        </p:txBody>
      </p:sp>
      <p:pic>
        <p:nvPicPr>
          <p:cNvPr id="2057" name="Picture 9" descr="C:\Users\KuroshinAV\Desktop\К докладу на сессию\fr1121-1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81" r="21293"/>
          <a:stretch/>
        </p:blipFill>
        <p:spPr bwMode="auto">
          <a:xfrm>
            <a:off x="1908000" y="3744505"/>
            <a:ext cx="1512000" cy="97210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Овал 33"/>
          <p:cNvSpPr/>
          <p:nvPr/>
        </p:nvSpPr>
        <p:spPr>
          <a:xfrm>
            <a:off x="5638428" y="1020369"/>
            <a:ext cx="1333003" cy="96243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dk1"/>
              </a:solidFill>
            </a:endParaRPr>
          </a:p>
        </p:txBody>
      </p:sp>
      <p:pic>
        <p:nvPicPr>
          <p:cNvPr id="2058" name="Picture 10" descr="C:\Users\KuroshinAV\Desktop\К докладу на сессию\mechanical-engineering-783x587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215" b="97445" l="2427" r="99361">
                        <a14:foregroundMark x1="14815" y1="75468" x2="11622" y2="66780"/>
                        <a14:foregroundMark x1="17369" y1="78876" x2="16475" y2="78535"/>
                        <a14:foregroundMark x1="16858" y1="14480" x2="11877" y2="21124"/>
                        <a14:foregroundMark x1="11367" y1="22998" x2="12388" y2="34412"/>
                        <a14:foregroundMark x1="10600" y1="20443" x2="10600" y2="20443"/>
                        <a14:foregroundMark x1="11111" y1="65758" x2="11111" y2="65758"/>
                        <a14:foregroundMark x1="13155" y1="37649" x2="13155" y2="37649"/>
                        <a14:foregroundMark x1="16858" y1="33731" x2="16858" y2="33731"/>
                        <a14:foregroundMark x1="17114" y1="32879" x2="17114" y2="32879"/>
                        <a14:foregroundMark x1="16347" y1="35094" x2="15964" y2="36627"/>
                        <a14:foregroundMark x1="23372" y1="18399" x2="20179" y2="21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20508"/>
            <a:ext cx="1584176" cy="8907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Овал 38"/>
          <p:cNvSpPr/>
          <p:nvPr/>
        </p:nvSpPr>
        <p:spPr>
          <a:xfrm>
            <a:off x="3563889" y="1116741"/>
            <a:ext cx="1584176" cy="83485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dk1"/>
              </a:solidFill>
            </a:endParaRPr>
          </a:p>
        </p:txBody>
      </p:sp>
      <p:pic>
        <p:nvPicPr>
          <p:cNvPr id="2059" name="Picture 11" descr="C:\Users\KuroshinAV\Desktop\К докладу на сессию\0012-014-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889" b="43778" l="10000" r="90000">
                        <a14:foregroundMark x1="25981" y1="24419" x2="30280" y2="28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" b="55579"/>
          <a:stretch/>
        </p:blipFill>
        <p:spPr bwMode="auto">
          <a:xfrm>
            <a:off x="3285725" y="1111612"/>
            <a:ext cx="2222379" cy="8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Овал 34"/>
          <p:cNvSpPr/>
          <p:nvPr/>
        </p:nvSpPr>
        <p:spPr>
          <a:xfrm>
            <a:off x="5097996" y="3480948"/>
            <a:ext cx="1242396" cy="9677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lt1"/>
              </a:solidFill>
            </a:endParaRPr>
          </a:p>
        </p:txBody>
      </p:sp>
      <p:pic>
        <p:nvPicPr>
          <p:cNvPr id="2061" name="Picture 13" descr="C:\Users\KuroshinAV\Desktop\К докладу на сессию\lab-clipart-bottle-5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3785"/>
            <a:ext cx="1295321" cy="102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Овал 29"/>
          <p:cNvSpPr/>
          <p:nvPr/>
        </p:nvSpPr>
        <p:spPr>
          <a:xfrm>
            <a:off x="7380312" y="1444277"/>
            <a:ext cx="1352248" cy="93390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dk1"/>
              </a:solidFill>
            </a:endParaRPr>
          </a:p>
        </p:txBody>
      </p:sp>
      <p:pic>
        <p:nvPicPr>
          <p:cNvPr id="2064" name="Picture 16" descr="C:\Users\KuroshinAV\Desktop\К докладу на сессию\3-wheel-sports-car-clipart-6 (1)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45468"/>
            <a:ext cx="1584176" cy="59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Овал 28"/>
          <p:cNvSpPr/>
          <p:nvPr/>
        </p:nvSpPr>
        <p:spPr>
          <a:xfrm>
            <a:off x="143493" y="1440526"/>
            <a:ext cx="1403850" cy="9646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66" name="Picture 18" descr="C:\Users\KuroshinAV\Desktop\К докладу на сессию\outsourcing1212-1024x733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4" y="1519711"/>
            <a:ext cx="1423088" cy="76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Овал 32"/>
          <p:cNvSpPr/>
          <p:nvPr/>
        </p:nvSpPr>
        <p:spPr>
          <a:xfrm>
            <a:off x="179512" y="3265969"/>
            <a:ext cx="1255944" cy="93437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lt1"/>
              </a:solidFill>
            </a:endParaRPr>
          </a:p>
        </p:txBody>
      </p:sp>
      <p:pic>
        <p:nvPicPr>
          <p:cNvPr id="2065" name="Picture 17" descr="C:\Users\KuroshinAV\Desktop\К докладу на сессию\kisspng-computer-keyboard-desktop-computers-hand-drawn-computer-5aac0409b44d26.0960153715212226657385.jp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3370" b="96196" l="9000" r="96111">
                        <a14:foregroundMark x1="45778" y1="88043" x2="59111" y2="91957"/>
                        <a14:foregroundMark x1="60222" y1="92391" x2="64333" y2="86630"/>
                        <a14:foregroundMark x1="65333" y1="86413" x2="79111" y2="6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8" y="3156911"/>
            <a:ext cx="1532852" cy="11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Прямая соединительная линия 2072"/>
          <p:cNvCxnSpPr/>
          <p:nvPr/>
        </p:nvCxnSpPr>
        <p:spPr>
          <a:xfrm>
            <a:off x="5580112" y="3048900"/>
            <a:ext cx="1656184" cy="915908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Прямая соединительная линия 2076"/>
          <p:cNvCxnSpPr/>
          <p:nvPr/>
        </p:nvCxnSpPr>
        <p:spPr>
          <a:xfrm flipH="1" flipV="1">
            <a:off x="4427984" y="1968780"/>
            <a:ext cx="31069" cy="213008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endCxn id="32" idx="7"/>
          </p:cNvCxnSpPr>
          <p:nvPr/>
        </p:nvCxnSpPr>
        <p:spPr>
          <a:xfrm flipH="1">
            <a:off x="3201975" y="3210918"/>
            <a:ext cx="834901" cy="557465"/>
          </a:xfrm>
          <a:prstGeom prst="line">
            <a:avLst/>
          </a:prstGeom>
          <a:ln w="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 anchor="ctr">
            <a:noAutofit/>
          </a:bodyPr>
          <a:lstStyle/>
          <a:p>
            <a:pPr algn="ctr"/>
            <a:r>
              <a:rPr lang="ru-RU" sz="2000" dirty="0" smtClean="0"/>
              <a:t>ВЗАИМОДЕЙСТВИЕ с СОВЕТАМИ по ПРОФЕССИОНАЛЬНЫМ КВАЛИФИКАЦИЯМ</a:t>
            </a:r>
            <a:endParaRPr lang="ru-RU" sz="2000" dirty="0"/>
          </a:p>
        </p:txBody>
      </p:sp>
      <p:sp>
        <p:nvSpPr>
          <p:cNvPr id="5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2000" y="4869656"/>
            <a:ext cx="762000" cy="273844"/>
          </a:xfrm>
        </p:spPr>
        <p:txBody>
          <a:bodyPr/>
          <a:lstStyle/>
          <a:p>
            <a:pPr algn="r"/>
            <a:fld id="{B19B0651-EE4F-4900-A07F-96A6BFA9D0F0}" type="slidenum">
              <a:rPr lang="ru-RU" smtClean="0">
                <a:solidFill>
                  <a:schemeClr val="accent1"/>
                </a:solidFill>
                <a:latin typeface="+mj-lt"/>
              </a:rPr>
              <a:pPr algn="r"/>
              <a:t>4</a:t>
            </a:fld>
            <a:endParaRPr lang="ru-RU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5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1325519" y="1477037"/>
            <a:ext cx="6316395" cy="21748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dk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09495" y="1275606"/>
            <a:ext cx="2088232" cy="8752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419872" y="1275606"/>
            <a:ext cx="2088232" cy="8752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724128" y="1275606"/>
            <a:ext cx="2088232" cy="8752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107227" y="2294828"/>
            <a:ext cx="2088232" cy="8752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395984" y="2303449"/>
            <a:ext cx="2088232" cy="8752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724128" y="2294828"/>
            <a:ext cx="2088232" cy="8752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2000" y="4869656"/>
            <a:ext cx="762000" cy="273844"/>
          </a:xfrm>
        </p:spPr>
        <p:txBody>
          <a:bodyPr/>
          <a:lstStyle/>
          <a:p>
            <a:pPr algn="r"/>
            <a:fld id="{B19B0651-EE4F-4900-A07F-96A6BFA9D0F0}" type="slidenum">
              <a:rPr lang="ru-RU" smtClean="0">
                <a:solidFill>
                  <a:schemeClr val="accent1"/>
                </a:solidFill>
                <a:latin typeface="+mj-lt"/>
              </a:rPr>
              <a:pPr algn="r"/>
              <a:t>5</a:t>
            </a:fld>
            <a:endParaRPr lang="ru-RU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25519" y="1338538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области сварки</a:t>
            </a:r>
            <a:r>
              <a:rPr lang="ru-RU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ru-RU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91880" y="1340232"/>
            <a:ext cx="1944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</a:t>
            </a:r>
            <a:r>
              <a:rPr lang="ru-RU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жилищно-коммунальном хозяйстве</a:t>
            </a:r>
            <a:r>
              <a:rPr lang="ru-RU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ru-RU" sz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81503" y="2294828"/>
            <a:ext cx="194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лифтовой отрасли, сфере подъемных сооружений и вертикального транспорта</a:t>
            </a:r>
            <a:r>
              <a:rPr lang="ru-RU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ru-RU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515934" y="2379725"/>
            <a:ext cx="1896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</a:t>
            </a:r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машиностроении: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796136" y="1348775"/>
            <a:ext cx="2016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жилищно-коммунальном </a:t>
            </a:r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хозяйстве</a:t>
            </a:r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24128" y="2299006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000" spc="-4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</a:t>
            </a:r>
            <a:r>
              <a:rPr lang="ru-RU" sz="1000" spc="-4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области обеспечения безопасности в чрезвычайных </a:t>
            </a:r>
            <a:r>
              <a:rPr lang="ru-RU" sz="1000" spc="-4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ситуациях:</a:t>
            </a:r>
          </a:p>
          <a:p>
            <a:pPr algn="ctr">
              <a:lnSpc>
                <a:spcPct val="80000"/>
              </a:lnSpc>
            </a:pPr>
            <a:endParaRPr lang="ru-RU" sz="1000" spc="-4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Заголовок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 anchor="ctr">
            <a:noAutofit/>
          </a:bodyPr>
          <a:lstStyle/>
          <a:p>
            <a:pPr algn="ctr"/>
            <a:r>
              <a:rPr lang="ru-RU" sz="2000" dirty="0" smtClean="0"/>
              <a:t>ДЕЙСТВУЮЩИЕ ЦЕНТРЫ ОЦЕНКИ КВАЛИФИКАЦИЙ </a:t>
            </a:r>
            <a:br>
              <a:rPr lang="ru-RU" sz="2000" dirty="0" smtClean="0"/>
            </a:br>
            <a:r>
              <a:rPr lang="ru-RU" sz="2000" dirty="0" smtClean="0"/>
              <a:t>в САМАРСКОЙ ОБЛАСТИ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6641" y="1635646"/>
            <a:ext cx="2141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spc="-4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ООО «ССДЦ «Дельта»</a:t>
            </a:r>
            <a:endParaRPr lang="ru-RU" sz="1600" b="1" spc="-4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11831" y="1711058"/>
            <a:ext cx="170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ООО «СЭЦОК»</a:t>
            </a:r>
            <a:endParaRPr lang="ru-RU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38590" y="1698362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ООО «ПЦОК»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37487" y="2726876"/>
            <a:ext cx="2238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spc="-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ООО НТЦ </a:t>
            </a:r>
            <a:r>
              <a:rPr lang="ru-RU" sz="1050" b="1" spc="-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«</a:t>
            </a:r>
            <a:r>
              <a:rPr lang="ru-RU" sz="1400" b="1" spc="-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ТЕХНОЛИДЕР</a:t>
            </a:r>
            <a:r>
              <a:rPr lang="ru-RU" sz="1050" b="1" spc="-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»</a:t>
            </a:r>
            <a:endParaRPr lang="ru-RU" sz="1400" b="1" spc="-5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47864" y="2720020"/>
            <a:ext cx="2208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ПАО </a:t>
            </a:r>
            <a:r>
              <a:rPr lang="ru-RU" sz="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«</a:t>
            </a:r>
            <a:r>
              <a:rPr lang="ru-RU" sz="1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ОДК — Кузнецов</a:t>
            </a:r>
            <a:r>
              <a:rPr lang="ru-RU" sz="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»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904720" y="2717414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ООО «ЦОК 63»</a:t>
            </a:r>
          </a:p>
        </p:txBody>
      </p:sp>
    </p:spTree>
    <p:extLst>
      <p:ext uri="{BB962C8B-B14F-4D97-AF65-F5344CB8AC3E}">
        <p14:creationId xmlns:p14="http://schemas.microsoft.com/office/powerpoint/2010/main" val="255159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4752480" y="3489853"/>
            <a:ext cx="4140000" cy="1134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23528" y="3490005"/>
            <a:ext cx="4140000" cy="1133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951570"/>
            <a:ext cx="8568952" cy="21062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Процедура пилотного проекта</a:t>
            </a:r>
            <a:endParaRPr lang="ru-RU" dirty="0"/>
          </a:p>
        </p:txBody>
      </p:sp>
      <p:pic>
        <p:nvPicPr>
          <p:cNvPr id="6146" name="Picture 2" descr="C:\Users\KuroshinAV\Pictures\2087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100000">
                        <a14:foregroundMark x1="61000" y1="82133" x2="96933" y2="64800"/>
                        <a14:foregroundMark x1="76667" y1="52400" x2="97333" y2="59867"/>
                        <a14:foregroundMark x1="89467" y1="74667" x2="95267" y2="68533"/>
                        <a14:foregroundMark x1="78933" y1="50133" x2="99267" y2="57133"/>
                        <a14:foregroundMark x1="70600" y1="18133" x2="44133" y2="12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955052"/>
            <a:ext cx="1152128" cy="115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1491630"/>
            <a:ext cx="19252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>
                <a:latin typeface="+mj-lt"/>
              </a:rPr>
              <a:t>Самарский металлургический колледж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99792" y="1491630"/>
            <a:ext cx="146641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err="1">
                <a:latin typeface="+mj-lt"/>
              </a:rPr>
              <a:t>Отрадненский</a:t>
            </a:r>
            <a:r>
              <a:rPr lang="ru-RU" sz="1400" b="1" dirty="0">
                <a:latin typeface="+mj-lt"/>
              </a:rPr>
              <a:t> нефтяной техникум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63720" y="1530304"/>
            <a:ext cx="196791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err="1">
                <a:latin typeface="+mj-lt"/>
              </a:rPr>
              <a:t>Новокуйбышевский</a:t>
            </a:r>
            <a:r>
              <a:rPr lang="ru-RU" sz="1400" b="1" dirty="0">
                <a:latin typeface="+mj-lt"/>
              </a:rPr>
              <a:t> нефтехимический техникум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331632" y="1491630"/>
            <a:ext cx="257403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>
                <a:latin typeface="+mj-lt"/>
              </a:rPr>
              <a:t>Тольяттинский </a:t>
            </a:r>
            <a:endParaRPr lang="ru-RU" sz="1400" b="1" dirty="0" smtClean="0"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ru-RU" sz="1400" b="1" dirty="0" smtClean="0">
                <a:latin typeface="+mj-lt"/>
              </a:rPr>
              <a:t>социально-экономический </a:t>
            </a:r>
            <a:r>
              <a:rPr lang="ru-RU" sz="1400" b="1" dirty="0">
                <a:latin typeface="+mj-lt"/>
              </a:rPr>
              <a:t>колледж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900699"/>
            <a:ext cx="806489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dirty="0" smtClean="0">
                <a:latin typeface="+mj-lt"/>
              </a:rPr>
              <a:t>В процедуре пилотного проекта в 2018 – 2019 годах участвовали выпускники следующих образовательных организаций Самарской области</a:t>
            </a:r>
            <a:endParaRPr lang="ru-RU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792" y="3003798"/>
            <a:ext cx="188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+mj-lt"/>
              </a:rPr>
              <a:t>Результаты</a:t>
            </a:r>
            <a:endParaRPr lang="ru-RU" sz="24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7187" y="3435846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2018</a:t>
            </a:r>
            <a:endParaRPr lang="ru-RU" sz="20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3" y="3435846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2019</a:t>
            </a:r>
            <a:endParaRPr lang="ru-RU" sz="20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594" y="3579862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+mj-lt"/>
              </a:rPr>
              <a:t>Участвовали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0994" y="3579862"/>
            <a:ext cx="1574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Успешно сдали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4984" y="3857688"/>
            <a:ext cx="1430713" cy="7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ru-RU" sz="3200" b="1" dirty="0" smtClean="0">
                <a:latin typeface="+mj-lt"/>
              </a:rPr>
              <a:t>18</a:t>
            </a:r>
            <a:endParaRPr lang="ru-RU" sz="2800" b="1" dirty="0" smtClean="0"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ru-RU" sz="1600" dirty="0" smtClean="0">
                <a:latin typeface="+mj-lt"/>
              </a:rPr>
              <a:t>выпускников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3256" y="3833778"/>
            <a:ext cx="1430713" cy="7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ru-RU" sz="3200" b="1" dirty="0">
                <a:latin typeface="+mj-lt"/>
              </a:rPr>
              <a:t>6</a:t>
            </a:r>
          </a:p>
          <a:p>
            <a:pPr algn="ctr">
              <a:lnSpc>
                <a:spcPct val="80000"/>
              </a:lnSpc>
            </a:pPr>
            <a:r>
              <a:rPr lang="ru-RU" sz="1600" dirty="0" smtClean="0">
                <a:latin typeface="+mj-lt"/>
              </a:rPr>
              <a:t>выпускников</a:t>
            </a:r>
            <a:endParaRPr lang="ru-RU" sz="1600" dirty="0">
              <a:latin typeface="+mj-lt"/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1935850" y="3813888"/>
            <a:ext cx="907958" cy="70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863843" y="3939902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33,3%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8024" y="3579862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+mj-lt"/>
              </a:rPr>
              <a:t>Участвовали</a:t>
            </a:r>
            <a:endParaRPr lang="ru-RU" sz="16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45490" y="3579862"/>
            <a:ext cx="1574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Успешно сдали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3414" y="3857688"/>
            <a:ext cx="1430713" cy="7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ru-RU" sz="3200" b="1" dirty="0" smtClean="0">
                <a:latin typeface="+mj-lt"/>
              </a:rPr>
              <a:t>30</a:t>
            </a:r>
            <a:endParaRPr lang="ru-RU" sz="2800" b="1" dirty="0" smtClean="0"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ru-RU" sz="1600" dirty="0" smtClean="0">
                <a:latin typeface="+mj-lt"/>
              </a:rPr>
              <a:t>выпускников</a:t>
            </a:r>
            <a:endParaRPr lang="ru-RU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17752" y="3833778"/>
            <a:ext cx="1430713" cy="7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ru-RU" sz="3200" b="1" dirty="0" smtClean="0">
                <a:latin typeface="+mj-lt"/>
              </a:rPr>
              <a:t>16</a:t>
            </a:r>
            <a:endParaRPr lang="ru-RU" sz="3200" b="1" dirty="0"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ru-RU" sz="1600" dirty="0" smtClean="0">
                <a:latin typeface="+mj-lt"/>
              </a:rPr>
              <a:t>выпускников</a:t>
            </a:r>
            <a:endParaRPr lang="ru-RU" sz="1600" dirty="0">
              <a:latin typeface="+mj-lt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6400346" y="3797774"/>
            <a:ext cx="907958" cy="70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444208" y="393990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53%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5" name="Picture 2" descr="C:\Users\KuroshinAV\Pictures\2087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100000">
                        <a14:foregroundMark x1="61000" y1="82133" x2="96933" y2="64800"/>
                        <a14:foregroundMark x1="76667" y1="52400" x2="97333" y2="59867"/>
                        <a14:foregroundMark x1="89467" y1="74667" x2="95267" y2="68533"/>
                        <a14:foregroundMark x1="78933" y1="50133" x2="99267" y2="57133"/>
                        <a14:foregroundMark x1="70600" y1="18133" x2="44133" y2="12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955052"/>
            <a:ext cx="1152128" cy="115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KuroshinAV\Pictures\2087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100000">
                        <a14:foregroundMark x1="61000" y1="82133" x2="96933" y2="64800"/>
                        <a14:foregroundMark x1="76667" y1="52400" x2="97333" y2="59867"/>
                        <a14:foregroundMark x1="89467" y1="74667" x2="95267" y2="68533"/>
                        <a14:foregroundMark x1="78933" y1="50133" x2="99267" y2="57133"/>
                        <a14:foregroundMark x1="70600" y1="18133" x2="44133" y2="12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00" y="1955052"/>
            <a:ext cx="1152128" cy="115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KuroshinAV\Pictures\2087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100000">
                        <a14:foregroundMark x1="61000" y1="82133" x2="96933" y2="64800"/>
                        <a14:foregroundMark x1="76667" y1="52400" x2="97333" y2="59867"/>
                        <a14:foregroundMark x1="89467" y1="74667" x2="95267" y2="68533"/>
                        <a14:foregroundMark x1="78933" y1="50133" x2="99267" y2="57133"/>
                        <a14:foregroundMark x1="70600" y1="18133" x2="44133" y2="12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0" y="1954800"/>
            <a:ext cx="1152128" cy="115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2000" y="4869656"/>
            <a:ext cx="762000" cy="273844"/>
          </a:xfrm>
        </p:spPr>
        <p:txBody>
          <a:bodyPr/>
          <a:lstStyle/>
          <a:p>
            <a:pPr algn="r"/>
            <a:fld id="{B19B0651-EE4F-4900-A07F-96A6BFA9D0F0}" type="slidenum">
              <a:rPr lang="ru-RU" smtClean="0">
                <a:solidFill>
                  <a:schemeClr val="accent1"/>
                </a:solidFill>
                <a:latin typeface="+mj-lt"/>
              </a:rPr>
              <a:pPr algn="r"/>
              <a:t>6</a:t>
            </a:fld>
            <a:endParaRPr lang="ru-RU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574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293618" y="3219822"/>
            <a:ext cx="8647987" cy="14041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93618" y="1060888"/>
            <a:ext cx="8647986" cy="2050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Работодатели – партнеры пилотного проекта</a:t>
            </a:r>
            <a:endParaRPr lang="ru-RU" dirty="0"/>
          </a:p>
        </p:txBody>
      </p:sp>
      <p:pic>
        <p:nvPicPr>
          <p:cNvPr id="3073" name="Picture 1" descr="C:\Users\KuroshinAV\Pictures\fd83b65ade7fad27ffbce971ffb88e2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5000" l="429" r="97143">
                        <a14:foregroundMark x1="24714" y1="7333" x2="24143" y2="23667"/>
                        <a14:foregroundMark x1="25714" y1="10000" x2="26714" y2="20333"/>
                        <a14:foregroundMark x1="35000" y1="9000" x2="35000" y2="27000"/>
                        <a14:foregroundMark x1="35429" y1="32000" x2="33000" y2="32833"/>
                        <a14:foregroundMark x1="90143" y1="80000" x2="92000" y2="81667"/>
                        <a14:foregroundMark x1="94143" y1="82333" x2="94143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11710"/>
            <a:ext cx="1152128" cy="95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uroshinAV\Pictures\obnovafar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97" y="2211710"/>
            <a:ext cx="944747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1060888"/>
            <a:ext cx="8618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Предприятия, трудоустроившие </a:t>
            </a: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 себя 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выпускников, успешно прошедших процедуру пилотного проекта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Picture 2" descr="C:\Users\KuroshinAV\Pictures\obnovafar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48" y="2231647"/>
            <a:ext cx="892194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93618" y="1779662"/>
            <a:ext cx="219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ПАО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«</a:t>
            </a:r>
            <a:r>
              <a:rPr lang="ru-RU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КуйбышевАзот</a:t>
            </a:r>
            <a:r>
              <a:rPr lang="ru-RU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»</a:t>
            </a:r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1801148"/>
            <a:ext cx="2298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ООО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«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Тольяттикаучук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15108" y="1755218"/>
            <a:ext cx="2300909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ООО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«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Тольяттинский трансформатор</a:t>
            </a:r>
            <a:r>
              <a:rPr lang="ru-RU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»</a:t>
            </a:r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80313" y="1801148"/>
            <a:ext cx="1160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ООО «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Нова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»</a:t>
            </a:r>
          </a:p>
        </p:txBody>
      </p:sp>
      <p:pic>
        <p:nvPicPr>
          <p:cNvPr id="16" name="Picture 1" descr="C:\Users\KuroshinAV\Pictures\fd83b65ade7fad27ffbce971ffb88e2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00" b="95000" l="429" r="97143">
                        <a14:foregroundMark x1="24714" y1="7333" x2="24143" y2="23667"/>
                        <a14:foregroundMark x1="25714" y1="10000" x2="26714" y2="20333"/>
                        <a14:foregroundMark x1="35000" y1="9000" x2="35000" y2="27000"/>
                        <a14:foregroundMark x1="35429" y1="32000" x2="33000" y2="32833"/>
                        <a14:foregroundMark x1="90143" y1="80000" x2="92000" y2="81667"/>
                        <a14:foregroundMark x1="94143" y1="82333" x2="94143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08419"/>
            <a:ext cx="1080120" cy="95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15616" y="3165816"/>
            <a:ext cx="730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+mj-lt"/>
              </a:rPr>
              <a:t>Предприятия – информационные партнеры пилотного проекта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3493119"/>
            <a:ext cx="2557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+mj-lt"/>
              </a:rPr>
              <a:t>ООО «</a:t>
            </a:r>
            <a:r>
              <a:rPr lang="ru-RU" sz="1400" dirty="0" err="1">
                <a:latin typeface="+mj-lt"/>
              </a:rPr>
              <a:t>Нефтегазотехнологии</a:t>
            </a:r>
            <a:r>
              <a:rPr lang="ru-RU" sz="1400" dirty="0">
                <a:latin typeface="+mj-lt"/>
              </a:rPr>
              <a:t>»</a:t>
            </a:r>
            <a:endParaRPr lang="ru-RU" sz="12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31036" y="3842082"/>
            <a:ext cx="1858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+mj-lt"/>
              </a:rPr>
              <a:t>ПАО «</a:t>
            </a:r>
            <a:r>
              <a:rPr lang="ru-RU" sz="1400" dirty="0" err="1">
                <a:latin typeface="+mj-lt"/>
              </a:rPr>
              <a:t>Тольяттиазот</a:t>
            </a:r>
            <a:r>
              <a:rPr lang="ru-RU" sz="1400" dirty="0">
                <a:latin typeface="+mj-lt"/>
              </a:rPr>
              <a:t>»</a:t>
            </a:r>
            <a:endParaRPr lang="ru-RU" sz="12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610" y="4299942"/>
            <a:ext cx="1506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+mj-lt"/>
              </a:rPr>
              <a:t>ПАО «АВТОВАЗ»</a:t>
            </a:r>
            <a:endParaRPr lang="ru-RU" sz="12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064102" y="4290749"/>
            <a:ext cx="25160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+mj-lt"/>
              </a:rPr>
              <a:t>АО «</a:t>
            </a:r>
            <a:r>
              <a:rPr lang="ru-RU" sz="1400" dirty="0" err="1">
                <a:latin typeface="+mj-lt"/>
              </a:rPr>
              <a:t>Транснефть</a:t>
            </a:r>
            <a:r>
              <a:rPr lang="ru-RU" sz="1400" dirty="0">
                <a:latin typeface="+mj-lt"/>
              </a:rPr>
              <a:t> - </a:t>
            </a:r>
            <a:r>
              <a:rPr lang="ru-RU" sz="1400" dirty="0" err="1">
                <a:latin typeface="+mj-lt"/>
              </a:rPr>
              <a:t>Приволга</a:t>
            </a:r>
            <a:r>
              <a:rPr lang="ru-RU" sz="1400" dirty="0">
                <a:latin typeface="+mj-lt"/>
              </a:rPr>
              <a:t>»</a:t>
            </a:r>
            <a:endParaRPr lang="ru-RU" sz="12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123197" y="3499937"/>
            <a:ext cx="3078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+mj-lt"/>
              </a:rPr>
              <a:t>Ассоциация «СРО «</a:t>
            </a:r>
            <a:r>
              <a:rPr lang="ru-RU" sz="1400" dirty="0" err="1">
                <a:latin typeface="+mj-lt"/>
              </a:rPr>
              <a:t>СредВолгСтрой</a:t>
            </a:r>
            <a:r>
              <a:rPr lang="ru-RU" sz="1400" dirty="0">
                <a:latin typeface="+mj-lt"/>
              </a:rPr>
              <a:t>»</a:t>
            </a:r>
            <a:endParaRPr lang="ru-RU" sz="12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11462" y="3842082"/>
            <a:ext cx="3716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+mj-lt"/>
              </a:rPr>
              <a:t>ООО «Средне-Волжская Газовая Компания»</a:t>
            </a:r>
            <a:endParaRPr lang="ru-RU" sz="12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271092" y="3446182"/>
            <a:ext cx="2693397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ru-RU" sz="1400" dirty="0">
                <a:latin typeface="+mj-lt"/>
              </a:rPr>
              <a:t>АО «Государственный научный центр – Научно-исследовательский институт атомных реакторов»</a:t>
            </a:r>
            <a:endParaRPr lang="ru-RU" sz="12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804248" y="4299942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+mj-lt"/>
              </a:rPr>
              <a:t>ООО «ПТИМАШ»</a:t>
            </a:r>
            <a:endParaRPr lang="ru-RU" sz="12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2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2000" y="4869656"/>
            <a:ext cx="762000" cy="273844"/>
          </a:xfrm>
        </p:spPr>
        <p:txBody>
          <a:bodyPr/>
          <a:lstStyle/>
          <a:p>
            <a:pPr algn="r"/>
            <a:fld id="{B19B0651-EE4F-4900-A07F-96A6BFA9D0F0}" type="slidenum">
              <a:rPr lang="ru-RU" smtClean="0">
                <a:solidFill>
                  <a:schemeClr val="accent1"/>
                </a:solidFill>
                <a:latin typeface="+mj-lt"/>
              </a:rPr>
              <a:pPr algn="r"/>
              <a:t>7</a:t>
            </a:fld>
            <a:endParaRPr lang="ru-RU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012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1109</TotalTime>
  <Words>333</Words>
  <Application>Microsoft Office PowerPoint</Application>
  <PresentationFormat>Экран (16:9)</PresentationFormat>
  <Paragraphs>80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Развитие Национальной системы квалификаций на региональном уровне. Опыт Самарской области</vt:lpstr>
      <vt:lpstr>ЭЛЕМЕНТЫ НАЦИОНАЛЬНОЙ СИСТЕМЫ КВАЛИФИКАЦИЙ  в САМАРСКОЙ ОБЛАСТИ </vt:lpstr>
      <vt:lpstr>ПРОВЕДЕНИЕ ТЕМАТИЧЕСКИХ СЕМИНАРОВ ПО РАЗВИТИЮ НАЦИОНАЛЬНОЙ СИСТЕМЫ КВАЛИФИКАЦИЙ</vt:lpstr>
      <vt:lpstr>ВЗАИМОДЕЙСТВИЕ с СОВЕТАМИ по ПРОФЕССИОНАЛЬНЫМ КВАЛИФИКАЦИЯМ</vt:lpstr>
      <vt:lpstr>ДЕЙСТВУЮЩИЕ ЦЕНТРЫ ОЦЕНКИ КВАЛИФИКАЦИЙ  в САМАРСКОЙ ОБЛАСТИ</vt:lpstr>
      <vt:lpstr>Процедура пилотного проекта</vt:lpstr>
      <vt:lpstr>Работодатели – партнеры пилотного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Курошин Александр Валерьевич</dc:creator>
  <cp:lastModifiedBy>Курошин Александр Валерьевич</cp:lastModifiedBy>
  <cp:revision>19</cp:revision>
  <dcterms:created xsi:type="dcterms:W3CDTF">2021-10-20T11:33:46Z</dcterms:created>
  <dcterms:modified xsi:type="dcterms:W3CDTF">2021-10-21T06:13:54Z</dcterms:modified>
</cp:coreProperties>
</file>