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29" r:id="rId3"/>
    <p:sldId id="337" r:id="rId4"/>
    <p:sldId id="338" r:id="rId5"/>
    <p:sldId id="336" r:id="rId6"/>
    <p:sldId id="339" r:id="rId7"/>
    <p:sldId id="340" r:id="rId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29" autoAdjust="0"/>
  </p:normalViewPr>
  <p:slideViewPr>
    <p:cSldViewPr>
      <p:cViewPr>
        <p:scale>
          <a:sx n="77" d="100"/>
          <a:sy n="77" d="100"/>
        </p:scale>
        <p:origin x="-2640" y="-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01.03.2019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07707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Демо-версия профессионального экзамена по ПС № </a:t>
            </a:r>
            <a:r>
              <a:rPr lang="ru-RU" sz="2800" dirty="0" smtClean="0">
                <a:solidFill>
                  <a:schemeClr val="bg1"/>
                </a:solidFill>
              </a:rPr>
              <a:t>174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«</a:t>
            </a:r>
            <a:r>
              <a:rPr lang="ru-RU" sz="2800" dirty="0">
                <a:solidFill>
                  <a:schemeClr val="bg1"/>
                </a:solidFill>
              </a:rPr>
              <a:t>Специалист по разработке технологии производства приборов квантовой электроники и </a:t>
            </a:r>
            <a:r>
              <a:rPr lang="ru-RU" sz="2800" dirty="0" err="1">
                <a:solidFill>
                  <a:schemeClr val="bg1"/>
                </a:solidFill>
              </a:rPr>
              <a:t>фотоники</a:t>
            </a:r>
            <a:r>
              <a:rPr lang="ru-RU" sz="2800" dirty="0">
                <a:solidFill>
                  <a:schemeClr val="bg1"/>
                </a:solidFill>
              </a:rPr>
              <a:t>».</a:t>
            </a:r>
            <a:endParaRPr lang="ru-RU" sz="2400" b="1" dirty="0" smtClean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Оператор технологических процессов производства приборов квантовой электроники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фотоники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»(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3 уровень квалификации)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4392"/>
              </p:ext>
            </p:extLst>
          </p:nvPr>
        </p:nvGraphicFramePr>
        <p:xfrm>
          <a:off x="457200" y="1268760"/>
          <a:ext cx="8095928" cy="525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928"/>
              </a:tblGrid>
              <a:tr h="5256584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pPr algn="ctr"/>
                      <a:endParaRPr lang="ru-RU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А/01.3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Процедуры контроля качества процессов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полуготовых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приборов на этапе их изготовления.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endParaRPr lang="ru-RU" sz="1800" b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А/02.3 , А/03.3 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Инструкции по работе с оборудованием и по проведению технологических процессов.</a:t>
                      </a:r>
                    </a:p>
                    <a:p>
                      <a:endParaRPr lang="ru-RU" sz="1800" b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еоретический этап профессионального экзамена считается пройденным положительно при количестве набранных соискателем баллов - 42. Решение о допуске к практическому экзамену принимается при количестве набранных соискателем баллов более 42.</a:t>
                      </a:r>
                      <a:endParaRPr lang="ru-RU" sz="1800" b="1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5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«Оператор технологических процессов производства приборов квантовой электроники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фотоники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»(3 уровень квалификации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63782"/>
              </p:ext>
            </p:extLst>
          </p:nvPr>
        </p:nvGraphicFramePr>
        <p:xfrm>
          <a:off x="457200" y="1268760"/>
          <a:ext cx="8095928" cy="525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928"/>
              </a:tblGrid>
              <a:tr h="5256584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r>
                        <a:rPr lang="ru-RU" sz="1800" b="0" i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Что регламентирует 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Стандарт ГОСТ Р 57409-2017 «Изделия электронной техники, квантовой электроники и электротехнические. Порядок и методы установления норм на параметры и определение типовых характеристик»?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Выберите из предложенного перечня правильные варианты ответов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каких целей выполняется операция проверки целостности партии перед операциями контроля дефектности?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Укажите, какие основные операции включает в себя сборка и герметизация изделий квантовой электроники и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фотоники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 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Какой из корпусов, представленных на рисунке, является наиболее подходящим для сборки приборов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фотоники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квантовой электроники?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ru-RU" sz="1600" i="1" dirty="0" smtClean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Установите правильную последовательность действий с несоответствующей партией</a:t>
                      </a:r>
                      <a:endParaRPr lang="ru-RU" sz="16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Инженер-технолог по разработке технологии производства приборов квантовой электроники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фотоники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»,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(6-ой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уровень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квалификации)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63386"/>
              </p:ext>
            </p:extLst>
          </p:nvPr>
        </p:nvGraphicFramePr>
        <p:xfrm>
          <a:off x="457200" y="1268760"/>
          <a:ext cx="8095928" cy="525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928"/>
              </a:tblGrid>
              <a:tr h="5256584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/01.6,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Подготовка и оформление технико-экономического обоснования технологии запланированных к производству приборов,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/02.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технических требований к модернизации технологических линий с целью реализации концепции производства и оптимизации технологических процессов с учетом требований систем менеджмента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D/03.6, 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Подготовка </a:t>
                      </a:r>
                      <a:r>
                        <a:rPr lang="ru-R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исогласованиекомплектадокументациипопредлагаемым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 внедрению технологическим процессам </a:t>
                      </a:r>
                      <a:r>
                        <a:rPr lang="ru-R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сответственнымиисполнителям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 </a:t>
                      </a:r>
                      <a:r>
                        <a:rPr lang="ru-RU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смежныхподразделенийсогласно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бизнес-процессу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D/04.6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Разработка методик и техническое руководство экспериментальной проверкой технологических процессов и исследованием параметров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наноструктурных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материалов».</a:t>
                      </a:r>
                      <a:endParaRPr lang="ru-RU" sz="1800" b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еоретический этап профессионального экзамена считается пройденным положительно при количестве набранных соискателем баллов - 42. Решение о допуске к практическому экзамену принимается при количестве набранных соискателем баллов более 42.</a:t>
                      </a:r>
                      <a:endParaRPr lang="ru-RU" sz="1800" b="1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0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«Инженер-технолог по разработке технологии производства приборов квантовой электроники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фотоники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», (6-ой уровень квалификации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50714"/>
              </p:ext>
            </p:extLst>
          </p:nvPr>
        </p:nvGraphicFramePr>
        <p:xfrm>
          <a:off x="323528" y="1125352"/>
          <a:ext cx="8424936" cy="5976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4936"/>
              </a:tblGrid>
              <a:tr h="5976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0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18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r>
                        <a:rPr lang="ru-RU" sz="1600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Установите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правильную последовательность действий при регистрации несоответствия:</a:t>
                      </a:r>
                    </a:p>
                    <a:p>
                      <a:r>
                        <a:rPr lang="ru-RU" sz="1600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какой величины устанавливается контрольная граница на многоцелевой контрольной карте (карта одиночных значений, карта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Шухарта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)?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3.Изучите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техническое задание на экспериментальную проверку технологического процесса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постростовой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обработки эпитаксиальной лазерной структуры (Источник 1). Ознакомьтесь со списком доступного метрологического оборудования (Источник 2).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Разработайте методику экспериментальной проверки</a:t>
                      </a:r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технологического процесса </a:t>
                      </a:r>
                      <a:r>
                        <a:rPr lang="ru-RU" sz="16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постростовой</a:t>
                      </a:r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обработки лазерной эпитаксиальной структуры. Заполните бланк в текстовом редакторе.</a:t>
                      </a:r>
                    </a:p>
                    <a:p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вашем предприятии обсуждаются пути оптимизации процесса производства транзисторных эпитаксиальных пластин. Предложено два варианта: 1) открытие второй производственной смены или 2) переход на новое эпитаксиальное оборудование.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Изучите технико-экономическое описание существующего технологического процесса эпитаксиального синтеза транзисторной структуры (Источник 1), прогноз объема производства транзисторных эпитаксиальных структур (Источник 2) и технико-экономические характеристики нового оборудования для эпитаксиального синтеза (Источник 3).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Разработайте технико-экономическое обоснование </a:t>
                      </a:r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для наиболее предпочтительного варианта оптимизации процесса производства из двух предлагаемых. </a:t>
                      </a:r>
                    </a:p>
                    <a:p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Подготовьте отчет в свободной форме с технико-экономическим обоснованием выбора, содержащим все необходимые расчеты</a:t>
                      </a:r>
                      <a:r>
                        <a:rPr lang="ru-RU" sz="1600" b="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8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Инженер-технолог по разработке технологии производства приборов квантовой электроники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фотоники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 (7 уровень квалификации)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2226"/>
              </p:ext>
            </p:extLst>
          </p:nvPr>
        </p:nvGraphicFramePr>
        <p:xfrm>
          <a:off x="611560" y="1125352"/>
          <a:ext cx="7920880" cy="5255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0"/>
              </a:tblGrid>
              <a:tr h="5255976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b="1" dirty="0" smtClean="0">
                          <a:latin typeface="Times New Roman" pitchFamily="18" charset="0"/>
                          <a:cs typeface="Times New Roman" pitchFamily="18" charset="0"/>
                        </a:rPr>
                        <a:t>Положения профессионального стандарта в составе профессиональной квалификации, на соответствие которым оценивается квалификация соискателя </a:t>
                      </a:r>
                      <a:r>
                        <a:rPr lang="ru-RU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Е/01.7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Е/02.7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Методы диагностики и контроля параметров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наногетероструктур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наноструктурированных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материалов</a:t>
                      </a: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Е/01.7, Е/02.7, Е/03.7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Базовые технологические процессы и технологическое оборудование, используемые при производстве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наноструктурированных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материалов и приборов квантовой электроники и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фотоники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Е/03.7, Е/04.7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Мировой опыт производства приборов квантовой электроники и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фотоники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Е/04.7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Методики технико-экономического анализа и методы прогнозирования развития производства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12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02022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Инженер-технолог по разработке технологии производства приборов квантовой электроники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фотоники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 (7 уровень квалификации)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17272"/>
              </p:ext>
            </p:extLst>
          </p:nvPr>
        </p:nvGraphicFramePr>
        <p:xfrm>
          <a:off x="611560" y="1125352"/>
          <a:ext cx="7920880" cy="530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0"/>
              </a:tblGrid>
              <a:tr h="5255976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20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Примеры</a:t>
                      </a:r>
                      <a:r>
                        <a:rPr lang="ru-RU" sz="105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r>
                        <a:rPr lang="ru-RU" sz="2000" b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заданий  соответствующие  трудовым</a:t>
                      </a:r>
                      <a:r>
                        <a:rPr lang="ru-RU" sz="20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функциям</a:t>
                      </a:r>
                    </a:p>
                    <a:p>
                      <a:pPr algn="ctr"/>
                      <a:endParaRPr lang="ru-RU" sz="2000" b="1" u="none" kern="1200" baseline="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b="1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Что устанавливает </a:t>
                      </a:r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Стандарт ГОСТ 16504-81 «Система государственных испытаний продукции. Испытания и контроль качества продукции. Основные термины и определения»?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Дайте определение испытания, впишите недостающие определения в формулировку текста в бланке ответа. </a:t>
                      </a:r>
                    </a:p>
                    <a:p>
                      <a:r>
                        <a:rPr lang="ru-RU" sz="1600" b="1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Бланк ответа</a:t>
                      </a:r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Экспериментальное определение количественных и (или) качественных характеристик свойств объекта испытаний как результата ________________ на него, при его функционировании, при моделировании объекта и (или) ________________.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ru-RU" sz="1600" i="1" u="none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Выберите из предложенного перечня правильный вариант ответа на вопрос:</a:t>
                      </a:r>
                    </a:p>
                    <a:p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какие параметры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наногетероструктур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и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наноструктурированных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материалов контролируются с помощью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ближнепольной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оптической микроскопии?</a:t>
                      </a:r>
                    </a:p>
                    <a:p>
                      <a:endParaRPr lang="ru-RU" sz="1600" i="1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4.Выберите правильный вариант ответа на вопрос: какие методы НЕ могут быть использованы для тестирования эпитаксиальных слоев </a:t>
                      </a:r>
                      <a:r>
                        <a:rPr lang="ru-RU" sz="1600" i="1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наногетероструктур</a:t>
                      </a:r>
                      <a:r>
                        <a:rPr lang="ru-RU" sz="1600" i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?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u="none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37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10329</TotalTime>
  <Words>808</Words>
  <Application>Microsoft Office PowerPoint</Application>
  <PresentationFormat>Экран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Смирнова Екатерина Юрьевна</cp:lastModifiedBy>
  <cp:revision>856</cp:revision>
  <cp:lastPrinted>2019-02-25T08:04:00Z</cp:lastPrinted>
  <dcterms:created xsi:type="dcterms:W3CDTF">2013-09-10T08:33:00Z</dcterms:created>
  <dcterms:modified xsi:type="dcterms:W3CDTF">2019-03-01T11:14:25Z</dcterms:modified>
</cp:coreProperties>
</file>