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10" r:id="rId3"/>
    <p:sldId id="322" r:id="rId4"/>
    <p:sldId id="319" r:id="rId5"/>
    <p:sldId id="324" r:id="rId6"/>
    <p:sldId id="323" r:id="rId7"/>
    <p:sldId id="325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100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Демо</a:t>
            </a:r>
            <a:r>
              <a:rPr lang="ru-RU" sz="2800" dirty="0">
                <a:solidFill>
                  <a:schemeClr val="bg1"/>
                </a:solidFill>
              </a:rPr>
              <a:t>-версия профессионального экзамена по ПС № </a:t>
            </a:r>
            <a:r>
              <a:rPr lang="ru-RU" sz="2800" dirty="0" smtClean="0">
                <a:solidFill>
                  <a:schemeClr val="bg1"/>
                </a:solidFill>
              </a:rPr>
              <a:t>543</a:t>
            </a:r>
            <a:endParaRPr lang="ru-RU" sz="2800" dirty="0" smtClean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«</a:t>
            </a:r>
            <a:r>
              <a:rPr lang="ru-RU" sz="2800" dirty="0">
                <a:solidFill>
                  <a:schemeClr val="bg1"/>
                </a:solidFill>
              </a:rPr>
              <a:t>Специалист технического обеспечения технологических процессов производства приборов квантовой электроники и </a:t>
            </a:r>
            <a:r>
              <a:rPr lang="ru-RU" sz="2800" dirty="0" err="1" smtClean="0">
                <a:solidFill>
                  <a:schemeClr val="bg1"/>
                </a:solidFill>
              </a:rPr>
              <a:t>фотоники</a:t>
            </a:r>
            <a:r>
              <a:rPr lang="ru-RU" sz="2800" dirty="0" smtClean="0">
                <a:solidFill>
                  <a:schemeClr val="bg1"/>
                </a:solidFill>
              </a:rPr>
              <a:t>» 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b="1" dirty="0"/>
          </a:p>
          <a:p>
            <a:endParaRPr lang="ru-RU" sz="2400" b="1" dirty="0" smtClean="0"/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технической поддержке технологической базы производства приборов квантовой электроники и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фотоники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 уровень квалификации)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74321"/>
              </p:ext>
            </p:extLst>
          </p:nvPr>
        </p:nvGraphicFramePr>
        <p:xfrm>
          <a:off x="467544" y="1124744"/>
          <a:ext cx="8219256" cy="552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3705"/>
                <a:gridCol w="3585551"/>
              </a:tblGrid>
              <a:tr h="523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Знания, умения в соответствии с требованиями 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квалификации, на соответствие которым проводится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886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/01.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Способы и средства диагностики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А/04.7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Базовые процессы технологии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основе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/05.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/06.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Состав, принципы работы, технические характеристики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Способы ведения технического обслуживания и ремонта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/07.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Методы и средства проверки знаний и профессиональной пригодности персонала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1. Знает с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пособы и средства диагностики оборудования </a:t>
                      </a:r>
                      <a:r>
                        <a:rPr lang="ru-RU" sz="1400" dirty="0" smtClean="0">
                          <a:effectLst/>
                        </a:rPr>
                        <a:t>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2. Знает б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азовые процессы технологии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r>
                        <a:rPr lang="ru-RU" sz="1400" dirty="0" smtClean="0">
                          <a:effectLst/>
                        </a:rPr>
                        <a:t>. Знает с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остав, принципы работы, технические характеристики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Знает способы ведения технического обслуживания и ремонта оборудования.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Знает методы и средства проверки знаний и профессиональной пригодности персонала.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по технической поддержке технологической базы производства приборов квантовой электроники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фотоники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 уровень квалификации)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13709"/>
              </p:ext>
            </p:extLst>
          </p:nvPr>
        </p:nvGraphicFramePr>
        <p:xfrm>
          <a:off x="323528" y="1268760"/>
          <a:ext cx="8229599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0"/>
                <a:gridCol w="2468959"/>
              </a:tblGrid>
              <a:tr h="609496">
                <a:tc>
                  <a:txBody>
                    <a:bodyPr/>
                    <a:lstStyle/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Трудовые функции, трудовые действия, умения </a:t>
                      </a:r>
                      <a:r>
                        <a:rPr lang="ru-RU" sz="1400" dirty="0" smtClean="0">
                          <a:effectLst/>
                        </a:rPr>
                        <a:t>в соответствии </a:t>
                      </a:r>
                      <a:r>
                        <a:rPr lang="ru-RU" sz="1400" dirty="0">
                          <a:effectLst/>
                        </a:rPr>
                        <a:t>с требованиями к квалификации, </a:t>
                      </a:r>
                      <a:r>
                        <a:rPr lang="ru-RU" sz="1400" dirty="0" smtClean="0">
                          <a:effectLst/>
                        </a:rPr>
                        <a:t>на соответствие </a:t>
                      </a:r>
                      <a:r>
                        <a:rPr lang="ru-RU" sz="1400" dirty="0">
                          <a:effectLst/>
                        </a:rPr>
                        <a:t>которым проводится </a:t>
                      </a:r>
                      <a:r>
                        <a:rPr lang="ru-RU" sz="1400" dirty="0" smtClean="0">
                          <a:effectLst/>
                        </a:rPr>
                        <a:t>оценка 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5079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/01.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 причин, приведших к отклонениям в работе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/02.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Осуществление проверки соответствия настроек оборудования требованиям к процессу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/03.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Осуществлять настройку технологического оборудования для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нанотехнологий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/04.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Производить обслуживание и ремонт технологического оборудования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/04.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Производить обслуживание и ремонт технологического оборудования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/05.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Подготовка технических решений о переналадке технологического оборудования согласно техническому заданию.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/06.6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Осуществление технического контроля и поддержки при тестовых запусках оборудования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/07.6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знаний и согласование допуска сотрудников к самостоятельной работе.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Проведена диагностика состояния техники .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Проведена проверка соответствия настроек оборудования требованиям к процессу .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Проведена настройка технологического оборудования.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Проведено обслуживание и ремонт технологического оборудования.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Подготовлено техническое решение о переналадке технологического оборудования.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Осуществлен технический контроль и поддержка оборудования.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Проверка знаний и согласование допуска сотрудников к самостоятельной работе.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4" y="1198376"/>
            <a:ext cx="842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1           </a:t>
            </a:r>
            <a:endParaRPr lang="ru-RU" dirty="0"/>
          </a:p>
          <a:p>
            <a:r>
              <a:rPr lang="ru-RU" dirty="0"/>
              <a:t>Ознакомьтесь с вакуумной схемой </a:t>
            </a:r>
            <a:r>
              <a:rPr lang="ru-RU" dirty="0" smtClean="0"/>
              <a:t>установки </a:t>
            </a:r>
            <a:r>
              <a:rPr lang="ru-RU" dirty="0"/>
              <a:t>и начальными условиями в системе 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Определите и подробно опишите всю последовательность действий для поиска и устранения вакуумной течи (источник течи – вакуумное уплотнение типа о-ринг) в заданном объеме </a:t>
            </a:r>
            <a:r>
              <a:rPr lang="en-US" dirty="0"/>
              <a:t>c</a:t>
            </a:r>
            <a:r>
              <a:rPr lang="ru-RU" dirty="0"/>
              <a:t> помощью гелиевого </a:t>
            </a:r>
            <a:r>
              <a:rPr lang="ru-RU" dirty="0" err="1"/>
              <a:t>течеискателя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236" y="3591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u="sng" dirty="0"/>
              <a:t>Задание </a:t>
            </a:r>
            <a:r>
              <a:rPr lang="ru-RU" u="sng" dirty="0" smtClean="0"/>
              <a:t>2</a:t>
            </a:r>
          </a:p>
          <a:p>
            <a:pPr lvl="0"/>
            <a:r>
              <a:rPr lang="ru-RU" dirty="0" smtClean="0"/>
              <a:t>Определите корректную точку </a:t>
            </a:r>
            <a:r>
              <a:rPr lang="ru-RU" dirty="0"/>
              <a:t>подключения </a:t>
            </a:r>
            <a:r>
              <a:rPr lang="ru-RU" dirty="0" err="1" smtClean="0"/>
              <a:t>течеискателя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 smtClean="0"/>
              <a:t>Определите оптимальную точку </a:t>
            </a:r>
            <a:r>
              <a:rPr lang="ru-RU" dirty="0"/>
              <a:t>подключения </a:t>
            </a:r>
            <a:r>
              <a:rPr lang="ru-RU" dirty="0" err="1" smtClean="0"/>
              <a:t>течеискателя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Руководитель подразделения наладки оборудования для производства приборов квантовой электроники и </a:t>
            </a:r>
            <a:r>
              <a:rPr lang="ru-RU" b="1" dirty="0" err="1" smtClean="0"/>
              <a:t>фотоники</a:t>
            </a:r>
            <a:endParaRPr lang="ru-RU" b="1" dirty="0" smtClean="0"/>
          </a:p>
          <a:p>
            <a:pPr algn="ctr"/>
            <a:r>
              <a:rPr lang="ru-RU" b="1" dirty="0" smtClean="0"/>
              <a:t>(6 уровень квалификации)</a:t>
            </a:r>
            <a:r>
              <a:rPr lang="ru-RU" b="1" dirty="0"/>
              <a:t> 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37437"/>
              </p:ext>
            </p:extLst>
          </p:nvPr>
        </p:nvGraphicFramePr>
        <p:xfrm>
          <a:off x="360000" y="1124744"/>
          <a:ext cx="8244448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2427"/>
                <a:gridCol w="3592021"/>
              </a:tblGrid>
              <a:tr h="960107">
                <a:tc>
                  <a:txBody>
                    <a:bodyPr/>
                    <a:lstStyle/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Трудовые функции, трудовые действия, умения 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соответствии с требованиями к квалификации, на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соответствие которым проводится оценка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224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Е/01.6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Определение и отслеживание показателей технической подготовки производства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нанотехнологий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Е/02.6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Организация приемо-сдаточных испытаний.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Е/03.6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Разработка перечня регламентных работ и порядок их ведения с учетом конкретных условий производства и режима работы предприятия.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Е/04.6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Поиск средств и способов стабилизации параметров технологического процесса.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Е/05.6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Выделение ресурсов и составление графика ведения работ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Е/06.6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Выполнение анализа и классификации брака с выявлением машинных факторов.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 Определен перечень показателей технической подготовки производства.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2.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Организованы приемо-сдаточные испытания.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3. Разработан перечень регламентных работ.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4. Определены средства и способов стабилизации параметров технологического процесса.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5. Выделены ресурсы и составлен график ведения работ.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6. Анализ брака с выявлением машинных факторов.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5831"/>
              </p:ext>
            </p:extLst>
          </p:nvPr>
        </p:nvGraphicFramePr>
        <p:xfrm>
          <a:off x="215516" y="1196752"/>
          <a:ext cx="8712968" cy="521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/>
                <a:gridCol w="4752528"/>
              </a:tblGrid>
              <a:tr h="1319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Знания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умения в соответствии с требованиями 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квалификации, на соответствие которым проводится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оценка квалификации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Критерии оценки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389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Е/01.6, Е/05.6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Система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менеджмента качества.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Перечисляет  документы системы менеджмента качества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ISO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9001-2015.</a:t>
                      </a:r>
                    </a:p>
                  </a:txBody>
                  <a:tcPr marL="0" marR="0" marT="0" marB="0" anchor="ctr"/>
                </a:tc>
              </a:tr>
              <a:tr h="951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Е/02.6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Способы и средства оценки работоспособности оборудования.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Знает средства оценки работоспособности оборудования.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781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Е/06.6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Базовые технологические процессы и технологическое оборудование, используемые в производстве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нанотехнологий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/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R="101600"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Называет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Базовые технологические процессы и технологическое оборудование, используемые в производстве приборов квантовой электроники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фотоники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на базе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нанотехнологий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R="101600" algn="ctr"/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Руководитель подразделения наладки оборудования для производства приборов квантовой электроники и </a:t>
            </a:r>
            <a:r>
              <a:rPr lang="ru-RU" b="1" dirty="0" err="1"/>
              <a:t>фотоники</a:t>
            </a:r>
            <a:endParaRPr lang="ru-RU" b="1" dirty="0"/>
          </a:p>
          <a:p>
            <a:pPr algn="ctr"/>
            <a:r>
              <a:rPr lang="ru-RU" b="1" dirty="0"/>
              <a:t>(6 уровень квалификации)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4" y="1198376"/>
            <a:ext cx="842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1 </a:t>
            </a:r>
            <a:endParaRPr lang="ru-RU" u="sng" dirty="0" smtClean="0"/>
          </a:p>
          <a:p>
            <a:r>
              <a:rPr lang="ru-RU" dirty="0"/>
              <a:t>Определите среднее время на устранение отказов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u="sng" dirty="0" smtClean="0"/>
              <a:t>         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3797" y="2276872"/>
            <a:ext cx="7067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</a:t>
            </a:r>
            <a:r>
              <a:rPr lang="ru-RU" u="sng" dirty="0" smtClean="0"/>
              <a:t>2</a:t>
            </a:r>
          </a:p>
          <a:p>
            <a:r>
              <a:rPr lang="ru-RU" dirty="0"/>
              <a:t>Определите среднее время между возникновением отказов</a:t>
            </a:r>
            <a:r>
              <a:rPr lang="ru-RU" dirty="0" smtClean="0"/>
              <a:t>.</a:t>
            </a:r>
            <a:endParaRPr lang="ru-RU" dirty="0"/>
          </a:p>
          <a:p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236" y="3591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u="sng" dirty="0"/>
              <a:t>Задание </a:t>
            </a:r>
            <a:r>
              <a:rPr lang="ru-RU" u="sng" dirty="0" smtClean="0"/>
              <a:t>3</a:t>
            </a:r>
          </a:p>
          <a:p>
            <a:r>
              <a:rPr lang="ru-RU" dirty="0"/>
              <a:t>Перечислите основные документы системы менеджмента качества, действующие на предприятии.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5556" y="486916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u="sng" dirty="0"/>
          </a:p>
          <a:p>
            <a:endParaRPr lang="ru-RU" u="sng" dirty="0" smtClean="0"/>
          </a:p>
        </p:txBody>
      </p:sp>
    </p:spTree>
    <p:extLst>
      <p:ext uri="{BB962C8B-B14F-4D97-AF65-F5344CB8AC3E}">
        <p14:creationId xmlns:p14="http://schemas.microsoft.com/office/powerpoint/2010/main" val="450645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635</Words>
  <Application>Microsoft Office PowerPoint</Application>
  <PresentationFormat>Экран (4:3)</PresentationFormat>
  <Paragraphs>129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Забодаева Нина Николаевна</cp:lastModifiedBy>
  <cp:revision>825</cp:revision>
  <cp:lastPrinted>2016-11-30T06:37:07Z</cp:lastPrinted>
  <dcterms:created xsi:type="dcterms:W3CDTF">2013-09-10T08:33:00Z</dcterms:created>
  <dcterms:modified xsi:type="dcterms:W3CDTF">2018-07-09T12:50:35Z</dcterms:modified>
</cp:coreProperties>
</file>