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29" r:id="rId3"/>
    <p:sldId id="327" r:id="rId4"/>
    <p:sldId id="328" r:id="rId5"/>
    <p:sldId id="324" r:id="rId6"/>
    <p:sldId id="326" r:id="rId7"/>
    <p:sldId id="330" r:id="rId8"/>
    <p:sldId id="331" r:id="rId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380"/>
    <a:srgbClr val="A2EAE8"/>
    <a:srgbClr val="C6F2F1"/>
    <a:srgbClr val="FFFF99"/>
    <a:srgbClr val="FFFFCC"/>
    <a:srgbClr val="B895DB"/>
    <a:srgbClr val="008000"/>
    <a:srgbClr val="041BFA"/>
    <a:srgbClr val="1F6DDF"/>
    <a:srgbClr val="004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629" autoAdjust="0"/>
  </p:normalViewPr>
  <p:slideViewPr>
    <p:cSldViewPr>
      <p:cViewPr>
        <p:scale>
          <a:sx n="77" d="100"/>
          <a:sy n="77" d="100"/>
        </p:scale>
        <p:origin x="-2640" y="-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30A4-61CF-4559-8526-2835840882BE}" type="datetimeFigureOut">
              <a:rPr lang="ru-RU" smtClean="0"/>
              <a:pPr/>
              <a:t>27.02.2019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BAD9-539F-480E-9CF6-FB7110CFC7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7DBD8-7DC0-4AAD-8029-67A17FD7E1F8}" type="datetimeFigureOut">
              <a:rPr lang="ru-RU" smtClean="0"/>
              <a:pPr/>
              <a:t>27.02.2019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61E56-34DD-452F-852A-59EE9EBFA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87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A738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5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38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60387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EAB5-035D-4528-A708-3EF30E9789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A73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1" kern="12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1" kern="1200">
          <a:solidFill>
            <a:srgbClr val="5A5A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b="1" kern="1200">
          <a:solidFill>
            <a:srgbClr val="5A5A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4077072"/>
            <a:ext cx="813690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Демо-версия профессионального экзамена по ПС № </a:t>
            </a:r>
            <a:r>
              <a:rPr lang="ru-RU" sz="2800" dirty="0" smtClean="0">
                <a:solidFill>
                  <a:schemeClr val="bg1"/>
                </a:solidFill>
              </a:rPr>
              <a:t>850</a:t>
            </a:r>
          </a:p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«</a:t>
            </a:r>
            <a:r>
              <a:rPr lang="ru-RU" sz="2800" dirty="0">
                <a:solidFill>
                  <a:schemeClr val="bg1"/>
                </a:solidFill>
              </a:rPr>
              <a:t>Специалист по проектированию систем в корпусе</a:t>
            </a:r>
            <a:r>
              <a:rPr lang="ru-RU" sz="2800" dirty="0" smtClean="0">
                <a:solidFill>
                  <a:schemeClr val="bg1"/>
                </a:solidFill>
              </a:rPr>
              <a:t>» 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b="1" dirty="0"/>
          </a:p>
          <a:p>
            <a:endParaRPr lang="ru-RU" sz="2400" b="1" dirty="0" smtClean="0"/>
          </a:p>
          <a:p>
            <a:endParaRPr lang="ru-RU" sz="2400" dirty="0"/>
          </a:p>
          <a:p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«Инженер по измерениям и испытаниям изделий «система в корпусе» (6  уровень квалификации))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19605"/>
              </p:ext>
            </p:extLst>
          </p:nvPr>
        </p:nvGraphicFramePr>
        <p:xfrm>
          <a:off x="323528" y="1052736"/>
          <a:ext cx="8229600" cy="5472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/>
              </a:tblGrid>
              <a:tr h="5472608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Положения профессионального стандарта в составе профессиональной квалификации, на соответствие которым оценивается квалификация соискателя 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  <a:p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А/01.6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«Проведение предварительных измерений опытных образцов изделий «система в корпусе».</a:t>
                      </a:r>
                    </a:p>
                    <a:p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А/02.6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«Проведение предварительных испытаний опытных образцов изделий «система в корпусе»</a:t>
                      </a:r>
                    </a:p>
                    <a:p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А/03.6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«Обработка результатов измерений и испытаний опытных образцов изделий «система в корпусе»».</a:t>
                      </a: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Положительное решение о соответствии квалификации соискателя требованиям к квалификации </a:t>
                      </a:r>
                      <a:r>
                        <a:rPr lang="ru-RU" sz="1600" b="1" i="1" u="sng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«</a:t>
                      </a: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принимается при общем количестве набранных соискателем  баллов более </a:t>
                      </a:r>
                      <a:r>
                        <a:rPr lang="ru-RU" sz="1600" b="1" i="1" u="sng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_18</a:t>
                      </a:r>
                      <a:endParaRPr lang="ru-RU" sz="1600" u="sng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Calibri"/>
                          <a:ea typeface="Calibri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55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«Инженер по измерениям и испытаниям изделий «система в корпусе» (6  уровень квалификации))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12781"/>
              </p:ext>
            </p:extLst>
          </p:nvPr>
        </p:nvGraphicFramePr>
        <p:xfrm>
          <a:off x="323528" y="1052736"/>
          <a:ext cx="8229600" cy="5532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/>
              </a:tblGrid>
              <a:tr h="5472608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1000" dirty="0" smtClean="0">
                          <a:effectLst/>
                          <a:latin typeface="Calibri"/>
                          <a:ea typeface="Calibri"/>
                        </a:rPr>
                        <a:t> </a:t>
                      </a:r>
                      <a:r>
                        <a:rPr lang="ru-RU" sz="18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18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функциям</a:t>
                      </a:r>
                      <a:endParaRPr lang="ru-RU" sz="1800" u="none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1.Изучите техническое задание на транзисторную </a:t>
                      </a:r>
                      <a:r>
                        <a:rPr lang="ru-RU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оптопару</a:t>
                      </a:r>
                      <a:r>
                        <a:rPr lang="ru-RU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(Источник 1).</a:t>
                      </a:r>
                    </a:p>
                    <a:p>
                      <a:r>
                        <a:rPr lang="ru-RU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Произведите предварительные измерения следующих параметров опытного образца транзисторной </a:t>
                      </a:r>
                      <a:r>
                        <a:rPr lang="ru-RU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оптопары</a:t>
                      </a:r>
                      <a:r>
                        <a:rPr lang="ru-RU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максимальный входной ток; максимальное выходное напряжение.</a:t>
                      </a:r>
                    </a:p>
                    <a:p>
                      <a:r>
                        <a:rPr lang="ru-RU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Заполните протокол испытаний опытного образца.</a:t>
                      </a:r>
                    </a:p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 выполнение задания отводится 40 минут.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2.Изучите техническое задание на два низковольтных полевых транзистора 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MOSFET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 корпусе 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SOT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-23-6 (Источник 1).</a:t>
                      </a:r>
                    </a:p>
                    <a:p>
                      <a:r>
                        <a:rPr lang="ru-RU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Произведите предварительные измерения следующих параметров опытного образца двух низковольтных полевых транзисторов N-MOSFET в корпусе SOT-23-6:  максимальный ток стока; максимальное напряжение затвор-исток.</a:t>
                      </a:r>
                    </a:p>
                    <a:p>
                      <a:r>
                        <a:rPr lang="ru-RU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Заполните протокол испытаний опытного образца.</a:t>
                      </a:r>
                    </a:p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 выполнение задания отводится 40 минут.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3.Изучите техническое задание на транзисторную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оптопару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(Источник 1) и краткие технические характеристики измерителя тока 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42200 (Источник 2). Ознакомьтесь с отчетом, сформированным программой автоматизированного контроля параметров (Источник 3). </a:t>
                      </a:r>
                    </a:p>
                    <a:p>
                      <a:r>
                        <a:rPr lang="ru-RU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Проведите обработку результатов измерений максимального входного тока. Заполните протокол проведения обработки результатов измерений.</a:t>
                      </a:r>
                      <a:endParaRPr lang="ru-RU" sz="1600" i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 выполнение задания отводится 45 минут</a:t>
                      </a:r>
                    </a:p>
                    <a:p>
                      <a:pPr algn="l"/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Calibri"/>
                          <a:ea typeface="Calibri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34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«Инженер-конструктор конструкторской и технологической документации на изделия «система в корпусе» (6 уровень квалификации</a:t>
            </a:r>
            <a:r>
              <a:rPr lang="ru-RU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spcAft>
                <a:spcPts val="0"/>
              </a:spcAft>
            </a:pPr>
            <a:endParaRPr lang="ru-RU" b="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92714"/>
              </p:ext>
            </p:extLst>
          </p:nvPr>
        </p:nvGraphicFramePr>
        <p:xfrm>
          <a:off x="425590" y="908720"/>
          <a:ext cx="7962834" cy="58564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62834"/>
              </a:tblGrid>
              <a:tr h="5856498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Положения профессионального стандарта в составе профессиональной квалификации, на соответствие которым оценивается квалификация соискателя 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В/01.6.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Программные продукты для разработки технических описаний и конструкторской документации </a:t>
                      </a:r>
                    </a:p>
                    <a:p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В/02.6.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Требования к сопроводительной нормативно-технической документации при изготовлении изделий «система в корпусе» и микросборок </a:t>
                      </a:r>
                    </a:p>
                    <a:p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В/03.6 </a:t>
                      </a:r>
                    </a:p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Общие правила составления инструкций для пользователей изделий «система в корпусе» и микросборок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Положительное решение о соответствии квалификации соискателя требованиям к квалификации принимается при общем количестве набранных соискателем  баллов более </a:t>
                      </a:r>
                      <a:r>
                        <a:rPr lang="ru-RU" sz="1600" b="1" i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_44_. </a:t>
                      </a: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При условии, что в процессе выполнения практического задания ТФ сформирована и общее количество набранных баллов за практическую часть экзамена составляет более </a:t>
                      </a:r>
                      <a:r>
                        <a:rPr lang="ru-RU" sz="1600" b="1" i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__2__ </a:t>
                      </a: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баллов.</a:t>
                      </a:r>
                      <a:r>
                        <a:rPr lang="ru-RU" sz="1600" dirty="0">
                          <a:effectLst/>
                          <a:latin typeface="Calibri"/>
                          <a:ea typeface="Calibri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4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67544" y="548680"/>
            <a:ext cx="698477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0"/>
              </a:spcAft>
            </a:pPr>
            <a:r>
              <a:rPr lang="ru-RU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«Инженер-конструктор конструкторской и технологической документации на изделия «система в корпусе» (6 уровень квалификации)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09590"/>
              </p:ext>
            </p:extLst>
          </p:nvPr>
        </p:nvGraphicFramePr>
        <p:xfrm>
          <a:off x="899592" y="1196752"/>
          <a:ext cx="7527915" cy="5118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7915"/>
              </a:tblGrid>
              <a:tr h="5118368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1050" dirty="0" smtClean="0">
                          <a:effectLst/>
                          <a:latin typeface="+mn-lt"/>
                          <a:ea typeface="Calibri"/>
                        </a:rPr>
                        <a:t> </a:t>
                      </a:r>
                      <a:r>
                        <a:rPr lang="ru-RU" sz="20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20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функциям</a:t>
                      </a:r>
                      <a:endParaRPr lang="ru-RU" sz="2000" u="none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10160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1.Выберите правильный вариант ответа на вопрос: </a:t>
                      </a:r>
                    </a:p>
                    <a:p>
                      <a:pPr marL="0" marR="10160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как обозначают  цепи  постоянного тока  на участках положительной полярности  на электрической схеме?</a:t>
                      </a:r>
                    </a:p>
                    <a:p>
                      <a:pPr marL="0" marR="10160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2 .</a:t>
                      </a: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Выберите правильный вариант ответа на  вопрос: </a:t>
                      </a:r>
                    </a:p>
                    <a:p>
                      <a:pPr marL="0" marR="10160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что обозначает температурная совместимость процессов?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Впишите недостающие слова в текст определения контактной площадки</a:t>
                      </a:r>
                    </a:p>
                    <a:p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Бланк ответа </a:t>
                      </a:r>
                    </a:p>
                    <a:p>
                      <a:r>
                        <a:rPr lang="ru-RU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Контактная площадка интегральной микросхемы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металлизированный участок  на подложке, кристалле или корпусе интегральной микросхемы, служащий для присоединения выводов  компонентов и кристаллов, перемычек, а также для контроля ее ________________ параметров и режимов.</a:t>
                      </a:r>
                    </a:p>
                    <a:p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</a:t>
                      </a: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Изучите предлагаемый для </a:t>
                      </a:r>
                      <a:r>
                        <a:rPr lang="ru-RU" sz="1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разварки</a:t>
                      </a: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изделия корпус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- QFP-44 (Источник 1).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Ознакомьтесь с количеством, назначением, расположением выводов кристалла 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(Источник 2)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Разработайте сборочный чертеж проекта. Итоговый документ – сборочный чертеж для изделия «система в корпусе» должен быть выполнен в соответствии с ГОСТ Р 54844-2011 в рамке, выполненной по ГОСТ (Приложение 1) в формате А3. Файл сохранить в формате «МК_Фамилия_вар1.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doc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».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75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«Руководитель работ по проектированию изделий «система в корпусе» (7 уровень квалификации)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67483"/>
              </p:ext>
            </p:extLst>
          </p:nvPr>
        </p:nvGraphicFramePr>
        <p:xfrm>
          <a:off x="179513" y="1196752"/>
          <a:ext cx="8748972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8972"/>
              </a:tblGrid>
              <a:tr h="344187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Положения профессионального</a:t>
                      </a:r>
                    </a:p>
                    <a:p>
                      <a:pPr algn="ctr"/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стандарта в составе профессиональной квалификации, на соответствие которым оценивается квалификация соискателя : 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Е/01.7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«Организация выполнения работ по проектированию изделий «система в корпусе»».</a:t>
                      </a: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Е/02.7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«Анализ исходных технических требований, выбор конструктивно-технологического базиса для изделий «система в корпусе»».</a:t>
                      </a: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Е/03.7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«Технико-экономическое обоснование проведения разработки изделий «система в корпусе»»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Положительное решение о соответствии деятельности соискателя положениям профессионального стандарта в части трудовых функций /01.7 «Организация выполнения работ по проектированию изделий «система в корпусе»»; Е/02.7 «Анализ исходных технических требований, выбор конструктивно-технологического базиса для изделий «система в корпусе»»; Е/03.7 «Технико-экономическое обоснование проведения разработки изделий «система в корпусе»» принимается при условии получения им 7-8 баллов.</a:t>
                      </a:r>
                      <a:endParaRPr lang="ru-RU" sz="1600" b="1" i="1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735516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«Руководитель работ по проектированию изделий «система в корпусе» (7 уровень квалификации)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85604"/>
              </p:ext>
            </p:extLst>
          </p:nvPr>
        </p:nvGraphicFramePr>
        <p:xfrm>
          <a:off x="179513" y="1196752"/>
          <a:ext cx="8748972" cy="563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8972"/>
              </a:tblGrid>
              <a:tr h="344187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1000" dirty="0" smtClean="0">
                          <a:effectLst/>
                          <a:latin typeface="+mn-lt"/>
                          <a:ea typeface="Calibri"/>
                        </a:rPr>
                        <a:t> </a:t>
                      </a:r>
                      <a:r>
                        <a:rPr lang="ru-RU" sz="18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18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функциям</a:t>
                      </a:r>
                      <a:endParaRPr lang="ru-RU" sz="1800" u="none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1.Изучите техническое задание на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четырехдиодные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модули повышенной яркости 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SMD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5050 (Источник 1) и список имеющегося оборудования (Источник 2).</a:t>
                      </a:r>
                    </a:p>
                    <a:p>
                      <a:r>
                        <a:rPr lang="ru-RU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Осуществите выбор конструктивно-технологического базиса. Приведите технико-экономическое обоснование. Заполните бланк 1.</a:t>
                      </a:r>
                    </a:p>
                    <a:p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Заполните протокол о формировании проектной группы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(Бланк 2)</a:t>
                      </a: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Сохраните заполненные бланки в папке под своей фамилией.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 выполнение задания отводится 45 минут.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2.Изучите техническое задание на модуль диодный низкочастотный (Источник 1) и список имеющегося оборудования (Источник 2).</a:t>
                      </a:r>
                    </a:p>
                    <a:p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Осуществите выбор конструктивно-технологического базиса. Приведите технико-экономическое обоснование. Заполните протокол о формировании проектной группы.</a:t>
                      </a:r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 выполнение задания отводится 45 минут.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Изучите фрагмент технического задания на проведение испытаний на составной транзистор 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 Semiconductor BC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373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RL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 корпусе 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-92 (Источник 1). Ознакомьтесь с техническим заданием на составной транзистор 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 Semiconductor BC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373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RL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 корпусе 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-92 (Источник 2).</a:t>
                      </a:r>
                    </a:p>
                    <a:p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Составьте программу испытаний составного транзистора ON </a:t>
                      </a:r>
                      <a:r>
                        <a:rPr lang="ru-RU" sz="1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Semiconductor</a:t>
                      </a: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BC373RL1G в корпусе TO-92.</a:t>
                      </a:r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Оформите программу испытаний «системы в корпусе» на составной транзистор 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 Semiconductor BC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373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RL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 корпусе 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-92 в соответствии с предложенным планом и сохраните файл под своим именем. Схема измерений может быть изображена от руки.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 выполнение задания отводится 40 минут.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46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735516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«Руководитель работ по проектированию изделий «система в корпусе» (7 уровень квалификации)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343727"/>
              </p:ext>
            </p:extLst>
          </p:nvPr>
        </p:nvGraphicFramePr>
        <p:xfrm>
          <a:off x="323528" y="1196752"/>
          <a:ext cx="8748972" cy="515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8972"/>
              </a:tblGrid>
              <a:tr h="344187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900" dirty="0" smtClean="0">
                          <a:effectLst/>
                          <a:latin typeface="+mn-lt"/>
                          <a:ea typeface="Calibri"/>
                        </a:rPr>
                        <a:t> </a:t>
                      </a:r>
                      <a:r>
                        <a:rPr lang="ru-RU" sz="16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16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функциям</a:t>
                      </a:r>
                      <a:endParaRPr lang="ru-RU" sz="1600" u="none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Изучите схему принципиальную электрическую, параметры микросхемы (Источник 1), параметры резистивной пленки сплава РС-3001 (Источник 2), допустимые погрешности при расчете тонкопленочного резистора (Источник 3), размеры элементов (Источник 4), требования к разработке топологии (Источник 5) и архитектуру изделия (Источник 6).</a:t>
                      </a:r>
                    </a:p>
                    <a:p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Оцените корректность эскизного проекта изделия «система в корпусе». При отрицательной оценке прокомментируйте последствия ошибки и сформулируйте рекомендации разработчику.</a:t>
                      </a:r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Заполните фрагмент акта.</a:t>
                      </a:r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 выполнение задания отводится 1,5 часа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Изучите фрагмент технического задания на проведение испытаний «системы в корпусе» 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Toshiba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5200+2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1943 (Источник 1). Ознакомьтесь с техническим заданием на «систем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 корпусе» 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Toshiba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5200+2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1943 (Источник 2).</a:t>
                      </a:r>
                    </a:p>
                    <a:p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Составьте программу испытаний </a:t>
                      </a:r>
                      <a:r>
                        <a:rPr lang="ru-RU" sz="1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Toshiba</a:t>
                      </a: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2SC5200+2SA1943.</a:t>
                      </a:r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Оформите программу испытаний «системы в корпусе» 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Toshiba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5200+2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1943 в соответствии с предложенным планом и сохраните файл под своим именем. Схема измерений может быть изображена от руки.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 выполнение задания отводится 40 минут.</a:t>
                      </a:r>
                    </a:p>
                    <a:p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0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 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10050</TotalTime>
  <Words>1134</Words>
  <Application>Microsoft Office PowerPoint</Application>
  <PresentationFormat>Экран 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Designer</dc:creator>
  <cp:lastModifiedBy>Смирнова Екатерина Юрьевна</cp:lastModifiedBy>
  <cp:revision>843</cp:revision>
  <cp:lastPrinted>2019-02-25T08:04:00Z</cp:lastPrinted>
  <dcterms:created xsi:type="dcterms:W3CDTF">2013-09-10T08:33:00Z</dcterms:created>
  <dcterms:modified xsi:type="dcterms:W3CDTF">2019-02-27T13:58:20Z</dcterms:modified>
</cp:coreProperties>
</file>