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29" r:id="rId3"/>
    <p:sldId id="332" r:id="rId4"/>
    <p:sldId id="328" r:id="rId5"/>
    <p:sldId id="324" r:id="rId6"/>
    <p:sldId id="326" r:id="rId7"/>
    <p:sldId id="330" r:id="rId8"/>
    <p:sldId id="333" r:id="rId9"/>
    <p:sldId id="331" r:id="rId10"/>
    <p:sldId id="33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264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Демо-версия профессионального экзамена по ПС № 545 «Специалист по измерению параметров и модификации свойств </a:t>
            </a:r>
            <a:r>
              <a:rPr lang="ru-RU" sz="2800" dirty="0" err="1">
                <a:solidFill>
                  <a:schemeClr val="bg1"/>
                </a:solidFill>
              </a:rPr>
              <a:t>наноматериалов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dirty="0" err="1">
                <a:solidFill>
                  <a:schemeClr val="bg1"/>
                </a:solidFill>
              </a:rPr>
              <a:t>наноструктур</a:t>
            </a:r>
            <a:r>
              <a:rPr lang="ru-RU" sz="2800" dirty="0">
                <a:solidFill>
                  <a:schemeClr val="bg1"/>
                </a:solidFill>
              </a:rPr>
              <a:t>»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b="1" dirty="0" smtClean="0"/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подразделений по измерению параметров и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(7 уровень квалификации</a:t>
            </a:r>
            <a:r>
              <a:rPr lang="ru-RU" sz="1800" dirty="0"/>
              <a:t>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07122"/>
              </p:ext>
            </p:extLst>
          </p:nvPr>
        </p:nvGraphicFramePr>
        <p:xfrm>
          <a:off x="323528" y="1196752"/>
          <a:ext cx="8748972" cy="624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8972"/>
              </a:tblGrid>
              <a:tr h="344187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функциям</a:t>
                      </a:r>
                    </a:p>
                    <a:p>
                      <a:pPr lvl="0"/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чему равна минимальная мощность переключения инвертора, если он изготовлен на основе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 Считать: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=10</a:t>
                      </a:r>
                      <a:r>
                        <a:rPr lang="ru-RU" sz="1600" i="1" kern="12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В/см, перепад логических уровней ~ 1 В, время переключения ~ 1нс). Ответ выразить в нВт.</a:t>
                      </a:r>
                      <a:endParaRPr lang="ru-RU" sz="1600" i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Дайте определение молекулярно-лучевой эпитаксии и выделите преимущества ее применения, вписав недостающие формулировки в бланк ответа.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Бланк ответа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Молекулярно-лучевая эпитаксия представляет собой усовершенствованную разновидность метода ________________________ напыления материалов в условиях сверхвысокого вакуума. Метод МЛЭ позволяет выращивать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гетероструктуры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заданной толщины с атомарно гладкими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гетерограницами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с заданным _____________________ легирования. В установках МЛЭ имеется возможность исследовать качество плёнок «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in-situ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(то есть прямо в ростовой камере во время роста).</a:t>
                      </a: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какое соотношение углов падающего (θ</a:t>
                      </a:r>
                      <a:r>
                        <a:rPr lang="ru-RU" sz="16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и отраженного (θ</a:t>
                      </a:r>
                      <a:r>
                        <a:rPr lang="ru-RU" sz="16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луча соответствует режиму измерения кривых качания образца при исследовании диффузного рассеяния рентгеновского излучения пленки?</a:t>
                      </a: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график отражает зависимость плотности состояний от энергии в квантовой проволоке?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600" i="1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Задания для практического этапа профессионального экзамена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ru-RU" sz="16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на выполнение трудовых функций, трудовых действий в реальных или модельных условиях</a:t>
                      </a:r>
                      <a:r>
                        <a:rPr lang="ru-RU" sz="1600" i="1" kern="120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ru-RU" sz="1600" i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Критерий </a:t>
                      </a:r>
                      <a:r>
                        <a:rPr lang="ru-RU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оценки :Предложена измерительная методика;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Проведена настройка и запуск измерительного стенда; Проведены измерения образцов; Составлен отчёт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Техник-лаборант по измерению параметров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5 уровень квалификации)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94116"/>
              </p:ext>
            </p:extLst>
          </p:nvPr>
        </p:nvGraphicFramePr>
        <p:xfrm>
          <a:off x="395536" y="1052736"/>
          <a:ext cx="8157593" cy="547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7593"/>
              </a:tblGrid>
              <a:tr h="547260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А/01.5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А/04.5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«Назначение, устройство и принцип действия используемого оборудования для измерений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А/02.5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«Основные методы измерений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А/03.5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Методы статистической обработки данных и основы теории вероятности»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по квалификации «Техник-лаборант по измерению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(5 уровень квалификации) принимается при общем количестве набранных соискателем  баллов более 44.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2 баллов.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«Техник-лаборант по измерению параметров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(5 уровень квалификации)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293"/>
              </p:ext>
            </p:extLst>
          </p:nvPr>
        </p:nvGraphicFramePr>
        <p:xfrm>
          <a:off x="323528" y="1052736"/>
          <a:ext cx="8229600" cy="547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547260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Calibri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algn="ctr"/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теоретического этапа задания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 какой целью в современных автоматизированных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четырехзондовых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установках измерения поверхностного сопротивления слоев кремния используют метод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самокомпенсации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геометрических эффектов?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Используя способ когерентной выборки сигнала, укажите, какова должна быть полоса рабочих частот измерительной системы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fs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если: T- период измеряемого гармонического сигнала, n- целое число существенно большее 1, 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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существенно меньше T.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представленных ниже правильный вариант ответа.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endParaRPr lang="ru-RU" sz="1600" b="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укажите верную формулу расчета передаточной характеристики узкополосного фильтра.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Количество заданий с выбором ответа: 60;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Максимально допустимое время выполнения задания:  2 часа</a:t>
                      </a:r>
                      <a:r>
                        <a:rPr lang="ru-RU" sz="1000" dirty="0">
                          <a:effectLst/>
                          <a:latin typeface="Calibri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7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Техник-лаборант по измерению параметров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(5 уровень квалификации)</a:t>
            </a:r>
          </a:p>
          <a:p>
            <a:pPr algn="ctr">
              <a:spcAft>
                <a:spcPts val="0"/>
              </a:spcAft>
            </a:pPr>
            <a:endParaRPr lang="ru-RU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27313"/>
              </p:ext>
            </p:extLst>
          </p:nvPr>
        </p:nvGraphicFramePr>
        <p:xfrm>
          <a:off x="425590" y="1196751"/>
          <a:ext cx="7962834" cy="5568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2834"/>
              </a:tblGrid>
              <a:tr h="556846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5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20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20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практического этапа задания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на выполнение трудовых функций, трудовых действий в реальных или модельных условиях: задание на выполнение трудовых функций в реальных условиях.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условия выполнения задания: итоговый отчет о работе;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место выполнения задания: лабораторный кабинет;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 оценки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-Запуск и проверка работоспособности измерительного стенда.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-Определение удельного сопротивления пластин, концентрации примеси и подвижности носителей зарядов.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-Составлен отчёт о проделанной работе, который</a:t>
                      </a:r>
                      <a:r>
                        <a:rPr lang="ru-RU" sz="1600" i="1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содержит следующее: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1)блок-схему макета измерительной установки и методику измерений.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2)отпечатанные на принтере результаты измерений поверхностного сопротивления не менее, чем на четырех образцах.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3)перечисление возможных источников погрешности при измерении удельного сопротивления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четырехзондовым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методом.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Вариант 1 Определите удельное сопротивление пластин кремния n-типа проводимости, концентрацию донорной примеси и подвижность электронов</a:t>
                      </a:r>
                      <a:endParaRPr lang="ru-RU" sz="1600" b="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Вариант 2 Выполните аналогично Варианту 1, но все измерения проведите для пластин кремния p-типа проводимости, концентрация акцепторной примеси и подвижность дырок.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67544" y="476672"/>
            <a:ext cx="69847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Техник по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уровень квалификации)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0175"/>
              </p:ext>
            </p:extLst>
          </p:nvPr>
        </p:nvGraphicFramePr>
        <p:xfrm>
          <a:off x="755576" y="1340768"/>
          <a:ext cx="7959963" cy="536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9963"/>
              </a:tblGrid>
              <a:tr h="511836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</a:t>
                      </a:r>
                    </a:p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стандарта в составе профессиональной квалификации, на соответствие которым оценивается квалификация соискателя : </a:t>
                      </a:r>
                    </a:p>
                    <a:p>
                      <a:pPr algn="ctr"/>
                      <a:endParaRPr lang="ru-RU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В/01.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Подготовка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к процессу модификации  их свойств. 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В/02.5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Основные методы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В/03.5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Оформлять результаты измерений параметров модифицированных</a:t>
                      </a:r>
                    </a:p>
                    <a:p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соответствии с требованиями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технической и нормативной документации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В/04.5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Освоение новых методов повышения качества процесса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соответствии с технологической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документацией.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по квалификации «Техник по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(5 уровень квалификации)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принимается при общем количестве набранных соискателем  баллов более 45.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3 баллов.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-540568" y="42363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Техник по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02071"/>
              </p:ext>
            </p:extLst>
          </p:nvPr>
        </p:nvGraphicFramePr>
        <p:xfrm>
          <a:off x="179513" y="1340768"/>
          <a:ext cx="857597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5976"/>
              </a:tblGrid>
              <a:tr h="432048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algn="ctr"/>
                      <a:endParaRPr lang="ru-RU" sz="1800" b="1" u="none" kern="1200" baseline="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 каких составляющих состоит вакуумная система модулей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нанотехнологического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комплекса Нанофаб-100?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2 .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 изменится период осцилляций при изменении температуры источника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 эпитаксиальном росте 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GaN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пленки?</a:t>
                      </a: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Дайте определение технологии ионно-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ассистируемого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осаждения слоев – 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Ion Beam Assisted Deposition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IBAD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 Впишите недостающие формулировки описания в бланк ответа.</a:t>
                      </a:r>
                    </a:p>
                    <a:p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Бланк ответа</a:t>
                      </a:r>
                    </a:p>
                    <a:p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Ионно-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ассистируемое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осаждение слоев (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IBAD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– метод формирования _________________ слоистых структур, который сочетает _____________________________ с одновременным использованием другого физического метода нанесения слоев (магнетронное распыление,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газофазное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осаждение и др.)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Изменяя температуру подложки от 800 до 1000 С и при росте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GaN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-слоя получить изменение картины интерферометрии от времени.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 Изменяя температуру подложки от 1000 до 800 С при росте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GaN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-слоя получить изменение картины интерферометрии от времени.</a:t>
                      </a:r>
                      <a:endParaRPr lang="ru-RU" sz="1400" b="1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 по модернизации существующих и внедрению новых процессов измерения параметров и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(6 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0297"/>
              </p:ext>
            </p:extLst>
          </p:nvPr>
        </p:nvGraphicFramePr>
        <p:xfrm>
          <a:off x="324000" y="1700808"/>
          <a:ext cx="8352928" cy="4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447472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</a:t>
                      </a:r>
                    </a:p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стандарта в составе профессиональной квалификации, на соответствие которым оценивается квалификация соискателя : </a:t>
                      </a:r>
                    </a:p>
                    <a:p>
                      <a:pPr algn="ctr"/>
                      <a:endParaRPr lang="ru-RU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С/01.6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О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сновные методы измерений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С/02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Основные методы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Внедрение и контроль качества новых процессов и оборудования для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по квалификации «Инженер по измерению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(6 уровень квалификации) принимается при общем количестве набранных соискателем  баллов более 44.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2 баллов.</a:t>
                      </a:r>
                    </a:p>
                    <a:p>
                      <a:pPr algn="ctr"/>
                      <a:endParaRPr lang="ru-RU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 по модернизации существующих и внедрению новых процессов измерения параметров и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(6 уровень квалификации)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78268"/>
              </p:ext>
            </p:extLst>
          </p:nvPr>
        </p:nvGraphicFramePr>
        <p:xfrm>
          <a:off x="179513" y="1196752"/>
          <a:ext cx="8748972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8972"/>
              </a:tblGrid>
              <a:tr h="344187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lvl="0"/>
                      <a:r>
                        <a:rPr lang="ru-RU" sz="1800" b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Дайте определение коллиматору, используемому при рентгенооптических исследованиях материала, вписав недостающие формулировки в бланк ответа.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Бланк ответа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Коллиматор - устройство, предназначенное для пространственного ограничения и задания ____________________параметров пучка рентгеновского излучения с помощью системы ________________ и оптических блоков, формирующее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нерасходящийся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первичный пучок с малым поперечным сечением.</a:t>
                      </a: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процесс отражает дрейф сканера в атомно-силовой микроскопии?</a:t>
                      </a:r>
                    </a:p>
                    <a:p>
                      <a:pPr lvl="0"/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какие из представленных ниже схем отражают работу  фильтров низких частот?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Используя представленный измерительный стенд (Источник 1) предложите методику определения по ВЧ ВФХ следующих электрофизических параметров МДП-структуры: </a:t>
                      </a:r>
                    </a:p>
                    <a:p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максимальная емкость МДП структуры,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минимальная емкость МДП структуры,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fb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емкость плоских зон,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толщина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подзатворного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диэлектрика, </a:t>
                      </a:r>
                      <a:r>
                        <a:rPr lang="ru-RU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</a:t>
                      </a:r>
                      <a:r>
                        <a:rPr lang="ru-RU" sz="14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fb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напряжение плоских зон, N</a:t>
                      </a:r>
                      <a:r>
                        <a:rPr lang="en-US" sz="14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N</a:t>
                      </a:r>
                      <a:r>
                        <a:rPr lang="en-US" sz="14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4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концентрация электрически активной доночной или акцепторной примеси в приповерхностном слое полупроводника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ru-RU" sz="14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подразделений по измерению параметров и модификации свойств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наноструктур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(7 уровень квалификации</a:t>
            </a:r>
            <a:r>
              <a:rPr lang="ru-RU" sz="1800" dirty="0"/>
              <a:t>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2239"/>
              </p:ext>
            </p:extLst>
          </p:nvPr>
        </p:nvGraphicFramePr>
        <p:xfrm>
          <a:off x="539552" y="1196753"/>
          <a:ext cx="7931423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1423"/>
              </a:tblGrid>
              <a:tr h="532859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</a:t>
                      </a:r>
                    </a:p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стандарта в составе профессиональной квалификации, на соответствие которым оценивается квалификация соискателя : </a:t>
                      </a:r>
                    </a:p>
                    <a:p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/01.5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Организация и контроль процессов измерений параметров и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 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/02.5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планов и графиков работ в подразделениях по измерениям параметров и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 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/03.5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Руководство взаимодействием работников смежных подразделений и сторонних организаций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/04.5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Согласование и утверждение технических заданий на модернизацию и внедрение новых методов и оборудования для измерений параметров и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Прохождения теоретического этапа профессионального экзамена определяется как сумма баллов, полученная соискателем за каждое теоретическое задание (максимально 60 баллов). Теоретический этап профессионального экзамена считается пройденным положительно при количестве набранных соискателем баллов - 42. Положительное решение о соответствии квалификации соискателя требованиям к квалификации по квалификации «Руководитель подразделений по измерению параметров и модификации свойств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наноматериалов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 (7 уровень квалификации).принимается при общем количестве набранных соискателем  баллов более 45.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1395</Words>
  <Application>Microsoft Office PowerPoint</Application>
  <PresentationFormat>Экран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Смирнова Екатерина Юрьевна</cp:lastModifiedBy>
  <cp:revision>858</cp:revision>
  <cp:lastPrinted>2019-02-25T08:04:00Z</cp:lastPrinted>
  <dcterms:created xsi:type="dcterms:W3CDTF">2013-09-10T08:33:00Z</dcterms:created>
  <dcterms:modified xsi:type="dcterms:W3CDTF">2019-04-24T14:22:09Z</dcterms:modified>
</cp:coreProperties>
</file>