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10" r:id="rId3"/>
    <p:sldId id="322" r:id="rId4"/>
    <p:sldId id="319" r:id="rId5"/>
    <p:sldId id="324" r:id="rId6"/>
    <p:sldId id="323" r:id="rId7"/>
    <p:sldId id="325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1000" y="4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Демо</a:t>
            </a:r>
            <a:r>
              <a:rPr lang="ru-RU" sz="2800" dirty="0">
                <a:solidFill>
                  <a:schemeClr val="bg1"/>
                </a:solidFill>
              </a:rPr>
              <a:t>-версия </a:t>
            </a:r>
            <a:r>
              <a:rPr lang="ru-RU" sz="2800" dirty="0">
                <a:solidFill>
                  <a:schemeClr val="bg1"/>
                </a:solidFill>
              </a:rPr>
              <a:t>профессионального экзамена </a:t>
            </a:r>
            <a:r>
              <a:rPr lang="ru-RU" sz="2800" dirty="0">
                <a:solidFill>
                  <a:schemeClr val="bg1"/>
                </a:solidFill>
              </a:rPr>
              <a:t>по ПС № </a:t>
            </a:r>
            <a:r>
              <a:rPr lang="ru-RU" sz="2800" dirty="0" smtClean="0">
                <a:solidFill>
                  <a:schemeClr val="bg1"/>
                </a:solidFill>
              </a:rPr>
              <a:t>176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«Специалист </a:t>
            </a:r>
            <a:r>
              <a:rPr lang="ru-RU" sz="2800" dirty="0">
                <a:solidFill>
                  <a:schemeClr val="bg1"/>
                </a:solidFill>
              </a:rPr>
              <a:t>в области разработки </a:t>
            </a:r>
            <a:r>
              <a:rPr lang="ru-RU" sz="2800" dirty="0" smtClean="0">
                <a:solidFill>
                  <a:schemeClr val="bg1"/>
                </a:solidFill>
              </a:rPr>
              <a:t>полупроводниковых лазеров» 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b="1" dirty="0"/>
          </a:p>
          <a:p>
            <a:endParaRPr lang="ru-RU" sz="2400" b="1" dirty="0" smtClean="0"/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58691"/>
              </p:ext>
            </p:extLst>
          </p:nvPr>
        </p:nvGraphicFramePr>
        <p:xfrm>
          <a:off x="251520" y="741202"/>
          <a:ext cx="8712968" cy="6072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/>
                <a:gridCol w="4752528"/>
              </a:tblGrid>
              <a:tr h="413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Знания, умения в соответствии с требованиями 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квалификации, на соответствие которым проводится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8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Технология приборов квантовой электроники и </a:t>
                      </a:r>
                      <a:r>
                        <a:rPr lang="ru-RU" sz="1400" dirty="0" err="1">
                          <a:effectLst/>
                        </a:rPr>
                        <a:t>фотоники</a:t>
                      </a:r>
                      <a:r>
                        <a:rPr lang="ru-RU" sz="1400" dirty="0">
                          <a:effectLst/>
                        </a:rPr>
                        <a:t> на основе </a:t>
                      </a:r>
                      <a:r>
                        <a:rPr lang="ru-RU" sz="1400" dirty="0" err="1">
                          <a:effectLst/>
                        </a:rPr>
                        <a:t>наногетероструктур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Перечисляет основные технологические операции в технологическом процессе изготовления полупроводникового лазера.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48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А/04.7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Требования к деталям изделия, </a:t>
                      </a:r>
                      <a:r>
                        <a:rPr lang="ru-RU" sz="1400" dirty="0" err="1">
                          <a:effectLst/>
                        </a:rPr>
                        <a:t>гетероструктурам</a:t>
                      </a:r>
                      <a:r>
                        <a:rPr lang="ru-RU" sz="1400" dirty="0">
                          <a:effectLst/>
                        </a:rPr>
                        <a:t>, покрытиям, присоединительным </a:t>
                      </a:r>
                      <a:r>
                        <a:rPr lang="ru-RU" sz="1400" dirty="0" smtClean="0">
                          <a:effectLst/>
                        </a:rPr>
                        <a:t>размерам.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Перечисляет требования к конструктивным элементам полупроводникового лазера.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48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Методы обработки результатов испытаний полупроводникового лазера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Называет методы обработки результатов испытаний полупроводникового лазера.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583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В/02.7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Государственные нормативные документы, определяющие требования к разрабатываемой документации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Называет нормативно- технические документы, описывающие состав метрологической экспертизы модели полупроводникового лазера.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389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В/03.7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Условия проведения испытаний полупроводникового лазера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Описывает необходимые и достаточные условия проведения испытаний полупроводникового лазера.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51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В/05.7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Принятие решения при возникновении в процессе испытаний нестандартных ситуаций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Называет нормативно- технические документы, описывающие действия специалиста в случае возникновения нештатной ситуации в процессе испытаний полупроводникового лазера.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781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ru-RU" sz="1400" dirty="0">
                          <a:effectLst/>
                        </a:rPr>
                        <a:t>/06.7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Анализ процесса производства полупроводникового лазера в организации-изготовителе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/>
                      <a:r>
                        <a:rPr lang="ru-RU" sz="1400" dirty="0">
                          <a:effectLst/>
                        </a:rPr>
                        <a:t>Называет методы контроля основных параметров   полупроводникового </a:t>
                      </a:r>
                      <a:r>
                        <a:rPr lang="ru-RU" sz="1400" dirty="0" smtClean="0">
                          <a:effectLst/>
                        </a:rPr>
                        <a:t>лазера.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Ведущий инженер-конструктор полупроводниковых лазеров</a:t>
            </a:r>
            <a:endParaRPr lang="ru-RU" dirty="0"/>
          </a:p>
          <a:p>
            <a:pPr algn="ctr"/>
            <a:r>
              <a:rPr lang="ru-RU" b="1" dirty="0"/>
              <a:t>(7 уровень квалификации)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Ведущий инженер-конструктор полупроводниковых лазеров</a:t>
            </a:r>
            <a:endParaRPr lang="ru-RU" dirty="0"/>
          </a:p>
          <a:p>
            <a:pPr algn="ctr"/>
            <a:r>
              <a:rPr lang="ru-RU" b="1" dirty="0"/>
              <a:t>(7 уровень квалификации)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25681"/>
              </p:ext>
            </p:extLst>
          </p:nvPr>
        </p:nvGraphicFramePr>
        <p:xfrm>
          <a:off x="360000" y="-180000"/>
          <a:ext cx="8229599" cy="661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4048"/>
                <a:gridCol w="3585551"/>
              </a:tblGrid>
              <a:tr h="527197">
                <a:tc>
                  <a:txBody>
                    <a:bodyPr/>
                    <a:lstStyle/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Трудовые функции, трудовые действия, умения </a:t>
                      </a:r>
                      <a:r>
                        <a:rPr lang="ru-RU" sz="1400" dirty="0" smtClean="0">
                          <a:effectLst/>
                        </a:rPr>
                        <a:t>в соответствии </a:t>
                      </a:r>
                      <a:r>
                        <a:rPr lang="ru-RU" sz="1400" dirty="0">
                          <a:effectLst/>
                        </a:rPr>
                        <a:t>с требованиями к квалификации, </a:t>
                      </a:r>
                      <a:r>
                        <a:rPr lang="ru-RU" sz="1400" dirty="0" smtClean="0">
                          <a:effectLst/>
                        </a:rPr>
                        <a:t>на соответствие </a:t>
                      </a:r>
                      <a:r>
                        <a:rPr lang="ru-RU" sz="1400" dirty="0">
                          <a:effectLst/>
                        </a:rPr>
                        <a:t>которым проводится </a:t>
                      </a:r>
                      <a:r>
                        <a:rPr lang="ru-RU" sz="1400" dirty="0" smtClean="0">
                          <a:effectLst/>
                        </a:rPr>
                        <a:t>оценка 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5539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Анализ существующих технических решений для реализации параметров разрабатываемой модели полупроводникового </a:t>
                      </a:r>
                      <a:r>
                        <a:rPr lang="ru-RU" sz="1400" dirty="0" smtClean="0">
                          <a:effectLst/>
                        </a:rPr>
                        <a:t>лазера.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А/04.7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Организация разработки исходных данных для оформления конструкторской документации на новую модель полупроводникового </a:t>
                      </a:r>
                      <a:r>
                        <a:rPr lang="ru-RU" sz="1400" dirty="0" smtClean="0">
                          <a:effectLst/>
                        </a:rPr>
                        <a:t>лазера.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В/01.7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Разработка и согласование </a:t>
                      </a:r>
                      <a:r>
                        <a:rPr lang="ru-RU" sz="1400" dirty="0" smtClean="0">
                          <a:effectLst/>
                        </a:rPr>
                        <a:t>программы </a:t>
                      </a:r>
                      <a:r>
                        <a:rPr lang="ru-RU" sz="1400" dirty="0">
                          <a:effectLst/>
                        </a:rPr>
                        <a:t>метрологического обеспечения, </a:t>
                      </a:r>
                      <a:r>
                        <a:rPr lang="ru-RU" sz="1400" dirty="0" smtClean="0">
                          <a:effectLst/>
                        </a:rPr>
                        <a:t>программы испытаний </a:t>
                      </a:r>
                      <a:r>
                        <a:rPr lang="ru-RU" sz="1400" dirty="0">
                          <a:effectLst/>
                        </a:rPr>
                        <a:t>новой модели полупроводникового лазера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В/02.7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Разработка технических условий на новую модель полупроводникового </a:t>
                      </a:r>
                      <a:r>
                        <a:rPr lang="ru-RU" sz="1400" dirty="0" smtClean="0">
                          <a:effectLst/>
                        </a:rPr>
                        <a:t>лазера.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В/03.7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Организация разработки и изготовления оснастки для проведения измерений и испытаний разрабатываемых полупроводниковых </a:t>
                      </a:r>
                      <a:r>
                        <a:rPr lang="ru-RU" sz="1400" dirty="0" smtClean="0">
                          <a:effectLst/>
                        </a:rPr>
                        <a:t>лазеров.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В/05.7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Организация проведения испытаний разработанного полупроводникового лазера на соответствие требованиям технического </a:t>
                      </a:r>
                      <a:r>
                        <a:rPr lang="ru-RU" sz="1400" dirty="0" smtClean="0">
                          <a:effectLst/>
                        </a:rPr>
                        <a:t>задания.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</a:t>
                      </a:r>
                      <a:r>
                        <a:rPr lang="ru-RU" sz="1400" dirty="0">
                          <a:effectLst/>
                        </a:rPr>
                        <a:t>/06.7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Проведение в составе комиссии типовых испытаний, подтверждающих правильность внесенных конструктивных и технологических </a:t>
                      </a:r>
                      <a:r>
                        <a:rPr lang="ru-RU" sz="1400" dirty="0" smtClean="0">
                          <a:effectLst/>
                        </a:rPr>
                        <a:t>изменений.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 Разработанная программа метрологических испытаний полупроводникового лазера позволяет определить его характеристики, соответствующие техническому заданию к функциональным характеристикам полупроводникового лазера.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2. Разработанная методика метрологических испытаний полупроводникового лазера может быть реализована с использованием предложенного метрологического оборудования.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3. Разработанные условия проведения метрологических испытаний соответствует функциональным характеристикам полупроводникового лазера и возможностям используемого метрологического оборудования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4" y="1198376"/>
            <a:ext cx="842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1           </a:t>
            </a:r>
            <a:endParaRPr lang="ru-RU" dirty="0"/>
          </a:p>
          <a:p>
            <a:r>
              <a:rPr lang="ru-RU" dirty="0"/>
              <a:t>Установите последовательность основных технологических операций в технологическом процессе изготовления полупроводникового лазера.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03797" y="2276872"/>
            <a:ext cx="706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2</a:t>
            </a:r>
          </a:p>
          <a:p>
            <a:r>
              <a:rPr lang="ru-RU" dirty="0"/>
              <a:t>Определите приоритетную последовательность предъявляемых требований к конструктивным элементам полупроводникового лазера.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3236" y="3591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u="sng" dirty="0"/>
              <a:t>Задание </a:t>
            </a:r>
            <a:r>
              <a:rPr lang="ru-RU" u="sng" dirty="0" smtClean="0"/>
              <a:t>3</a:t>
            </a:r>
            <a:endParaRPr lang="ru-RU" dirty="0"/>
          </a:p>
          <a:p>
            <a:r>
              <a:rPr lang="ru-RU" dirty="0"/>
              <a:t>Назовите основные нормативно - технические документы, описывающие состав метрологической экспертизы модели полупроводникового лазера.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515719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Задание 4</a:t>
            </a:r>
          </a:p>
          <a:p>
            <a:r>
              <a:rPr lang="ru-RU" dirty="0" smtClean="0"/>
              <a:t>Разработайте </a:t>
            </a:r>
            <a:r>
              <a:rPr lang="ru-RU" dirty="0"/>
              <a:t>программу метрологических испытаний полупроводникового лазера. Опишите программу в соответствии с формой, заданной в бланке, в текстовом редакторе.</a:t>
            </a:r>
          </a:p>
        </p:txBody>
      </p:sp>
    </p:spTree>
    <p:extLst>
      <p:ext uri="{BB962C8B-B14F-4D97-AF65-F5344CB8AC3E}">
        <p14:creationId xmlns:p14="http://schemas.microsoft.com/office/powerpoint/2010/main" val="2588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Специалист по организации производства полупроводниковых лазеров</a:t>
            </a:r>
            <a:endParaRPr lang="ru-RU" dirty="0"/>
          </a:p>
          <a:p>
            <a:pPr algn="ctr"/>
            <a:r>
              <a:rPr lang="ru-RU" b="1" dirty="0"/>
              <a:t>(7 уровень квалификации)</a:t>
            </a:r>
            <a:endParaRPr lang="ru-RU" dirty="0"/>
          </a:p>
          <a:p>
            <a:pPr algn="ctr"/>
            <a:r>
              <a:rPr lang="ru-RU" dirty="0"/>
              <a:t> 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0059"/>
              </p:ext>
            </p:extLst>
          </p:nvPr>
        </p:nvGraphicFramePr>
        <p:xfrm>
          <a:off x="360000" y="1124744"/>
          <a:ext cx="8244448" cy="496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2427"/>
                <a:gridCol w="3592021"/>
              </a:tblGrid>
              <a:tr h="1808932">
                <a:tc>
                  <a:txBody>
                    <a:bodyPr/>
                    <a:lstStyle/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Трудовые функции, трудовые действия, умения 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соответствии с требованиями к квалификации, на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соответствие которым проводится оценка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R="1016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1596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С/01.7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Определение перечня оборудования и оснастки, необходимых для производства новой модели полупроводникового лазера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С/03.7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Организация изготовления опытной партии разработанной новой модели полупроводникового лазера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Согласование методов контроля параметров разработанной модели полупроводникового лазера с учетом условий его серийного производства в организации-изготовителе.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1.Разработанная программа метрологических испытаний полупроводникового лазера заданного типа позволяет определить его характеристики, в соответствии с техническим заданием к функциональным характеристикам полупроводникового лазера.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2. Разработанная программа выборочного контроля продукции обеспечивает максимальный уровень контроля качества продукции, возможный для заданного метрологического оборудования и заданного производственного плана.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50511"/>
              </p:ext>
            </p:extLst>
          </p:nvPr>
        </p:nvGraphicFramePr>
        <p:xfrm>
          <a:off x="215516" y="980728"/>
          <a:ext cx="8712968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/>
                <a:gridCol w="4752528"/>
              </a:tblGrid>
              <a:tr h="1319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/>
                          <a:ea typeface="Arial"/>
                          <a:cs typeface="Arial"/>
                        </a:rPr>
                        <a:t>Знания</a:t>
                      </a: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, умения в соответствии с требованиями 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квалификации, на соответствие которым проводится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оценка 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Критерии оценки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/>
                          <a:ea typeface="Arial"/>
                          <a:cs typeface="Arial"/>
                        </a:rPr>
                        <a:t>квалификации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89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С/01.7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Документы системы менеджмента качества.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Перечисляет  документы системы менеджмента качества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ISO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 9001-2015.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51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С/03.7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Основные технологические операции, используемые при изготовлении полупроводниковых лазеров.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Устанавливает последовательность типовых технологических процессов изготовления полупроводникового лазера.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781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/01.7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Методы контроля параметров полупроводникового лазера и требования к измерительной аппаратуре.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01600" algn="ctr"/>
                      <a:endParaRPr lang="ru-RU" sz="14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R="101600" algn="ctr"/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</a:rPr>
                        <a:t>Называет 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</a:rPr>
                        <a:t>методы контроля основных параметров полупроводникового лазера (мощность излучения, длина волны излучения) пространственные характеристики, внутренние параметры лазера</a:t>
                      </a: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</a:rPr>
                        <a:t>.</a:t>
                      </a:r>
                    </a:p>
                    <a:p>
                      <a:pPr marR="101600" algn="ctr"/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Специалист по организации производства полупроводниковых </a:t>
            </a:r>
            <a:r>
              <a:rPr lang="ru-RU" b="1" dirty="0" smtClean="0"/>
              <a:t>лазеров (7 </a:t>
            </a:r>
            <a:r>
              <a:rPr lang="ru-RU" b="1" dirty="0"/>
              <a:t>уровень квалификации</a:t>
            </a:r>
            <a:r>
              <a:rPr lang="ru-RU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4" y="1198376"/>
            <a:ext cx="842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1 </a:t>
            </a:r>
            <a:endParaRPr lang="ru-RU" u="sng" dirty="0" smtClean="0"/>
          </a:p>
          <a:p>
            <a:r>
              <a:rPr lang="ru-RU" dirty="0"/>
              <a:t>Назовите методы контроля основных параметров   полупроводниковых лазеров при импульсном режиме накачки.</a:t>
            </a:r>
          </a:p>
          <a:p>
            <a:r>
              <a:rPr lang="ru-RU" u="sng" dirty="0" smtClean="0"/>
              <a:t>         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3797" y="2276872"/>
            <a:ext cx="7067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Задание </a:t>
            </a:r>
            <a:r>
              <a:rPr lang="ru-RU" u="sng" dirty="0" smtClean="0"/>
              <a:t>2</a:t>
            </a:r>
          </a:p>
          <a:p>
            <a:r>
              <a:rPr lang="ru-RU" dirty="0"/>
              <a:t>Установите последовательность основных технологических операций в технологическом процессе изготовления полупроводникового лазера.</a:t>
            </a:r>
          </a:p>
          <a:p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236" y="3591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u="sng" dirty="0"/>
              <a:t>Задание </a:t>
            </a:r>
            <a:r>
              <a:rPr lang="ru-RU" u="sng" dirty="0" smtClean="0"/>
              <a:t>3</a:t>
            </a:r>
          </a:p>
          <a:p>
            <a:r>
              <a:rPr lang="ru-RU" dirty="0"/>
              <a:t>Перечислите основные документы системы менеджмента качества, действующие на предприятии.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5556" y="486916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Задание 4</a:t>
            </a:r>
          </a:p>
          <a:p>
            <a:r>
              <a:rPr lang="ru-RU" dirty="0"/>
              <a:t>Разработайте программу выборочного контроля параметров полупроводниковых лазеров.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645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9573</TotalTime>
  <Words>603</Words>
  <Application>Microsoft Office PowerPoint</Application>
  <PresentationFormat>Экран 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Забодаева Нина Николаевна</cp:lastModifiedBy>
  <cp:revision>815</cp:revision>
  <cp:lastPrinted>2016-11-30T06:37:07Z</cp:lastPrinted>
  <dcterms:created xsi:type="dcterms:W3CDTF">2013-09-10T08:33:00Z</dcterms:created>
  <dcterms:modified xsi:type="dcterms:W3CDTF">2018-07-05T13:42:08Z</dcterms:modified>
</cp:coreProperties>
</file>