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256" r:id="rId5"/>
    <p:sldId id="271" r:id="rId6"/>
    <p:sldId id="272" r:id="rId7"/>
    <p:sldId id="273" r:id="rId8"/>
    <p:sldId id="274" r:id="rId9"/>
    <p:sldId id="275" r:id="rId10"/>
    <p:sldId id="276"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6699"/>
    <a:srgbClr val="D60093"/>
    <a:srgbClr val="AC0056"/>
    <a:srgbClr val="CC00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67463"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73B2889B-A0AC-4482-8592-5C96F2309420}" type="datetimeFigureOut">
              <a:rPr lang="en-US" smtClean="0"/>
              <a:t>8/25/2021</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830EB223-FFC0-462A-A3B8-EAA7CE0F8CBD}" type="datetimeFigureOut">
              <a:rPr lang="en-US" smtClean="0"/>
              <a:t>8/25/2021</a:t>
            </a:fld>
            <a:endParaRPr lang="en-US" dirty="0"/>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3147360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13228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208601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410189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79688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4280559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8/25/2021</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8/25/2021</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9003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4" y="4522156"/>
            <a:ext cx="7232906" cy="1363215"/>
          </a:xfrm>
        </p:spPr>
        <p:txBody>
          <a:bodyPr anchor="t">
            <a:normAutofit fontScale="90000"/>
          </a:bodyPr>
          <a:lstStyle/>
          <a:p>
            <a:pPr algn="l"/>
            <a:r>
              <a:rPr lang="en-US" sz="4400" dirty="0">
                <a:latin typeface="Franklin Gothic Book" panose="020B0503020102020204" pitchFamily="34" charset="0"/>
                <a:cs typeface="Segoe UI" panose="020B0502040204020203" pitchFamily="34" charset="0"/>
              </a:rPr>
              <a:t>Understanding Hospital Demand in New South Wales Australia</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IBM Applied Data Science Capstone Project</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Needle">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Hospital">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980302" y="1293093"/>
            <a:ext cx="1827742" cy="1827742"/>
          </a:xfrm>
          <a:prstGeom prst="rect">
            <a:avLst/>
          </a:prstGeom>
        </p:spPr>
      </p:pic>
      <p:pic>
        <p:nvPicPr>
          <p:cNvPr id="7" name="Graphic 6" descr="Medicine">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Doctor">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25384" cy="1325563"/>
          </a:xfrm>
        </p:spPr>
        <p:txBody>
          <a:bodyPr>
            <a:normAutofit/>
          </a:bodyPr>
          <a:lstStyle/>
          <a:p>
            <a:r>
              <a:rPr lang="en-US" sz="3600" b="1">
                <a:solidFill>
                  <a:srgbClr val="C00000"/>
                </a:solidFill>
                <a:latin typeface="Franklin Gothic Book" panose="020B0503020102020204" pitchFamily="34" charset="0"/>
                <a:cs typeface="Segoe UI" panose="020B0502040204020203" pitchFamily="34" charset="0"/>
              </a:rPr>
              <a:t>Providing better </a:t>
            </a:r>
            <a:r>
              <a:rPr lang="en-US" sz="3600" b="1" dirty="0">
                <a:solidFill>
                  <a:srgbClr val="C00000"/>
                </a:solidFill>
                <a:latin typeface="Franklin Gothic Book" panose="020B0503020102020204" pitchFamily="34" charset="0"/>
                <a:cs typeface="Segoe UI" panose="020B0502040204020203" pitchFamily="34" charset="0"/>
              </a:rPr>
              <a:t>h</a:t>
            </a:r>
            <a:r>
              <a:rPr lang="en-US" sz="3600" b="1">
                <a:solidFill>
                  <a:srgbClr val="C00000"/>
                </a:solidFill>
                <a:latin typeface="Franklin Gothic Book" panose="020B0503020102020204" pitchFamily="34" charset="0"/>
                <a:cs typeface="Segoe UI" panose="020B0502040204020203" pitchFamily="34" charset="0"/>
              </a:rPr>
              <a:t>ealthcare</a:t>
            </a:r>
            <a:r>
              <a:rPr lang="en-US" sz="3600" b="1" dirty="0">
                <a:solidFill>
                  <a:srgbClr val="C00000"/>
                </a:solidFill>
                <a:latin typeface="Franklin Gothic Book" panose="020B0503020102020204" pitchFamily="34" charset="0"/>
                <a:cs typeface="Segoe UI" panose="020B0502040204020203" pitchFamily="34" charset="0"/>
              </a:rPr>
              <a:t>!</a:t>
            </a:r>
          </a:p>
        </p:txBody>
      </p:sp>
      <p:sp>
        <p:nvSpPr>
          <p:cNvPr id="10" name="TextBox 9">
            <a:extLst>
              <a:ext uri="{FF2B5EF4-FFF2-40B4-BE49-F238E27FC236}">
                <a16:creationId xmlns:a16="http://schemas.microsoft.com/office/drawing/2014/main" id="{3F6DEC69-03EA-49AA-B8BD-48B72D44ADCD}"/>
              </a:ext>
            </a:extLst>
          </p:cNvPr>
          <p:cNvSpPr txBox="1"/>
          <p:nvPr/>
        </p:nvSpPr>
        <p:spPr>
          <a:xfrm>
            <a:off x="283308" y="1495136"/>
            <a:ext cx="11625384" cy="3012748"/>
          </a:xfrm>
          <a:prstGeom prst="rect">
            <a:avLst/>
          </a:prstGeom>
          <a:noFill/>
        </p:spPr>
        <p:txBody>
          <a:bodyPr wrap="square" rtlCol="0">
            <a:spAutoFit/>
          </a:bodyPr>
          <a:lstStyle/>
          <a:p>
            <a:pPr marL="285750" indent="-285750">
              <a:lnSpc>
                <a:spcPct val="120000"/>
              </a:lnSpc>
              <a:buClr>
                <a:schemeClr val="tx1">
                  <a:lumMod val="75000"/>
                  <a:lumOff val="25000"/>
                </a:schemeClr>
              </a:buClr>
              <a:buSzPct val="125000"/>
              <a:buFont typeface="Arial" panose="020B0604020202020204" pitchFamily="34" charset="0"/>
              <a:buChar char="•"/>
            </a:pPr>
            <a:r>
              <a:rPr lang="en-US" sz="2000" dirty="0">
                <a:solidFill>
                  <a:schemeClr val="tx1">
                    <a:lumMod val="75000"/>
                    <a:lumOff val="25000"/>
                  </a:schemeClr>
                </a:solidFill>
                <a:latin typeface="Segoe UI" panose="020B0502040204020203" pitchFamily="34" charset="0"/>
                <a:cs typeface="Segoe UI" panose="020B0502040204020203" pitchFamily="34" charset="0"/>
              </a:rPr>
              <a:t>In order to provide better health care service it is imperative for every government to understand and forecast the demand of healthcare services as the population grows. </a:t>
            </a:r>
          </a:p>
          <a:p>
            <a:pPr marL="285750" indent="-285750">
              <a:lnSpc>
                <a:spcPct val="120000"/>
              </a:lnSpc>
              <a:buClr>
                <a:schemeClr val="tx1">
                  <a:lumMod val="75000"/>
                  <a:lumOff val="25000"/>
                </a:schemeClr>
              </a:buClr>
              <a:buSzPct val="125000"/>
              <a:buFont typeface="Arial" panose="020B0604020202020204" pitchFamily="34" charset="0"/>
              <a:buChar cha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20000"/>
              </a:lnSpc>
              <a:buClr>
                <a:schemeClr val="tx1">
                  <a:lumMod val="75000"/>
                  <a:lumOff val="25000"/>
                </a:schemeClr>
              </a:buClr>
              <a:buSzPct val="125000"/>
              <a:buFont typeface="Arial" panose="020B0604020202020204" pitchFamily="34" charset="0"/>
              <a:buChar char="•"/>
            </a:pPr>
            <a:r>
              <a:rPr lang="en-US" sz="2000" dirty="0">
                <a:solidFill>
                  <a:schemeClr val="tx1">
                    <a:lumMod val="75000"/>
                    <a:lumOff val="25000"/>
                  </a:schemeClr>
                </a:solidFill>
                <a:latin typeface="Segoe UI" panose="020B0502040204020203" pitchFamily="34" charset="0"/>
                <a:cs typeface="Segoe UI" panose="020B0502040204020203" pitchFamily="34" charset="0"/>
              </a:rPr>
              <a:t>The issue is that it requires large amount of budget to maintain the existing healthcare infrastructure and to develop new ones.</a:t>
            </a:r>
          </a:p>
          <a:p>
            <a:pPr marL="800100" lvl="1" indent="-342900">
              <a:lnSpc>
                <a:spcPct val="120000"/>
              </a:lnSpc>
              <a:buClr>
                <a:schemeClr val="tx1">
                  <a:lumMod val="75000"/>
                  <a:lumOff val="25000"/>
                </a:schemeClr>
              </a:buClr>
              <a:buSzPct val="125000"/>
              <a:buFont typeface="Wingdings" panose="05000000000000000000" pitchFamily="2" charset="2"/>
              <a:buChar char="ü"/>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800100" lvl="1" indent="-342900">
              <a:lnSpc>
                <a:spcPct val="120000"/>
              </a:lnSpc>
              <a:buClr>
                <a:schemeClr val="tx1">
                  <a:lumMod val="75000"/>
                  <a:lumOff val="25000"/>
                </a:schemeClr>
              </a:buClr>
              <a:buSzPct val="125000"/>
              <a:buFont typeface="Wingdings" panose="05000000000000000000" pitchFamily="2" charset="2"/>
              <a:buChar char="ü"/>
            </a:pPr>
            <a:r>
              <a:rPr lang="en-US" sz="2000" dirty="0">
                <a:solidFill>
                  <a:schemeClr val="tx1">
                    <a:lumMod val="75000"/>
                    <a:lumOff val="25000"/>
                  </a:schemeClr>
                </a:solidFill>
                <a:latin typeface="Segoe UI" panose="020B0502040204020203" pitchFamily="34" charset="0"/>
                <a:cs typeface="Segoe UI" panose="020B0502040204020203" pitchFamily="34" charset="0"/>
              </a:rPr>
              <a:t>Therefore, governments generally struggle to balance the available resources where the actual need is.</a:t>
            </a:r>
          </a:p>
        </p:txBody>
      </p:sp>
      <p:grpSp>
        <p:nvGrpSpPr>
          <p:cNvPr id="20" name="Group 19">
            <a:extLst>
              <a:ext uri="{FF2B5EF4-FFF2-40B4-BE49-F238E27FC236}">
                <a16:creationId xmlns:a16="http://schemas.microsoft.com/office/drawing/2014/main" id="{4EE05590-0C3D-4D9E-906A-A25954492345}"/>
              </a:ext>
            </a:extLst>
          </p:cNvPr>
          <p:cNvGrpSpPr/>
          <p:nvPr/>
        </p:nvGrpSpPr>
        <p:grpSpPr>
          <a:xfrm>
            <a:off x="0" y="5476874"/>
            <a:ext cx="12192000" cy="1381126"/>
            <a:chOff x="0" y="5476874"/>
            <a:chExt cx="12192000" cy="1381126"/>
          </a:xfrm>
        </p:grpSpPr>
        <p:grpSp>
          <p:nvGrpSpPr>
            <p:cNvPr id="18" name="Group 17">
              <a:extLst>
                <a:ext uri="{FF2B5EF4-FFF2-40B4-BE49-F238E27FC236}">
                  <a16:creationId xmlns:a16="http://schemas.microsoft.com/office/drawing/2014/main" id="{F3B7ACA9-63ED-4DC1-9228-DD7EC20F1C38}"/>
                </a:ext>
              </a:extLst>
            </p:cNvPr>
            <p:cNvGrpSpPr/>
            <p:nvPr/>
          </p:nvGrpSpPr>
          <p:grpSpPr>
            <a:xfrm>
              <a:off x="0" y="5476874"/>
              <a:ext cx="12192000" cy="1381126"/>
              <a:chOff x="0" y="5476874"/>
              <a:chExt cx="12192000" cy="1381126"/>
            </a:xfrm>
          </p:grpSpPr>
          <p:sp>
            <p:nvSpPr>
              <p:cNvPr id="17" name="Right Triangle 16">
                <a:extLst>
                  <a:ext uri="{FF2B5EF4-FFF2-40B4-BE49-F238E27FC236}">
                    <a16:creationId xmlns:a16="http://schemas.microsoft.com/office/drawing/2014/main" id="{5F3DD8CB-6919-417B-A88E-41DC19AFB30A}"/>
                  </a:ext>
                </a:extLst>
              </p:cNvPr>
              <p:cNvSpPr/>
              <p:nvPr/>
            </p:nvSpPr>
            <p:spPr>
              <a:xfrm rot="5400000">
                <a:off x="9191732" y="5884806"/>
                <a:ext cx="835200" cy="100800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E0A71300-91F3-4389-91A6-C4976FAEA56A}"/>
                  </a:ext>
                </a:extLst>
              </p:cNvPr>
              <p:cNvSpPr/>
              <p:nvPr/>
            </p:nvSpPr>
            <p:spPr>
              <a:xfrm>
                <a:off x="0" y="6310886"/>
                <a:ext cx="12192000" cy="547114"/>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a:extLst>
                  <a:ext uri="{FF2B5EF4-FFF2-40B4-BE49-F238E27FC236}">
                    <a16:creationId xmlns:a16="http://schemas.microsoft.com/office/drawing/2014/main" id="{48A011DE-0249-43F8-89AA-0DB581343E4A}"/>
                  </a:ext>
                </a:extLst>
              </p:cNvPr>
              <p:cNvSpPr/>
              <p:nvPr/>
            </p:nvSpPr>
            <p:spPr>
              <a:xfrm>
                <a:off x="10715625" y="5476874"/>
                <a:ext cx="1304925" cy="132556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Graphic 10" descr="Stethoscope">
                <a:extLst>
                  <a:ext uri="{FF2B5EF4-FFF2-40B4-BE49-F238E27FC236}">
                    <a16:creationId xmlns:a16="http://schemas.microsoft.com/office/drawing/2014/main" id="{411AA981-F1A4-448E-BEE7-6116C07CCB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1412" y="5591147"/>
                <a:ext cx="1097280" cy="1097280"/>
              </a:xfrm>
              <a:prstGeom prst="rect">
                <a:avLst/>
              </a:prstGeom>
              <a:effectLst>
                <a:outerShdw blurRad="50800" dist="38100" dir="5400000" algn="t" rotWithShape="0">
                  <a:prstClr val="black">
                    <a:alpha val="40000"/>
                  </a:prstClr>
                </a:outerShdw>
              </a:effectLst>
            </p:spPr>
          </p:pic>
          <p:sp>
            <p:nvSpPr>
              <p:cNvPr id="14" name="Right Triangle 13">
                <a:extLst>
                  <a:ext uri="{FF2B5EF4-FFF2-40B4-BE49-F238E27FC236}">
                    <a16:creationId xmlns:a16="http://schemas.microsoft.com/office/drawing/2014/main" id="{7BEFC110-A9F0-4DAD-B574-005BEEE87758}"/>
                  </a:ext>
                </a:extLst>
              </p:cNvPr>
              <p:cNvSpPr/>
              <p:nvPr/>
            </p:nvSpPr>
            <p:spPr>
              <a:xfrm rot="16200000">
                <a:off x="9743645" y="5338905"/>
                <a:ext cx="834011" cy="1109950"/>
              </a:xfrm>
              <a:prstGeom prst="rtTriangl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7D955DA2-94E6-4313-91AD-1B92CA79BD6D}"/>
                  </a:ext>
                </a:extLst>
              </p:cNvPr>
              <p:cNvSpPr/>
              <p:nvPr/>
            </p:nvSpPr>
            <p:spPr>
              <a:xfrm>
                <a:off x="12020550" y="5476874"/>
                <a:ext cx="171450" cy="834012"/>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ight Triangle 15">
                <a:extLst>
                  <a:ext uri="{FF2B5EF4-FFF2-40B4-BE49-F238E27FC236}">
                    <a16:creationId xmlns:a16="http://schemas.microsoft.com/office/drawing/2014/main" id="{73567A36-B53E-4AA8-BF2C-DB640C282A13}"/>
                  </a:ext>
                </a:extLst>
              </p:cNvPr>
              <p:cNvSpPr/>
              <p:nvPr/>
            </p:nvSpPr>
            <p:spPr>
              <a:xfrm>
                <a:off x="0" y="5748050"/>
                <a:ext cx="1905000" cy="110995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9" name="Rectangle 18">
              <a:extLst>
                <a:ext uri="{FF2B5EF4-FFF2-40B4-BE49-F238E27FC236}">
                  <a16:creationId xmlns:a16="http://schemas.microsoft.com/office/drawing/2014/main" id="{7B92E60D-9E4C-40B9-8797-30820169CFBD}"/>
                </a:ext>
              </a:extLst>
            </p:cNvPr>
            <p:cNvSpPr/>
            <p:nvPr/>
          </p:nvSpPr>
          <p:spPr>
            <a:xfrm>
              <a:off x="8862877" y="5971800"/>
              <a:ext cx="288000" cy="339086"/>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066848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25384" cy="1325563"/>
          </a:xfrm>
        </p:spPr>
        <p:txBody>
          <a:bodyPr>
            <a:normAutofit/>
          </a:bodyPr>
          <a:lstStyle/>
          <a:p>
            <a:r>
              <a:rPr lang="en-US" sz="3600" b="1" dirty="0">
                <a:solidFill>
                  <a:srgbClr val="C00000"/>
                </a:solidFill>
                <a:latin typeface="Franklin Gothic Book" panose="020B0503020102020204" pitchFamily="34" charset="0"/>
                <a:cs typeface="Segoe UI" panose="020B0502040204020203" pitchFamily="34" charset="0"/>
              </a:rPr>
              <a:t>Data acquisition and cleaning</a:t>
            </a:r>
          </a:p>
        </p:txBody>
      </p:sp>
      <p:sp>
        <p:nvSpPr>
          <p:cNvPr id="10" name="TextBox 9">
            <a:extLst>
              <a:ext uri="{FF2B5EF4-FFF2-40B4-BE49-F238E27FC236}">
                <a16:creationId xmlns:a16="http://schemas.microsoft.com/office/drawing/2014/main" id="{3F6DEC69-03EA-49AA-B8BD-48B72D44ADCD}"/>
              </a:ext>
            </a:extLst>
          </p:cNvPr>
          <p:cNvSpPr txBox="1"/>
          <p:nvPr/>
        </p:nvSpPr>
        <p:spPr>
          <a:xfrm>
            <a:off x="283308" y="1495136"/>
            <a:ext cx="11625384" cy="3012748"/>
          </a:xfrm>
          <a:prstGeom prst="rect">
            <a:avLst/>
          </a:prstGeom>
          <a:noFill/>
        </p:spPr>
        <p:txBody>
          <a:bodyPr wrap="square" rtlCol="0">
            <a:spAutoFit/>
          </a:bodyPr>
          <a:lstStyle/>
          <a:p>
            <a:pPr marL="285750" indent="-285750">
              <a:lnSpc>
                <a:spcPct val="120000"/>
              </a:lnSpc>
              <a:buClr>
                <a:schemeClr val="tx1">
                  <a:lumMod val="75000"/>
                  <a:lumOff val="25000"/>
                </a:schemeClr>
              </a:buClr>
              <a:buSzPct val="125000"/>
              <a:buFont typeface="Arial" panose="020B0604020202020204" pitchFamily="34" charset="0"/>
              <a:buChar char="•"/>
            </a:pPr>
            <a:r>
              <a:rPr lang="en-US" sz="2000" dirty="0">
                <a:solidFill>
                  <a:schemeClr val="tx1">
                    <a:lumMod val="75000"/>
                    <a:lumOff val="25000"/>
                  </a:schemeClr>
                </a:solidFill>
                <a:latin typeface="Segoe UI" panose="020B0502040204020203" pitchFamily="34" charset="0"/>
                <a:cs typeface="Segoe UI" panose="020B0502040204020203" pitchFamily="34" charset="0"/>
              </a:rPr>
              <a:t>Data on hospitals in NSW is obtained from Foursquare database.</a:t>
            </a:r>
          </a:p>
          <a:p>
            <a:pPr marL="285750" indent="-285750">
              <a:lnSpc>
                <a:spcPct val="120000"/>
              </a:lnSpc>
              <a:buClr>
                <a:schemeClr val="tx1">
                  <a:lumMod val="75000"/>
                  <a:lumOff val="25000"/>
                </a:schemeClr>
              </a:buClr>
              <a:buSzPct val="125000"/>
              <a:buFont typeface="Arial" panose="020B0604020202020204" pitchFamily="34" charset="0"/>
              <a:buChar cha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20000"/>
              </a:lnSpc>
              <a:buClr>
                <a:schemeClr val="tx1">
                  <a:lumMod val="75000"/>
                  <a:lumOff val="25000"/>
                </a:schemeClr>
              </a:buClr>
              <a:buSzPct val="125000"/>
              <a:buFont typeface="Arial" panose="020B0604020202020204" pitchFamily="34" charset="0"/>
              <a:buChar char="•"/>
            </a:pPr>
            <a:r>
              <a:rPr lang="en-US" sz="2000" dirty="0">
                <a:solidFill>
                  <a:schemeClr val="tx1">
                    <a:lumMod val="75000"/>
                    <a:lumOff val="25000"/>
                  </a:schemeClr>
                </a:solidFill>
                <a:latin typeface="Segoe UI" panose="020B0502040204020203" pitchFamily="34" charset="0"/>
                <a:cs typeface="Segoe UI" panose="020B0502040204020203" pitchFamily="34" charset="0"/>
              </a:rPr>
              <a:t>Local Health Districts Population for 2021 from NSW Heath website.</a:t>
            </a:r>
          </a:p>
          <a:p>
            <a:pPr marL="285750" indent="-285750">
              <a:lnSpc>
                <a:spcPct val="120000"/>
              </a:lnSpc>
              <a:buClr>
                <a:schemeClr val="tx1">
                  <a:lumMod val="75000"/>
                  <a:lumOff val="25000"/>
                </a:schemeClr>
              </a:buClr>
              <a:buSzPct val="125000"/>
              <a:buFont typeface="Arial" panose="020B0604020202020204" pitchFamily="34" charset="0"/>
              <a:buChar cha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20000"/>
              </a:lnSpc>
              <a:buClr>
                <a:schemeClr val="tx1">
                  <a:lumMod val="75000"/>
                  <a:lumOff val="25000"/>
                </a:schemeClr>
              </a:buClr>
              <a:buSzPct val="125000"/>
              <a:buFont typeface="Arial" panose="020B0604020202020204" pitchFamily="34" charset="0"/>
              <a:buChar char="•"/>
            </a:pPr>
            <a:r>
              <a:rPr lang="en-US" sz="2000" dirty="0">
                <a:solidFill>
                  <a:schemeClr val="tx1">
                    <a:lumMod val="75000"/>
                    <a:lumOff val="25000"/>
                  </a:schemeClr>
                </a:solidFill>
                <a:latin typeface="Segoe UI" panose="020B0502040204020203" pitchFamily="34" charset="0"/>
                <a:cs typeface="Segoe UI" panose="020B0502040204020203" pitchFamily="34" charset="0"/>
              </a:rPr>
              <a:t>Local Health Districts boundaries from NSW Health website.</a:t>
            </a:r>
          </a:p>
          <a:p>
            <a:pPr marL="285750" indent="-285750">
              <a:lnSpc>
                <a:spcPct val="120000"/>
              </a:lnSpc>
              <a:buClr>
                <a:schemeClr val="tx1">
                  <a:lumMod val="75000"/>
                  <a:lumOff val="25000"/>
                </a:schemeClr>
              </a:buClr>
              <a:buSzPct val="125000"/>
              <a:buFont typeface="Arial" panose="020B0604020202020204" pitchFamily="34" charset="0"/>
              <a:buChar cha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285750" indent="-285750">
              <a:lnSpc>
                <a:spcPct val="120000"/>
              </a:lnSpc>
              <a:buClr>
                <a:schemeClr val="tx1">
                  <a:lumMod val="75000"/>
                  <a:lumOff val="25000"/>
                </a:schemeClr>
              </a:buClr>
              <a:buSzPct val="125000"/>
              <a:buFont typeface="Arial" panose="020B0604020202020204" pitchFamily="34" charset="0"/>
              <a:buChar char="•"/>
            </a:pPr>
            <a:r>
              <a:rPr lang="en-US" sz="2000" dirty="0">
                <a:solidFill>
                  <a:schemeClr val="tx1">
                    <a:lumMod val="75000"/>
                    <a:lumOff val="25000"/>
                  </a:schemeClr>
                </a:solidFill>
                <a:latin typeface="Segoe UI" panose="020B0502040204020203" pitchFamily="34" charset="0"/>
                <a:cs typeface="Segoe UI" panose="020B0502040204020203" pitchFamily="34" charset="0"/>
              </a:rPr>
              <a:t>Data was merged and cleaned and converted into Data Frames  to obtain required information from the primary data.  </a:t>
            </a:r>
          </a:p>
        </p:txBody>
      </p:sp>
      <p:grpSp>
        <p:nvGrpSpPr>
          <p:cNvPr id="20" name="Group 19">
            <a:extLst>
              <a:ext uri="{FF2B5EF4-FFF2-40B4-BE49-F238E27FC236}">
                <a16:creationId xmlns:a16="http://schemas.microsoft.com/office/drawing/2014/main" id="{53B3D391-C5BB-41A7-A803-9A7D8CA656DF}"/>
              </a:ext>
            </a:extLst>
          </p:cNvPr>
          <p:cNvGrpSpPr/>
          <p:nvPr/>
        </p:nvGrpSpPr>
        <p:grpSpPr>
          <a:xfrm>
            <a:off x="0" y="5476874"/>
            <a:ext cx="12192000" cy="1381126"/>
            <a:chOff x="0" y="5476874"/>
            <a:chExt cx="12192000" cy="1381126"/>
          </a:xfrm>
        </p:grpSpPr>
        <p:grpSp>
          <p:nvGrpSpPr>
            <p:cNvPr id="21" name="Group 20">
              <a:extLst>
                <a:ext uri="{FF2B5EF4-FFF2-40B4-BE49-F238E27FC236}">
                  <a16:creationId xmlns:a16="http://schemas.microsoft.com/office/drawing/2014/main" id="{AE9B8884-EC31-40CF-95EE-9FC935ED2F46}"/>
                </a:ext>
              </a:extLst>
            </p:cNvPr>
            <p:cNvGrpSpPr/>
            <p:nvPr/>
          </p:nvGrpSpPr>
          <p:grpSpPr>
            <a:xfrm>
              <a:off x="0" y="5476874"/>
              <a:ext cx="12192000" cy="1381126"/>
              <a:chOff x="0" y="5476874"/>
              <a:chExt cx="12192000" cy="1381126"/>
            </a:xfrm>
          </p:grpSpPr>
          <p:sp>
            <p:nvSpPr>
              <p:cNvPr id="23" name="Right Triangle 22">
                <a:extLst>
                  <a:ext uri="{FF2B5EF4-FFF2-40B4-BE49-F238E27FC236}">
                    <a16:creationId xmlns:a16="http://schemas.microsoft.com/office/drawing/2014/main" id="{BB58D754-58ED-4AA5-972A-DC81548651AA}"/>
                  </a:ext>
                </a:extLst>
              </p:cNvPr>
              <p:cNvSpPr/>
              <p:nvPr/>
            </p:nvSpPr>
            <p:spPr>
              <a:xfrm rot="5400000">
                <a:off x="9191732" y="5884806"/>
                <a:ext cx="835200" cy="100800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353136AF-94AB-460D-A53D-73E58ECEAB6B}"/>
                  </a:ext>
                </a:extLst>
              </p:cNvPr>
              <p:cNvSpPr/>
              <p:nvPr/>
            </p:nvSpPr>
            <p:spPr>
              <a:xfrm>
                <a:off x="0" y="6310886"/>
                <a:ext cx="12192000" cy="547114"/>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C296B547-C2CC-422F-8B6A-67D11A906D4C}"/>
                  </a:ext>
                </a:extLst>
              </p:cNvPr>
              <p:cNvSpPr/>
              <p:nvPr/>
            </p:nvSpPr>
            <p:spPr>
              <a:xfrm>
                <a:off x="10715625" y="5476874"/>
                <a:ext cx="1304925" cy="132556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Stethoscope">
                <a:extLst>
                  <a:ext uri="{FF2B5EF4-FFF2-40B4-BE49-F238E27FC236}">
                    <a16:creationId xmlns:a16="http://schemas.microsoft.com/office/drawing/2014/main" id="{0FF09C41-8DE4-4EDA-8BDD-642AF0F8129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1412" y="5591147"/>
                <a:ext cx="1097280" cy="1097280"/>
              </a:xfrm>
              <a:prstGeom prst="rect">
                <a:avLst/>
              </a:prstGeom>
              <a:effectLst>
                <a:outerShdw blurRad="50800" dist="38100" dir="5400000" algn="t" rotWithShape="0">
                  <a:prstClr val="black">
                    <a:alpha val="40000"/>
                  </a:prstClr>
                </a:outerShdw>
              </a:effectLst>
            </p:spPr>
          </p:pic>
          <p:sp>
            <p:nvSpPr>
              <p:cNvPr id="27" name="Right Triangle 26">
                <a:extLst>
                  <a:ext uri="{FF2B5EF4-FFF2-40B4-BE49-F238E27FC236}">
                    <a16:creationId xmlns:a16="http://schemas.microsoft.com/office/drawing/2014/main" id="{5EB64796-28DD-4275-B2ED-E9C66E8E26C1}"/>
                  </a:ext>
                </a:extLst>
              </p:cNvPr>
              <p:cNvSpPr/>
              <p:nvPr/>
            </p:nvSpPr>
            <p:spPr>
              <a:xfrm rot="16200000">
                <a:off x="9743645" y="5338905"/>
                <a:ext cx="834011" cy="1109950"/>
              </a:xfrm>
              <a:prstGeom prst="rtTriangl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0EED6B2C-1BD6-4B43-8A62-ABBED5200F7A}"/>
                  </a:ext>
                </a:extLst>
              </p:cNvPr>
              <p:cNvSpPr/>
              <p:nvPr/>
            </p:nvSpPr>
            <p:spPr>
              <a:xfrm>
                <a:off x="12020550" y="5476874"/>
                <a:ext cx="171450" cy="834012"/>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Triangle 28">
                <a:extLst>
                  <a:ext uri="{FF2B5EF4-FFF2-40B4-BE49-F238E27FC236}">
                    <a16:creationId xmlns:a16="http://schemas.microsoft.com/office/drawing/2014/main" id="{0ACE7B2F-99A3-4B40-811A-3253E7479F70}"/>
                  </a:ext>
                </a:extLst>
              </p:cNvPr>
              <p:cNvSpPr/>
              <p:nvPr/>
            </p:nvSpPr>
            <p:spPr>
              <a:xfrm>
                <a:off x="0" y="5748050"/>
                <a:ext cx="1905000" cy="110995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Rectangle 21">
              <a:extLst>
                <a:ext uri="{FF2B5EF4-FFF2-40B4-BE49-F238E27FC236}">
                  <a16:creationId xmlns:a16="http://schemas.microsoft.com/office/drawing/2014/main" id="{09A8B271-05E7-4FF3-966D-0CBCCA05B1D7}"/>
                </a:ext>
              </a:extLst>
            </p:cNvPr>
            <p:cNvSpPr/>
            <p:nvPr/>
          </p:nvSpPr>
          <p:spPr>
            <a:xfrm>
              <a:off x="8862877" y="5971800"/>
              <a:ext cx="288000" cy="339086"/>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3381682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25384" cy="1325563"/>
          </a:xfrm>
        </p:spPr>
        <p:txBody>
          <a:bodyPr>
            <a:normAutofit/>
          </a:bodyPr>
          <a:lstStyle/>
          <a:p>
            <a:r>
              <a:rPr lang="en-US" sz="3600" b="1" dirty="0">
                <a:solidFill>
                  <a:srgbClr val="C00000"/>
                </a:solidFill>
                <a:latin typeface="Franklin Gothic Book" panose="020B0503020102020204" pitchFamily="34" charset="0"/>
                <a:cs typeface="Segoe UI" panose="020B0502040204020203" pitchFamily="34" charset="0"/>
              </a:rPr>
              <a:t>Methodology </a:t>
            </a:r>
          </a:p>
        </p:txBody>
      </p:sp>
      <p:sp>
        <p:nvSpPr>
          <p:cNvPr id="10" name="TextBox 9">
            <a:extLst>
              <a:ext uri="{FF2B5EF4-FFF2-40B4-BE49-F238E27FC236}">
                <a16:creationId xmlns:a16="http://schemas.microsoft.com/office/drawing/2014/main" id="{3F6DEC69-03EA-49AA-B8BD-48B72D44ADCD}"/>
              </a:ext>
            </a:extLst>
          </p:cNvPr>
          <p:cNvSpPr txBox="1"/>
          <p:nvPr/>
        </p:nvSpPr>
        <p:spPr>
          <a:xfrm>
            <a:off x="283308" y="1495136"/>
            <a:ext cx="11625384" cy="4120743"/>
          </a:xfrm>
          <a:prstGeom prst="rect">
            <a:avLst/>
          </a:prstGeom>
          <a:noFill/>
        </p:spPr>
        <p:txBody>
          <a:bodyPr wrap="square" rtlCol="0">
            <a:spAutoFit/>
          </a:bodyPr>
          <a:lstStyle/>
          <a:p>
            <a:pPr marL="457200" indent="-457200">
              <a:lnSpc>
                <a:spcPct val="120000"/>
              </a:lnSpc>
              <a:buClr>
                <a:schemeClr val="tx1">
                  <a:lumMod val="75000"/>
                  <a:lumOff val="25000"/>
                </a:schemeClr>
              </a:buClr>
              <a:buSzPct val="125000"/>
              <a:buFont typeface="+mj-lt"/>
              <a:buAutoNum type="arabicParenR"/>
            </a:pPr>
            <a:r>
              <a:rPr lang="en-US" sz="2000" dirty="0">
                <a:solidFill>
                  <a:schemeClr val="tx1">
                    <a:lumMod val="75000"/>
                    <a:lumOff val="25000"/>
                  </a:schemeClr>
                </a:solidFill>
                <a:latin typeface="Segoe UI" panose="020B0502040204020203" pitchFamily="34" charset="0"/>
                <a:cs typeface="Segoe UI" panose="020B0502040204020203" pitchFamily="34" charset="0"/>
              </a:rPr>
              <a:t>First the understanding of the current scenario will be done. This will include determining the location of the hospitals in NSW and the estimate of the current population in each local health district.</a:t>
            </a:r>
          </a:p>
          <a:p>
            <a:pPr marL="457200" indent="-457200">
              <a:lnSpc>
                <a:spcPct val="120000"/>
              </a:lnSpc>
              <a:buClr>
                <a:schemeClr val="tx1">
                  <a:lumMod val="75000"/>
                  <a:lumOff val="25000"/>
                </a:schemeClr>
              </a:buClr>
              <a:buSzPct val="125000"/>
              <a:buFont typeface="+mj-lt"/>
              <a:buAutoNum type="arabicParen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457200" indent="-457200">
              <a:lnSpc>
                <a:spcPct val="120000"/>
              </a:lnSpc>
              <a:buClr>
                <a:schemeClr val="tx1">
                  <a:lumMod val="75000"/>
                  <a:lumOff val="25000"/>
                </a:schemeClr>
              </a:buClr>
              <a:buSzPct val="125000"/>
              <a:buFont typeface="+mj-lt"/>
              <a:buAutoNum type="arabicParenR"/>
            </a:pPr>
            <a:r>
              <a:rPr lang="en-US" sz="2000" dirty="0">
                <a:solidFill>
                  <a:schemeClr val="tx1">
                    <a:lumMod val="75000"/>
                    <a:lumOff val="25000"/>
                  </a:schemeClr>
                </a:solidFill>
                <a:latin typeface="Segoe UI" panose="020B0502040204020203" pitchFamily="34" charset="0"/>
                <a:cs typeface="Segoe UI" panose="020B0502040204020203" pitchFamily="34" charset="0"/>
              </a:rPr>
              <a:t>Then analysis of capacity of each hospital will be done.</a:t>
            </a:r>
          </a:p>
          <a:p>
            <a:pPr marL="457200" indent="-457200">
              <a:lnSpc>
                <a:spcPct val="120000"/>
              </a:lnSpc>
              <a:buClr>
                <a:schemeClr val="tx1">
                  <a:lumMod val="75000"/>
                  <a:lumOff val="25000"/>
                </a:schemeClr>
              </a:buClr>
              <a:buSzPct val="125000"/>
              <a:buFont typeface="+mj-lt"/>
              <a:buAutoNum type="arabicParen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457200" indent="-457200">
              <a:lnSpc>
                <a:spcPct val="120000"/>
              </a:lnSpc>
              <a:buClr>
                <a:schemeClr val="tx1">
                  <a:lumMod val="75000"/>
                  <a:lumOff val="25000"/>
                </a:schemeClr>
              </a:buClr>
              <a:buSzPct val="125000"/>
              <a:buFont typeface="+mj-lt"/>
              <a:buAutoNum type="arabicParenR"/>
            </a:pPr>
            <a:r>
              <a:rPr lang="en-US" sz="2000" dirty="0">
                <a:solidFill>
                  <a:schemeClr val="tx1">
                    <a:lumMod val="75000"/>
                    <a:lumOff val="25000"/>
                  </a:schemeClr>
                </a:solidFill>
                <a:latin typeface="Segoe UI" panose="020B0502040204020203" pitchFamily="34" charset="0"/>
                <a:cs typeface="Segoe UI" panose="020B0502040204020203" pitchFamily="34" charset="0"/>
              </a:rPr>
              <a:t>This data will be compared with the international KPI to determine if the current capacity is fulfilling the demand. </a:t>
            </a:r>
          </a:p>
          <a:p>
            <a:pPr marL="457200" indent="-457200">
              <a:lnSpc>
                <a:spcPct val="120000"/>
              </a:lnSpc>
              <a:buClr>
                <a:schemeClr val="tx1">
                  <a:lumMod val="75000"/>
                  <a:lumOff val="25000"/>
                </a:schemeClr>
              </a:buClr>
              <a:buSzPct val="125000"/>
              <a:buFont typeface="+mj-lt"/>
              <a:buAutoNum type="arabicParenR"/>
            </a:pPr>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marL="457200" indent="-457200">
              <a:lnSpc>
                <a:spcPct val="120000"/>
              </a:lnSpc>
              <a:buClr>
                <a:schemeClr val="tx1">
                  <a:lumMod val="75000"/>
                  <a:lumOff val="25000"/>
                </a:schemeClr>
              </a:buClr>
              <a:buSzPct val="125000"/>
              <a:buFont typeface="+mj-lt"/>
              <a:buAutoNum type="arabicParenR"/>
            </a:pPr>
            <a:r>
              <a:rPr lang="en-US" sz="2000" dirty="0">
                <a:solidFill>
                  <a:schemeClr val="tx1">
                    <a:lumMod val="75000"/>
                    <a:lumOff val="25000"/>
                  </a:schemeClr>
                </a:solidFill>
                <a:latin typeface="Segoe UI" panose="020B0502040204020203" pitchFamily="34" charset="0"/>
                <a:cs typeface="Segoe UI" panose="020B0502040204020203" pitchFamily="34" charset="0"/>
              </a:rPr>
              <a:t>Finally the local health districts will be identified which require additional hospitals to cater the population. </a:t>
            </a:r>
          </a:p>
        </p:txBody>
      </p:sp>
      <p:grpSp>
        <p:nvGrpSpPr>
          <p:cNvPr id="20" name="Group 19">
            <a:extLst>
              <a:ext uri="{FF2B5EF4-FFF2-40B4-BE49-F238E27FC236}">
                <a16:creationId xmlns:a16="http://schemas.microsoft.com/office/drawing/2014/main" id="{2C140070-4D77-41ED-84D9-32F386DFA3A2}"/>
              </a:ext>
            </a:extLst>
          </p:cNvPr>
          <p:cNvGrpSpPr/>
          <p:nvPr/>
        </p:nvGrpSpPr>
        <p:grpSpPr>
          <a:xfrm>
            <a:off x="0" y="5476874"/>
            <a:ext cx="12192000" cy="1381126"/>
            <a:chOff x="0" y="5476874"/>
            <a:chExt cx="12192000" cy="1381126"/>
          </a:xfrm>
        </p:grpSpPr>
        <p:grpSp>
          <p:nvGrpSpPr>
            <p:cNvPr id="21" name="Group 20">
              <a:extLst>
                <a:ext uri="{FF2B5EF4-FFF2-40B4-BE49-F238E27FC236}">
                  <a16:creationId xmlns:a16="http://schemas.microsoft.com/office/drawing/2014/main" id="{358746F8-223C-48C6-BBDD-56EBE05C0413}"/>
                </a:ext>
              </a:extLst>
            </p:cNvPr>
            <p:cNvGrpSpPr/>
            <p:nvPr/>
          </p:nvGrpSpPr>
          <p:grpSpPr>
            <a:xfrm>
              <a:off x="0" y="5476874"/>
              <a:ext cx="12192000" cy="1381126"/>
              <a:chOff x="0" y="5476874"/>
              <a:chExt cx="12192000" cy="1381126"/>
            </a:xfrm>
          </p:grpSpPr>
          <p:sp>
            <p:nvSpPr>
              <p:cNvPr id="23" name="Right Triangle 22">
                <a:extLst>
                  <a:ext uri="{FF2B5EF4-FFF2-40B4-BE49-F238E27FC236}">
                    <a16:creationId xmlns:a16="http://schemas.microsoft.com/office/drawing/2014/main" id="{B626AEC3-9AB8-466F-A2FE-C0B9B1571BC4}"/>
                  </a:ext>
                </a:extLst>
              </p:cNvPr>
              <p:cNvSpPr/>
              <p:nvPr/>
            </p:nvSpPr>
            <p:spPr>
              <a:xfrm rot="5400000">
                <a:off x="9191732" y="5884806"/>
                <a:ext cx="835200" cy="100800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47FA060B-D920-4518-8581-EEBD307AEE45}"/>
                  </a:ext>
                </a:extLst>
              </p:cNvPr>
              <p:cNvSpPr/>
              <p:nvPr/>
            </p:nvSpPr>
            <p:spPr>
              <a:xfrm>
                <a:off x="0" y="6310886"/>
                <a:ext cx="12192000" cy="547114"/>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C3E9682D-E4DB-4581-A6A5-03A22D5E0D91}"/>
                  </a:ext>
                </a:extLst>
              </p:cNvPr>
              <p:cNvSpPr/>
              <p:nvPr/>
            </p:nvSpPr>
            <p:spPr>
              <a:xfrm>
                <a:off x="10715625" y="5476874"/>
                <a:ext cx="1304925" cy="132556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Stethoscope">
                <a:extLst>
                  <a:ext uri="{FF2B5EF4-FFF2-40B4-BE49-F238E27FC236}">
                    <a16:creationId xmlns:a16="http://schemas.microsoft.com/office/drawing/2014/main" id="{22A47779-0FE3-4DBB-AB2A-2488A5A2FD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1412" y="5591147"/>
                <a:ext cx="1097280" cy="1097280"/>
              </a:xfrm>
              <a:prstGeom prst="rect">
                <a:avLst/>
              </a:prstGeom>
              <a:effectLst>
                <a:outerShdw blurRad="50800" dist="38100" dir="5400000" algn="t" rotWithShape="0">
                  <a:prstClr val="black">
                    <a:alpha val="40000"/>
                  </a:prstClr>
                </a:outerShdw>
              </a:effectLst>
            </p:spPr>
          </p:pic>
          <p:sp>
            <p:nvSpPr>
              <p:cNvPr id="27" name="Right Triangle 26">
                <a:extLst>
                  <a:ext uri="{FF2B5EF4-FFF2-40B4-BE49-F238E27FC236}">
                    <a16:creationId xmlns:a16="http://schemas.microsoft.com/office/drawing/2014/main" id="{6A307EAD-EA77-4308-8DDF-78A3AE81643F}"/>
                  </a:ext>
                </a:extLst>
              </p:cNvPr>
              <p:cNvSpPr/>
              <p:nvPr/>
            </p:nvSpPr>
            <p:spPr>
              <a:xfrm rot="16200000">
                <a:off x="9743645" y="5338905"/>
                <a:ext cx="834011" cy="1109950"/>
              </a:xfrm>
              <a:prstGeom prst="rtTriangl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9BDFC29-148D-4F58-B242-411397B58888}"/>
                  </a:ext>
                </a:extLst>
              </p:cNvPr>
              <p:cNvSpPr/>
              <p:nvPr/>
            </p:nvSpPr>
            <p:spPr>
              <a:xfrm>
                <a:off x="12020550" y="5476874"/>
                <a:ext cx="171450" cy="834012"/>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Triangle 28">
                <a:extLst>
                  <a:ext uri="{FF2B5EF4-FFF2-40B4-BE49-F238E27FC236}">
                    <a16:creationId xmlns:a16="http://schemas.microsoft.com/office/drawing/2014/main" id="{239A5759-854D-451C-A3DB-AE3B772C720B}"/>
                  </a:ext>
                </a:extLst>
              </p:cNvPr>
              <p:cNvSpPr/>
              <p:nvPr/>
            </p:nvSpPr>
            <p:spPr>
              <a:xfrm>
                <a:off x="0" y="5748050"/>
                <a:ext cx="1905000" cy="110995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Rectangle 21">
              <a:extLst>
                <a:ext uri="{FF2B5EF4-FFF2-40B4-BE49-F238E27FC236}">
                  <a16:creationId xmlns:a16="http://schemas.microsoft.com/office/drawing/2014/main" id="{B158E30F-DD42-4683-96FD-0019361C358A}"/>
                </a:ext>
              </a:extLst>
            </p:cNvPr>
            <p:cNvSpPr/>
            <p:nvPr/>
          </p:nvSpPr>
          <p:spPr>
            <a:xfrm>
              <a:off x="8862877" y="5971800"/>
              <a:ext cx="288000" cy="339086"/>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93952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25384" cy="1325563"/>
          </a:xfrm>
        </p:spPr>
        <p:txBody>
          <a:bodyPr>
            <a:normAutofit/>
          </a:bodyPr>
          <a:lstStyle/>
          <a:p>
            <a:r>
              <a:rPr lang="en-US" sz="3600" b="1" dirty="0">
                <a:solidFill>
                  <a:srgbClr val="C00000"/>
                </a:solidFill>
                <a:latin typeface="Franklin Gothic Book" panose="020B0503020102020204" pitchFamily="34" charset="0"/>
                <a:cs typeface="Segoe UI" panose="020B0502040204020203" pitchFamily="34" charset="0"/>
              </a:rPr>
              <a:t>Distribution of public health services </a:t>
            </a:r>
          </a:p>
        </p:txBody>
      </p:sp>
      <p:grpSp>
        <p:nvGrpSpPr>
          <p:cNvPr id="20" name="Group 19">
            <a:extLst>
              <a:ext uri="{FF2B5EF4-FFF2-40B4-BE49-F238E27FC236}">
                <a16:creationId xmlns:a16="http://schemas.microsoft.com/office/drawing/2014/main" id="{2C140070-4D77-41ED-84D9-32F386DFA3A2}"/>
              </a:ext>
            </a:extLst>
          </p:cNvPr>
          <p:cNvGrpSpPr/>
          <p:nvPr/>
        </p:nvGrpSpPr>
        <p:grpSpPr>
          <a:xfrm>
            <a:off x="0" y="5476874"/>
            <a:ext cx="12192000" cy="1381126"/>
            <a:chOff x="0" y="5476874"/>
            <a:chExt cx="12192000" cy="1381126"/>
          </a:xfrm>
        </p:grpSpPr>
        <p:grpSp>
          <p:nvGrpSpPr>
            <p:cNvPr id="21" name="Group 20">
              <a:extLst>
                <a:ext uri="{FF2B5EF4-FFF2-40B4-BE49-F238E27FC236}">
                  <a16:creationId xmlns:a16="http://schemas.microsoft.com/office/drawing/2014/main" id="{358746F8-223C-48C6-BBDD-56EBE05C0413}"/>
                </a:ext>
              </a:extLst>
            </p:cNvPr>
            <p:cNvGrpSpPr/>
            <p:nvPr/>
          </p:nvGrpSpPr>
          <p:grpSpPr>
            <a:xfrm>
              <a:off x="0" y="5476874"/>
              <a:ext cx="12192000" cy="1381126"/>
              <a:chOff x="0" y="5476874"/>
              <a:chExt cx="12192000" cy="1381126"/>
            </a:xfrm>
          </p:grpSpPr>
          <p:sp>
            <p:nvSpPr>
              <p:cNvPr id="23" name="Right Triangle 22">
                <a:extLst>
                  <a:ext uri="{FF2B5EF4-FFF2-40B4-BE49-F238E27FC236}">
                    <a16:creationId xmlns:a16="http://schemas.microsoft.com/office/drawing/2014/main" id="{B626AEC3-9AB8-466F-A2FE-C0B9B1571BC4}"/>
                  </a:ext>
                </a:extLst>
              </p:cNvPr>
              <p:cNvSpPr/>
              <p:nvPr/>
            </p:nvSpPr>
            <p:spPr>
              <a:xfrm rot="5400000">
                <a:off x="9191732" y="5884806"/>
                <a:ext cx="835200" cy="100800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47FA060B-D920-4518-8581-EEBD307AEE45}"/>
                  </a:ext>
                </a:extLst>
              </p:cNvPr>
              <p:cNvSpPr/>
              <p:nvPr/>
            </p:nvSpPr>
            <p:spPr>
              <a:xfrm>
                <a:off x="0" y="6310886"/>
                <a:ext cx="12192000" cy="547114"/>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C3E9682D-E4DB-4581-A6A5-03A22D5E0D91}"/>
                  </a:ext>
                </a:extLst>
              </p:cNvPr>
              <p:cNvSpPr/>
              <p:nvPr/>
            </p:nvSpPr>
            <p:spPr>
              <a:xfrm>
                <a:off x="10715625" y="5476874"/>
                <a:ext cx="1304925" cy="132556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Stethoscope">
                <a:extLst>
                  <a:ext uri="{FF2B5EF4-FFF2-40B4-BE49-F238E27FC236}">
                    <a16:creationId xmlns:a16="http://schemas.microsoft.com/office/drawing/2014/main" id="{22A47779-0FE3-4DBB-AB2A-2488A5A2FD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1412" y="5591147"/>
                <a:ext cx="1097280" cy="1097280"/>
              </a:xfrm>
              <a:prstGeom prst="rect">
                <a:avLst/>
              </a:prstGeom>
              <a:effectLst>
                <a:outerShdw blurRad="50800" dist="38100" dir="5400000" algn="t" rotWithShape="0">
                  <a:prstClr val="black">
                    <a:alpha val="40000"/>
                  </a:prstClr>
                </a:outerShdw>
              </a:effectLst>
            </p:spPr>
          </p:pic>
          <p:sp>
            <p:nvSpPr>
              <p:cNvPr id="27" name="Right Triangle 26">
                <a:extLst>
                  <a:ext uri="{FF2B5EF4-FFF2-40B4-BE49-F238E27FC236}">
                    <a16:creationId xmlns:a16="http://schemas.microsoft.com/office/drawing/2014/main" id="{6A307EAD-EA77-4308-8DDF-78A3AE81643F}"/>
                  </a:ext>
                </a:extLst>
              </p:cNvPr>
              <p:cNvSpPr/>
              <p:nvPr/>
            </p:nvSpPr>
            <p:spPr>
              <a:xfrm rot="16200000">
                <a:off x="9743645" y="5338905"/>
                <a:ext cx="834011" cy="1109950"/>
              </a:xfrm>
              <a:prstGeom prst="rtTriangl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9BDFC29-148D-4F58-B242-411397B58888}"/>
                  </a:ext>
                </a:extLst>
              </p:cNvPr>
              <p:cNvSpPr/>
              <p:nvPr/>
            </p:nvSpPr>
            <p:spPr>
              <a:xfrm>
                <a:off x="12020550" y="5476874"/>
                <a:ext cx="171450" cy="834012"/>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Triangle 28">
                <a:extLst>
                  <a:ext uri="{FF2B5EF4-FFF2-40B4-BE49-F238E27FC236}">
                    <a16:creationId xmlns:a16="http://schemas.microsoft.com/office/drawing/2014/main" id="{239A5759-854D-451C-A3DB-AE3B772C720B}"/>
                  </a:ext>
                </a:extLst>
              </p:cNvPr>
              <p:cNvSpPr/>
              <p:nvPr/>
            </p:nvSpPr>
            <p:spPr>
              <a:xfrm>
                <a:off x="0" y="5748050"/>
                <a:ext cx="1905000" cy="110995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Rectangle 21">
              <a:extLst>
                <a:ext uri="{FF2B5EF4-FFF2-40B4-BE49-F238E27FC236}">
                  <a16:creationId xmlns:a16="http://schemas.microsoft.com/office/drawing/2014/main" id="{B158E30F-DD42-4683-96FD-0019361C358A}"/>
                </a:ext>
              </a:extLst>
            </p:cNvPr>
            <p:cNvSpPr/>
            <p:nvPr/>
          </p:nvSpPr>
          <p:spPr>
            <a:xfrm>
              <a:off x="8862877" y="5971800"/>
              <a:ext cx="288000" cy="339086"/>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TextBox 14">
            <a:extLst>
              <a:ext uri="{FF2B5EF4-FFF2-40B4-BE49-F238E27FC236}">
                <a16:creationId xmlns:a16="http://schemas.microsoft.com/office/drawing/2014/main" id="{CAF7232D-BA02-44D8-86B1-05A8A2A547E1}"/>
              </a:ext>
            </a:extLst>
          </p:cNvPr>
          <p:cNvSpPr txBox="1"/>
          <p:nvPr/>
        </p:nvSpPr>
        <p:spPr>
          <a:xfrm>
            <a:off x="7925090" y="2061000"/>
            <a:ext cx="3672000" cy="2736000"/>
          </a:xfrm>
          <a:prstGeom prst="rect">
            <a:avLst/>
          </a:prstGeom>
          <a:noFill/>
        </p:spPr>
        <p:txBody>
          <a:bodyPr wrap="square" rtlCol="0">
            <a:spAutoFit/>
          </a:bodyPr>
          <a:lstStyle/>
          <a:p>
            <a:pPr>
              <a:lnSpc>
                <a:spcPct val="120000"/>
              </a:lnSpc>
              <a:buClr>
                <a:schemeClr val="tx1">
                  <a:lumMod val="75000"/>
                  <a:lumOff val="25000"/>
                </a:schemeClr>
              </a:buClr>
              <a:buSzPct val="125000"/>
            </a:pPr>
            <a:r>
              <a:rPr lang="en-US" dirty="0">
                <a:solidFill>
                  <a:schemeClr val="tx1">
                    <a:lumMod val="75000"/>
                    <a:lumOff val="25000"/>
                  </a:schemeClr>
                </a:solidFill>
                <a:latin typeface="Segoe UI" panose="020B0502040204020203" pitchFamily="34" charset="0"/>
                <a:cs typeface="Segoe UI" panose="020B0502040204020203" pitchFamily="34" charset="0"/>
              </a:rPr>
              <a:t>The figure shows the location of public hospitals in the state of New South Wales. </a:t>
            </a:r>
          </a:p>
          <a:p>
            <a:pPr>
              <a:lnSpc>
                <a:spcPct val="120000"/>
              </a:lnSpc>
              <a:buClr>
                <a:schemeClr val="tx1">
                  <a:lumMod val="75000"/>
                  <a:lumOff val="25000"/>
                </a:schemeClr>
              </a:buClr>
              <a:buSzPct val="125000"/>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ct val="120000"/>
              </a:lnSpc>
              <a:buClr>
                <a:schemeClr val="tx1">
                  <a:lumMod val="75000"/>
                  <a:lumOff val="25000"/>
                </a:schemeClr>
              </a:buClr>
              <a:buSzPct val="125000"/>
            </a:pPr>
            <a:r>
              <a:rPr lang="en-US" dirty="0">
                <a:solidFill>
                  <a:schemeClr val="tx1">
                    <a:lumMod val="75000"/>
                    <a:lumOff val="25000"/>
                  </a:schemeClr>
                </a:solidFill>
                <a:latin typeface="Segoe UI" panose="020B0502040204020203" pitchFamily="34" charset="0"/>
                <a:cs typeface="Segoe UI" panose="020B0502040204020203" pitchFamily="34" charset="0"/>
              </a:rPr>
              <a:t>The boundaries are the Local Health Districts with shading representing the current population in the district.  </a:t>
            </a:r>
          </a:p>
        </p:txBody>
      </p:sp>
      <p:pic>
        <p:nvPicPr>
          <p:cNvPr id="5" name="Picture 4">
            <a:extLst>
              <a:ext uri="{FF2B5EF4-FFF2-40B4-BE49-F238E27FC236}">
                <a16:creationId xmlns:a16="http://schemas.microsoft.com/office/drawing/2014/main" id="{0BC03EEE-3767-4C2E-8134-D91E572FEEDA}"/>
              </a:ext>
            </a:extLst>
          </p:cNvPr>
          <p:cNvPicPr>
            <a:picLocks noChangeAspect="1"/>
          </p:cNvPicPr>
          <p:nvPr/>
        </p:nvPicPr>
        <p:blipFill>
          <a:blip r:embed="rId5"/>
          <a:stretch>
            <a:fillRect/>
          </a:stretch>
        </p:blipFill>
        <p:spPr>
          <a:xfrm>
            <a:off x="301630" y="1467543"/>
            <a:ext cx="7200000" cy="4308100"/>
          </a:xfrm>
          <a:prstGeom prst="rect">
            <a:avLst/>
          </a:prstGeom>
          <a:ln>
            <a:noFill/>
          </a:ln>
          <a:effectLst>
            <a:outerShdw blurRad="292100" dist="139700" dir="2700000" algn="tl" rotWithShape="0">
              <a:srgbClr val="333333">
                <a:alpha val="65000"/>
              </a:srgbClr>
            </a:outerShdw>
            <a:softEdge rad="31750"/>
          </a:effectLst>
        </p:spPr>
      </p:pic>
    </p:spTree>
    <p:extLst>
      <p:ext uri="{BB962C8B-B14F-4D97-AF65-F5344CB8AC3E}">
        <p14:creationId xmlns:p14="http://schemas.microsoft.com/office/powerpoint/2010/main" val="1713070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25384" cy="1325563"/>
          </a:xfrm>
        </p:spPr>
        <p:txBody>
          <a:bodyPr>
            <a:normAutofit/>
          </a:bodyPr>
          <a:lstStyle/>
          <a:p>
            <a:r>
              <a:rPr lang="en-US" sz="3600" b="1" dirty="0">
                <a:solidFill>
                  <a:srgbClr val="C00000"/>
                </a:solidFill>
                <a:latin typeface="Franklin Gothic Book" panose="020B0503020102020204" pitchFamily="34" charset="0"/>
                <a:cs typeface="Segoe UI" panose="020B0502040204020203" pitchFamily="34" charset="0"/>
              </a:rPr>
              <a:t>Current situation of public health services availability</a:t>
            </a:r>
          </a:p>
        </p:txBody>
      </p:sp>
      <p:grpSp>
        <p:nvGrpSpPr>
          <p:cNvPr id="20" name="Group 19">
            <a:extLst>
              <a:ext uri="{FF2B5EF4-FFF2-40B4-BE49-F238E27FC236}">
                <a16:creationId xmlns:a16="http://schemas.microsoft.com/office/drawing/2014/main" id="{2C140070-4D77-41ED-84D9-32F386DFA3A2}"/>
              </a:ext>
            </a:extLst>
          </p:cNvPr>
          <p:cNvGrpSpPr/>
          <p:nvPr/>
        </p:nvGrpSpPr>
        <p:grpSpPr>
          <a:xfrm>
            <a:off x="0" y="5476874"/>
            <a:ext cx="12192000" cy="1381126"/>
            <a:chOff x="0" y="5476874"/>
            <a:chExt cx="12192000" cy="1381126"/>
          </a:xfrm>
        </p:grpSpPr>
        <p:grpSp>
          <p:nvGrpSpPr>
            <p:cNvPr id="21" name="Group 20">
              <a:extLst>
                <a:ext uri="{FF2B5EF4-FFF2-40B4-BE49-F238E27FC236}">
                  <a16:creationId xmlns:a16="http://schemas.microsoft.com/office/drawing/2014/main" id="{358746F8-223C-48C6-BBDD-56EBE05C0413}"/>
                </a:ext>
              </a:extLst>
            </p:cNvPr>
            <p:cNvGrpSpPr/>
            <p:nvPr/>
          </p:nvGrpSpPr>
          <p:grpSpPr>
            <a:xfrm>
              <a:off x="0" y="5476874"/>
              <a:ext cx="12192000" cy="1381126"/>
              <a:chOff x="0" y="5476874"/>
              <a:chExt cx="12192000" cy="1381126"/>
            </a:xfrm>
          </p:grpSpPr>
          <p:sp>
            <p:nvSpPr>
              <p:cNvPr id="23" name="Right Triangle 22">
                <a:extLst>
                  <a:ext uri="{FF2B5EF4-FFF2-40B4-BE49-F238E27FC236}">
                    <a16:creationId xmlns:a16="http://schemas.microsoft.com/office/drawing/2014/main" id="{B626AEC3-9AB8-466F-A2FE-C0B9B1571BC4}"/>
                  </a:ext>
                </a:extLst>
              </p:cNvPr>
              <p:cNvSpPr/>
              <p:nvPr/>
            </p:nvSpPr>
            <p:spPr>
              <a:xfrm rot="5400000">
                <a:off x="9191732" y="5884806"/>
                <a:ext cx="835200" cy="100800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47FA060B-D920-4518-8581-EEBD307AEE45}"/>
                  </a:ext>
                </a:extLst>
              </p:cNvPr>
              <p:cNvSpPr/>
              <p:nvPr/>
            </p:nvSpPr>
            <p:spPr>
              <a:xfrm>
                <a:off x="0" y="6310886"/>
                <a:ext cx="12192000" cy="547114"/>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C3E9682D-E4DB-4581-A6A5-03A22D5E0D91}"/>
                  </a:ext>
                </a:extLst>
              </p:cNvPr>
              <p:cNvSpPr/>
              <p:nvPr/>
            </p:nvSpPr>
            <p:spPr>
              <a:xfrm>
                <a:off x="10715625" y="5476874"/>
                <a:ext cx="1304925" cy="132556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Stethoscope">
                <a:extLst>
                  <a:ext uri="{FF2B5EF4-FFF2-40B4-BE49-F238E27FC236}">
                    <a16:creationId xmlns:a16="http://schemas.microsoft.com/office/drawing/2014/main" id="{22A47779-0FE3-4DBB-AB2A-2488A5A2FD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1412" y="5591147"/>
                <a:ext cx="1097280" cy="1097280"/>
              </a:xfrm>
              <a:prstGeom prst="rect">
                <a:avLst/>
              </a:prstGeom>
              <a:effectLst>
                <a:outerShdw blurRad="50800" dist="38100" dir="5400000" algn="t" rotWithShape="0">
                  <a:prstClr val="black">
                    <a:alpha val="40000"/>
                  </a:prstClr>
                </a:outerShdw>
              </a:effectLst>
            </p:spPr>
          </p:pic>
          <p:sp>
            <p:nvSpPr>
              <p:cNvPr id="27" name="Right Triangle 26">
                <a:extLst>
                  <a:ext uri="{FF2B5EF4-FFF2-40B4-BE49-F238E27FC236}">
                    <a16:creationId xmlns:a16="http://schemas.microsoft.com/office/drawing/2014/main" id="{6A307EAD-EA77-4308-8DDF-78A3AE81643F}"/>
                  </a:ext>
                </a:extLst>
              </p:cNvPr>
              <p:cNvSpPr/>
              <p:nvPr/>
            </p:nvSpPr>
            <p:spPr>
              <a:xfrm rot="16200000">
                <a:off x="9743645" y="5338905"/>
                <a:ext cx="834011" cy="1109950"/>
              </a:xfrm>
              <a:prstGeom prst="rtTriangl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9BDFC29-148D-4F58-B242-411397B58888}"/>
                  </a:ext>
                </a:extLst>
              </p:cNvPr>
              <p:cNvSpPr/>
              <p:nvPr/>
            </p:nvSpPr>
            <p:spPr>
              <a:xfrm>
                <a:off x="12020550" y="5476874"/>
                <a:ext cx="171450" cy="834012"/>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Triangle 28">
                <a:extLst>
                  <a:ext uri="{FF2B5EF4-FFF2-40B4-BE49-F238E27FC236}">
                    <a16:creationId xmlns:a16="http://schemas.microsoft.com/office/drawing/2014/main" id="{239A5759-854D-451C-A3DB-AE3B772C720B}"/>
                  </a:ext>
                </a:extLst>
              </p:cNvPr>
              <p:cNvSpPr/>
              <p:nvPr/>
            </p:nvSpPr>
            <p:spPr>
              <a:xfrm>
                <a:off x="0" y="5748050"/>
                <a:ext cx="1905000" cy="110995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Rectangle 21">
              <a:extLst>
                <a:ext uri="{FF2B5EF4-FFF2-40B4-BE49-F238E27FC236}">
                  <a16:creationId xmlns:a16="http://schemas.microsoft.com/office/drawing/2014/main" id="{B158E30F-DD42-4683-96FD-0019361C358A}"/>
                </a:ext>
              </a:extLst>
            </p:cNvPr>
            <p:cNvSpPr/>
            <p:nvPr/>
          </p:nvSpPr>
          <p:spPr>
            <a:xfrm>
              <a:off x="8862877" y="5971800"/>
              <a:ext cx="288000" cy="339086"/>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15" name="TextBox 14">
            <a:extLst>
              <a:ext uri="{FF2B5EF4-FFF2-40B4-BE49-F238E27FC236}">
                <a16:creationId xmlns:a16="http://schemas.microsoft.com/office/drawing/2014/main" id="{CAF7232D-BA02-44D8-86B1-05A8A2A547E1}"/>
              </a:ext>
            </a:extLst>
          </p:cNvPr>
          <p:cNvSpPr txBox="1">
            <a:spLocks/>
          </p:cNvSpPr>
          <p:nvPr/>
        </p:nvSpPr>
        <p:spPr>
          <a:xfrm>
            <a:off x="8236692" y="1957793"/>
            <a:ext cx="3672000" cy="3385479"/>
          </a:xfrm>
          <a:prstGeom prst="rect">
            <a:avLst/>
          </a:prstGeom>
          <a:noFill/>
        </p:spPr>
        <p:txBody>
          <a:bodyPr wrap="square" rtlCol="0">
            <a:spAutoFit/>
          </a:bodyPr>
          <a:lstStyle/>
          <a:p>
            <a:pPr>
              <a:lnSpc>
                <a:spcPct val="120000"/>
              </a:lnSpc>
              <a:buClr>
                <a:schemeClr val="tx1">
                  <a:lumMod val="75000"/>
                  <a:lumOff val="25000"/>
                </a:schemeClr>
              </a:buClr>
              <a:buSzPct val="125000"/>
            </a:pPr>
            <a:r>
              <a:rPr lang="en-US" dirty="0">
                <a:solidFill>
                  <a:schemeClr val="tx1">
                    <a:lumMod val="75000"/>
                    <a:lumOff val="25000"/>
                  </a:schemeClr>
                </a:solidFill>
                <a:latin typeface="Segoe UI" panose="020B0502040204020203" pitchFamily="34" charset="0"/>
                <a:cs typeface="Segoe UI" panose="020B0502040204020203" pitchFamily="34" charset="0"/>
              </a:rPr>
              <a:t>The graph shows the comparison between different local health districts with respect the beds per 1000 person. The red line indicates average of 2 beds per 1000 persons required.</a:t>
            </a:r>
          </a:p>
          <a:p>
            <a:pPr>
              <a:lnSpc>
                <a:spcPct val="120000"/>
              </a:lnSpc>
              <a:buClr>
                <a:schemeClr val="tx1">
                  <a:lumMod val="75000"/>
                  <a:lumOff val="25000"/>
                </a:schemeClr>
              </a:buClr>
              <a:buSzPct val="125000"/>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ct val="120000"/>
              </a:lnSpc>
              <a:buClr>
                <a:schemeClr val="tx1">
                  <a:lumMod val="75000"/>
                  <a:lumOff val="25000"/>
                </a:schemeClr>
              </a:buClr>
              <a:buSzPct val="125000"/>
            </a:pPr>
            <a:r>
              <a:rPr lang="en-US" dirty="0">
                <a:solidFill>
                  <a:schemeClr val="tx1">
                    <a:lumMod val="75000"/>
                    <a:lumOff val="25000"/>
                  </a:schemeClr>
                </a:solidFill>
                <a:latin typeface="Segoe UI" panose="020B0502040204020203" pitchFamily="34" charset="0"/>
                <a:cs typeface="Segoe UI" panose="020B0502040204020203" pitchFamily="34" charset="0"/>
              </a:rPr>
              <a:t>It shows that there are few districts which fall below the standard.</a:t>
            </a:r>
          </a:p>
        </p:txBody>
      </p:sp>
      <p:pic>
        <p:nvPicPr>
          <p:cNvPr id="4" name="Picture 3">
            <a:extLst>
              <a:ext uri="{FF2B5EF4-FFF2-40B4-BE49-F238E27FC236}">
                <a16:creationId xmlns:a16="http://schemas.microsoft.com/office/drawing/2014/main" id="{57514A4B-97D7-41BB-9B24-5913204A2FA9}"/>
              </a:ext>
            </a:extLst>
          </p:cNvPr>
          <p:cNvPicPr>
            <a:picLocks/>
          </p:cNvPicPr>
          <p:nvPr/>
        </p:nvPicPr>
        <p:blipFill>
          <a:blip r:embed="rId5"/>
          <a:stretch>
            <a:fillRect/>
          </a:stretch>
        </p:blipFill>
        <p:spPr>
          <a:xfrm>
            <a:off x="283308" y="1495136"/>
            <a:ext cx="7771500" cy="4320000"/>
          </a:xfrm>
          <a:prstGeom prst="rect">
            <a:avLst/>
          </a:prstGeom>
        </p:spPr>
      </p:pic>
    </p:spTree>
    <p:extLst>
      <p:ext uri="{BB962C8B-B14F-4D97-AF65-F5344CB8AC3E}">
        <p14:creationId xmlns:p14="http://schemas.microsoft.com/office/powerpoint/2010/main" val="174421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169573"/>
            <a:ext cx="11625384" cy="1325563"/>
          </a:xfrm>
        </p:spPr>
        <p:txBody>
          <a:bodyPr>
            <a:normAutofit/>
          </a:bodyPr>
          <a:lstStyle/>
          <a:p>
            <a:r>
              <a:rPr lang="en-US" sz="3600" b="1" dirty="0">
                <a:solidFill>
                  <a:srgbClr val="C00000"/>
                </a:solidFill>
                <a:latin typeface="Franklin Gothic Book" panose="020B0503020102020204" pitchFamily="34" charset="0"/>
                <a:cs typeface="Segoe UI" panose="020B0502040204020203" pitchFamily="34" charset="0"/>
              </a:rPr>
              <a:t>Identification of areas </a:t>
            </a:r>
            <a:r>
              <a:rPr lang="en-US" sz="3600" b="1">
                <a:solidFill>
                  <a:srgbClr val="C00000"/>
                </a:solidFill>
                <a:latin typeface="Franklin Gothic Book" panose="020B0503020102020204" pitchFamily="34" charset="0"/>
                <a:cs typeface="Segoe UI" panose="020B0502040204020203" pitchFamily="34" charset="0"/>
              </a:rPr>
              <a:t>of demand</a:t>
            </a:r>
            <a:endParaRPr lang="en-US" sz="3600" b="1" dirty="0">
              <a:solidFill>
                <a:srgbClr val="C00000"/>
              </a:solidFill>
              <a:latin typeface="Franklin Gothic Book" panose="020B0503020102020204" pitchFamily="34" charset="0"/>
              <a:cs typeface="Segoe UI" panose="020B0502040204020203" pitchFamily="34" charset="0"/>
            </a:endParaRPr>
          </a:p>
        </p:txBody>
      </p:sp>
      <p:grpSp>
        <p:nvGrpSpPr>
          <p:cNvPr id="20" name="Group 19">
            <a:extLst>
              <a:ext uri="{FF2B5EF4-FFF2-40B4-BE49-F238E27FC236}">
                <a16:creationId xmlns:a16="http://schemas.microsoft.com/office/drawing/2014/main" id="{2C140070-4D77-41ED-84D9-32F386DFA3A2}"/>
              </a:ext>
            </a:extLst>
          </p:cNvPr>
          <p:cNvGrpSpPr/>
          <p:nvPr/>
        </p:nvGrpSpPr>
        <p:grpSpPr>
          <a:xfrm>
            <a:off x="0" y="5476874"/>
            <a:ext cx="12192000" cy="1381126"/>
            <a:chOff x="0" y="5476874"/>
            <a:chExt cx="12192000" cy="1381126"/>
          </a:xfrm>
        </p:grpSpPr>
        <p:grpSp>
          <p:nvGrpSpPr>
            <p:cNvPr id="21" name="Group 20">
              <a:extLst>
                <a:ext uri="{FF2B5EF4-FFF2-40B4-BE49-F238E27FC236}">
                  <a16:creationId xmlns:a16="http://schemas.microsoft.com/office/drawing/2014/main" id="{358746F8-223C-48C6-BBDD-56EBE05C0413}"/>
                </a:ext>
              </a:extLst>
            </p:cNvPr>
            <p:cNvGrpSpPr/>
            <p:nvPr/>
          </p:nvGrpSpPr>
          <p:grpSpPr>
            <a:xfrm>
              <a:off x="0" y="5476874"/>
              <a:ext cx="12192000" cy="1381126"/>
              <a:chOff x="0" y="5476874"/>
              <a:chExt cx="12192000" cy="1381126"/>
            </a:xfrm>
          </p:grpSpPr>
          <p:sp>
            <p:nvSpPr>
              <p:cNvPr id="23" name="Right Triangle 22">
                <a:extLst>
                  <a:ext uri="{FF2B5EF4-FFF2-40B4-BE49-F238E27FC236}">
                    <a16:creationId xmlns:a16="http://schemas.microsoft.com/office/drawing/2014/main" id="{B626AEC3-9AB8-466F-A2FE-C0B9B1571BC4}"/>
                  </a:ext>
                </a:extLst>
              </p:cNvPr>
              <p:cNvSpPr/>
              <p:nvPr/>
            </p:nvSpPr>
            <p:spPr>
              <a:xfrm rot="5400000">
                <a:off x="9191732" y="5884806"/>
                <a:ext cx="835200" cy="100800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47FA060B-D920-4518-8581-EEBD307AEE45}"/>
                  </a:ext>
                </a:extLst>
              </p:cNvPr>
              <p:cNvSpPr/>
              <p:nvPr/>
            </p:nvSpPr>
            <p:spPr>
              <a:xfrm>
                <a:off x="0" y="6310886"/>
                <a:ext cx="12192000" cy="547114"/>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C3E9682D-E4DB-4581-A6A5-03A22D5E0D91}"/>
                  </a:ext>
                </a:extLst>
              </p:cNvPr>
              <p:cNvSpPr/>
              <p:nvPr/>
            </p:nvSpPr>
            <p:spPr>
              <a:xfrm>
                <a:off x="10715625" y="5476874"/>
                <a:ext cx="1304925" cy="1325565"/>
              </a:xfrm>
              <a:prstGeom prst="rect">
                <a:avLst/>
              </a:prstGeom>
              <a:solidFill>
                <a:srgbClr val="990033"/>
              </a:solidFill>
              <a:ln>
                <a:solidFill>
                  <a:srgbClr val="9900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6" name="Graphic 25" descr="Stethoscope">
                <a:extLst>
                  <a:ext uri="{FF2B5EF4-FFF2-40B4-BE49-F238E27FC236}">
                    <a16:creationId xmlns:a16="http://schemas.microsoft.com/office/drawing/2014/main" id="{22A47779-0FE3-4DBB-AB2A-2488A5A2FD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11412" y="5591147"/>
                <a:ext cx="1097280" cy="1097280"/>
              </a:xfrm>
              <a:prstGeom prst="rect">
                <a:avLst/>
              </a:prstGeom>
              <a:effectLst>
                <a:outerShdw blurRad="50800" dist="38100" dir="5400000" algn="t" rotWithShape="0">
                  <a:prstClr val="black">
                    <a:alpha val="40000"/>
                  </a:prstClr>
                </a:outerShdw>
              </a:effectLst>
            </p:spPr>
          </p:pic>
          <p:sp>
            <p:nvSpPr>
              <p:cNvPr id="27" name="Right Triangle 26">
                <a:extLst>
                  <a:ext uri="{FF2B5EF4-FFF2-40B4-BE49-F238E27FC236}">
                    <a16:creationId xmlns:a16="http://schemas.microsoft.com/office/drawing/2014/main" id="{6A307EAD-EA77-4308-8DDF-78A3AE81643F}"/>
                  </a:ext>
                </a:extLst>
              </p:cNvPr>
              <p:cNvSpPr/>
              <p:nvPr/>
            </p:nvSpPr>
            <p:spPr>
              <a:xfrm rot="16200000">
                <a:off x="9743645" y="5338905"/>
                <a:ext cx="834011" cy="1109950"/>
              </a:xfrm>
              <a:prstGeom prst="rtTriangle">
                <a:avLst/>
              </a:prstGeom>
              <a:solidFill>
                <a:srgbClr val="D60093"/>
              </a:solidFill>
              <a:ln>
                <a:solidFill>
                  <a:srgbClr val="D600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89BDFC29-148D-4F58-B242-411397B58888}"/>
                  </a:ext>
                </a:extLst>
              </p:cNvPr>
              <p:cNvSpPr/>
              <p:nvPr/>
            </p:nvSpPr>
            <p:spPr>
              <a:xfrm>
                <a:off x="12020550" y="5476874"/>
                <a:ext cx="171450" cy="834012"/>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ight Triangle 28">
                <a:extLst>
                  <a:ext uri="{FF2B5EF4-FFF2-40B4-BE49-F238E27FC236}">
                    <a16:creationId xmlns:a16="http://schemas.microsoft.com/office/drawing/2014/main" id="{239A5759-854D-451C-A3DB-AE3B772C720B}"/>
                  </a:ext>
                </a:extLst>
              </p:cNvPr>
              <p:cNvSpPr/>
              <p:nvPr/>
            </p:nvSpPr>
            <p:spPr>
              <a:xfrm>
                <a:off x="0" y="5748050"/>
                <a:ext cx="1905000" cy="1109950"/>
              </a:xfrm>
              <a:prstGeom prst="rtTriangle">
                <a:avLst/>
              </a:prstGeom>
              <a:solidFill>
                <a:srgbClr val="AC0056"/>
              </a:solidFill>
              <a:ln>
                <a:solidFill>
                  <a:srgbClr val="AC00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2" name="Rectangle 21">
              <a:extLst>
                <a:ext uri="{FF2B5EF4-FFF2-40B4-BE49-F238E27FC236}">
                  <a16:creationId xmlns:a16="http://schemas.microsoft.com/office/drawing/2014/main" id="{B158E30F-DD42-4683-96FD-0019361C358A}"/>
                </a:ext>
              </a:extLst>
            </p:cNvPr>
            <p:cNvSpPr/>
            <p:nvPr/>
          </p:nvSpPr>
          <p:spPr>
            <a:xfrm>
              <a:off x="8862877" y="5971800"/>
              <a:ext cx="288000" cy="339086"/>
            </a:xfrm>
            <a:prstGeom prst="rect">
              <a:avLst/>
            </a:prstGeom>
            <a:solidFill>
              <a:srgbClr val="FF6699"/>
            </a:solidFill>
            <a:ln>
              <a:solidFill>
                <a:srgbClr val="FF66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 name="Picture 3">
            <a:extLst>
              <a:ext uri="{FF2B5EF4-FFF2-40B4-BE49-F238E27FC236}">
                <a16:creationId xmlns:a16="http://schemas.microsoft.com/office/drawing/2014/main" id="{3A2E03E7-307C-4336-86C0-FAC42C1F9464}"/>
              </a:ext>
            </a:extLst>
          </p:cNvPr>
          <p:cNvPicPr>
            <a:picLocks noChangeAspect="1"/>
          </p:cNvPicPr>
          <p:nvPr/>
        </p:nvPicPr>
        <p:blipFill>
          <a:blip r:embed="rId5"/>
          <a:stretch>
            <a:fillRect/>
          </a:stretch>
        </p:blipFill>
        <p:spPr>
          <a:xfrm>
            <a:off x="384569" y="1406813"/>
            <a:ext cx="7200000" cy="4336167"/>
          </a:xfrm>
          <a:prstGeom prst="rect">
            <a:avLst/>
          </a:prstGeom>
          <a:ln>
            <a:noFill/>
          </a:ln>
          <a:effectLst>
            <a:outerShdw blurRad="292100" dist="139700" dir="2700000" algn="tl" rotWithShape="0">
              <a:srgbClr val="333333">
                <a:alpha val="65000"/>
              </a:srgbClr>
            </a:outerShdw>
            <a:softEdge rad="12700"/>
          </a:effectLst>
        </p:spPr>
      </p:pic>
      <p:sp>
        <p:nvSpPr>
          <p:cNvPr id="16" name="TextBox 15">
            <a:extLst>
              <a:ext uri="{FF2B5EF4-FFF2-40B4-BE49-F238E27FC236}">
                <a16:creationId xmlns:a16="http://schemas.microsoft.com/office/drawing/2014/main" id="{192221F9-F51D-478E-A4FD-4FEED45F18BD}"/>
              </a:ext>
            </a:extLst>
          </p:cNvPr>
          <p:cNvSpPr txBox="1"/>
          <p:nvPr/>
        </p:nvSpPr>
        <p:spPr>
          <a:xfrm>
            <a:off x="7979743" y="1859339"/>
            <a:ext cx="3672000" cy="31393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The local health districts having ratio lower than required are Northern Sydney , South Eastern Sydney , South Western Sydney and Western Sydney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lumMod val="75000"/>
                  <a:lumOff val="25000"/>
                </a:schemeClr>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Therefore, these districts should be provided more hospitals to cover the shortage. The map below shows the areas of shortage.</a:t>
            </a:r>
            <a:r>
              <a:rPr kumimoji="0" lang="en-US" altLang="en-US" sz="14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rPr>
              <a:t> </a:t>
            </a:r>
            <a:endParaRPr kumimoji="0" lang="en-US" altLang="en-US" sz="4000" b="0" i="0" u="none" strike="noStrike" cap="none" normalizeH="0" baseline="0" dirty="0">
              <a:ln>
                <a:noFill/>
              </a:ln>
              <a:solidFill>
                <a:schemeClr val="tx1">
                  <a:lumMod val="75000"/>
                  <a:lumOff val="25000"/>
                </a:schemeClr>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6092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Research presentation_RVA_v3" id="{DF2794B4-2314-4F87-8639-5DCB9EEE28EE}" vid="{3B969E49-204F-4FF6-BD10-D26195B8D4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A875DA-F9FD-4F83-A049-3B1027B542DE}">
  <ds:schemaRefs>
    <ds:schemaRef ds:uri="http://schemas.microsoft.com/sharepoint/v3/contenttype/forms"/>
  </ds:schemaRefs>
</ds:datastoreItem>
</file>

<file path=customXml/itemProps2.xml><?xml version="1.0" encoding="utf-8"?>
<ds:datastoreItem xmlns:ds="http://schemas.openxmlformats.org/officeDocument/2006/customXml" ds:itemID="{03C7D9E6-B0D9-433E-BD46-EB60F64F4DA8}">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16c05727-aa75-4e4a-9b5f-8a80a1165891"/>
    <ds:schemaRef ds:uri="http://purl.org/dc/terms/"/>
    <ds:schemaRef ds:uri="http://schemas.openxmlformats.org/package/2006/metadata/core-properties"/>
    <ds:schemaRef ds:uri="71af3243-3dd4-4a8d-8c0d-dd76da1f02a5"/>
  </ds:schemaRefs>
</ds:datastoreItem>
</file>

<file path=customXml/itemProps3.xml><?xml version="1.0" encoding="utf-8"?>
<ds:datastoreItem xmlns:ds="http://schemas.openxmlformats.org/officeDocument/2006/customXml" ds:itemID="{B2AB02E3-5ADF-4BF0-9C1B-35CDF3FE95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Research presentation</Template>
  <TotalTime>357</TotalTime>
  <Words>369</Words>
  <Application>Microsoft Office PowerPoint</Application>
  <PresentationFormat>Widescreen</PresentationFormat>
  <Paragraphs>42</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Franklin Gothic Book</vt:lpstr>
      <vt:lpstr>Segoe UI</vt:lpstr>
      <vt:lpstr>Wingdings</vt:lpstr>
      <vt:lpstr>Office Theme</vt:lpstr>
      <vt:lpstr>Understanding Hospital Demand in New South Wales Australia</vt:lpstr>
      <vt:lpstr>Providing better healthcare!</vt:lpstr>
      <vt:lpstr>Data acquisition and cleaning</vt:lpstr>
      <vt:lpstr>Methodology </vt:lpstr>
      <vt:lpstr>Distribution of public health services </vt:lpstr>
      <vt:lpstr>Current situation of public health services availability</vt:lpstr>
      <vt:lpstr>Identification of areas of 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Hospital Demand in New South Wales Australia</dc:title>
  <dc:creator>- -</dc:creator>
  <cp:lastModifiedBy>- -</cp:lastModifiedBy>
  <cp:revision>22</cp:revision>
  <dcterms:created xsi:type="dcterms:W3CDTF">2021-08-14T06:24:25Z</dcterms:created>
  <dcterms:modified xsi:type="dcterms:W3CDTF">2021-08-24T14:12:59Z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