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Performance Comparison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Hours per Month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Manual Process</c:v>
                </c:pt>
                <c:pt idx="1">
                  <c:v>AI-Assisted Process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240</c:v>
                </c:pt>
                <c:pt idx="1">
                  <c:v>48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Error Rate %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Manual Process</c:v>
                </c:pt>
                <c:pt idx="1">
                  <c:v>AI-Assisted Process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</c:v>
                </c:pt>
                <c:pt idx="1">
                  <c:v>0.5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2C3E50"/>
                </a:solidFill>
              </a:defRPr>
            </a:pPr>
            <a:r>
              <a:t>Financial Data Transformation Platform (FTT-ML)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34495E"/>
                </a:solidFill>
              </a:defRPr>
            </a:pPr>
            <a:r>
              <a:t>AI-Powered Financial Data Processing</a:t>
            </a:r>
          </a:p>
          <a:p>
            <a:r>
              <a:t>Executive Overview &amp; Technical Architecture</a:t>
            </a:r>
          </a:p>
          <a:p/>
          <a:p>
            <a:r>
              <a:t>Leveraging Large Language Models for Automated Data Reconciliation,</a:t>
            </a:r>
          </a:p>
          <a:p>
            <a:r>
              <a:t>Transformation, and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600" b="1">
                <a:solidFill>
                  <a:srgbClr val="0D47A1"/>
                </a:solidFill>
              </a:defRPr>
            </a:pPr>
            <a:r>
              <a:t>FTT-ML ADVANTAGES:</a:t>
            </a:r>
          </a:p>
          <a:p>
            <a:pPr>
              <a:defRPr sz="1300"/>
            </a:pPr>
          </a:p>
          <a:p>
            <a:pPr>
              <a:defRPr sz="1300"/>
            </a:pPr>
            <a:r>
              <a:t>✓ Multi-provider LLM integration</a:t>
            </a:r>
          </a:p>
          <a:p>
            <a:pPr>
              <a:defRPr sz="1300"/>
            </a:pPr>
            <a:r>
              <a:t>✓ Financial domain AI specialization</a:t>
            </a:r>
          </a:p>
          <a:p>
            <a:pPr>
              <a:defRPr sz="1300"/>
            </a:pPr>
            <a:r>
              <a:t>✓ Human-in-the-loop validation</a:t>
            </a:r>
          </a:p>
          <a:p>
            <a:pPr>
              <a:defRPr sz="1300"/>
            </a:pPr>
            <a:r>
              <a:t>✓ Enterprise security &amp; compliance</a:t>
            </a:r>
          </a:p>
          <a:p>
            <a:pPr>
              <a:defRPr sz="1300"/>
            </a:pPr>
            <a:r>
              <a:t>✓ Scalable AWS cloud architecture</a:t>
            </a:r>
          </a:p>
          <a:p>
            <a:pPr>
              <a:defRPr sz="1300"/>
            </a:pPr>
            <a:r>
              <a:t>✓ Natural language configuration</a:t>
            </a:r>
          </a:p>
          <a:p>
            <a:pPr>
              <a:defRPr sz="1300"/>
            </a:pPr>
            <a:r>
              <a:t>✓ Continuous AI learning</a:t>
            </a:r>
          </a:p>
          <a:p>
            <a:pPr>
              <a:defRPr sz="1300"/>
            </a:pPr>
            <a:r>
              <a:t>✓ Complete audit trail</a:t>
            </a:r>
          </a:p>
          <a:p>
            <a:pPr>
              <a:defRPr sz="1300"/>
            </a:pPr>
            <a:r>
              <a:t>✓ Real-time processing capabilities</a:t>
            </a:r>
          </a:p>
          <a:p>
            <a:pPr>
              <a:defRPr sz="1300"/>
            </a:pPr>
          </a:p>
          <a:p>
            <a:pPr>
              <a:defRPr sz="1600" b="1">
                <a:solidFill>
                  <a:srgbClr val="0D47A1"/>
                </a:solidFill>
              </a:defRPr>
            </a:pPr>
            <a:r>
              <a:t>TECHNOLOGY DIFFERENTIATION:</a:t>
            </a:r>
          </a:p>
          <a:p>
            <a:pPr>
              <a:defRPr sz="1300"/>
            </a:pPr>
            <a:r>
              <a:t>• Purpose-built for financial data</a:t>
            </a:r>
          </a:p>
          <a:p>
            <a:pPr>
              <a:defRPr sz="1300"/>
            </a:pPr>
            <a:r>
              <a:t>• AI-first architecture</a:t>
            </a:r>
          </a:p>
          <a:p>
            <a:pPr>
              <a:defRPr sz="1300"/>
            </a:pPr>
            <a:r>
              <a:t>• Pluggable LLM ecosystem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600" b="1">
                <a:solidFill>
                  <a:srgbClr val="0D47A1"/>
                </a:solidFill>
              </a:defRPr>
            </a:pPr>
            <a:r>
              <a:t>MARKET POSITION:</a:t>
            </a:r>
          </a:p>
          <a:p>
            <a:pPr>
              <a:defRPr sz="1300"/>
            </a:pPr>
          </a:p>
          <a:p>
            <a:pPr>
              <a:defRPr sz="1300"/>
            </a:pPr>
            <a:r>
              <a:t>⚡ First-mover advantage in AI-powered</a:t>
            </a:r>
          </a:p>
          <a:p>
            <a:pPr>
              <a:defRPr sz="1300"/>
            </a:pPr>
            <a:r>
              <a:t>   financial data processing</a:t>
            </a:r>
          </a:p>
          <a:p>
            <a:pPr>
              <a:defRPr sz="1300"/>
            </a:pPr>
          </a:p>
          <a:p>
            <a:pPr>
              <a:defRPr sz="1300"/>
            </a:pPr>
            <a:r>
              <a:t>🎯 Addresses $50B+ market opportunity</a:t>
            </a:r>
          </a:p>
          <a:p>
            <a:pPr>
              <a:defRPr sz="1300"/>
            </a:pPr>
            <a:r>
              <a:t>   in financial data management</a:t>
            </a:r>
          </a:p>
          <a:p>
            <a:pPr>
              <a:defRPr sz="1300"/>
            </a:pPr>
          </a:p>
          <a:p>
            <a:pPr>
              <a:defRPr sz="1300"/>
            </a:pPr>
            <a:r>
              <a:t>🚀 Potential for product commercialization</a:t>
            </a:r>
          </a:p>
          <a:p>
            <a:pPr>
              <a:defRPr sz="1300"/>
            </a:pPr>
            <a:r>
              <a:t>   to external financial institutions</a:t>
            </a:r>
          </a:p>
          <a:p>
            <a:pPr>
              <a:defRPr sz="1300"/>
            </a:pPr>
          </a:p>
          <a:p>
            <a:pPr>
              <a:defRPr sz="1300"/>
            </a:pPr>
            <a:r>
              <a:t>📈 Foundation for advanced AI initiatives:</a:t>
            </a:r>
          </a:p>
          <a:p>
            <a:pPr>
              <a:defRPr sz="1300"/>
            </a:pPr>
            <a:r>
              <a:t>   • Predictive analytics</a:t>
            </a:r>
          </a:p>
          <a:p>
            <a:pPr>
              <a:defRPr sz="1300"/>
            </a:pPr>
            <a:r>
              <a:t>   • Risk modeling</a:t>
            </a:r>
          </a:p>
          <a:p>
            <a:pPr>
              <a:defRPr sz="1300"/>
            </a:pPr>
            <a:r>
              <a:t>   • Regulatory intelligence</a:t>
            </a:r>
          </a:p>
          <a:p>
            <a:pPr>
              <a:defRPr sz="1300"/>
            </a:pPr>
            <a:r>
              <a:t>   • Automated reporting</a:t>
            </a:r>
          </a:p>
          <a:p>
            <a:pPr>
              <a:defRPr sz="1300"/>
            </a:pPr>
          </a:p>
          <a:p>
            <a:pPr>
              <a:defRPr sz="1300"/>
            </a:pPr>
            <a:r>
              <a:t>🏆 Positions organization as AI leader</a:t>
            </a:r>
          </a:p>
          <a:p>
            <a:pPr>
              <a:defRPr sz="1300"/>
            </a:pPr>
            <a:r>
              <a:t>   in financial services industry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Investment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 b="1">
                <a:solidFill>
                  <a:srgbClr val="C62828"/>
                </a:solidFill>
              </a:defRPr>
            </a:pPr>
            <a:r>
              <a:t>IMMEDIATE ACTIONS REQUIRED:</a:t>
            </a:r>
          </a:p>
          <a:p>
            <a:pPr>
              <a:defRPr sz="1500"/>
            </a:pPr>
          </a:p>
          <a:p>
            <a:pPr>
              <a:defRPr sz="1500"/>
            </a:pPr>
            <a:r>
              <a:t>1. Executive Approval for Phase 1 Implementation</a:t>
            </a:r>
          </a:p>
          <a:p>
            <a:pPr>
              <a:defRPr sz="1500"/>
            </a:pPr>
            <a:r>
              <a:t>   • Budget allocation: $500K for infrastructure and development</a:t>
            </a:r>
          </a:p>
          <a:p>
            <a:pPr>
              <a:defRPr sz="1500"/>
            </a:pPr>
            <a:r>
              <a:t>   • Team assignment: 5 developers + 2 AI specialists</a:t>
            </a:r>
          </a:p>
          <a:p>
            <a:pPr>
              <a:defRPr sz="1500"/>
            </a:pPr>
            <a:r>
              <a:t>   • Timeline: 6-month implementation plan</a:t>
            </a:r>
          </a:p>
          <a:p>
            <a:pPr>
              <a:defRPr sz="1500"/>
            </a:pPr>
          </a:p>
          <a:p>
            <a:pPr>
              <a:defRPr sz="1500"/>
            </a:pPr>
            <a:r>
              <a:t>2. Technology Partnership Decisions</a:t>
            </a:r>
          </a:p>
          <a:p>
            <a:pPr>
              <a:defRPr sz="1500"/>
            </a:pPr>
            <a:r>
              <a:t>   • LLM provider licensing agreements</a:t>
            </a:r>
          </a:p>
          <a:p>
            <a:pPr>
              <a:defRPr sz="1500"/>
            </a:pPr>
            <a:r>
              <a:t>   • AWS enterprise account setup</a:t>
            </a:r>
          </a:p>
          <a:p>
            <a:pPr>
              <a:defRPr sz="1500"/>
            </a:pPr>
            <a:r>
              <a:t>   • Security and compliance reviews</a:t>
            </a:r>
          </a:p>
          <a:p>
            <a:pPr>
              <a:defRPr sz="1500"/>
            </a:pPr>
          </a:p>
          <a:p>
            <a:pPr>
              <a:defRPr sz="1500"/>
            </a:pPr>
            <a:r>
              <a:t>3. Change Management Planning</a:t>
            </a:r>
          </a:p>
          <a:p>
            <a:pPr>
              <a:defRPr sz="1500"/>
            </a:pPr>
            <a:r>
              <a:t>   • User training and adoption strategy</a:t>
            </a:r>
          </a:p>
          <a:p>
            <a:pPr>
              <a:defRPr sz="1500"/>
            </a:pPr>
            <a:r>
              <a:t>   • Process documentation and knowledge transfer</a:t>
            </a:r>
          </a:p>
          <a:p>
            <a:pPr>
              <a:defRPr sz="1500"/>
            </a:pPr>
            <a:r>
              <a:t>   • Success metrics and KPI definition</a:t>
            </a:r>
          </a:p>
          <a:p>
            <a:pPr>
              <a:defRPr sz="1500"/>
            </a:pPr>
          </a:p>
          <a:p>
            <a:pPr>
              <a:defRPr sz="1800" b="1">
                <a:solidFill>
                  <a:srgbClr val="C62828"/>
                </a:solidFill>
              </a:defRPr>
            </a:pPr>
            <a:r>
              <a:t>EXPECTED OUTCOMES:</a:t>
            </a:r>
          </a:p>
          <a:p>
            <a:pPr>
              <a:defRPr sz="1500"/>
            </a:pPr>
            <a:r>
              <a:t>• 18-month ROI with $1.2M in operational savings</a:t>
            </a:r>
          </a:p>
          <a:p>
            <a:pPr>
              <a:defRPr sz="1500"/>
            </a:pPr>
            <a:r>
              <a:t>• Strategic platform for future AI initiatives</a:t>
            </a:r>
          </a:p>
          <a:p>
            <a:pPr>
              <a:defRPr sz="1500"/>
            </a:pPr>
            <a:r>
              <a:t>• Industry leadership in financial AI applications</a:t>
            </a:r>
          </a:p>
          <a:p>
            <a:pPr>
              <a:defRPr sz="1500"/>
            </a:pPr>
            <a:r>
              <a:t>• Foundation for potential product commercialization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Summary: AI-Driven Financial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E7D32"/>
                </a:solidFill>
              </a:defRPr>
            </a:pPr>
            <a:r>
              <a:t>• Revolutionary AI-first approach to financial data processing</a:t>
            </a:r>
          </a:p>
          <a:p>
            <a:pPr>
              <a:defRPr sz="1600">
                <a:solidFill>
                  <a:srgbClr val="2E7D32"/>
                </a:solidFill>
              </a:defRPr>
            </a:pPr>
            <a:r>
              <a:t>• Reduces manual effort by 80% through intelligent automation</a:t>
            </a:r>
          </a:p>
          <a:p>
            <a:pPr>
              <a:defRPr sz="1600">
                <a:solidFill>
                  <a:srgbClr val="2E7D32"/>
                </a:solidFill>
              </a:defRPr>
            </a:pPr>
            <a:r>
              <a:t>• Processes 50,000-100,000 financial records with AI assistance</a:t>
            </a:r>
          </a:p>
          <a:p>
            <a:pPr>
              <a:defRPr sz="1600">
                <a:solidFill>
                  <a:srgbClr val="2E7D32"/>
                </a:solidFill>
              </a:defRPr>
            </a:pPr>
            <a:r>
              <a:t>• Multi-provider LLM integration (OpenAI, Anthropic, Google, Internal)</a:t>
            </a:r>
          </a:p>
          <a:p>
            <a:pPr>
              <a:defRPr sz="1600">
                <a:solidFill>
                  <a:srgbClr val="2E7D32"/>
                </a:solidFill>
              </a:defRPr>
            </a:pPr>
            <a:r>
              <a:t>• Enterprise-ready with AWS cloud infrastructure</a:t>
            </a:r>
          </a:p>
          <a:p>
            <a:pPr>
              <a:defRPr sz="1600">
                <a:solidFill>
                  <a:srgbClr val="2E7D32"/>
                </a:solidFill>
              </a:defRPr>
            </a:pPr>
            <a:r>
              <a:t>• Maintains human oversight for financial accuracy and compliance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Key AI Capabilities:</a:t>
            </a:r>
          </a:p>
          <a:p>
            <a:pPr lvl="1">
              <a:defRPr sz="1600">
                <a:solidFill>
                  <a:srgbClr val="0D47A1"/>
                </a:solidFill>
              </a:defRPr>
            </a:pPr>
            <a:r>
              <a:t>  ✓ Natural language to configuration generation</a:t>
            </a:r>
          </a:p>
          <a:p>
            <a:pPr lvl="1">
              <a:defRPr sz="1600">
                <a:solidFill>
                  <a:srgbClr val="0D47A1"/>
                </a:solidFill>
              </a:defRPr>
            </a:pPr>
            <a:r>
              <a:t>  ✓ Intelligent pattern recognition and matching</a:t>
            </a:r>
          </a:p>
          <a:p>
            <a:pPr lvl="1">
              <a:defRPr sz="1600">
                <a:solidFill>
                  <a:srgbClr val="0D47A1"/>
                </a:solidFill>
              </a:defRPr>
            </a:pPr>
            <a:r>
              <a:t>  ✓ Auto-suggested reconciliation rules</a:t>
            </a:r>
          </a:p>
          <a:p>
            <a:pPr lvl="1">
              <a:defRPr sz="1600">
                <a:solidFill>
                  <a:srgbClr val="0D47A1"/>
                </a:solidFill>
              </a:defRPr>
            </a:pPr>
            <a:r>
              <a:t>  ✓ Smart error detection and correction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Challenge &amp; AI-Powered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600" b="1">
                <a:solidFill>
                  <a:srgbClr val="B71C1C"/>
                </a:solidFill>
              </a:defRPr>
            </a:pPr>
            <a:r>
              <a:t>TRADITIONAL CHALLENGES: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• Manual data reconciliation is time-intensive</a:t>
            </a:r>
          </a:p>
          <a:p>
            <a:pPr>
              <a:defRPr sz="1400"/>
            </a:pPr>
            <a:r>
              <a:t>• Complex rule configuration requires technical expertise</a:t>
            </a:r>
          </a:p>
          <a:p>
            <a:pPr>
              <a:defRPr sz="1400"/>
            </a:pPr>
            <a:r>
              <a:t>• Error-prone manual pattern matching</a:t>
            </a:r>
          </a:p>
          <a:p>
            <a:pPr>
              <a:defRPr sz="1400"/>
            </a:pPr>
            <a:r>
              <a:t>• Inconsistent data transformation logic</a:t>
            </a:r>
          </a:p>
          <a:p>
            <a:pPr>
              <a:defRPr sz="1400"/>
            </a:pPr>
            <a:r>
              <a:t>• Limited scalability for large datasets</a:t>
            </a:r>
          </a:p>
          <a:p>
            <a:pPr>
              <a:defRPr sz="1400"/>
            </a:pPr>
            <a:r>
              <a:t>• High operational costs</a:t>
            </a:r>
          </a:p>
          <a:p>
            <a:pPr>
              <a:defRPr sz="1400"/>
            </a:pPr>
          </a:p>
          <a:p>
            <a:pPr>
              <a:defRPr sz="1600" b="1">
                <a:solidFill>
                  <a:srgbClr val="2E7D32"/>
                </a:solidFill>
              </a:defRPr>
            </a:pPr>
            <a:r>
              <a:t>FINANCIAL IMPACT:</a:t>
            </a:r>
          </a:p>
          <a:p>
            <a:pPr>
              <a:defRPr sz="1400"/>
            </a:pPr>
            <a:r>
              <a:t>• 60+ hours/month manual processing</a:t>
            </a:r>
          </a:p>
          <a:p>
            <a:pPr>
              <a:defRPr sz="1400"/>
            </a:pPr>
            <a:r>
              <a:t>• $50K+ annual operational overhead</a:t>
            </a:r>
          </a:p>
          <a:p>
            <a:pPr>
              <a:defRPr sz="1400"/>
            </a:pPr>
            <a:r>
              <a:t>• Risk of human error in critical calculations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600" b="1">
                <a:solidFill>
                  <a:srgbClr val="B71C1C"/>
                </a:solidFill>
              </a:defRPr>
            </a:pPr>
            <a:r>
              <a:t>AI-POWERED SOLUTION: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• LLM converts business requirements to technical rules</a:t>
            </a:r>
          </a:p>
          <a:p>
            <a:pPr>
              <a:defRPr sz="1400"/>
            </a:pPr>
            <a:r>
              <a:t>• Intelligent pattern recognition and auto-matching</a:t>
            </a:r>
          </a:p>
          <a:p>
            <a:pPr>
              <a:defRPr sz="1400"/>
            </a:pPr>
            <a:r>
              <a:t>• AI-suggested configurations with human validation</a:t>
            </a:r>
          </a:p>
          <a:p>
            <a:pPr>
              <a:defRPr sz="1400"/>
            </a:pPr>
            <a:r>
              <a:t>• Natural language processing for data understanding</a:t>
            </a:r>
          </a:p>
          <a:p>
            <a:pPr>
              <a:defRPr sz="1400"/>
            </a:pPr>
            <a:r>
              <a:t>• Automated error detection and recommendations</a:t>
            </a:r>
          </a:p>
          <a:p>
            <a:pPr>
              <a:defRPr sz="1400"/>
            </a:pPr>
            <a:r>
              <a:t>• Scalable cloud infrastructure</a:t>
            </a:r>
          </a:p>
          <a:p>
            <a:pPr>
              <a:defRPr sz="1400"/>
            </a:pPr>
          </a:p>
          <a:p>
            <a:pPr>
              <a:defRPr sz="1600" b="1">
                <a:solidFill>
                  <a:srgbClr val="2E7D32"/>
                </a:solidFill>
              </a:defRPr>
            </a:pPr>
            <a:r>
              <a:t>BUSINESS VALUE:</a:t>
            </a:r>
          </a:p>
          <a:p>
            <a:pPr>
              <a:defRPr sz="1400"/>
            </a:pPr>
            <a:r>
              <a:t>• 80% reduction in manual effort</a:t>
            </a:r>
          </a:p>
          <a:p>
            <a:pPr>
              <a:defRPr sz="1400"/>
            </a:pPr>
            <a:r>
              <a:t>• 95% faster configuration generation</a:t>
            </a:r>
          </a:p>
          <a:p>
            <a:pPr>
              <a:defRPr sz="1400"/>
            </a:pPr>
            <a:r>
              <a:t>• Enhanced accuracy with AI validation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AI &amp; Large Language Model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1">
                <a:solidFill>
                  <a:srgbClr val="0D47A1"/>
                </a:solidFill>
              </a:defRPr>
            </a:pPr>
            <a:r>
              <a:t>MULTI-PROVIDER LLM INTEGRATION:</a:t>
            </a:r>
          </a:p>
          <a:p>
            <a:pPr>
              <a:defRPr sz="1400"/>
            </a:pPr>
            <a:r>
              <a:t>• OpenAI GPT-4 Turbo - Advanced reasoning and analysis</a:t>
            </a:r>
          </a:p>
          <a:p>
            <a:pPr>
              <a:defRPr sz="1400"/>
            </a:pPr>
            <a:r>
              <a:t>• Anthropic Claude - Enhanced financial data understanding</a:t>
            </a:r>
          </a:p>
          <a:p>
            <a:pPr>
              <a:defRPr sz="1400"/>
            </a:pPr>
            <a:r>
              <a:t>• Google Gemini - Multimodal processing capabilities</a:t>
            </a:r>
          </a:p>
          <a:p>
            <a:pPr>
              <a:defRPr sz="1400"/>
            </a:pPr>
            <a:r>
              <a:t>• Internal JPMC LLM - Specialized financial domain knowledge</a:t>
            </a:r>
          </a:p>
          <a:p>
            <a:pPr>
              <a:defRPr sz="1400"/>
            </a:pPr>
          </a:p>
          <a:p>
            <a:pPr>
              <a:defRPr sz="1600" b="1">
                <a:solidFill>
                  <a:srgbClr val="0D47A1"/>
                </a:solidFill>
              </a:defRPr>
            </a:pPr>
            <a:r>
              <a:t>INTELLIGENT AUTOMATION FEATURES:</a:t>
            </a:r>
          </a:p>
          <a:p>
            <a:pPr>
              <a:defRPr sz="1400"/>
            </a:pPr>
            <a:r>
              <a:t>• Natural Language to Rules: 'Compare transactions by ID with $0.01 tolerance'</a:t>
            </a:r>
          </a:p>
          <a:p>
            <a:pPr>
              <a:defRPr sz="1400"/>
            </a:pPr>
            <a:r>
              <a:t>• Smart Pattern Recognition: Auto-detect reconciliation opportunities</a:t>
            </a:r>
          </a:p>
          <a:p>
            <a:pPr>
              <a:defRPr sz="1400"/>
            </a:pPr>
            <a:r>
              <a:t>• Configuration Generation: AI creates technical rules from business descriptions</a:t>
            </a:r>
          </a:p>
          <a:p>
            <a:pPr>
              <a:defRPr sz="1400"/>
            </a:pPr>
            <a:r>
              <a:t>• Error Analysis: Intelligent identification of data quality issues</a:t>
            </a:r>
          </a:p>
          <a:p>
            <a:pPr>
              <a:defRPr sz="1400"/>
            </a:pPr>
            <a:r>
              <a:t>• Validation Suggestions: AI recommends corrections and improvements</a:t>
            </a:r>
          </a:p>
          <a:p>
            <a:pPr>
              <a:defRPr sz="1400"/>
            </a:pPr>
          </a:p>
          <a:p>
            <a:pPr>
              <a:defRPr sz="1600" b="1">
                <a:solidFill>
                  <a:srgbClr val="0D47A1"/>
                </a:solidFill>
              </a:defRPr>
            </a:pPr>
            <a:r>
              <a:t>FINANCIAL AI SPECIALIZATION:</a:t>
            </a:r>
          </a:p>
          <a:p>
            <a:pPr>
              <a:defRPr sz="1400"/>
            </a:pPr>
            <a:r>
              <a:t>• Currency and decimal precision handling</a:t>
            </a:r>
          </a:p>
          <a:p>
            <a:pPr>
              <a:defRPr sz="1400"/>
            </a:pPr>
            <a:r>
              <a:t>• Financial identifier recognition (ISIN, CUSIP, SEDOL)</a:t>
            </a:r>
          </a:p>
          <a:p>
            <a:pPr>
              <a:defRPr sz="1400"/>
            </a:pPr>
            <a:r>
              <a:t>• Regulatory compliance pattern matching</a:t>
            </a:r>
          </a:p>
          <a:p>
            <a:pPr>
              <a:defRPr sz="1400"/>
            </a:pPr>
            <a:r>
              <a:t>• Risk assessment for data processing decisions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0972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AI-Powered Data Processing Workflow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371600"/>
            <a:ext cx="2011680" cy="1097280"/>
          </a:xfrm>
          <a:prstGeom prst="roundRect">
            <a:avLst/>
          </a:prstGeom>
          <a:solidFill>
            <a:srgbClr val="2196F3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1. Business Intent</a:t>
            </a:r>
          </a:p>
          <a:p>
            <a:r>
              <a:t>(Natural Language)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0" y="1371600"/>
            <a:ext cx="2011680" cy="1097280"/>
          </a:xfrm>
          <a:prstGeom prst="roundRect">
            <a:avLst/>
          </a:prstGeom>
          <a:solidFill>
            <a:srgbClr val="9C27B0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2. AI Analysis</a:t>
            </a:r>
          </a:p>
          <a:p>
            <a:r>
              <a:t>(LLM Processing)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00800" y="1371600"/>
            <a:ext cx="2011680" cy="1097280"/>
          </a:xfrm>
          <a:prstGeom prst="roundRect">
            <a:avLst/>
          </a:prstGeom>
          <a:solidFill>
            <a:srgbClr val="FFC107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3. Rule Generation</a:t>
            </a:r>
          </a:p>
          <a:p>
            <a:r>
              <a:t>(AI Configuration)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0" y="1371600"/>
            <a:ext cx="2011680" cy="1097280"/>
          </a:xfrm>
          <a:prstGeom prst="roundRect">
            <a:avLst/>
          </a:prstGeom>
          <a:solidFill>
            <a:srgbClr val="F44336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4. Human Review</a:t>
            </a:r>
          </a:p>
          <a:p>
            <a:r>
              <a:t>(Validation &amp; Approval)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0" y="3200400"/>
            <a:ext cx="2011680" cy="1097280"/>
          </a:xfrm>
          <a:prstGeom prst="roundRect">
            <a:avLst/>
          </a:prstGeom>
          <a:solidFill>
            <a:srgbClr val="4CAF50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5. Data Processing</a:t>
            </a:r>
          </a:p>
          <a:p>
            <a:r>
              <a:t>(Automated Execution)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200" y="3200400"/>
            <a:ext cx="2011680" cy="1097280"/>
          </a:xfrm>
          <a:prstGeom prst="roundRect">
            <a:avLst/>
          </a:prstGeom>
          <a:solidFill>
            <a:srgbClr val="607D8B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6. Results &amp; Analytics</a:t>
            </a:r>
          </a:p>
          <a:p>
            <a:r>
              <a:t>(Dashboard &amp; Reports)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3200400"/>
            <a:ext cx="2011680" cy="1097280"/>
          </a:xfrm>
          <a:prstGeom prst="roundRect">
            <a:avLst/>
          </a:prstGeom>
          <a:solidFill>
            <a:srgbClr val="FF5722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7. Continuous Learning</a:t>
            </a:r>
          </a:p>
          <a:p>
            <a:r>
              <a:t>(AI Improvement)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75488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WORKFLOW HIGHLIGHTS:</a:t>
            </a:r>
          </a:p>
          <a:p>
            <a:r>
              <a:t>• Users describe requirements in plain English → AI converts to technical configuration</a:t>
            </a:r>
          </a:p>
          <a:p>
            <a:r>
              <a:t>• Human oversight ensures financial accuracy and compliance</a:t>
            </a:r>
          </a:p>
          <a:p>
            <a:r>
              <a:t>• Continuous learning improves AI suggestions over time</a:t>
            </a:r>
          </a:p>
          <a:p>
            <a:r>
              <a:t>• End-to-end automation with critical human checkpoints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0972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Enterprise AWS Cloud Architecture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371600"/>
            <a:ext cx="1828800" cy="914400"/>
          </a:xfrm>
          <a:prstGeom prst="roundRect">
            <a:avLst/>
          </a:prstGeom>
          <a:solidFill>
            <a:srgbClr val="FF9900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Application Load</a:t>
            </a:r>
          </a:p>
          <a:p>
            <a:r>
              <a:t>Balancer (ALB)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0" y="1371600"/>
            <a:ext cx="1828800" cy="914400"/>
          </a:xfrm>
          <a:prstGeom prst="roundRect">
            <a:avLst/>
          </a:prstGeom>
          <a:solidFill>
            <a:srgbClr val="FF9900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ECS Fargate</a:t>
            </a:r>
          </a:p>
          <a:p>
            <a:r>
              <a:t>(Container Runtime)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00800" y="1371600"/>
            <a:ext cx="1828800" cy="914400"/>
          </a:xfrm>
          <a:prstGeom prst="roundRect">
            <a:avLst/>
          </a:prstGeom>
          <a:solidFill>
            <a:srgbClr val="FF9900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API Gateway</a:t>
            </a:r>
          </a:p>
          <a:p>
            <a:r>
              <a:t>(REST APIs)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0" y="1371600"/>
            <a:ext cx="1828800" cy="914400"/>
          </a:xfrm>
          <a:prstGeom prst="roundRect">
            <a:avLst/>
          </a:prstGeom>
          <a:solidFill>
            <a:srgbClr val="FF9900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CloudFront CDN</a:t>
            </a:r>
          </a:p>
          <a:p>
            <a:r>
              <a:t>(React Frontend)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2926080"/>
            <a:ext cx="1828800" cy="914400"/>
          </a:xfrm>
          <a:prstGeom prst="roundRect">
            <a:avLst/>
          </a:prstGeom>
          <a:solidFill>
            <a:srgbClr val="3490DC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RDS PostgreSQL</a:t>
            </a:r>
          </a:p>
          <a:p>
            <a:r>
              <a:t>(Metadata &amp; Configs)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600" y="2926080"/>
            <a:ext cx="1828800" cy="914400"/>
          </a:xfrm>
          <a:prstGeom prst="roundRect">
            <a:avLst/>
          </a:prstGeom>
          <a:solidFill>
            <a:srgbClr val="3490DC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S3 Buckets</a:t>
            </a:r>
          </a:p>
          <a:p>
            <a:r>
              <a:t>(File Storage)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00800" y="2926080"/>
            <a:ext cx="1828800" cy="914400"/>
          </a:xfrm>
          <a:prstGeom prst="roundRect">
            <a:avLst/>
          </a:prstGeom>
          <a:solidFill>
            <a:srgbClr val="3490DC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ElastiCache Redis</a:t>
            </a:r>
          </a:p>
          <a:p>
            <a:r>
              <a:t>(Session &amp; Cache)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0" y="2926080"/>
            <a:ext cx="1828800" cy="914400"/>
          </a:xfrm>
          <a:prstGeom prst="roundRect">
            <a:avLst/>
          </a:prstGeom>
          <a:solidFill>
            <a:srgbClr val="3490DC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OpenSearch</a:t>
            </a:r>
          </a:p>
          <a:p>
            <a:r>
              <a:t>(Vector Database)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6000" y="4480560"/>
            <a:ext cx="1828800" cy="914400"/>
          </a:xfrm>
          <a:prstGeom prst="roundRect">
            <a:avLst/>
          </a:prstGeom>
          <a:solidFill>
            <a:srgbClr val="FFC107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Lambda Functions</a:t>
            </a:r>
          </a:p>
          <a:p>
            <a:r>
              <a:t>(Serverless AI)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29200" y="4480560"/>
            <a:ext cx="1828800" cy="914400"/>
          </a:xfrm>
          <a:prstGeom prst="roundRect">
            <a:avLst/>
          </a:prstGeom>
          <a:solidFill>
            <a:srgbClr val="FFC107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SageMaker</a:t>
            </a:r>
          </a:p>
          <a:p>
            <a:r>
              <a:t>(ML Pipeline)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72400" y="4480560"/>
            <a:ext cx="1828800" cy="914400"/>
          </a:xfrm>
          <a:prstGeom prst="roundRect">
            <a:avLst/>
          </a:prstGeom>
          <a:solidFill>
            <a:srgbClr val="FFC107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Bedrock</a:t>
            </a:r>
          </a:p>
          <a:p>
            <a:r>
              <a:t>(LLM Access)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1600" y="6035040"/>
            <a:ext cx="1828800" cy="914400"/>
          </a:xfrm>
          <a:prstGeom prst="roundRect">
            <a:avLst/>
          </a:prstGeom>
          <a:solidFill>
            <a:srgbClr val="9C27B0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CloudWatch</a:t>
            </a:r>
          </a:p>
          <a:p>
            <a:r>
              <a:t>(Monitoring)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14800" y="6035040"/>
            <a:ext cx="1828800" cy="914400"/>
          </a:xfrm>
          <a:prstGeom prst="roundRect">
            <a:avLst/>
          </a:prstGeom>
          <a:solidFill>
            <a:srgbClr val="9C27B0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IAM</a:t>
            </a:r>
          </a:p>
          <a:p>
            <a:r>
              <a:t>(Security)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858000" y="6035040"/>
            <a:ext cx="1828800" cy="914400"/>
          </a:xfrm>
          <a:prstGeom prst="roundRect">
            <a:avLst/>
          </a:prstGeom>
          <a:solidFill>
            <a:srgbClr val="9C27B0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KMS</a:t>
            </a:r>
          </a:p>
          <a:p>
            <a:r>
              <a:t>(Encryption)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601200" y="6035040"/>
            <a:ext cx="1828800" cy="914400"/>
          </a:xfrm>
          <a:prstGeom prst="roundRect">
            <a:avLst/>
          </a:prstGeom>
          <a:solidFill>
            <a:srgbClr val="9C27B0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VPC</a:t>
            </a:r>
          </a:p>
          <a:p>
            <a:r>
              <a:t>(Network Security)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Enterprise Security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1">
                <a:solidFill>
                  <a:srgbClr val="C62828"/>
                </a:solidFill>
              </a:defRPr>
            </a:pPr>
            <a:r>
              <a:t>DATA SECURITY:</a:t>
            </a:r>
          </a:p>
          <a:p>
            <a:pPr>
              <a:defRPr sz="1400"/>
            </a:pPr>
            <a:r>
              <a:t>• End-to-end encryption (AES-256) for data at rest and in transit</a:t>
            </a:r>
          </a:p>
          <a:p>
            <a:pPr>
              <a:defRPr sz="1400"/>
            </a:pPr>
            <a:r>
              <a:t>• AWS KMS for key management and rotation</a:t>
            </a:r>
          </a:p>
          <a:p>
            <a:pPr>
              <a:defRPr sz="1400"/>
            </a:pPr>
            <a:r>
              <a:t>• VPC with private subnets and security groups</a:t>
            </a:r>
          </a:p>
          <a:p>
            <a:pPr>
              <a:defRPr sz="1400"/>
            </a:pPr>
            <a:r>
              <a:t>• Multi-factor authentication and role-based access control</a:t>
            </a:r>
          </a:p>
          <a:p>
            <a:pPr>
              <a:defRPr sz="1400"/>
            </a:pPr>
          </a:p>
          <a:p>
            <a:pPr>
              <a:defRPr sz="1600" b="1">
                <a:solidFill>
                  <a:srgbClr val="C62828"/>
                </a:solidFill>
              </a:defRPr>
            </a:pPr>
            <a:r>
              <a:t>AI &amp; LLM SECURITY:</a:t>
            </a:r>
          </a:p>
          <a:p>
            <a:pPr>
              <a:defRPr sz="1400"/>
            </a:pPr>
            <a:r>
              <a:t>• No sensitive data sent to external LLM providers</a:t>
            </a:r>
          </a:p>
          <a:p>
            <a:pPr>
              <a:defRPr sz="1400"/>
            </a:pPr>
            <a:r>
              <a:t>• Data anonymization and tokenization for AI processing</a:t>
            </a:r>
          </a:p>
          <a:p>
            <a:pPr>
              <a:defRPr sz="1400"/>
            </a:pPr>
            <a:r>
              <a:t>• Internal LLM option for highly sensitive workloads</a:t>
            </a:r>
          </a:p>
          <a:p>
            <a:pPr>
              <a:defRPr sz="1400"/>
            </a:pPr>
            <a:r>
              <a:t>• Audit trails for all AI-generated configurations</a:t>
            </a:r>
          </a:p>
          <a:p>
            <a:pPr>
              <a:defRPr sz="1400"/>
            </a:pPr>
          </a:p>
          <a:p>
            <a:pPr>
              <a:defRPr sz="1600" b="1">
                <a:solidFill>
                  <a:srgbClr val="C62828"/>
                </a:solidFill>
              </a:defRPr>
            </a:pPr>
            <a:r>
              <a:t>COMPLIANCE &amp; GOVERNANCE:</a:t>
            </a:r>
          </a:p>
          <a:p>
            <a:pPr>
              <a:defRPr sz="1400"/>
            </a:pPr>
            <a:r>
              <a:t>• SOX compliance with complete audit trails</a:t>
            </a:r>
          </a:p>
          <a:p>
            <a:pPr>
              <a:defRPr sz="1400"/>
            </a:pPr>
            <a:r>
              <a:t>• GDPR compliance for data processing</a:t>
            </a:r>
          </a:p>
          <a:p>
            <a:pPr>
              <a:defRPr sz="1400"/>
            </a:pPr>
            <a:r>
              <a:t>• Financial services regulatory alignment</a:t>
            </a:r>
          </a:p>
          <a:p>
            <a:pPr>
              <a:defRPr sz="1400"/>
            </a:pPr>
            <a:r>
              <a:t>• Human-in-the-loop validation for critical decisions</a:t>
            </a:r>
          </a:p>
          <a:p>
            <a:pPr>
              <a:defRPr sz="1400"/>
            </a:pPr>
            <a:r>
              <a:t>• Immutable logging and change tracking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Return on Investment &amp;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OPERATIONAL EFFICIENCY:</a:t>
            </a:r>
          </a:p>
          <a:p>
            <a:r>
              <a:t>• 80% reduction in manual processing time</a:t>
            </a:r>
          </a:p>
          <a:p>
            <a:r>
              <a:t>• 95% faster rule configuration with AI</a:t>
            </a:r>
          </a:p>
          <a:p>
            <a:r>
              <a:t>• 50,000-100,000 records processed per batch</a:t>
            </a:r>
          </a:p>
          <a:p>
            <a:r>
              <a:t>• 99.5% accuracy with human validation</a:t>
            </a:r>
          </a:p>
          <a:p/>
          <a:p>
            <a:r>
              <a:t>COST SAVINGS:</a:t>
            </a:r>
          </a:p>
          <a:p>
            <a:r>
              <a:t>• $200K+ annual operational cost reduction</a:t>
            </a:r>
          </a:p>
          <a:p>
            <a:r>
              <a:t>• 60+ hours/month freed for strategic work</a:t>
            </a:r>
          </a:p>
          <a:p>
            <a:r>
              <a:t>• 90% reduction in configuration errors</a:t>
            </a:r>
          </a:p>
          <a:p>
            <a:r>
              <a:t>• Scalable infrastructure reduces marginal costs</a:t>
            </a:r>
          </a:p>
          <a:p/>
          <a:p>
            <a:r>
              <a:t>BUSINESS IMPACT:</a:t>
            </a:r>
          </a:p>
          <a:p>
            <a:r>
              <a:t>• Faster regulatory reporting cycles</a:t>
            </a:r>
          </a:p>
          <a:p>
            <a:r>
              <a:t>• Enhanced data quality and consistency</a:t>
            </a:r>
          </a:p>
          <a:p>
            <a:r>
              <a:t>• Reduced compliance risk</a:t>
            </a:r>
          </a:p>
          <a:p>
            <a:r>
              <a:t>• Accelerated financial close processes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64008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1">
                <a:solidFill>
                  <a:srgbClr val="0D47A1"/>
                </a:solidFill>
              </a:defRPr>
            </a:pPr>
            <a:r>
              <a:t>PHASE 1: FOUNDATION (Months 1-2)</a:t>
            </a:r>
          </a:p>
          <a:p>
            <a:pPr>
              <a:defRPr sz="1400"/>
            </a:pPr>
            <a:r>
              <a:t>• AWS infrastructure setup and security configuration</a:t>
            </a:r>
          </a:p>
          <a:p>
            <a:pPr>
              <a:defRPr sz="1400"/>
            </a:pPr>
            <a:r>
              <a:t>• Core platform development and basic AI integration</a:t>
            </a:r>
          </a:p>
          <a:p>
            <a:pPr>
              <a:defRPr sz="1400"/>
            </a:pPr>
            <a:r>
              <a:t>• Initial LLM provider connections (OpenAI, Anthropic)</a:t>
            </a:r>
          </a:p>
          <a:p>
            <a:pPr>
              <a:defRPr sz="1400"/>
            </a:pPr>
            <a:r>
              <a:t>• Basic reconciliation and transformation capabilities</a:t>
            </a:r>
          </a:p>
          <a:p>
            <a:pPr>
              <a:defRPr sz="1400"/>
            </a:pPr>
          </a:p>
          <a:p>
            <a:pPr>
              <a:defRPr sz="1600" b="1">
                <a:solidFill>
                  <a:srgbClr val="0D47A1"/>
                </a:solidFill>
              </a:defRPr>
            </a:pPr>
            <a:r>
              <a:t>PHASE 2: AI ENHANCEMENT (Months 3-4)</a:t>
            </a:r>
          </a:p>
          <a:p>
            <a:pPr>
              <a:defRPr sz="1400"/>
            </a:pPr>
            <a:r>
              <a:t>• Advanced AI configuration generation</a:t>
            </a:r>
          </a:p>
          <a:p>
            <a:pPr>
              <a:defRPr sz="1400"/>
            </a:pPr>
            <a:r>
              <a:t>• Natural language processing integration</a:t>
            </a:r>
          </a:p>
          <a:p>
            <a:pPr>
              <a:defRPr sz="1400"/>
            </a:pPr>
            <a:r>
              <a:t>• Internal LLM integration for sensitive workloads</a:t>
            </a:r>
          </a:p>
          <a:p>
            <a:pPr>
              <a:defRPr sz="1400"/>
            </a:pPr>
            <a:r>
              <a:t>• Enhanced error detection and validation</a:t>
            </a:r>
          </a:p>
          <a:p>
            <a:pPr>
              <a:defRPr sz="1400"/>
            </a:pPr>
          </a:p>
          <a:p>
            <a:pPr>
              <a:defRPr sz="1600" b="1">
                <a:solidFill>
                  <a:srgbClr val="0D47A1"/>
                </a:solidFill>
              </a:defRPr>
            </a:pPr>
            <a:r>
              <a:t>PHASE 3: ENTERPRISE FEATURES (Months 5-6)</a:t>
            </a:r>
          </a:p>
          <a:p>
            <a:pPr>
              <a:defRPr sz="1400"/>
            </a:pPr>
            <a:r>
              <a:t>• Advanced analytics and reporting dashboards</a:t>
            </a:r>
          </a:p>
          <a:p>
            <a:pPr>
              <a:defRPr sz="1400"/>
            </a:pPr>
            <a:r>
              <a:t>• API integrations with existing financial systems</a:t>
            </a:r>
          </a:p>
          <a:p>
            <a:pPr>
              <a:defRPr sz="1400"/>
            </a:pPr>
            <a:r>
              <a:t>• Comprehensive audit trails and compliance features</a:t>
            </a:r>
          </a:p>
          <a:p>
            <a:pPr>
              <a:defRPr sz="1400"/>
            </a:pPr>
            <a:r>
              <a:t>• Performance optimization and scaling</a:t>
            </a:r>
          </a:p>
          <a:p>
            <a:pPr>
              <a:defRPr sz="1400"/>
            </a:pPr>
          </a:p>
          <a:p>
            <a:pPr>
              <a:defRPr sz="1600" b="1">
                <a:solidFill>
                  <a:srgbClr val="0D47A1"/>
                </a:solidFill>
              </a:defRPr>
            </a:pPr>
            <a:r>
              <a:t>PHASE 4: OPTIMIZATION (Ongoing)</a:t>
            </a:r>
          </a:p>
          <a:p>
            <a:pPr>
              <a:defRPr sz="1400"/>
            </a:pPr>
            <a:r>
              <a:t>• Continuous AI model improvement</a:t>
            </a:r>
          </a:p>
          <a:p>
            <a:pPr>
              <a:defRPr sz="1400"/>
            </a:pPr>
            <a:r>
              <a:t>• User feedback integration and feature enhancement</a:t>
            </a:r>
          </a:p>
          <a:p>
            <a:pPr>
              <a:defRPr sz="1400"/>
            </a:pPr>
            <a:r>
              <a:t>• Advanced automation and workflow optimization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