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umZpGISxhnglvwoY6iHSPjEpF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c8bd5563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31c8bd5563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c8bd5563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31c8bd55635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c8bd5563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31c8bd5563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685ae1d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31685ae1d5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bb710a28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31bb710a28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bb710a280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bb710a2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c8bd5563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31c8bd55635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c8bd55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31c8bd5563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17.png"/><Relationship Id="rId13" Type="http://schemas.openxmlformats.org/officeDocument/2006/relationships/image" Target="../media/image23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.jpg"/><Relationship Id="rId9" Type="http://schemas.openxmlformats.org/officeDocument/2006/relationships/image" Target="../media/image22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1374767"/>
            <a:ext cx="12192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Capstone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“Desarrollo 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lataforma de 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estión de 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eemplazo para 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 de Inglés 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Duoc”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7550" y="2717277"/>
            <a:ext cx="3556100" cy="35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 txBox="1"/>
          <p:nvPr/>
        </p:nvSpPr>
        <p:spPr>
          <a:xfrm rot="-254">
            <a:off x="225324" y="208010"/>
            <a:ext cx="12191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Escenarios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2" name="Google Shape;16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25" y="703923"/>
            <a:ext cx="11957748" cy="60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7" name="Google Shape;167;g31c8bd55635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31c8bd55635_0_7"/>
          <p:cNvSpPr txBox="1"/>
          <p:nvPr/>
        </p:nvSpPr>
        <p:spPr>
          <a:xfrm>
            <a:off x="-64400" y="128630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de Paquetes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g31c8bd55635_0_7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0" name="Google Shape;170;g31c8bd55635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0100" y="681825"/>
            <a:ext cx="8751799" cy="622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5" name="Google Shape;175;g31c8bd55635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31c8bd55635_0_14"/>
          <p:cNvSpPr txBox="1"/>
          <p:nvPr/>
        </p:nvSpPr>
        <p:spPr>
          <a:xfrm>
            <a:off x="-75350" y="729505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de Despliegue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g31c8bd55635_0_14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8" name="Google Shape;178;g31c8bd55635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360624"/>
            <a:ext cx="11362545" cy="534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3" name="Google Shape;183;g31c8bd55635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31c8bd55635_0_21"/>
          <p:cNvSpPr txBox="1"/>
          <p:nvPr/>
        </p:nvSpPr>
        <p:spPr>
          <a:xfrm>
            <a:off x="-75350" y="5771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de Componentes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g31c8bd55635_0_21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6" name="Google Shape;186;g31c8bd55635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9575" y="1359724"/>
            <a:ext cx="7967147" cy="549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3462" y="777825"/>
            <a:ext cx="13504824" cy="6528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cuelaIT Duoc UC - Escuela de Informática y Telecomunicaciones Duoc UC - Duoc  UC | LinkedIn" id="192" name="Google Shape;19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9"/>
          <p:cNvSpPr txBox="1"/>
          <p:nvPr/>
        </p:nvSpPr>
        <p:spPr>
          <a:xfrm>
            <a:off x="0" y="7778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9825" y="202830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cuelaIT Duoc UC - Escuela de Informática y Telecomunicaciones Duoc UC - Duoc  UC | LinkedIn" id="200" name="Google Shape;20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0"/>
          <p:cNvSpPr txBox="1"/>
          <p:nvPr/>
        </p:nvSpPr>
        <p:spPr>
          <a:xfrm>
            <a:off x="0" y="10779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3" name="Google Shape;20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4625" y="3947425"/>
            <a:ext cx="3254525" cy="24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74679" y="5048163"/>
            <a:ext cx="3870750" cy="13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1021" y="1799875"/>
            <a:ext cx="3759475" cy="18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25000" y="2665500"/>
            <a:ext cx="2981827" cy="197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19825" y="4918584"/>
            <a:ext cx="3254525" cy="166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09488" y="3755061"/>
            <a:ext cx="1274753" cy="1228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284700" y="2656263"/>
            <a:ext cx="1274750" cy="146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67313" y="359150"/>
            <a:ext cx="1669150" cy="16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772150" y="1154187"/>
            <a:ext cx="1820700" cy="15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6" name="Google Shape;2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3"/>
          <p:cNvSpPr txBox="1"/>
          <p:nvPr/>
        </p:nvSpPr>
        <p:spPr>
          <a:xfrm>
            <a:off x="1" y="1360773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2" name="Google Shape;22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1"/>
          <p:cNvSpPr txBox="1"/>
          <p:nvPr/>
        </p:nvSpPr>
        <p:spPr>
          <a:xfrm>
            <a:off x="1" y="777117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25" y="1535600"/>
            <a:ext cx="11094550" cy="491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9" name="Google Shape;229;g31685ae1d5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31685ae1d5e_0_2"/>
          <p:cNvSpPr txBox="1"/>
          <p:nvPr/>
        </p:nvSpPr>
        <p:spPr>
          <a:xfrm>
            <a:off x="1" y="1630448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Espacio para comentarios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238327" y="2905029"/>
            <a:ext cx="3609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4280001" y="2072094"/>
            <a:ext cx="7633500" cy="1359600"/>
          </a:xfrm>
          <a:prstGeom prst="roundRect">
            <a:avLst>
              <a:gd fmla="val 10000" name="adj"/>
            </a:avLst>
          </a:prstGeom>
          <a:gradFill>
            <a:gsLst>
              <a:gs pos="0">
                <a:srgbClr val="6EA5DA"/>
              </a:gs>
              <a:gs pos="50000">
                <a:srgbClr val="529BDA"/>
              </a:gs>
              <a:gs pos="100000">
                <a:srgbClr val="4188C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5942654" y="2024938"/>
            <a:ext cx="6249346" cy="13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b="0" i="0" lang="es-CL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Felipe Escalona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4415955" y="2208048"/>
            <a:ext cx="1526700" cy="1087500"/>
          </a:xfrm>
          <a:prstGeom prst="roundRect">
            <a:avLst>
              <a:gd fmla="val 10000" name="adj"/>
            </a:avLst>
          </a:prstGeom>
          <a:solidFill>
            <a:srgbClr val="C3D4E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4280001" y="3567596"/>
            <a:ext cx="7633500" cy="1359600"/>
          </a:xfrm>
          <a:prstGeom prst="roundRect">
            <a:avLst>
              <a:gd fmla="val 10000" name="adj"/>
            </a:avLst>
          </a:prstGeom>
          <a:gradFill>
            <a:gsLst>
              <a:gs pos="0">
                <a:srgbClr val="6EA5DA"/>
              </a:gs>
              <a:gs pos="50000">
                <a:srgbClr val="529BDA"/>
              </a:gs>
              <a:gs pos="100000">
                <a:srgbClr val="4188C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942628" y="3478607"/>
            <a:ext cx="5970900" cy="13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b="0" i="0" lang="es-CL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Patricio Agurto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4415955" y="3703551"/>
            <a:ext cx="1526700" cy="1087500"/>
          </a:xfrm>
          <a:prstGeom prst="roundRect">
            <a:avLst>
              <a:gd fmla="val 10000" name="adj"/>
            </a:avLst>
          </a:prstGeom>
          <a:solidFill>
            <a:srgbClr val="C3D4E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erente de proyecto - Iconos gratis de profesiones y trabajos" id="99" name="Google Shape;9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0990" y="2151633"/>
            <a:ext cx="1200329" cy="12003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arrollador software - Iconos Ciencia y Tecnologia" id="100" name="Google Shape;10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7577" y="3422534"/>
            <a:ext cx="1743455" cy="1743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5" name="Google Shape;105;g31bb710a280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31bb710a280_0_25"/>
          <p:cNvSpPr txBox="1"/>
          <p:nvPr/>
        </p:nvSpPr>
        <p:spPr>
          <a:xfrm>
            <a:off x="0" y="82604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g31bb710a280_0_25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g31bb710a280_0_25"/>
          <p:cNvSpPr/>
          <p:nvPr/>
        </p:nvSpPr>
        <p:spPr>
          <a:xfrm>
            <a:off x="347800" y="1646725"/>
            <a:ext cx="4427700" cy="49884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departamento de Inglés de Duoc  tiene un problema de gestión de reemplazos  cuando los profesores presentan licencias médicas, ya que se 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necesitan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reemplazar sus respectivas clases para mantener la continuidad de las distintas secciones.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Además de esto es necesario realizar reportes con el detalle desglosado de las clases reemplazadas según carrera y 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asignatura.</a:t>
            </a:r>
            <a:endParaRPr b="0" i="0" sz="1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31bb710a280_0_25"/>
          <p:cNvSpPr/>
          <p:nvPr/>
        </p:nvSpPr>
        <p:spPr>
          <a:xfrm>
            <a:off x="6131775" y="1607675"/>
            <a:ext cx="5781600" cy="50274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7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presentó la creación de una plataforma web que incluye la gestión de los profesores, sus horarios y la organización de los mismos.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Distintos módulos para gestionar correctamente 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Profesores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Licencias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Reemplazos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Recuperaciones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31bb710a280_0_25"/>
          <p:cNvSpPr/>
          <p:nvPr/>
        </p:nvSpPr>
        <p:spPr>
          <a:xfrm>
            <a:off x="4911878" y="3351533"/>
            <a:ext cx="1140600" cy="7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/>
        </p:nvSpPr>
        <p:spPr>
          <a:xfrm>
            <a:off x="-81075" y="1169093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5"/>
          <p:cNvSpPr txBox="1"/>
          <p:nvPr/>
        </p:nvSpPr>
        <p:spPr>
          <a:xfrm>
            <a:off x="204475" y="1815600"/>
            <a:ext cx="11345400" cy="56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s-C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Horarios y Licencias:</a:t>
            </a:r>
            <a:r>
              <a:rPr b="0" i="0" lang="es-C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Registro de horario y licencias para asignar reemplazos o gestionar recuperación de clases.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s-C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Reemplazos:</a:t>
            </a:r>
            <a:r>
              <a:rPr b="0" i="0" lang="es-C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Asignación de docentes sustitutos para mantener la continuidad de las clases.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s-C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Recuperación de Clases:</a:t>
            </a:r>
            <a:r>
              <a:rPr b="0" i="0" lang="es-C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Asignación de clases de recuperación por causas excepcionales.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i="0" lang="es-C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Generación de Reportes:</a:t>
            </a:r>
            <a:r>
              <a:rPr b="0" i="0" lang="es-C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Reportes del total de horas realizadas de reemplazo y tipo de pago correspondiente.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Limitaciones: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0" lang="es-CL" sz="1600" u="none" cap="none" strike="noStrike">
                <a:solidFill>
                  <a:schemeClr val="dk1"/>
                </a:solidFill>
              </a:rPr>
              <a:t>Los horarios deberán ser generados por el usuario y no podrán ser importados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CL" sz="1600">
                <a:solidFill>
                  <a:schemeClr val="dk1"/>
                </a:solidFill>
              </a:rPr>
              <a:t>El software funciona solo en español.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CL" sz="1600">
                <a:solidFill>
                  <a:schemeClr val="dk1"/>
                </a:solidFill>
              </a:rPr>
              <a:t>El software no tiene opciones de accesibilidad ni modo oscuro.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CL" sz="1600">
                <a:solidFill>
                  <a:schemeClr val="dk1"/>
                </a:solidFill>
              </a:rPr>
              <a:t>El software no está integrado con otros sistemas externos..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"/>
          <p:cNvSpPr txBox="1"/>
          <p:nvPr/>
        </p:nvSpPr>
        <p:spPr>
          <a:xfrm>
            <a:off x="0" y="11360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6" name="Google Shape;12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570" y="1782500"/>
            <a:ext cx="6158104" cy="491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 txBox="1"/>
          <p:nvPr/>
        </p:nvSpPr>
        <p:spPr>
          <a:xfrm>
            <a:off x="1" y="115565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b="0" i="0" sz="10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4" name="Google Shape;13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8725" y="2693771"/>
            <a:ext cx="5986525" cy="25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31bb710a280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600" y="12"/>
            <a:ext cx="3232800" cy="67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4" name="Google Shape;144;g31c8bd55635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31c8bd55635_0_29"/>
          <p:cNvSpPr txBox="1"/>
          <p:nvPr/>
        </p:nvSpPr>
        <p:spPr>
          <a:xfrm>
            <a:off x="-75350" y="881886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g31c8bd55635_0_29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1" name="Google Shape;151;g31c8bd5563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31c8bd55635_0_0"/>
          <p:cNvSpPr txBox="1"/>
          <p:nvPr/>
        </p:nvSpPr>
        <p:spPr>
          <a:xfrm>
            <a:off x="-75350" y="881905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lógica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g31c8bd55635_0_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4" name="Google Shape;154;g31c8bd5563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500" y="1434274"/>
            <a:ext cx="11624995" cy="54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