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769858"/>
            <a:ext cx="7477601" cy="2874645"/>
          </a:xfrm>
          <a:prstGeom prst="rect">
            <a:avLst/>
          </a:prstGeom>
          <a:noFill/>
          <a:ln/>
        </p:spPr>
        <p:txBody>
          <a:bodyPr wrap="square" rtlCol="0" anchor="t"/>
          <a:lstStyle/>
          <a:p>
            <a:pPr indent="0" marL="0">
              <a:lnSpc>
                <a:spcPts val="7545"/>
              </a:lnSpc>
              <a:buNone/>
            </a:pPr>
            <a:r>
              <a:rPr lang="en-US" sz="6036" b="1" dirty="0">
                <a:solidFill>
                  <a:srgbClr val="FFFFFF"/>
                </a:solidFill>
                <a:latin typeface="Syne" pitchFamily="34" charset="0"/>
                <a:ea typeface="Syne" pitchFamily="34" charset="-122"/>
                <a:cs typeface="Syne" pitchFamily="34" charset="-120"/>
              </a:rPr>
              <a:t>Cloud Native Artificial Intelligence</a:t>
            </a:r>
            <a:endParaRPr lang="en-US" sz="6036" dirty="0"/>
          </a:p>
        </p:txBody>
      </p:sp>
      <p:sp>
        <p:nvSpPr>
          <p:cNvPr id="6" name="Text 3"/>
          <p:cNvSpPr/>
          <p:nvPr/>
        </p:nvSpPr>
        <p:spPr>
          <a:xfrm>
            <a:off x="6319599" y="3977759"/>
            <a:ext cx="7477601" cy="284321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Cloud Native (CN) and Artificial Intelligence (AI) have become the most critical technology trends today. Cloud Native technology provides a scalable and reliable platform for running applications, while recent advancements in AI and Machine Learning (ML) have made AI a dominant cloud workload. This whitepaper explores the intersection of these two transformative technologies, discussing the current state, challenges, opportunities, and potential solutions for organizations to harness the power of Cloud Native Artificial Intelligence (CNAI).</a:t>
            </a:r>
            <a:endParaRPr lang="en-US" sz="1750" dirty="0"/>
          </a:p>
        </p:txBody>
      </p:sp>
      <p:sp>
        <p:nvSpPr>
          <p:cNvPr id="7" name="Shape 4"/>
          <p:cNvSpPr/>
          <p:nvPr/>
        </p:nvSpPr>
        <p:spPr>
          <a:xfrm>
            <a:off x="6319599" y="7087553"/>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6327219" y="7095173"/>
            <a:ext cx="340162" cy="340162"/>
          </a:xfrm>
          <a:prstGeom prst="rect">
            <a:avLst/>
          </a:prstGeom>
        </p:spPr>
      </p:pic>
      <p:sp>
        <p:nvSpPr>
          <p:cNvPr id="9" name="Text 5"/>
          <p:cNvSpPr/>
          <p:nvPr/>
        </p:nvSpPr>
        <p:spPr>
          <a:xfrm>
            <a:off x="6786086" y="7070884"/>
            <a:ext cx="2746534" cy="388858"/>
          </a:xfrm>
          <a:prstGeom prst="rect">
            <a:avLst/>
          </a:prstGeom>
          <a:noFill/>
          <a:ln/>
        </p:spPr>
        <p:txBody>
          <a:bodyPr wrap="none" rtlCol="0" anchor="t"/>
          <a:lstStyle/>
          <a:p>
            <a:pPr algn="l" indent="0" marL="0">
              <a:lnSpc>
                <a:spcPts val="3062"/>
              </a:lnSpc>
              <a:buNone/>
            </a:pPr>
            <a:r>
              <a:rPr lang="en-US" sz="2187" b="1" dirty="0">
                <a:solidFill>
                  <a:srgbClr val="D9E1FF"/>
                </a:solidFill>
                <a:latin typeface="Arimo" pitchFamily="34" charset="0"/>
                <a:ea typeface="Arimo" pitchFamily="34" charset="-122"/>
                <a:cs typeface="Arimo" pitchFamily="34" charset="-120"/>
              </a:rPr>
              <a:t>by Hammad Rehman</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9069824"/>
          </a:xfrm>
          <a:prstGeom prst="rect">
            <a:avLst/>
          </a:prstGeom>
          <a:solidFill>
            <a:srgbClr val="0C0A33"/>
          </a:solidFill>
          <a:ln/>
        </p:spPr>
      </p:sp>
      <p:pic>
        <p:nvPicPr>
          <p:cNvPr id="4" name="Image 0" descr="preencoded.png">    </p:cNvPr>
          <p:cNvPicPr>
            <a:picLocks noChangeAspect="1"/>
          </p:cNvPicPr>
          <p:nvPr/>
        </p:nvPicPr>
        <p:blipFill>
          <a:blip r:embed="rId1"/>
          <a:stretch>
            <a:fillRect/>
          </a:stretch>
        </p:blipFill>
        <p:spPr>
          <a:xfrm>
            <a:off x="0" y="0"/>
            <a:ext cx="14630400" cy="1944172"/>
          </a:xfrm>
          <a:prstGeom prst="rect">
            <a:avLst/>
          </a:prstGeom>
        </p:spPr>
      </p:pic>
      <p:sp>
        <p:nvSpPr>
          <p:cNvPr id="5" name="Text 2"/>
          <p:cNvSpPr/>
          <p:nvPr/>
        </p:nvSpPr>
        <p:spPr>
          <a:xfrm>
            <a:off x="3838456" y="2371844"/>
            <a:ext cx="6777752" cy="486013"/>
          </a:xfrm>
          <a:prstGeom prst="rect">
            <a:avLst/>
          </a:prstGeom>
          <a:noFill/>
          <a:ln/>
        </p:spPr>
        <p:txBody>
          <a:bodyPr wrap="none" rtlCol="0" anchor="t"/>
          <a:lstStyle/>
          <a:p>
            <a:pPr indent="0" marL="0">
              <a:lnSpc>
                <a:spcPts val="3827"/>
              </a:lnSpc>
              <a:buNone/>
            </a:pPr>
            <a:r>
              <a:rPr lang="en-US" sz="3062" b="1" dirty="0">
                <a:solidFill>
                  <a:srgbClr val="FFFFFF"/>
                </a:solidFill>
                <a:latin typeface="Syne" pitchFamily="34" charset="0"/>
                <a:ea typeface="Syne" pitchFamily="34" charset="-122"/>
                <a:cs typeface="Syne" pitchFamily="34" charset="-120"/>
              </a:rPr>
              <a:t>The Emergence of Cloud Native</a:t>
            </a:r>
            <a:endParaRPr lang="en-US" sz="3062" dirty="0"/>
          </a:p>
        </p:txBody>
      </p:sp>
      <p:sp>
        <p:nvSpPr>
          <p:cNvPr id="6" name="Shape 3"/>
          <p:cNvSpPr/>
          <p:nvPr/>
        </p:nvSpPr>
        <p:spPr>
          <a:xfrm>
            <a:off x="7305556" y="3091101"/>
            <a:ext cx="19407" cy="5551051"/>
          </a:xfrm>
          <a:prstGeom prst="rect">
            <a:avLst/>
          </a:prstGeom>
          <a:solidFill>
            <a:srgbClr val="8061FF"/>
          </a:solidFill>
          <a:ln/>
        </p:spPr>
      </p:sp>
      <p:sp>
        <p:nvSpPr>
          <p:cNvPr id="7" name="Shape 4"/>
          <p:cNvSpPr/>
          <p:nvPr/>
        </p:nvSpPr>
        <p:spPr>
          <a:xfrm>
            <a:off x="6595884" y="3377744"/>
            <a:ext cx="544354" cy="19407"/>
          </a:xfrm>
          <a:prstGeom prst="rect">
            <a:avLst/>
          </a:prstGeom>
          <a:solidFill>
            <a:srgbClr val="8061FF"/>
          </a:solidFill>
          <a:ln/>
        </p:spPr>
      </p:sp>
      <p:sp>
        <p:nvSpPr>
          <p:cNvPr id="8" name="Shape 5"/>
          <p:cNvSpPr/>
          <p:nvPr/>
        </p:nvSpPr>
        <p:spPr>
          <a:xfrm>
            <a:off x="7140238" y="3212544"/>
            <a:ext cx="349925" cy="349925"/>
          </a:xfrm>
          <a:prstGeom prst="roundRect">
            <a:avLst>
              <a:gd name="adj" fmla="val 13335"/>
            </a:avLst>
          </a:prstGeom>
          <a:solidFill>
            <a:srgbClr val="1E1B4A"/>
          </a:solidFill>
          <a:ln/>
        </p:spPr>
      </p:sp>
      <p:sp>
        <p:nvSpPr>
          <p:cNvPr id="9" name="Text 6"/>
          <p:cNvSpPr/>
          <p:nvPr/>
        </p:nvSpPr>
        <p:spPr>
          <a:xfrm>
            <a:off x="7269659" y="3241596"/>
            <a:ext cx="91083" cy="291703"/>
          </a:xfrm>
          <a:prstGeom prst="rect">
            <a:avLst/>
          </a:prstGeom>
          <a:noFill/>
          <a:ln/>
        </p:spPr>
        <p:txBody>
          <a:bodyPr wrap="none" rtlCol="0" anchor="t"/>
          <a:lstStyle/>
          <a:p>
            <a:pPr algn="ctr" indent="0" marL="0">
              <a:lnSpc>
                <a:spcPts val="2296"/>
              </a:lnSpc>
              <a:buNone/>
            </a:pPr>
            <a:r>
              <a:rPr lang="en-US" sz="1837" b="1" dirty="0">
                <a:solidFill>
                  <a:srgbClr val="FFFFFF"/>
                </a:solidFill>
                <a:latin typeface="Syne" pitchFamily="34" charset="0"/>
                <a:ea typeface="Syne" pitchFamily="34" charset="-122"/>
                <a:cs typeface="Syne" pitchFamily="34" charset="-120"/>
              </a:rPr>
              <a:t>1</a:t>
            </a:r>
            <a:endParaRPr lang="en-US" sz="1837" dirty="0"/>
          </a:p>
        </p:txBody>
      </p:sp>
      <p:sp>
        <p:nvSpPr>
          <p:cNvPr id="10" name="Text 7"/>
          <p:cNvSpPr/>
          <p:nvPr/>
        </p:nvSpPr>
        <p:spPr>
          <a:xfrm>
            <a:off x="4515564" y="3246596"/>
            <a:ext cx="1944172" cy="243007"/>
          </a:xfrm>
          <a:prstGeom prst="rect">
            <a:avLst/>
          </a:prstGeom>
          <a:noFill/>
          <a:ln/>
        </p:spPr>
        <p:txBody>
          <a:bodyPr wrap="none" rtlCol="0" anchor="t"/>
          <a:lstStyle/>
          <a:p>
            <a:pPr algn="r" indent="0" marL="0">
              <a:lnSpc>
                <a:spcPts val="1914"/>
              </a:lnSpc>
              <a:buNone/>
            </a:pPr>
            <a:r>
              <a:rPr lang="en-US" sz="1531" b="1" dirty="0">
                <a:solidFill>
                  <a:srgbClr val="FFFFFF"/>
                </a:solidFill>
                <a:latin typeface="Syne" pitchFamily="34" charset="0"/>
                <a:ea typeface="Syne" pitchFamily="34" charset="-122"/>
                <a:cs typeface="Syne" pitchFamily="34" charset="-120"/>
              </a:rPr>
              <a:t>Containerization</a:t>
            </a:r>
            <a:endParaRPr lang="en-US" sz="1531" dirty="0"/>
          </a:p>
        </p:txBody>
      </p:sp>
      <p:sp>
        <p:nvSpPr>
          <p:cNvPr id="11" name="Text 8"/>
          <p:cNvSpPr/>
          <p:nvPr/>
        </p:nvSpPr>
        <p:spPr>
          <a:xfrm>
            <a:off x="3838456" y="3582829"/>
            <a:ext cx="2621280" cy="1989773"/>
          </a:xfrm>
          <a:prstGeom prst="rect">
            <a:avLst/>
          </a:prstGeom>
          <a:noFill/>
          <a:ln/>
        </p:spPr>
        <p:txBody>
          <a:bodyPr wrap="square" rtlCol="0" anchor="t"/>
          <a:lstStyle/>
          <a:p>
            <a:pPr algn="r" indent="0" marL="0">
              <a:lnSpc>
                <a:spcPts val="1960"/>
              </a:lnSpc>
              <a:buNone/>
            </a:pPr>
            <a:r>
              <a:rPr lang="en-US" sz="1225" dirty="0">
                <a:solidFill>
                  <a:srgbClr val="D9E1FF"/>
                </a:solidFill>
                <a:latin typeface="Arimo" pitchFamily="34" charset="0"/>
                <a:ea typeface="Arimo" pitchFamily="34" charset="-122"/>
                <a:cs typeface="Arimo" pitchFamily="34" charset="-120"/>
              </a:rPr>
              <a:t>The rise of container technologies, from LXC to Docker and Kubernetes, has been a key driver in the growth of Cloud Native. Containers provide a scalable and reliable platform for running applications, enabling modular design, easy deployment, and high resilience.</a:t>
            </a:r>
            <a:endParaRPr lang="en-US" sz="1225" dirty="0"/>
          </a:p>
        </p:txBody>
      </p:sp>
      <p:sp>
        <p:nvSpPr>
          <p:cNvPr id="12" name="Shape 9"/>
          <p:cNvSpPr/>
          <p:nvPr/>
        </p:nvSpPr>
        <p:spPr>
          <a:xfrm>
            <a:off x="7490162" y="4155341"/>
            <a:ext cx="544354" cy="19407"/>
          </a:xfrm>
          <a:prstGeom prst="rect">
            <a:avLst/>
          </a:prstGeom>
          <a:solidFill>
            <a:srgbClr val="8061FF"/>
          </a:solidFill>
          <a:ln/>
        </p:spPr>
      </p:sp>
      <p:sp>
        <p:nvSpPr>
          <p:cNvPr id="13" name="Shape 10"/>
          <p:cNvSpPr/>
          <p:nvPr/>
        </p:nvSpPr>
        <p:spPr>
          <a:xfrm>
            <a:off x="7140238" y="3990142"/>
            <a:ext cx="349925" cy="349925"/>
          </a:xfrm>
          <a:prstGeom prst="roundRect">
            <a:avLst>
              <a:gd name="adj" fmla="val 13335"/>
            </a:avLst>
          </a:prstGeom>
          <a:solidFill>
            <a:srgbClr val="1E1B4A"/>
          </a:solidFill>
          <a:ln/>
        </p:spPr>
      </p:sp>
      <p:sp>
        <p:nvSpPr>
          <p:cNvPr id="14" name="Text 11"/>
          <p:cNvSpPr/>
          <p:nvPr/>
        </p:nvSpPr>
        <p:spPr>
          <a:xfrm>
            <a:off x="7242393" y="4019193"/>
            <a:ext cx="145613" cy="291703"/>
          </a:xfrm>
          <a:prstGeom prst="rect">
            <a:avLst/>
          </a:prstGeom>
          <a:noFill/>
          <a:ln/>
        </p:spPr>
        <p:txBody>
          <a:bodyPr wrap="none" rtlCol="0" anchor="t"/>
          <a:lstStyle/>
          <a:p>
            <a:pPr algn="ctr" indent="0" marL="0">
              <a:lnSpc>
                <a:spcPts val="2296"/>
              </a:lnSpc>
              <a:buNone/>
            </a:pPr>
            <a:r>
              <a:rPr lang="en-US" sz="1837" b="1" dirty="0">
                <a:solidFill>
                  <a:srgbClr val="FFFFFF"/>
                </a:solidFill>
                <a:latin typeface="Syne" pitchFamily="34" charset="0"/>
                <a:ea typeface="Syne" pitchFamily="34" charset="-122"/>
                <a:cs typeface="Syne" pitchFamily="34" charset="-120"/>
              </a:rPr>
              <a:t>2</a:t>
            </a:r>
            <a:endParaRPr lang="en-US" sz="1837" dirty="0"/>
          </a:p>
        </p:txBody>
      </p:sp>
      <p:sp>
        <p:nvSpPr>
          <p:cNvPr id="15" name="Text 12"/>
          <p:cNvSpPr/>
          <p:nvPr/>
        </p:nvSpPr>
        <p:spPr>
          <a:xfrm>
            <a:off x="8170664" y="4024193"/>
            <a:ext cx="2621280" cy="486013"/>
          </a:xfrm>
          <a:prstGeom prst="rect">
            <a:avLst/>
          </a:prstGeom>
          <a:noFill/>
          <a:ln/>
        </p:spPr>
        <p:txBody>
          <a:bodyPr wrap="square" rtlCol="0" anchor="t"/>
          <a:lstStyle/>
          <a:p>
            <a:pPr algn="l" indent="0" marL="0">
              <a:lnSpc>
                <a:spcPts val="1914"/>
              </a:lnSpc>
              <a:buNone/>
            </a:pPr>
            <a:r>
              <a:rPr lang="en-US" sz="1531" b="1" dirty="0">
                <a:solidFill>
                  <a:srgbClr val="FFFFFF"/>
                </a:solidFill>
                <a:latin typeface="Syne" pitchFamily="34" charset="0"/>
                <a:ea typeface="Syne" pitchFamily="34" charset="-122"/>
                <a:cs typeface="Syne" pitchFamily="34" charset="-120"/>
              </a:rPr>
              <a:t>Kubernetes as a Platform</a:t>
            </a:r>
            <a:endParaRPr lang="en-US" sz="1531" dirty="0"/>
          </a:p>
        </p:txBody>
      </p:sp>
      <p:sp>
        <p:nvSpPr>
          <p:cNvPr id="16" name="Text 13"/>
          <p:cNvSpPr/>
          <p:nvPr/>
        </p:nvSpPr>
        <p:spPr>
          <a:xfrm>
            <a:off x="8170664" y="4603433"/>
            <a:ext cx="2621280" cy="1989773"/>
          </a:xfrm>
          <a:prstGeom prst="rect">
            <a:avLst/>
          </a:prstGeom>
          <a:noFill/>
          <a:ln/>
        </p:spPr>
        <p:txBody>
          <a:bodyPr wrap="square" rtlCol="0" anchor="t"/>
          <a:lstStyle/>
          <a:p>
            <a:pPr algn="l" indent="0" marL="0">
              <a:lnSpc>
                <a:spcPts val="1960"/>
              </a:lnSpc>
              <a:buNone/>
            </a:pPr>
            <a:r>
              <a:rPr lang="en-US" sz="1225" dirty="0">
                <a:solidFill>
                  <a:srgbClr val="D9E1FF"/>
                </a:solidFill>
                <a:latin typeface="Arimo" pitchFamily="34" charset="0"/>
                <a:ea typeface="Arimo" pitchFamily="34" charset="-122"/>
                <a:cs typeface="Arimo" pitchFamily="34" charset="-120"/>
              </a:rPr>
              <a:t>Kubernetes has evolved to become the de facto cloud operating system, with private, public, and hybrid cloud offerings. It implements a distributed orchestrator that handles network, storage, and compute resources, allowing for efficient management of diverse workloads, including AI/ML.</a:t>
            </a:r>
            <a:endParaRPr lang="en-US" sz="1225" dirty="0"/>
          </a:p>
        </p:txBody>
      </p:sp>
      <p:sp>
        <p:nvSpPr>
          <p:cNvPr id="17" name="Shape 14"/>
          <p:cNvSpPr/>
          <p:nvPr/>
        </p:nvSpPr>
        <p:spPr>
          <a:xfrm>
            <a:off x="6595884" y="6170235"/>
            <a:ext cx="544354" cy="19407"/>
          </a:xfrm>
          <a:prstGeom prst="rect">
            <a:avLst/>
          </a:prstGeom>
          <a:solidFill>
            <a:srgbClr val="8061FF"/>
          </a:solidFill>
          <a:ln/>
        </p:spPr>
      </p:sp>
      <p:sp>
        <p:nvSpPr>
          <p:cNvPr id="18" name="Shape 15"/>
          <p:cNvSpPr/>
          <p:nvPr/>
        </p:nvSpPr>
        <p:spPr>
          <a:xfrm>
            <a:off x="7140238" y="6005036"/>
            <a:ext cx="349925" cy="349925"/>
          </a:xfrm>
          <a:prstGeom prst="roundRect">
            <a:avLst>
              <a:gd name="adj" fmla="val 13335"/>
            </a:avLst>
          </a:prstGeom>
          <a:solidFill>
            <a:srgbClr val="1E1B4A"/>
          </a:solidFill>
          <a:ln/>
        </p:spPr>
      </p:sp>
      <p:sp>
        <p:nvSpPr>
          <p:cNvPr id="19" name="Text 16"/>
          <p:cNvSpPr/>
          <p:nvPr/>
        </p:nvSpPr>
        <p:spPr>
          <a:xfrm>
            <a:off x="7240369" y="6034088"/>
            <a:ext cx="149543" cy="291703"/>
          </a:xfrm>
          <a:prstGeom prst="rect">
            <a:avLst/>
          </a:prstGeom>
          <a:noFill/>
          <a:ln/>
        </p:spPr>
        <p:txBody>
          <a:bodyPr wrap="none" rtlCol="0" anchor="t"/>
          <a:lstStyle/>
          <a:p>
            <a:pPr algn="ctr" indent="0" marL="0">
              <a:lnSpc>
                <a:spcPts val="2296"/>
              </a:lnSpc>
              <a:buNone/>
            </a:pPr>
            <a:r>
              <a:rPr lang="en-US" sz="1837" b="1" dirty="0">
                <a:solidFill>
                  <a:srgbClr val="FFFFFF"/>
                </a:solidFill>
                <a:latin typeface="Syne" pitchFamily="34" charset="0"/>
                <a:ea typeface="Syne" pitchFamily="34" charset="-122"/>
                <a:cs typeface="Syne" pitchFamily="34" charset="-120"/>
              </a:rPr>
              <a:t>3</a:t>
            </a:r>
            <a:endParaRPr lang="en-US" sz="1837" dirty="0"/>
          </a:p>
        </p:txBody>
      </p:sp>
      <p:sp>
        <p:nvSpPr>
          <p:cNvPr id="20" name="Text 17"/>
          <p:cNvSpPr/>
          <p:nvPr/>
        </p:nvSpPr>
        <p:spPr>
          <a:xfrm>
            <a:off x="4515564" y="6039088"/>
            <a:ext cx="1944172" cy="243007"/>
          </a:xfrm>
          <a:prstGeom prst="rect">
            <a:avLst/>
          </a:prstGeom>
          <a:noFill/>
          <a:ln/>
        </p:spPr>
        <p:txBody>
          <a:bodyPr wrap="none" rtlCol="0" anchor="t"/>
          <a:lstStyle/>
          <a:p>
            <a:pPr algn="r" indent="0" marL="0">
              <a:lnSpc>
                <a:spcPts val="1914"/>
              </a:lnSpc>
              <a:buNone/>
            </a:pPr>
            <a:r>
              <a:rPr lang="en-US" sz="1531" b="1" dirty="0">
                <a:solidFill>
                  <a:srgbClr val="FFFFFF"/>
                </a:solidFill>
                <a:latin typeface="Syne" pitchFamily="34" charset="0"/>
                <a:ea typeface="Syne" pitchFamily="34" charset="-122"/>
                <a:cs typeface="Syne" pitchFamily="34" charset="-120"/>
              </a:rPr>
              <a:t>DevOps Practices</a:t>
            </a:r>
            <a:endParaRPr lang="en-US" sz="1531" dirty="0"/>
          </a:p>
        </p:txBody>
      </p:sp>
      <p:sp>
        <p:nvSpPr>
          <p:cNvPr id="21" name="Text 18"/>
          <p:cNvSpPr/>
          <p:nvPr/>
        </p:nvSpPr>
        <p:spPr>
          <a:xfrm>
            <a:off x="3838456" y="6375321"/>
            <a:ext cx="2621280" cy="1989773"/>
          </a:xfrm>
          <a:prstGeom prst="rect">
            <a:avLst/>
          </a:prstGeom>
          <a:noFill/>
          <a:ln/>
        </p:spPr>
        <p:txBody>
          <a:bodyPr wrap="square" rtlCol="0" anchor="t"/>
          <a:lstStyle/>
          <a:p>
            <a:pPr algn="r" indent="0" marL="0">
              <a:lnSpc>
                <a:spcPts val="1960"/>
              </a:lnSpc>
              <a:buNone/>
            </a:pPr>
            <a:r>
              <a:rPr lang="en-US" sz="1225" dirty="0">
                <a:solidFill>
                  <a:srgbClr val="D9E1FF"/>
                </a:solidFill>
                <a:latin typeface="Arimo" pitchFamily="34" charset="0"/>
                <a:ea typeface="Arimo" pitchFamily="34" charset="-122"/>
                <a:cs typeface="Arimo" pitchFamily="34" charset="-120"/>
              </a:rPr>
              <a:t>Cloud Native aligns with DevOps best practices, such as GitOps, enabling engineers to make high-impact changes frequently and predictably with minimal effort. This approach helps organizations build and run scalable applications in modern, dynamic environments.</a:t>
            </a:r>
            <a:endParaRPr lang="en-US" sz="1225"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32696"/>
          </a:xfrm>
          <a:prstGeom prst="rect">
            <a:avLst/>
          </a:prstGeom>
          <a:solidFill>
            <a:srgbClr val="0C0A33"/>
          </a:solidFill>
          <a:ln/>
        </p:spPr>
      </p:sp>
      <p:sp>
        <p:nvSpPr>
          <p:cNvPr id="4" name="Text 2"/>
          <p:cNvSpPr/>
          <p:nvPr/>
        </p:nvSpPr>
        <p:spPr>
          <a:xfrm>
            <a:off x="2726531" y="564475"/>
            <a:ext cx="9177218" cy="1282779"/>
          </a:xfrm>
          <a:prstGeom prst="rect">
            <a:avLst/>
          </a:prstGeom>
          <a:noFill/>
          <a:ln/>
        </p:spPr>
        <p:txBody>
          <a:bodyPr wrap="square" rtlCol="0" anchor="t"/>
          <a:lstStyle/>
          <a:p>
            <a:pPr indent="0" marL="0">
              <a:lnSpc>
                <a:spcPts val="5051"/>
              </a:lnSpc>
              <a:buNone/>
            </a:pPr>
            <a:r>
              <a:rPr lang="en-US" sz="4041" b="1" dirty="0">
                <a:solidFill>
                  <a:srgbClr val="FFFFFF"/>
                </a:solidFill>
                <a:latin typeface="Syne" pitchFamily="34" charset="0"/>
                <a:ea typeface="Syne" pitchFamily="34" charset="-122"/>
                <a:cs typeface="Syne" pitchFamily="34" charset="-120"/>
              </a:rPr>
              <a:t>The Evolution of Artificial Intelligence</a:t>
            </a:r>
            <a:endParaRPr lang="en-US" sz="4041" dirty="0"/>
          </a:p>
        </p:txBody>
      </p:sp>
      <p:sp>
        <p:nvSpPr>
          <p:cNvPr id="5" name="Text 3"/>
          <p:cNvSpPr/>
          <p:nvPr/>
        </p:nvSpPr>
        <p:spPr>
          <a:xfrm>
            <a:off x="2726531" y="2360414"/>
            <a:ext cx="2565916" cy="320635"/>
          </a:xfrm>
          <a:prstGeom prst="rect">
            <a:avLst/>
          </a:prstGeom>
          <a:noFill/>
          <a:ln/>
        </p:spPr>
        <p:txBody>
          <a:bodyPr wrap="none" rtlCol="0" anchor="t"/>
          <a:lstStyle/>
          <a:p>
            <a:pPr indent="0" marL="0">
              <a:lnSpc>
                <a:spcPts val="2526"/>
              </a:lnSpc>
              <a:buNone/>
            </a:pPr>
            <a:r>
              <a:rPr lang="en-US" sz="2020" b="1" dirty="0">
                <a:solidFill>
                  <a:srgbClr val="FFFFFF"/>
                </a:solidFill>
                <a:latin typeface="Syne" pitchFamily="34" charset="0"/>
                <a:ea typeface="Syne" pitchFamily="34" charset="-122"/>
                <a:cs typeface="Syne" pitchFamily="34" charset="-120"/>
              </a:rPr>
              <a:t>Discriminative AI</a:t>
            </a:r>
            <a:endParaRPr lang="en-US" sz="2020" dirty="0"/>
          </a:p>
        </p:txBody>
      </p:sp>
      <p:sp>
        <p:nvSpPr>
          <p:cNvPr id="6" name="Text 4"/>
          <p:cNvSpPr/>
          <p:nvPr/>
        </p:nvSpPr>
        <p:spPr>
          <a:xfrm>
            <a:off x="2726531" y="2886313"/>
            <a:ext cx="2724864" cy="3612118"/>
          </a:xfrm>
          <a:prstGeom prst="rect">
            <a:avLst/>
          </a:prstGeom>
          <a:noFill/>
          <a:ln/>
        </p:spPr>
        <p:txBody>
          <a:bodyPr wrap="square" rtlCol="0" anchor="t"/>
          <a:lstStyle/>
          <a:p>
            <a:pPr indent="0" marL="0">
              <a:lnSpc>
                <a:spcPts val="2586"/>
              </a:lnSpc>
              <a:buNone/>
            </a:pPr>
            <a:r>
              <a:rPr lang="en-US" sz="1616" dirty="0">
                <a:solidFill>
                  <a:srgbClr val="D9E1FF"/>
                </a:solidFill>
                <a:latin typeface="Arimo" pitchFamily="34" charset="0"/>
                <a:ea typeface="Arimo" pitchFamily="34" charset="-122"/>
                <a:cs typeface="Arimo" pitchFamily="34" charset="-120"/>
              </a:rPr>
              <a:t>Discriminative AI focuses on learning decision boundaries or classifications, with the knowledge captured as a "model" that is used to predict new data. This type of AI is commonly used for tasks where the desired output is known, such as image classification or spam detection.</a:t>
            </a:r>
            <a:endParaRPr lang="en-US" sz="1616" dirty="0"/>
          </a:p>
        </p:txBody>
      </p:sp>
      <p:sp>
        <p:nvSpPr>
          <p:cNvPr id="7" name="Text 5"/>
          <p:cNvSpPr/>
          <p:nvPr/>
        </p:nvSpPr>
        <p:spPr>
          <a:xfrm>
            <a:off x="5959793" y="2360414"/>
            <a:ext cx="2565916" cy="320635"/>
          </a:xfrm>
          <a:prstGeom prst="rect">
            <a:avLst/>
          </a:prstGeom>
          <a:noFill/>
          <a:ln/>
        </p:spPr>
        <p:txBody>
          <a:bodyPr wrap="none" rtlCol="0" anchor="t"/>
          <a:lstStyle/>
          <a:p>
            <a:pPr indent="0" marL="0">
              <a:lnSpc>
                <a:spcPts val="2526"/>
              </a:lnSpc>
              <a:buNone/>
            </a:pPr>
            <a:r>
              <a:rPr lang="en-US" sz="2020" b="1" dirty="0">
                <a:solidFill>
                  <a:srgbClr val="FFFFFF"/>
                </a:solidFill>
                <a:latin typeface="Syne" pitchFamily="34" charset="0"/>
                <a:ea typeface="Syne" pitchFamily="34" charset="-122"/>
                <a:cs typeface="Syne" pitchFamily="34" charset="-120"/>
              </a:rPr>
              <a:t>Generative AI</a:t>
            </a:r>
            <a:endParaRPr lang="en-US" sz="2020" dirty="0"/>
          </a:p>
        </p:txBody>
      </p:sp>
      <p:sp>
        <p:nvSpPr>
          <p:cNvPr id="8" name="Text 6"/>
          <p:cNvSpPr/>
          <p:nvPr/>
        </p:nvSpPr>
        <p:spPr>
          <a:xfrm>
            <a:off x="5959793" y="2886313"/>
            <a:ext cx="2724864" cy="2955369"/>
          </a:xfrm>
          <a:prstGeom prst="rect">
            <a:avLst/>
          </a:prstGeom>
          <a:noFill/>
          <a:ln/>
        </p:spPr>
        <p:txBody>
          <a:bodyPr wrap="square" rtlCol="0" anchor="t"/>
          <a:lstStyle/>
          <a:p>
            <a:pPr indent="0" marL="0">
              <a:lnSpc>
                <a:spcPts val="2586"/>
              </a:lnSpc>
              <a:buNone/>
            </a:pPr>
            <a:r>
              <a:rPr lang="en-US" sz="1616" dirty="0">
                <a:solidFill>
                  <a:srgbClr val="D9E1FF"/>
                </a:solidFill>
                <a:latin typeface="Arimo" pitchFamily="34" charset="0"/>
                <a:ea typeface="Arimo" pitchFamily="34" charset="-122"/>
                <a:cs typeface="Arimo" pitchFamily="34" charset="-120"/>
              </a:rPr>
              <a:t>Generative AI, on the other hand, learns latent structures or representations within data, enabling the synthesis of new data like stories, music, and visual art. This type of AI is used for tasks where the desired output is unknown or ill-defined.</a:t>
            </a:r>
            <a:endParaRPr lang="en-US" sz="1616" dirty="0"/>
          </a:p>
        </p:txBody>
      </p:sp>
      <p:sp>
        <p:nvSpPr>
          <p:cNvPr id="9" name="Text 7"/>
          <p:cNvSpPr/>
          <p:nvPr/>
        </p:nvSpPr>
        <p:spPr>
          <a:xfrm>
            <a:off x="9193054" y="2360414"/>
            <a:ext cx="2565916" cy="320635"/>
          </a:xfrm>
          <a:prstGeom prst="rect">
            <a:avLst/>
          </a:prstGeom>
          <a:noFill/>
          <a:ln/>
        </p:spPr>
        <p:txBody>
          <a:bodyPr wrap="none" rtlCol="0" anchor="t"/>
          <a:lstStyle/>
          <a:p>
            <a:pPr indent="0" marL="0">
              <a:lnSpc>
                <a:spcPts val="2526"/>
              </a:lnSpc>
              <a:buNone/>
            </a:pPr>
            <a:r>
              <a:rPr lang="en-US" sz="2020" b="1" dirty="0">
                <a:solidFill>
                  <a:srgbClr val="FFFFFF"/>
                </a:solidFill>
                <a:latin typeface="Syne" pitchFamily="34" charset="0"/>
                <a:ea typeface="Syne" pitchFamily="34" charset="-122"/>
                <a:cs typeface="Syne" pitchFamily="34" charset="-120"/>
              </a:rPr>
              <a:t>Breakthroughs</a:t>
            </a:r>
            <a:endParaRPr lang="en-US" sz="2020" dirty="0"/>
          </a:p>
        </p:txBody>
      </p:sp>
      <p:sp>
        <p:nvSpPr>
          <p:cNvPr id="10" name="Text 8"/>
          <p:cNvSpPr/>
          <p:nvPr/>
        </p:nvSpPr>
        <p:spPr>
          <a:xfrm>
            <a:off x="9193054" y="2886313"/>
            <a:ext cx="2724864" cy="4597241"/>
          </a:xfrm>
          <a:prstGeom prst="rect">
            <a:avLst/>
          </a:prstGeom>
          <a:noFill/>
          <a:ln/>
        </p:spPr>
        <p:txBody>
          <a:bodyPr wrap="square" rtlCol="0" anchor="t"/>
          <a:lstStyle/>
          <a:p>
            <a:pPr indent="0" marL="0">
              <a:lnSpc>
                <a:spcPts val="2586"/>
              </a:lnSpc>
              <a:buNone/>
            </a:pPr>
            <a:r>
              <a:rPr lang="en-US" sz="1616" dirty="0">
                <a:solidFill>
                  <a:srgbClr val="D9E1FF"/>
                </a:solidFill>
                <a:latin typeface="Arimo" pitchFamily="34" charset="0"/>
                <a:ea typeface="Arimo" pitchFamily="34" charset="-122"/>
                <a:cs typeface="Arimo" pitchFamily="34" charset="-120"/>
              </a:rPr>
              <a:t>Recent advancements in Convolutional Neural Networks, Transformers, and Large Language Models have pushed the boundaries of AI, allowing for more accurate, creative, and human-like interactions. These innovations have been made possible by the availability of vast datasets and the evolution of specialized hardware and software infrastructure.</a:t>
            </a:r>
            <a:endParaRPr lang="en-US" sz="1616"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34243"/>
          </a:xfrm>
          <a:prstGeom prst="rect">
            <a:avLst/>
          </a:prstGeom>
          <a:solidFill>
            <a:srgbClr val="0C0A33"/>
          </a:solidFill>
          <a:ln/>
        </p:spPr>
      </p:sp>
      <p:sp>
        <p:nvSpPr>
          <p:cNvPr id="4" name="Text 2"/>
          <p:cNvSpPr/>
          <p:nvPr/>
        </p:nvSpPr>
        <p:spPr>
          <a:xfrm>
            <a:off x="2773204" y="558760"/>
            <a:ext cx="9083993" cy="1269921"/>
          </a:xfrm>
          <a:prstGeom prst="rect">
            <a:avLst/>
          </a:prstGeom>
          <a:noFill/>
          <a:ln/>
        </p:spPr>
        <p:txBody>
          <a:bodyPr wrap="square" rtlCol="0" anchor="t"/>
          <a:lstStyle/>
          <a:p>
            <a:pPr indent="0" marL="0">
              <a:lnSpc>
                <a:spcPts val="5000"/>
              </a:lnSpc>
              <a:buNone/>
            </a:pPr>
            <a:r>
              <a:rPr lang="en-US" sz="4000" b="1" dirty="0">
                <a:solidFill>
                  <a:srgbClr val="FFFFFF"/>
                </a:solidFill>
                <a:latin typeface="Syne" pitchFamily="34" charset="0"/>
                <a:ea typeface="Syne" pitchFamily="34" charset="-122"/>
                <a:cs typeface="Syne" pitchFamily="34" charset="-120"/>
              </a:rPr>
              <a:t>Merging of Cloud Native and Artificial Intelligence</a:t>
            </a:r>
            <a:endParaRPr lang="en-US" sz="4000" dirty="0"/>
          </a:p>
        </p:txBody>
      </p:sp>
      <p:sp>
        <p:nvSpPr>
          <p:cNvPr id="5" name="Shape 3"/>
          <p:cNvSpPr/>
          <p:nvPr/>
        </p:nvSpPr>
        <p:spPr>
          <a:xfrm>
            <a:off x="2773204" y="2393752"/>
            <a:ext cx="457081" cy="457081"/>
          </a:xfrm>
          <a:prstGeom prst="roundRect">
            <a:avLst>
              <a:gd name="adj" fmla="val 13337"/>
            </a:avLst>
          </a:prstGeom>
          <a:solidFill>
            <a:srgbClr val="1E1B4A"/>
          </a:solidFill>
          <a:ln/>
        </p:spPr>
      </p:sp>
      <p:sp>
        <p:nvSpPr>
          <p:cNvPr id="6" name="Text 4"/>
          <p:cNvSpPr/>
          <p:nvPr/>
        </p:nvSpPr>
        <p:spPr>
          <a:xfrm>
            <a:off x="2942272" y="2431733"/>
            <a:ext cx="118943" cy="381000"/>
          </a:xfrm>
          <a:prstGeom prst="rect">
            <a:avLst/>
          </a:prstGeom>
          <a:noFill/>
          <a:ln/>
        </p:spPr>
        <p:txBody>
          <a:bodyPr wrap="none" rtlCol="0" anchor="t"/>
          <a:lstStyle/>
          <a:p>
            <a:pPr algn="ctr" indent="0" marL="0">
              <a:lnSpc>
                <a:spcPts val="3000"/>
              </a:lnSpc>
              <a:buNone/>
            </a:pPr>
            <a:r>
              <a:rPr lang="en-US" sz="2400" b="1" dirty="0">
                <a:solidFill>
                  <a:srgbClr val="FFFFFF"/>
                </a:solidFill>
                <a:latin typeface="Syne" pitchFamily="34" charset="0"/>
                <a:ea typeface="Syne" pitchFamily="34" charset="-122"/>
                <a:cs typeface="Syne" pitchFamily="34" charset="-120"/>
              </a:rPr>
              <a:t>1</a:t>
            </a:r>
            <a:endParaRPr lang="en-US" sz="2400" dirty="0"/>
          </a:p>
        </p:txBody>
      </p:sp>
      <p:sp>
        <p:nvSpPr>
          <p:cNvPr id="7" name="Text 5"/>
          <p:cNvSpPr/>
          <p:nvPr/>
        </p:nvSpPr>
        <p:spPr>
          <a:xfrm>
            <a:off x="3433405" y="2463522"/>
            <a:ext cx="3562112" cy="317421"/>
          </a:xfrm>
          <a:prstGeom prst="rect">
            <a:avLst/>
          </a:prstGeom>
          <a:noFill/>
          <a:ln/>
        </p:spPr>
        <p:txBody>
          <a:bodyPr wrap="none" rtlCol="0" anchor="t"/>
          <a:lstStyle/>
          <a:p>
            <a:pPr indent="0" marL="0">
              <a:lnSpc>
                <a:spcPts val="2500"/>
              </a:lnSpc>
              <a:buNone/>
            </a:pPr>
            <a:r>
              <a:rPr lang="en-US" sz="2000" b="1" dirty="0">
                <a:solidFill>
                  <a:srgbClr val="FFFFFF"/>
                </a:solidFill>
                <a:latin typeface="Syne" pitchFamily="34" charset="0"/>
                <a:ea typeface="Syne" pitchFamily="34" charset="-122"/>
                <a:cs typeface="Syne" pitchFamily="34" charset="-120"/>
              </a:rPr>
              <a:t>Computational Demands</a:t>
            </a:r>
            <a:endParaRPr lang="en-US" sz="2000" dirty="0"/>
          </a:p>
        </p:txBody>
      </p:sp>
      <p:sp>
        <p:nvSpPr>
          <p:cNvPr id="8" name="Text 6"/>
          <p:cNvSpPr/>
          <p:nvPr/>
        </p:nvSpPr>
        <p:spPr>
          <a:xfrm>
            <a:off x="3433405" y="2902744"/>
            <a:ext cx="3780234" cy="1625798"/>
          </a:xfrm>
          <a:prstGeom prst="rect">
            <a:avLst/>
          </a:prstGeom>
          <a:noFill/>
          <a:ln/>
        </p:spPr>
        <p:txBody>
          <a:bodyPr wrap="square" rtlCol="0" anchor="t"/>
          <a:lstStyle/>
          <a:p>
            <a:pPr indent="0" marL="0">
              <a:lnSpc>
                <a:spcPts val="2560"/>
              </a:lnSpc>
              <a:buNone/>
            </a:pPr>
            <a:r>
              <a:rPr lang="en-US" sz="1600" dirty="0">
                <a:solidFill>
                  <a:srgbClr val="D9E1FF"/>
                </a:solidFill>
                <a:latin typeface="Arimo" pitchFamily="34" charset="0"/>
                <a:ea typeface="Arimo" pitchFamily="34" charset="-122"/>
                <a:cs typeface="Arimo" pitchFamily="34" charset="-120"/>
              </a:rPr>
              <a:t>Generative AI models require extremely high computational power and specialized hardware, while predictive AI models have more moderate needs that can be met by general-purpose hardware.</a:t>
            </a:r>
            <a:endParaRPr lang="en-US" sz="1600" dirty="0"/>
          </a:p>
        </p:txBody>
      </p:sp>
      <p:sp>
        <p:nvSpPr>
          <p:cNvPr id="9" name="Shape 7"/>
          <p:cNvSpPr/>
          <p:nvPr/>
        </p:nvSpPr>
        <p:spPr>
          <a:xfrm>
            <a:off x="7416760" y="2393752"/>
            <a:ext cx="457081" cy="457081"/>
          </a:xfrm>
          <a:prstGeom prst="roundRect">
            <a:avLst>
              <a:gd name="adj" fmla="val 13337"/>
            </a:avLst>
          </a:prstGeom>
          <a:solidFill>
            <a:srgbClr val="1E1B4A"/>
          </a:solidFill>
          <a:ln/>
        </p:spPr>
      </p:sp>
      <p:sp>
        <p:nvSpPr>
          <p:cNvPr id="10" name="Text 8"/>
          <p:cNvSpPr/>
          <p:nvPr/>
        </p:nvSpPr>
        <p:spPr>
          <a:xfrm>
            <a:off x="7550229" y="2431733"/>
            <a:ext cx="190143" cy="381000"/>
          </a:xfrm>
          <a:prstGeom prst="rect">
            <a:avLst/>
          </a:prstGeom>
          <a:noFill/>
          <a:ln/>
        </p:spPr>
        <p:txBody>
          <a:bodyPr wrap="none" rtlCol="0" anchor="t"/>
          <a:lstStyle/>
          <a:p>
            <a:pPr algn="ctr" indent="0" marL="0">
              <a:lnSpc>
                <a:spcPts val="3000"/>
              </a:lnSpc>
              <a:buNone/>
            </a:pPr>
            <a:r>
              <a:rPr lang="en-US" sz="2400" b="1" dirty="0">
                <a:solidFill>
                  <a:srgbClr val="FFFFFF"/>
                </a:solidFill>
                <a:latin typeface="Syne" pitchFamily="34" charset="0"/>
                <a:ea typeface="Syne" pitchFamily="34" charset="-122"/>
                <a:cs typeface="Syne" pitchFamily="34" charset="-120"/>
              </a:rPr>
              <a:t>2</a:t>
            </a:r>
            <a:endParaRPr lang="en-US" sz="2400" dirty="0"/>
          </a:p>
        </p:txBody>
      </p:sp>
      <p:sp>
        <p:nvSpPr>
          <p:cNvPr id="11" name="Text 9"/>
          <p:cNvSpPr/>
          <p:nvPr/>
        </p:nvSpPr>
        <p:spPr>
          <a:xfrm>
            <a:off x="8076962" y="2463522"/>
            <a:ext cx="2874169" cy="317421"/>
          </a:xfrm>
          <a:prstGeom prst="rect">
            <a:avLst/>
          </a:prstGeom>
          <a:noFill/>
          <a:ln/>
        </p:spPr>
        <p:txBody>
          <a:bodyPr wrap="none" rtlCol="0" anchor="t"/>
          <a:lstStyle/>
          <a:p>
            <a:pPr indent="0" marL="0">
              <a:lnSpc>
                <a:spcPts val="2500"/>
              </a:lnSpc>
              <a:buNone/>
            </a:pPr>
            <a:r>
              <a:rPr lang="en-US" sz="2000" b="1" dirty="0">
                <a:solidFill>
                  <a:srgbClr val="FFFFFF"/>
                </a:solidFill>
                <a:latin typeface="Syne" pitchFamily="34" charset="0"/>
                <a:ea typeface="Syne" pitchFamily="34" charset="-122"/>
                <a:cs typeface="Syne" pitchFamily="34" charset="-120"/>
              </a:rPr>
              <a:t>Data Considerations</a:t>
            </a:r>
            <a:endParaRPr lang="en-US" sz="2000" dirty="0"/>
          </a:p>
        </p:txBody>
      </p:sp>
      <p:sp>
        <p:nvSpPr>
          <p:cNvPr id="12" name="Text 10"/>
          <p:cNvSpPr/>
          <p:nvPr/>
        </p:nvSpPr>
        <p:spPr>
          <a:xfrm>
            <a:off x="8076962" y="2902744"/>
            <a:ext cx="3780234" cy="1300639"/>
          </a:xfrm>
          <a:prstGeom prst="rect">
            <a:avLst/>
          </a:prstGeom>
          <a:noFill/>
          <a:ln/>
        </p:spPr>
        <p:txBody>
          <a:bodyPr wrap="square" rtlCol="0" anchor="t"/>
          <a:lstStyle/>
          <a:p>
            <a:pPr indent="0" marL="0">
              <a:lnSpc>
                <a:spcPts val="2560"/>
              </a:lnSpc>
              <a:buNone/>
            </a:pPr>
            <a:r>
              <a:rPr lang="en-US" sz="1600" dirty="0">
                <a:solidFill>
                  <a:srgbClr val="D9E1FF"/>
                </a:solidFill>
                <a:latin typeface="Arimo" pitchFamily="34" charset="0"/>
                <a:ea typeface="Arimo" pitchFamily="34" charset="-122"/>
                <a:cs typeface="Arimo" pitchFamily="34" charset="-120"/>
              </a:rPr>
              <a:t>Generative AI models require massive, diverse datasets for training, while predictive AI models rely on specific historical data for accurate predictions.</a:t>
            </a:r>
            <a:endParaRPr lang="en-US" sz="1600" dirty="0"/>
          </a:p>
        </p:txBody>
      </p:sp>
      <p:sp>
        <p:nvSpPr>
          <p:cNvPr id="13" name="Shape 11"/>
          <p:cNvSpPr/>
          <p:nvPr/>
        </p:nvSpPr>
        <p:spPr>
          <a:xfrm>
            <a:off x="2773204" y="4890373"/>
            <a:ext cx="457081" cy="457081"/>
          </a:xfrm>
          <a:prstGeom prst="roundRect">
            <a:avLst>
              <a:gd name="adj" fmla="val 13337"/>
            </a:avLst>
          </a:prstGeom>
          <a:solidFill>
            <a:srgbClr val="1E1B4A"/>
          </a:solidFill>
          <a:ln/>
        </p:spPr>
      </p:sp>
      <p:sp>
        <p:nvSpPr>
          <p:cNvPr id="14" name="Text 12"/>
          <p:cNvSpPr/>
          <p:nvPr/>
        </p:nvSpPr>
        <p:spPr>
          <a:xfrm>
            <a:off x="2904053" y="4928354"/>
            <a:ext cx="195382" cy="381000"/>
          </a:xfrm>
          <a:prstGeom prst="rect">
            <a:avLst/>
          </a:prstGeom>
          <a:noFill/>
          <a:ln/>
        </p:spPr>
        <p:txBody>
          <a:bodyPr wrap="none" rtlCol="0" anchor="t"/>
          <a:lstStyle/>
          <a:p>
            <a:pPr algn="ctr" indent="0" marL="0">
              <a:lnSpc>
                <a:spcPts val="3000"/>
              </a:lnSpc>
              <a:buNone/>
            </a:pPr>
            <a:r>
              <a:rPr lang="en-US" sz="2400" b="1" dirty="0">
                <a:solidFill>
                  <a:srgbClr val="FFFFFF"/>
                </a:solidFill>
                <a:latin typeface="Syne" pitchFamily="34" charset="0"/>
                <a:ea typeface="Syne" pitchFamily="34" charset="-122"/>
                <a:cs typeface="Syne" pitchFamily="34" charset="-120"/>
              </a:rPr>
              <a:t>3</a:t>
            </a:r>
            <a:endParaRPr lang="en-US" sz="2400" dirty="0"/>
          </a:p>
        </p:txBody>
      </p:sp>
      <p:sp>
        <p:nvSpPr>
          <p:cNvPr id="15" name="Text 13"/>
          <p:cNvSpPr/>
          <p:nvPr/>
        </p:nvSpPr>
        <p:spPr>
          <a:xfrm>
            <a:off x="3433405" y="4960144"/>
            <a:ext cx="3405664" cy="317421"/>
          </a:xfrm>
          <a:prstGeom prst="rect">
            <a:avLst/>
          </a:prstGeom>
          <a:noFill/>
          <a:ln/>
        </p:spPr>
        <p:txBody>
          <a:bodyPr wrap="none" rtlCol="0" anchor="t"/>
          <a:lstStyle/>
          <a:p>
            <a:pPr indent="0" marL="0">
              <a:lnSpc>
                <a:spcPts val="2500"/>
              </a:lnSpc>
              <a:buNone/>
            </a:pPr>
            <a:r>
              <a:rPr lang="en-US" sz="2000" b="1" dirty="0">
                <a:solidFill>
                  <a:srgbClr val="FFFFFF"/>
                </a:solidFill>
                <a:latin typeface="Syne" pitchFamily="34" charset="0"/>
                <a:ea typeface="Syne" pitchFamily="34" charset="-122"/>
                <a:cs typeface="Syne" pitchFamily="34" charset="-120"/>
              </a:rPr>
              <a:t>Scalability and Elasticity</a:t>
            </a:r>
            <a:endParaRPr lang="en-US" sz="2000" dirty="0"/>
          </a:p>
        </p:txBody>
      </p:sp>
      <p:sp>
        <p:nvSpPr>
          <p:cNvPr id="16" name="Text 14"/>
          <p:cNvSpPr/>
          <p:nvPr/>
        </p:nvSpPr>
        <p:spPr>
          <a:xfrm>
            <a:off x="3433405" y="5399365"/>
            <a:ext cx="3780234" cy="2276118"/>
          </a:xfrm>
          <a:prstGeom prst="rect">
            <a:avLst/>
          </a:prstGeom>
          <a:noFill/>
          <a:ln/>
        </p:spPr>
        <p:txBody>
          <a:bodyPr wrap="square" rtlCol="0" anchor="t"/>
          <a:lstStyle/>
          <a:p>
            <a:pPr indent="0" marL="0">
              <a:lnSpc>
                <a:spcPts val="2560"/>
              </a:lnSpc>
              <a:buNone/>
            </a:pPr>
            <a:r>
              <a:rPr lang="en-US" sz="1600" dirty="0">
                <a:solidFill>
                  <a:srgbClr val="D9E1FF"/>
                </a:solidFill>
                <a:latin typeface="Arimo" pitchFamily="34" charset="0"/>
                <a:ea typeface="Arimo" pitchFamily="34" charset="-122"/>
                <a:cs typeface="Arimo" pitchFamily="34" charset="-120"/>
              </a:rPr>
              <a:t>Generative AI models demand highly scalable and elastic infrastructure to handle their variable and intensive computational requirements, while predictive AI models have lower elasticity needs and can benefit from batch processing or event-driven tasks.</a:t>
            </a:r>
            <a:endParaRPr lang="en-US" sz="1600" dirty="0"/>
          </a:p>
        </p:txBody>
      </p:sp>
      <p:sp>
        <p:nvSpPr>
          <p:cNvPr id="17" name="Shape 15"/>
          <p:cNvSpPr/>
          <p:nvPr/>
        </p:nvSpPr>
        <p:spPr>
          <a:xfrm>
            <a:off x="7416760" y="4890373"/>
            <a:ext cx="457081" cy="457081"/>
          </a:xfrm>
          <a:prstGeom prst="roundRect">
            <a:avLst>
              <a:gd name="adj" fmla="val 13337"/>
            </a:avLst>
          </a:prstGeom>
          <a:solidFill>
            <a:srgbClr val="1E1B4A"/>
          </a:solidFill>
          <a:ln/>
        </p:spPr>
      </p:sp>
      <p:sp>
        <p:nvSpPr>
          <p:cNvPr id="18" name="Text 16"/>
          <p:cNvSpPr/>
          <p:nvPr/>
        </p:nvSpPr>
        <p:spPr>
          <a:xfrm>
            <a:off x="7536894" y="4928354"/>
            <a:ext cx="216694" cy="381000"/>
          </a:xfrm>
          <a:prstGeom prst="rect">
            <a:avLst/>
          </a:prstGeom>
          <a:noFill/>
          <a:ln/>
        </p:spPr>
        <p:txBody>
          <a:bodyPr wrap="none" rtlCol="0" anchor="t"/>
          <a:lstStyle/>
          <a:p>
            <a:pPr algn="ctr" indent="0" marL="0">
              <a:lnSpc>
                <a:spcPts val="3000"/>
              </a:lnSpc>
              <a:buNone/>
            </a:pPr>
            <a:r>
              <a:rPr lang="en-US" sz="2400" b="1" dirty="0">
                <a:solidFill>
                  <a:srgbClr val="FFFFFF"/>
                </a:solidFill>
                <a:latin typeface="Syne" pitchFamily="34" charset="0"/>
                <a:ea typeface="Syne" pitchFamily="34" charset="-122"/>
                <a:cs typeface="Syne" pitchFamily="34" charset="-120"/>
              </a:rPr>
              <a:t>4</a:t>
            </a:r>
            <a:endParaRPr lang="en-US" sz="2400" dirty="0"/>
          </a:p>
        </p:txBody>
      </p:sp>
      <p:sp>
        <p:nvSpPr>
          <p:cNvPr id="19" name="Text 17"/>
          <p:cNvSpPr/>
          <p:nvPr/>
        </p:nvSpPr>
        <p:spPr>
          <a:xfrm>
            <a:off x="8076962" y="4960144"/>
            <a:ext cx="3374112" cy="317421"/>
          </a:xfrm>
          <a:prstGeom prst="rect">
            <a:avLst/>
          </a:prstGeom>
          <a:noFill/>
          <a:ln/>
        </p:spPr>
        <p:txBody>
          <a:bodyPr wrap="none" rtlCol="0" anchor="t"/>
          <a:lstStyle/>
          <a:p>
            <a:pPr indent="0" marL="0">
              <a:lnSpc>
                <a:spcPts val="2500"/>
              </a:lnSpc>
              <a:buNone/>
            </a:pPr>
            <a:r>
              <a:rPr lang="en-US" sz="2000" b="1" dirty="0">
                <a:solidFill>
                  <a:srgbClr val="FFFFFF"/>
                </a:solidFill>
                <a:latin typeface="Syne" pitchFamily="34" charset="0"/>
                <a:ea typeface="Syne" pitchFamily="34" charset="-122"/>
                <a:cs typeface="Syne" pitchFamily="34" charset="-120"/>
              </a:rPr>
              <a:t>Storage and Throughput</a:t>
            </a:r>
            <a:endParaRPr lang="en-US" sz="2000" dirty="0"/>
          </a:p>
        </p:txBody>
      </p:sp>
      <p:sp>
        <p:nvSpPr>
          <p:cNvPr id="20" name="Text 18"/>
          <p:cNvSpPr/>
          <p:nvPr/>
        </p:nvSpPr>
        <p:spPr>
          <a:xfrm>
            <a:off x="8076962" y="5399365"/>
            <a:ext cx="3780234" cy="1950958"/>
          </a:xfrm>
          <a:prstGeom prst="rect">
            <a:avLst/>
          </a:prstGeom>
          <a:noFill/>
          <a:ln/>
        </p:spPr>
        <p:txBody>
          <a:bodyPr wrap="square" rtlCol="0" anchor="t"/>
          <a:lstStyle/>
          <a:p>
            <a:pPr indent="0" marL="0">
              <a:lnSpc>
                <a:spcPts val="2560"/>
              </a:lnSpc>
              <a:buNone/>
            </a:pPr>
            <a:r>
              <a:rPr lang="en-US" sz="1600" dirty="0">
                <a:solidFill>
                  <a:srgbClr val="D9E1FF"/>
                </a:solidFill>
                <a:latin typeface="Arimo" pitchFamily="34" charset="0"/>
                <a:ea typeface="Arimo" pitchFamily="34" charset="-122"/>
                <a:cs typeface="Arimo" pitchFamily="34" charset="-120"/>
              </a:rPr>
              <a:t>Generative AI models require high-performance storage with excellent throughput to handle diverse data types, while predictive AI models focus more on efficient storage with moderate throughput for structured data analysis.</a:t>
            </a:r>
            <a:endParaRPr lang="en-US" sz="1600"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33886"/>
          </a:xfrm>
          <a:prstGeom prst="rect">
            <a:avLst/>
          </a:prstGeom>
          <a:solidFill>
            <a:srgbClr val="0C0A33"/>
          </a:solidFill>
          <a:ln/>
        </p:spPr>
      </p:sp>
      <p:pic>
        <p:nvPicPr>
          <p:cNvPr id="4" name="Image 0" descr="preencoded.png">    </p:cNvPr>
          <p:cNvPicPr>
            <a:picLocks noChangeAspect="1"/>
          </p:cNvPicPr>
          <p:nvPr/>
        </p:nvPicPr>
        <p:blipFill>
          <a:blip r:embed="rId1"/>
          <a:stretch>
            <a:fillRect/>
          </a:stretch>
        </p:blipFill>
        <p:spPr>
          <a:xfrm>
            <a:off x="0" y="0"/>
            <a:ext cx="14630400" cy="8233886"/>
          </a:xfrm>
          <a:prstGeom prst="rect">
            <a:avLst/>
          </a:prstGeom>
        </p:spPr>
      </p:pic>
      <p:sp>
        <p:nvSpPr>
          <p:cNvPr id="5" name="Shape 2"/>
          <p:cNvSpPr/>
          <p:nvPr/>
        </p:nvSpPr>
        <p:spPr>
          <a:xfrm>
            <a:off x="0" y="0"/>
            <a:ext cx="14630400" cy="8233886"/>
          </a:xfrm>
          <a:prstGeom prst="rect">
            <a:avLst/>
          </a:prstGeom>
          <a:solidFill>
            <a:srgbClr val="0C0A33">
              <a:alpha val="80000"/>
            </a:srgbClr>
          </a:solidFill>
          <a:ln/>
        </p:spPr>
      </p:sp>
      <p:sp>
        <p:nvSpPr>
          <p:cNvPr id="6" name="Text 3"/>
          <p:cNvSpPr/>
          <p:nvPr/>
        </p:nvSpPr>
        <p:spPr>
          <a:xfrm>
            <a:off x="3584972" y="458867"/>
            <a:ext cx="7460456" cy="1042988"/>
          </a:xfrm>
          <a:prstGeom prst="rect">
            <a:avLst/>
          </a:prstGeom>
          <a:noFill/>
          <a:ln/>
        </p:spPr>
        <p:txBody>
          <a:bodyPr wrap="square" rtlCol="0" anchor="t"/>
          <a:lstStyle/>
          <a:p>
            <a:pPr indent="0" marL="0">
              <a:lnSpc>
                <a:spcPts val="4106"/>
              </a:lnSpc>
              <a:buNone/>
            </a:pPr>
            <a:r>
              <a:rPr lang="en-US" sz="3285" b="1" dirty="0">
                <a:solidFill>
                  <a:srgbClr val="FFFFFF"/>
                </a:solidFill>
                <a:latin typeface="Syne" pitchFamily="34" charset="0"/>
                <a:ea typeface="Syne" pitchFamily="34" charset="-122"/>
                <a:cs typeface="Syne" pitchFamily="34" charset="-120"/>
              </a:rPr>
              <a:t>What is Cloud Native Artificial Intelligence?</a:t>
            </a:r>
            <a:endParaRPr lang="en-US" sz="3285" dirty="0"/>
          </a:p>
        </p:txBody>
      </p:sp>
      <p:sp>
        <p:nvSpPr>
          <p:cNvPr id="7" name="Shape 4"/>
          <p:cNvSpPr/>
          <p:nvPr/>
        </p:nvSpPr>
        <p:spPr>
          <a:xfrm>
            <a:off x="3584972" y="1752124"/>
            <a:ext cx="2375654" cy="6022896"/>
          </a:xfrm>
          <a:prstGeom prst="roundRect">
            <a:avLst>
              <a:gd name="adj" fmla="val 2107"/>
            </a:avLst>
          </a:prstGeom>
          <a:solidFill>
            <a:srgbClr val="1E1B4A"/>
          </a:solidFill>
          <a:ln/>
        </p:spPr>
      </p:sp>
      <p:sp>
        <p:nvSpPr>
          <p:cNvPr id="8" name="Text 5"/>
          <p:cNvSpPr/>
          <p:nvPr/>
        </p:nvSpPr>
        <p:spPr>
          <a:xfrm>
            <a:off x="3751778" y="1918930"/>
            <a:ext cx="2042041" cy="782241"/>
          </a:xfrm>
          <a:prstGeom prst="rect">
            <a:avLst/>
          </a:prstGeom>
          <a:noFill/>
          <a:ln/>
        </p:spPr>
        <p:txBody>
          <a:bodyPr wrap="square" rtlCol="0" anchor="t"/>
          <a:lstStyle/>
          <a:p>
            <a:pPr indent="0" marL="0">
              <a:lnSpc>
                <a:spcPts val="2053"/>
              </a:lnSpc>
              <a:buNone/>
            </a:pPr>
            <a:r>
              <a:rPr lang="en-US" sz="1643" b="1" dirty="0">
                <a:solidFill>
                  <a:srgbClr val="FFFFFF"/>
                </a:solidFill>
                <a:latin typeface="Syne" pitchFamily="34" charset="0"/>
                <a:ea typeface="Syne" pitchFamily="34" charset="-122"/>
                <a:cs typeface="Syne" pitchFamily="34" charset="-120"/>
              </a:rPr>
              <a:t>Leveraging Cloud Native Infrastructure</a:t>
            </a:r>
            <a:endParaRPr lang="en-US" sz="1643" dirty="0"/>
          </a:p>
        </p:txBody>
      </p:sp>
      <p:sp>
        <p:nvSpPr>
          <p:cNvPr id="9" name="Text 6"/>
          <p:cNvSpPr/>
          <p:nvPr/>
        </p:nvSpPr>
        <p:spPr>
          <a:xfrm>
            <a:off x="3751778" y="2801183"/>
            <a:ext cx="2042041" cy="4807029"/>
          </a:xfrm>
          <a:prstGeom prst="rect">
            <a:avLst/>
          </a:prstGeom>
          <a:noFill/>
          <a:ln/>
        </p:spPr>
        <p:txBody>
          <a:bodyPr wrap="square" rtlCol="0" anchor="t"/>
          <a:lstStyle/>
          <a:p>
            <a:pPr indent="0" marL="0">
              <a:lnSpc>
                <a:spcPts val="2102"/>
              </a:lnSpc>
              <a:buNone/>
            </a:pPr>
            <a:r>
              <a:rPr lang="en-US" sz="1314" dirty="0">
                <a:solidFill>
                  <a:srgbClr val="D9E1FF"/>
                </a:solidFill>
                <a:latin typeface="Arimo" pitchFamily="34" charset="0"/>
                <a:ea typeface="Arimo" pitchFamily="34" charset="-122"/>
                <a:cs typeface="Arimo" pitchFamily="34" charset="-120"/>
              </a:rPr>
              <a:t>Cloud Native Artificial Intelligence (CNAI) refers to approaches and patterns for building and deploying AI applications and workloads using the principles of Cloud Native. By leveraging the underlying cloud infrastructure's computing, network, and storage capabilities, as well as providing isolation and controlled sharing mechanisms, CNAI accelerates AI application performance and reduces costs.</a:t>
            </a:r>
            <a:endParaRPr lang="en-US" sz="1314" dirty="0"/>
          </a:p>
        </p:txBody>
      </p:sp>
      <p:sp>
        <p:nvSpPr>
          <p:cNvPr id="10" name="Shape 7"/>
          <p:cNvSpPr/>
          <p:nvPr/>
        </p:nvSpPr>
        <p:spPr>
          <a:xfrm>
            <a:off x="6127432" y="1752124"/>
            <a:ext cx="2375654" cy="6022896"/>
          </a:xfrm>
          <a:prstGeom prst="roundRect">
            <a:avLst>
              <a:gd name="adj" fmla="val 2107"/>
            </a:avLst>
          </a:prstGeom>
          <a:solidFill>
            <a:srgbClr val="1E1B4A"/>
          </a:solidFill>
          <a:ln/>
        </p:spPr>
      </p:sp>
      <p:sp>
        <p:nvSpPr>
          <p:cNvPr id="11" name="Text 8"/>
          <p:cNvSpPr/>
          <p:nvPr/>
        </p:nvSpPr>
        <p:spPr>
          <a:xfrm>
            <a:off x="6294239" y="1918930"/>
            <a:ext cx="2042041" cy="782241"/>
          </a:xfrm>
          <a:prstGeom prst="rect">
            <a:avLst/>
          </a:prstGeom>
          <a:noFill/>
          <a:ln/>
        </p:spPr>
        <p:txBody>
          <a:bodyPr wrap="square" rtlCol="0" anchor="t"/>
          <a:lstStyle/>
          <a:p>
            <a:pPr indent="0" marL="0">
              <a:lnSpc>
                <a:spcPts val="2053"/>
              </a:lnSpc>
              <a:buNone/>
            </a:pPr>
            <a:r>
              <a:rPr lang="en-US" sz="1643" b="1" dirty="0">
                <a:solidFill>
                  <a:srgbClr val="FFFFFF"/>
                </a:solidFill>
                <a:latin typeface="Syne" pitchFamily="34" charset="0"/>
                <a:ea typeface="Syne" pitchFamily="34" charset="-122"/>
                <a:cs typeface="Syne" pitchFamily="34" charset="-120"/>
              </a:rPr>
              <a:t>Containerization and Orchestration</a:t>
            </a:r>
            <a:endParaRPr lang="en-US" sz="1643" dirty="0"/>
          </a:p>
        </p:txBody>
      </p:sp>
      <p:sp>
        <p:nvSpPr>
          <p:cNvPr id="12" name="Text 9"/>
          <p:cNvSpPr/>
          <p:nvPr/>
        </p:nvSpPr>
        <p:spPr>
          <a:xfrm>
            <a:off x="6294239" y="2801183"/>
            <a:ext cx="2042041" cy="3738801"/>
          </a:xfrm>
          <a:prstGeom prst="rect">
            <a:avLst/>
          </a:prstGeom>
          <a:noFill/>
          <a:ln/>
        </p:spPr>
        <p:txBody>
          <a:bodyPr wrap="square" rtlCol="0" anchor="t"/>
          <a:lstStyle/>
          <a:p>
            <a:pPr indent="0" marL="0">
              <a:lnSpc>
                <a:spcPts val="2102"/>
              </a:lnSpc>
              <a:buNone/>
            </a:pPr>
            <a:r>
              <a:rPr lang="en-US" sz="1314" dirty="0">
                <a:solidFill>
                  <a:srgbClr val="D9E1FF"/>
                </a:solidFill>
                <a:latin typeface="Arimo" pitchFamily="34" charset="0"/>
                <a:ea typeface="Arimo" pitchFamily="34" charset="-122"/>
                <a:cs typeface="Arimo" pitchFamily="34" charset="-120"/>
              </a:rPr>
              <a:t>CNAI solutions leverage containerization and Kubernetes-based orchestration to deploy and manage AI models. Containerization allows for the isolation of model dependencies, enabling flexible model deployments, while Kubernetes provides scalable and resilient infrastructure for running these models.</a:t>
            </a:r>
            <a:endParaRPr lang="en-US" sz="1314" dirty="0"/>
          </a:p>
        </p:txBody>
      </p:sp>
      <p:sp>
        <p:nvSpPr>
          <p:cNvPr id="13" name="Shape 10"/>
          <p:cNvSpPr/>
          <p:nvPr/>
        </p:nvSpPr>
        <p:spPr>
          <a:xfrm>
            <a:off x="8669893" y="1752124"/>
            <a:ext cx="2375654" cy="6022896"/>
          </a:xfrm>
          <a:prstGeom prst="roundRect">
            <a:avLst>
              <a:gd name="adj" fmla="val 2107"/>
            </a:avLst>
          </a:prstGeom>
          <a:solidFill>
            <a:srgbClr val="1E1B4A"/>
          </a:solidFill>
          <a:ln/>
        </p:spPr>
      </p:sp>
      <p:sp>
        <p:nvSpPr>
          <p:cNvPr id="14" name="Text 11"/>
          <p:cNvSpPr/>
          <p:nvPr/>
        </p:nvSpPr>
        <p:spPr>
          <a:xfrm>
            <a:off x="8836700" y="1918930"/>
            <a:ext cx="2042041" cy="521494"/>
          </a:xfrm>
          <a:prstGeom prst="rect">
            <a:avLst/>
          </a:prstGeom>
          <a:noFill/>
          <a:ln/>
        </p:spPr>
        <p:txBody>
          <a:bodyPr wrap="square" rtlCol="0" anchor="t"/>
          <a:lstStyle/>
          <a:p>
            <a:pPr indent="0" marL="0">
              <a:lnSpc>
                <a:spcPts val="2053"/>
              </a:lnSpc>
              <a:buNone/>
            </a:pPr>
            <a:r>
              <a:rPr lang="en-US" sz="1643" b="1" dirty="0">
                <a:solidFill>
                  <a:srgbClr val="FFFFFF"/>
                </a:solidFill>
                <a:latin typeface="Syne" pitchFamily="34" charset="0"/>
                <a:ea typeface="Syne" pitchFamily="34" charset="-122"/>
                <a:cs typeface="Syne" pitchFamily="34" charset="-120"/>
              </a:rPr>
              <a:t>Data Access and Management</a:t>
            </a:r>
            <a:endParaRPr lang="en-US" sz="1643" dirty="0"/>
          </a:p>
        </p:txBody>
      </p:sp>
      <p:sp>
        <p:nvSpPr>
          <p:cNvPr id="15" name="Text 12"/>
          <p:cNvSpPr/>
          <p:nvPr/>
        </p:nvSpPr>
        <p:spPr>
          <a:xfrm>
            <a:off x="8836700" y="2540437"/>
            <a:ext cx="2042041" cy="4005858"/>
          </a:xfrm>
          <a:prstGeom prst="rect">
            <a:avLst/>
          </a:prstGeom>
          <a:noFill/>
          <a:ln/>
        </p:spPr>
        <p:txBody>
          <a:bodyPr wrap="square" rtlCol="0" anchor="t"/>
          <a:lstStyle/>
          <a:p>
            <a:pPr indent="0" marL="0">
              <a:lnSpc>
                <a:spcPts val="2102"/>
              </a:lnSpc>
              <a:buNone/>
            </a:pPr>
            <a:r>
              <a:rPr lang="en-US" sz="1314" dirty="0">
                <a:solidFill>
                  <a:srgbClr val="D9E1FF"/>
                </a:solidFill>
                <a:latin typeface="Arimo" pitchFamily="34" charset="0"/>
                <a:ea typeface="Arimo" pitchFamily="34" charset="-122"/>
                <a:cs typeface="Arimo" pitchFamily="34" charset="-120"/>
              </a:rPr>
              <a:t>CNAI utilizes cloud-based data storage and processing services, such as data lakes and warehouses, to provide AI models with the high-quality data needed for training and testing. Additionally, treating models as containerized artifacts enables the application of software supply chain best practices, like artifact signing and validation.</a:t>
            </a:r>
            <a:endParaRPr lang="en-US" sz="1314" dirty="0"/>
          </a:p>
        </p:txBody>
      </p:sp>
      <p:pic>
        <p:nvPicPr>
          <p:cNvPr id="16"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3480911" y="472083"/>
            <a:ext cx="7668458" cy="1072039"/>
          </a:xfrm>
          <a:prstGeom prst="rect">
            <a:avLst/>
          </a:prstGeom>
          <a:noFill/>
          <a:ln/>
        </p:spPr>
        <p:txBody>
          <a:bodyPr wrap="square" rtlCol="0" anchor="t"/>
          <a:lstStyle/>
          <a:p>
            <a:pPr indent="0" marL="0">
              <a:lnSpc>
                <a:spcPts val="4221"/>
              </a:lnSpc>
              <a:buNone/>
            </a:pPr>
            <a:r>
              <a:rPr lang="en-US" sz="3377" b="1" dirty="0">
                <a:solidFill>
                  <a:srgbClr val="FFFFFF"/>
                </a:solidFill>
                <a:latin typeface="Syne" pitchFamily="34" charset="0"/>
                <a:ea typeface="Syne" pitchFamily="34" charset="-122"/>
                <a:cs typeface="Syne" pitchFamily="34" charset="-120"/>
              </a:rPr>
              <a:t>Challenges for Cloud Native Artificial Intelligence</a:t>
            </a:r>
            <a:endParaRPr lang="en-US" sz="3377" dirty="0"/>
          </a:p>
        </p:txBody>
      </p:sp>
      <p:pic>
        <p:nvPicPr>
          <p:cNvPr id="5" name="Image 0" descr="preencoded.png">    </p:cNvPr>
          <p:cNvPicPr>
            <a:picLocks noChangeAspect="1"/>
          </p:cNvPicPr>
          <p:nvPr/>
        </p:nvPicPr>
        <p:blipFill>
          <a:blip r:embed="rId1"/>
          <a:stretch>
            <a:fillRect/>
          </a:stretch>
        </p:blipFill>
        <p:spPr>
          <a:xfrm>
            <a:off x="3480911" y="1887141"/>
            <a:ext cx="1917025" cy="686038"/>
          </a:xfrm>
          <a:prstGeom prst="rect">
            <a:avLst/>
          </a:prstGeom>
        </p:spPr>
      </p:pic>
      <p:sp>
        <p:nvSpPr>
          <p:cNvPr id="6" name="Text 3"/>
          <p:cNvSpPr/>
          <p:nvPr/>
        </p:nvSpPr>
        <p:spPr>
          <a:xfrm>
            <a:off x="3652361" y="2830473"/>
            <a:ext cx="1574125" cy="536019"/>
          </a:xfrm>
          <a:prstGeom prst="rect">
            <a:avLst/>
          </a:prstGeom>
          <a:noFill/>
          <a:ln/>
        </p:spPr>
        <p:txBody>
          <a:bodyPr wrap="square" rtlCol="0" anchor="t"/>
          <a:lstStyle/>
          <a:p>
            <a:pPr algn="l" indent="0" marL="0">
              <a:lnSpc>
                <a:spcPts val="2110"/>
              </a:lnSpc>
              <a:buNone/>
            </a:pPr>
            <a:r>
              <a:rPr lang="en-US" sz="1688" b="1" dirty="0">
                <a:solidFill>
                  <a:srgbClr val="FFFFFF"/>
                </a:solidFill>
                <a:latin typeface="Syne" pitchFamily="34" charset="0"/>
                <a:ea typeface="Syne" pitchFamily="34" charset="-122"/>
                <a:cs typeface="Syne" pitchFamily="34" charset="-120"/>
              </a:rPr>
              <a:t>Data Preparation</a:t>
            </a:r>
            <a:endParaRPr lang="en-US" sz="1688" dirty="0"/>
          </a:p>
        </p:txBody>
      </p:sp>
      <p:sp>
        <p:nvSpPr>
          <p:cNvPr id="7" name="Text 4"/>
          <p:cNvSpPr/>
          <p:nvPr/>
        </p:nvSpPr>
        <p:spPr>
          <a:xfrm>
            <a:off x="3652361" y="3469362"/>
            <a:ext cx="1574125" cy="2744391"/>
          </a:xfrm>
          <a:prstGeom prst="rect">
            <a:avLst/>
          </a:prstGeom>
          <a:noFill/>
          <a:ln/>
        </p:spPr>
        <p:txBody>
          <a:bodyPr wrap="square" rtlCol="0" anchor="t"/>
          <a:lstStyle/>
          <a:p>
            <a:pPr algn="l" indent="0" marL="0">
              <a:lnSpc>
                <a:spcPts val="2161"/>
              </a:lnSpc>
              <a:buNone/>
            </a:pPr>
            <a:r>
              <a:rPr lang="en-US" sz="1351" dirty="0">
                <a:solidFill>
                  <a:srgbClr val="D9E1FF"/>
                </a:solidFill>
                <a:latin typeface="Arimo" pitchFamily="34" charset="0"/>
                <a:ea typeface="Arimo" pitchFamily="34" charset="-122"/>
                <a:cs typeface="Arimo" pitchFamily="34" charset="-120"/>
              </a:rPr>
              <a:t>Addressing the challenges of managing large data sizes, ensuring data synchronization, and adhering to data governance policies is crucial for the success of CNAI systems.</a:t>
            </a:r>
            <a:endParaRPr lang="en-US" sz="1351" dirty="0"/>
          </a:p>
        </p:txBody>
      </p:sp>
      <p:pic>
        <p:nvPicPr>
          <p:cNvPr id="8" name="Image 1" descr="preencoded.png">    </p:cNvPr>
          <p:cNvPicPr>
            <a:picLocks noChangeAspect="1"/>
          </p:cNvPicPr>
          <p:nvPr/>
        </p:nvPicPr>
        <p:blipFill>
          <a:blip r:embed="rId2"/>
          <a:stretch>
            <a:fillRect/>
          </a:stretch>
        </p:blipFill>
        <p:spPr>
          <a:xfrm>
            <a:off x="5397937" y="1887141"/>
            <a:ext cx="1917144" cy="686038"/>
          </a:xfrm>
          <a:prstGeom prst="rect">
            <a:avLst/>
          </a:prstGeom>
        </p:spPr>
      </p:pic>
      <p:sp>
        <p:nvSpPr>
          <p:cNvPr id="9" name="Text 5"/>
          <p:cNvSpPr/>
          <p:nvPr/>
        </p:nvSpPr>
        <p:spPr>
          <a:xfrm>
            <a:off x="5569387" y="2830473"/>
            <a:ext cx="1574244" cy="536019"/>
          </a:xfrm>
          <a:prstGeom prst="rect">
            <a:avLst/>
          </a:prstGeom>
          <a:noFill/>
          <a:ln/>
        </p:spPr>
        <p:txBody>
          <a:bodyPr wrap="square" rtlCol="0" anchor="t"/>
          <a:lstStyle/>
          <a:p>
            <a:pPr algn="l" indent="0" marL="0">
              <a:lnSpc>
                <a:spcPts val="2110"/>
              </a:lnSpc>
              <a:buNone/>
            </a:pPr>
            <a:r>
              <a:rPr lang="en-US" sz="1688" b="1" dirty="0">
                <a:solidFill>
                  <a:srgbClr val="FFFFFF"/>
                </a:solidFill>
                <a:latin typeface="Syne" pitchFamily="34" charset="0"/>
                <a:ea typeface="Syne" pitchFamily="34" charset="-122"/>
                <a:cs typeface="Syne" pitchFamily="34" charset="-120"/>
              </a:rPr>
              <a:t>Model Training</a:t>
            </a:r>
            <a:endParaRPr lang="en-US" sz="1688" dirty="0"/>
          </a:p>
        </p:txBody>
      </p:sp>
      <p:sp>
        <p:nvSpPr>
          <p:cNvPr id="10" name="Text 6"/>
          <p:cNvSpPr/>
          <p:nvPr/>
        </p:nvSpPr>
        <p:spPr>
          <a:xfrm>
            <a:off x="5569387" y="3469362"/>
            <a:ext cx="1574244" cy="4116586"/>
          </a:xfrm>
          <a:prstGeom prst="rect">
            <a:avLst/>
          </a:prstGeom>
          <a:noFill/>
          <a:ln/>
        </p:spPr>
        <p:txBody>
          <a:bodyPr wrap="square" rtlCol="0" anchor="t"/>
          <a:lstStyle/>
          <a:p>
            <a:pPr algn="l" indent="0" marL="0">
              <a:lnSpc>
                <a:spcPts val="2161"/>
              </a:lnSpc>
              <a:buNone/>
            </a:pPr>
            <a:r>
              <a:rPr lang="en-US" sz="1351" dirty="0">
                <a:solidFill>
                  <a:srgbClr val="D9E1FF"/>
                </a:solidFill>
                <a:latin typeface="Arimo" pitchFamily="34" charset="0"/>
                <a:ea typeface="Arimo" pitchFamily="34" charset="-122"/>
                <a:cs typeface="Arimo" pitchFamily="34" charset="-120"/>
              </a:rPr>
              <a:t>The rising processing demands, cost efficiency, and scalability requirements of AI/ML workflows pose significant challenges, particularly in managing and orchestrating diverse compute resources like GPUs.</a:t>
            </a:r>
            <a:endParaRPr lang="en-US" sz="1351" dirty="0"/>
          </a:p>
        </p:txBody>
      </p:sp>
      <p:pic>
        <p:nvPicPr>
          <p:cNvPr id="11" name="Image 2" descr="preencoded.png">    </p:cNvPr>
          <p:cNvPicPr>
            <a:picLocks noChangeAspect="1"/>
          </p:cNvPicPr>
          <p:nvPr/>
        </p:nvPicPr>
        <p:blipFill>
          <a:blip r:embed="rId3"/>
          <a:stretch>
            <a:fillRect/>
          </a:stretch>
        </p:blipFill>
        <p:spPr>
          <a:xfrm>
            <a:off x="7315081" y="1887141"/>
            <a:ext cx="1917144" cy="686038"/>
          </a:xfrm>
          <a:prstGeom prst="rect">
            <a:avLst/>
          </a:prstGeom>
        </p:spPr>
      </p:pic>
      <p:sp>
        <p:nvSpPr>
          <p:cNvPr id="12" name="Text 7"/>
          <p:cNvSpPr/>
          <p:nvPr/>
        </p:nvSpPr>
        <p:spPr>
          <a:xfrm>
            <a:off x="7486531" y="2830473"/>
            <a:ext cx="1574244" cy="536019"/>
          </a:xfrm>
          <a:prstGeom prst="rect">
            <a:avLst/>
          </a:prstGeom>
          <a:noFill/>
          <a:ln/>
        </p:spPr>
        <p:txBody>
          <a:bodyPr wrap="square" rtlCol="0" anchor="t"/>
          <a:lstStyle/>
          <a:p>
            <a:pPr algn="l" indent="0" marL="0">
              <a:lnSpc>
                <a:spcPts val="2110"/>
              </a:lnSpc>
              <a:buNone/>
            </a:pPr>
            <a:r>
              <a:rPr lang="en-US" sz="1688" b="1" dirty="0">
                <a:solidFill>
                  <a:srgbClr val="FFFFFF"/>
                </a:solidFill>
                <a:latin typeface="Syne" pitchFamily="34" charset="0"/>
                <a:ea typeface="Syne" pitchFamily="34" charset="-122"/>
                <a:cs typeface="Syne" pitchFamily="34" charset="-120"/>
              </a:rPr>
              <a:t>Model Serving</a:t>
            </a:r>
            <a:endParaRPr lang="en-US" sz="1688" dirty="0"/>
          </a:p>
        </p:txBody>
      </p:sp>
      <p:sp>
        <p:nvSpPr>
          <p:cNvPr id="13" name="Text 8"/>
          <p:cNvSpPr/>
          <p:nvPr/>
        </p:nvSpPr>
        <p:spPr>
          <a:xfrm>
            <a:off x="7486531" y="3469362"/>
            <a:ext cx="1574244" cy="3567708"/>
          </a:xfrm>
          <a:prstGeom prst="rect">
            <a:avLst/>
          </a:prstGeom>
          <a:noFill/>
          <a:ln/>
        </p:spPr>
        <p:txBody>
          <a:bodyPr wrap="square" rtlCol="0" anchor="t"/>
          <a:lstStyle/>
          <a:p>
            <a:pPr algn="l" indent="0" marL="0">
              <a:lnSpc>
                <a:spcPts val="2161"/>
              </a:lnSpc>
              <a:buNone/>
            </a:pPr>
            <a:r>
              <a:rPr lang="en-US" sz="1351" dirty="0">
                <a:solidFill>
                  <a:srgbClr val="D9E1FF"/>
                </a:solidFill>
                <a:latin typeface="Arimo" pitchFamily="34" charset="0"/>
                <a:ea typeface="Arimo" pitchFamily="34" charset="-122"/>
                <a:cs typeface="Arimo" pitchFamily="34" charset="-120"/>
              </a:rPr>
              <a:t>Serving AI models at scale requires addressing considerations such as load variability, latency requirements, service resiliency, and the distinct characteristics of different AI model types (e.g., classical ML, DL, LLMs).</a:t>
            </a:r>
            <a:endParaRPr lang="en-US" sz="1351" dirty="0"/>
          </a:p>
        </p:txBody>
      </p:sp>
      <p:pic>
        <p:nvPicPr>
          <p:cNvPr id="14" name="Image 3" descr="preencoded.png">    </p:cNvPr>
          <p:cNvPicPr>
            <a:picLocks noChangeAspect="1"/>
          </p:cNvPicPr>
          <p:nvPr/>
        </p:nvPicPr>
        <p:blipFill>
          <a:blip r:embed="rId4"/>
          <a:stretch>
            <a:fillRect/>
          </a:stretch>
        </p:blipFill>
        <p:spPr>
          <a:xfrm>
            <a:off x="9232225" y="1887141"/>
            <a:ext cx="1917144" cy="686038"/>
          </a:xfrm>
          <a:prstGeom prst="rect">
            <a:avLst/>
          </a:prstGeom>
        </p:spPr>
      </p:pic>
      <p:sp>
        <p:nvSpPr>
          <p:cNvPr id="15" name="Text 9"/>
          <p:cNvSpPr/>
          <p:nvPr/>
        </p:nvSpPr>
        <p:spPr>
          <a:xfrm>
            <a:off x="9403675" y="2830473"/>
            <a:ext cx="1574244" cy="536019"/>
          </a:xfrm>
          <a:prstGeom prst="rect">
            <a:avLst/>
          </a:prstGeom>
          <a:noFill/>
          <a:ln/>
        </p:spPr>
        <p:txBody>
          <a:bodyPr wrap="square" rtlCol="0" anchor="t"/>
          <a:lstStyle/>
          <a:p>
            <a:pPr algn="l" indent="0" marL="0">
              <a:lnSpc>
                <a:spcPts val="2110"/>
              </a:lnSpc>
              <a:buNone/>
            </a:pPr>
            <a:r>
              <a:rPr lang="en-US" sz="1688" b="1" dirty="0">
                <a:solidFill>
                  <a:srgbClr val="FFFFFF"/>
                </a:solidFill>
                <a:latin typeface="Syne" pitchFamily="34" charset="0"/>
                <a:ea typeface="Syne" pitchFamily="34" charset="-122"/>
                <a:cs typeface="Syne" pitchFamily="34" charset="-120"/>
              </a:rPr>
              <a:t>User Experience</a:t>
            </a:r>
            <a:endParaRPr lang="en-US" sz="1688" dirty="0"/>
          </a:p>
        </p:txBody>
      </p:sp>
      <p:sp>
        <p:nvSpPr>
          <p:cNvPr id="16" name="Text 10"/>
          <p:cNvSpPr/>
          <p:nvPr/>
        </p:nvSpPr>
        <p:spPr>
          <a:xfrm>
            <a:off x="9403675" y="3469362"/>
            <a:ext cx="1574244" cy="2469952"/>
          </a:xfrm>
          <a:prstGeom prst="rect">
            <a:avLst/>
          </a:prstGeom>
          <a:noFill/>
          <a:ln/>
        </p:spPr>
        <p:txBody>
          <a:bodyPr wrap="square" rtlCol="0" anchor="t"/>
          <a:lstStyle/>
          <a:p>
            <a:pPr algn="l" indent="0" marL="0">
              <a:lnSpc>
                <a:spcPts val="2161"/>
              </a:lnSpc>
              <a:buNone/>
            </a:pPr>
            <a:r>
              <a:rPr lang="en-US" sz="1351" dirty="0">
                <a:solidFill>
                  <a:srgbClr val="D9E1FF"/>
                </a:solidFill>
                <a:latin typeface="Arimo" pitchFamily="34" charset="0"/>
                <a:ea typeface="Arimo" pitchFamily="34" charset="-122"/>
                <a:cs typeface="Arimo" pitchFamily="34" charset="-120"/>
              </a:rPr>
              <a:t>Providing a seamless and user-friendly experience for AI practitioners, who may not have extensive cloud or systems expertise, is crucial for driving CNAI adoption.</a:t>
            </a:r>
            <a:endParaRPr lang="en-US" sz="1351"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800457"/>
            <a:ext cx="9933503" cy="1388745"/>
          </a:xfrm>
          <a:prstGeom prst="rect">
            <a:avLst/>
          </a:prstGeom>
          <a:noFill/>
          <a:ln/>
        </p:spPr>
        <p:txBody>
          <a:bodyPr wrap="squar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Path Forward with Cloud Native Artificial Intelligence</a:t>
            </a:r>
            <a:endParaRPr lang="en-US" sz="4374" dirty="0"/>
          </a:p>
        </p:txBody>
      </p:sp>
      <p:pic>
        <p:nvPicPr>
          <p:cNvPr id="5" name="Image 0" descr="preencoded.png">    </p:cNvPr>
          <p:cNvPicPr>
            <a:picLocks noChangeAspect="1"/>
          </p:cNvPicPr>
          <p:nvPr/>
        </p:nvPicPr>
        <p:blipFill>
          <a:blip r:embed="rId1"/>
          <a:stretch>
            <a:fillRect/>
          </a:stretch>
        </p:blipFill>
        <p:spPr>
          <a:xfrm>
            <a:off x="2348389" y="2633543"/>
            <a:ext cx="555427" cy="555427"/>
          </a:xfrm>
          <a:prstGeom prst="rect">
            <a:avLst/>
          </a:prstGeom>
        </p:spPr>
      </p:pic>
      <p:sp>
        <p:nvSpPr>
          <p:cNvPr id="6" name="Text 3"/>
          <p:cNvSpPr/>
          <p:nvPr/>
        </p:nvSpPr>
        <p:spPr>
          <a:xfrm>
            <a:off x="2348389" y="3411141"/>
            <a:ext cx="2233374" cy="347186"/>
          </a:xfrm>
          <a:prstGeom prst="rect">
            <a:avLst/>
          </a:prstGeom>
          <a:noFill/>
          <a:ln/>
        </p:spPr>
        <p:txBody>
          <a:bodyPr wrap="none" rtlCol="0" anchor="t"/>
          <a:lstStyle/>
          <a:p>
            <a:pPr algn="l" indent="0" marL="0">
              <a:lnSpc>
                <a:spcPts val="2734"/>
              </a:lnSpc>
              <a:buNone/>
            </a:pPr>
            <a:r>
              <a:rPr lang="en-US" sz="2187" b="1" dirty="0">
                <a:solidFill>
                  <a:srgbClr val="FFFFFF"/>
                </a:solidFill>
                <a:latin typeface="Syne" pitchFamily="34" charset="0"/>
                <a:ea typeface="Syne" pitchFamily="34" charset="-122"/>
                <a:cs typeface="Syne" pitchFamily="34" charset="-120"/>
              </a:rPr>
              <a:t>Flexibility</a:t>
            </a:r>
            <a:endParaRPr lang="en-US" sz="2187" dirty="0"/>
          </a:p>
        </p:txBody>
      </p:sp>
      <p:sp>
        <p:nvSpPr>
          <p:cNvPr id="7" name="Text 4"/>
          <p:cNvSpPr/>
          <p:nvPr/>
        </p:nvSpPr>
        <p:spPr>
          <a:xfrm>
            <a:off x="2348389" y="3891558"/>
            <a:ext cx="2233374" cy="2487811"/>
          </a:xfrm>
          <a:prstGeom prst="rect">
            <a:avLst/>
          </a:prstGeom>
          <a:noFill/>
          <a:ln/>
        </p:spPr>
        <p:txBody>
          <a:bodyPr wrap="square" rtlCol="0" anchor="t"/>
          <a:lstStyle/>
          <a:p>
            <a:pPr algn="l" indent="0" marL="0">
              <a:lnSpc>
                <a:spcPts val="2799"/>
              </a:lnSpc>
              <a:buNone/>
            </a:pPr>
            <a:r>
              <a:rPr lang="en-US" sz="1750" dirty="0">
                <a:solidFill>
                  <a:srgbClr val="D9E1FF"/>
                </a:solidFill>
                <a:latin typeface="Arimo" pitchFamily="34" charset="0"/>
                <a:ea typeface="Arimo" pitchFamily="34" charset="-122"/>
                <a:cs typeface="Arimo" pitchFamily="34" charset="-120"/>
              </a:rPr>
              <a:t>Leveraging existing tools and techniques, while adapting to new offerings, is key to navigating the evolving CNAI landscape.</a:t>
            </a:r>
            <a:endParaRPr lang="en-US" sz="1750" dirty="0"/>
          </a:p>
        </p:txBody>
      </p:sp>
      <p:pic>
        <p:nvPicPr>
          <p:cNvPr id="8" name="Image 1" descr="preencoded.png">    </p:cNvPr>
          <p:cNvPicPr>
            <a:picLocks noChangeAspect="1"/>
          </p:cNvPicPr>
          <p:nvPr/>
        </p:nvPicPr>
        <p:blipFill>
          <a:blip r:embed="rId2"/>
          <a:stretch>
            <a:fillRect/>
          </a:stretch>
        </p:blipFill>
        <p:spPr>
          <a:xfrm>
            <a:off x="4915019" y="2633543"/>
            <a:ext cx="555427" cy="555427"/>
          </a:xfrm>
          <a:prstGeom prst="rect">
            <a:avLst/>
          </a:prstGeom>
        </p:spPr>
      </p:pic>
      <p:sp>
        <p:nvSpPr>
          <p:cNvPr id="9" name="Text 5"/>
          <p:cNvSpPr/>
          <p:nvPr/>
        </p:nvSpPr>
        <p:spPr>
          <a:xfrm>
            <a:off x="4915019" y="3411141"/>
            <a:ext cx="2233493" cy="347186"/>
          </a:xfrm>
          <a:prstGeom prst="rect">
            <a:avLst/>
          </a:prstGeom>
          <a:noFill/>
          <a:ln/>
        </p:spPr>
        <p:txBody>
          <a:bodyPr wrap="none" rtlCol="0" anchor="t"/>
          <a:lstStyle/>
          <a:p>
            <a:pPr algn="l" indent="0" marL="0">
              <a:lnSpc>
                <a:spcPts val="2734"/>
              </a:lnSpc>
              <a:buNone/>
            </a:pPr>
            <a:r>
              <a:rPr lang="en-US" sz="2187" b="1" dirty="0">
                <a:solidFill>
                  <a:srgbClr val="FFFFFF"/>
                </a:solidFill>
                <a:latin typeface="Syne" pitchFamily="34" charset="0"/>
                <a:ea typeface="Syne" pitchFamily="34" charset="-122"/>
                <a:cs typeface="Syne" pitchFamily="34" charset="-120"/>
              </a:rPr>
              <a:t>Sustainability</a:t>
            </a:r>
            <a:endParaRPr lang="en-US" sz="2187" dirty="0"/>
          </a:p>
        </p:txBody>
      </p:sp>
      <p:sp>
        <p:nvSpPr>
          <p:cNvPr id="10" name="Text 6"/>
          <p:cNvSpPr/>
          <p:nvPr/>
        </p:nvSpPr>
        <p:spPr>
          <a:xfrm>
            <a:off x="4915019" y="3891558"/>
            <a:ext cx="2233493" cy="3198614"/>
          </a:xfrm>
          <a:prstGeom prst="rect">
            <a:avLst/>
          </a:prstGeom>
          <a:noFill/>
          <a:ln/>
        </p:spPr>
        <p:txBody>
          <a:bodyPr wrap="square" rtlCol="0" anchor="t"/>
          <a:lstStyle/>
          <a:p>
            <a:pPr algn="l" indent="0" marL="0">
              <a:lnSpc>
                <a:spcPts val="2799"/>
              </a:lnSpc>
              <a:buNone/>
            </a:pPr>
            <a:r>
              <a:rPr lang="en-US" sz="1750" dirty="0">
                <a:solidFill>
                  <a:srgbClr val="D9E1FF"/>
                </a:solidFill>
                <a:latin typeface="Arimo" pitchFamily="34" charset="0"/>
                <a:ea typeface="Arimo" pitchFamily="34" charset="-122"/>
                <a:cs typeface="Arimo" pitchFamily="34" charset="-120"/>
              </a:rPr>
              <a:t>Improving the accountability of AI workload environmental impact and optimizing resource utilization are essential for ecological sustainability.</a:t>
            </a:r>
            <a:endParaRPr lang="en-US" sz="1750" dirty="0"/>
          </a:p>
        </p:txBody>
      </p:sp>
      <p:pic>
        <p:nvPicPr>
          <p:cNvPr id="11" name="Image 2" descr="preencoded.png">    </p:cNvPr>
          <p:cNvPicPr>
            <a:picLocks noChangeAspect="1"/>
          </p:cNvPicPr>
          <p:nvPr/>
        </p:nvPicPr>
        <p:blipFill>
          <a:blip r:embed="rId3"/>
          <a:stretch>
            <a:fillRect/>
          </a:stretch>
        </p:blipFill>
        <p:spPr>
          <a:xfrm>
            <a:off x="7481768" y="2633543"/>
            <a:ext cx="555427" cy="555427"/>
          </a:xfrm>
          <a:prstGeom prst="rect">
            <a:avLst/>
          </a:prstGeom>
        </p:spPr>
      </p:pic>
      <p:sp>
        <p:nvSpPr>
          <p:cNvPr id="12" name="Text 7"/>
          <p:cNvSpPr/>
          <p:nvPr/>
        </p:nvSpPr>
        <p:spPr>
          <a:xfrm>
            <a:off x="7481768" y="3411141"/>
            <a:ext cx="2233374" cy="694373"/>
          </a:xfrm>
          <a:prstGeom prst="rect">
            <a:avLst/>
          </a:prstGeom>
          <a:noFill/>
          <a:ln/>
        </p:spPr>
        <p:txBody>
          <a:bodyPr wrap="square" rtlCol="0" anchor="t"/>
          <a:lstStyle/>
          <a:p>
            <a:pPr algn="l" indent="0" marL="0">
              <a:lnSpc>
                <a:spcPts val="2734"/>
              </a:lnSpc>
              <a:buNone/>
            </a:pPr>
            <a:r>
              <a:rPr lang="en-US" sz="2187" b="1" dirty="0">
                <a:solidFill>
                  <a:srgbClr val="FFFFFF"/>
                </a:solidFill>
                <a:latin typeface="Syne" pitchFamily="34" charset="0"/>
                <a:ea typeface="Syne" pitchFamily="34" charset="-122"/>
                <a:cs typeface="Syne" pitchFamily="34" charset="-120"/>
              </a:rPr>
              <a:t>Custom Dependencies</a:t>
            </a:r>
            <a:endParaRPr lang="en-US" sz="2187" dirty="0"/>
          </a:p>
        </p:txBody>
      </p:sp>
      <p:sp>
        <p:nvSpPr>
          <p:cNvPr id="13" name="Text 8"/>
          <p:cNvSpPr/>
          <p:nvPr/>
        </p:nvSpPr>
        <p:spPr>
          <a:xfrm>
            <a:off x="7481768" y="4238744"/>
            <a:ext cx="2233374" cy="2487811"/>
          </a:xfrm>
          <a:prstGeom prst="rect">
            <a:avLst/>
          </a:prstGeom>
          <a:noFill/>
          <a:ln/>
        </p:spPr>
        <p:txBody>
          <a:bodyPr wrap="square" rtlCol="0" anchor="t"/>
          <a:lstStyle/>
          <a:p>
            <a:pPr algn="l" indent="0" marL="0">
              <a:lnSpc>
                <a:spcPts val="2799"/>
              </a:lnSpc>
              <a:buNone/>
            </a:pPr>
            <a:r>
              <a:rPr lang="en-US" sz="1750" dirty="0">
                <a:solidFill>
                  <a:srgbClr val="D9E1FF"/>
                </a:solidFill>
                <a:latin typeface="Arimo" pitchFamily="34" charset="0"/>
                <a:ea typeface="Arimo" pitchFamily="34" charset="-122"/>
                <a:cs typeface="Arimo" pitchFamily="34" charset="-120"/>
              </a:rPr>
              <a:t>Ensuring the Cloud Native environment has the required GPU drivers and supports GPU acceleration is crucial for AI workloads.</a:t>
            </a:r>
            <a:endParaRPr lang="en-US" sz="1750" dirty="0"/>
          </a:p>
        </p:txBody>
      </p:sp>
      <p:pic>
        <p:nvPicPr>
          <p:cNvPr id="14" name="Image 3" descr="preencoded.png">    </p:cNvPr>
          <p:cNvPicPr>
            <a:picLocks noChangeAspect="1"/>
          </p:cNvPicPr>
          <p:nvPr/>
        </p:nvPicPr>
        <p:blipFill>
          <a:blip r:embed="rId4"/>
          <a:stretch>
            <a:fillRect/>
          </a:stretch>
        </p:blipFill>
        <p:spPr>
          <a:xfrm>
            <a:off x="10048399" y="2633543"/>
            <a:ext cx="555427" cy="555427"/>
          </a:xfrm>
          <a:prstGeom prst="rect">
            <a:avLst/>
          </a:prstGeom>
        </p:spPr>
      </p:pic>
      <p:sp>
        <p:nvSpPr>
          <p:cNvPr id="15" name="Text 9"/>
          <p:cNvSpPr/>
          <p:nvPr/>
        </p:nvSpPr>
        <p:spPr>
          <a:xfrm>
            <a:off x="10048399" y="3411141"/>
            <a:ext cx="2233493" cy="1041559"/>
          </a:xfrm>
          <a:prstGeom prst="rect">
            <a:avLst/>
          </a:prstGeom>
          <a:noFill/>
          <a:ln/>
        </p:spPr>
        <p:txBody>
          <a:bodyPr wrap="square" rtlCol="0" anchor="t"/>
          <a:lstStyle/>
          <a:p>
            <a:pPr algn="l" indent="0" marL="0">
              <a:lnSpc>
                <a:spcPts val="2734"/>
              </a:lnSpc>
              <a:buNone/>
            </a:pPr>
            <a:r>
              <a:rPr lang="en-US" sz="2187" b="1" dirty="0">
                <a:solidFill>
                  <a:srgbClr val="FFFFFF"/>
                </a:solidFill>
                <a:latin typeface="Syne" pitchFamily="34" charset="0"/>
                <a:ea typeface="Syne" pitchFamily="34" charset="-122"/>
                <a:cs typeface="Syne" pitchFamily="34" charset="-120"/>
              </a:rPr>
              <a:t>Reference Implementation</a:t>
            </a:r>
            <a:endParaRPr lang="en-US" sz="2187" dirty="0"/>
          </a:p>
        </p:txBody>
      </p:sp>
      <p:sp>
        <p:nvSpPr>
          <p:cNvPr id="16" name="Text 10"/>
          <p:cNvSpPr/>
          <p:nvPr/>
        </p:nvSpPr>
        <p:spPr>
          <a:xfrm>
            <a:off x="10048399" y="4585930"/>
            <a:ext cx="2233493" cy="2843213"/>
          </a:xfrm>
          <a:prstGeom prst="rect">
            <a:avLst/>
          </a:prstGeom>
          <a:noFill/>
          <a:ln/>
        </p:spPr>
        <p:txBody>
          <a:bodyPr wrap="square" rtlCol="0" anchor="t"/>
          <a:lstStyle/>
          <a:p>
            <a:pPr algn="l" indent="0" marL="0">
              <a:lnSpc>
                <a:spcPts val="2799"/>
              </a:lnSpc>
              <a:buNone/>
            </a:pPr>
            <a:r>
              <a:rPr lang="en-US" sz="1750" dirty="0">
                <a:solidFill>
                  <a:srgbClr val="D9E1FF"/>
                </a:solidFill>
                <a:latin typeface="Arimo" pitchFamily="34" charset="0"/>
                <a:ea typeface="Arimo" pitchFamily="34" charset="-122"/>
                <a:cs typeface="Arimo" pitchFamily="34" charset="-120"/>
              </a:rPr>
              <a:t>Providing a user-friendly, open-source reference implementation of CNAI tools can help teams quickly get started and scale their AI/ML efforts.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998696"/>
            <a:ext cx="9933503" cy="1388745"/>
          </a:xfrm>
          <a:prstGeom prst="rect">
            <a:avLst/>
          </a:prstGeom>
          <a:noFill/>
          <a:ln/>
        </p:spPr>
        <p:txBody>
          <a:bodyPr wrap="squar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Opportunities and the Future of CNAI</a:t>
            </a:r>
            <a:endParaRPr lang="en-US" sz="4374" dirty="0"/>
          </a:p>
        </p:txBody>
      </p:sp>
      <p:sp>
        <p:nvSpPr>
          <p:cNvPr id="5" name="Text 3"/>
          <p:cNvSpPr/>
          <p:nvPr/>
        </p:nvSpPr>
        <p:spPr>
          <a:xfrm>
            <a:off x="2570559" y="2972633"/>
            <a:ext cx="4518541"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CNCF Project Landscape</a:t>
            </a:r>
            <a:endParaRPr lang="en-US" sz="1750" dirty="0"/>
          </a:p>
        </p:txBody>
      </p:sp>
      <p:sp>
        <p:nvSpPr>
          <p:cNvPr id="6" name="Text 4"/>
          <p:cNvSpPr/>
          <p:nvPr/>
        </p:nvSpPr>
        <p:spPr>
          <a:xfrm>
            <a:off x="7541062" y="2972633"/>
            <a:ext cx="4518541" cy="1421606"/>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The Linux Foundation, CNCF, and LF AI &amp; Data groups provide a hub for AI projects that both AI and cloud engineers can leverage, like the Cloud Native Landscape.</a:t>
            </a:r>
            <a:endParaRPr lang="en-US" sz="1750" dirty="0"/>
          </a:p>
        </p:txBody>
      </p:sp>
      <p:sp>
        <p:nvSpPr>
          <p:cNvPr id="7" name="Shape 5"/>
          <p:cNvSpPr/>
          <p:nvPr/>
        </p:nvSpPr>
        <p:spPr>
          <a:xfrm>
            <a:off x="2348389" y="4535091"/>
            <a:ext cx="9933503" cy="1703308"/>
          </a:xfrm>
          <a:prstGeom prst="rect">
            <a:avLst/>
          </a:prstGeom>
          <a:solidFill>
            <a:srgbClr val="1E1B4A"/>
          </a:solidFill>
          <a:ln/>
        </p:spPr>
      </p:sp>
      <p:sp>
        <p:nvSpPr>
          <p:cNvPr id="8" name="Text 6"/>
          <p:cNvSpPr/>
          <p:nvPr/>
        </p:nvSpPr>
        <p:spPr>
          <a:xfrm>
            <a:off x="2570559" y="4675942"/>
            <a:ext cx="4518541"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CNAI for Kids and Students</a:t>
            </a:r>
            <a:endParaRPr lang="en-US" sz="1750" dirty="0"/>
          </a:p>
        </p:txBody>
      </p:sp>
      <p:sp>
        <p:nvSpPr>
          <p:cNvPr id="9" name="Text 7"/>
          <p:cNvSpPr/>
          <p:nvPr/>
        </p:nvSpPr>
        <p:spPr>
          <a:xfrm>
            <a:off x="7541062" y="4675942"/>
            <a:ext cx="4518541" cy="1421606"/>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Introducing kids to the basics of AI and Cloud Native technologies early can help address diversity, equity, and inclusion issues in the field.</a:t>
            </a:r>
            <a:endParaRPr lang="en-US" sz="1750" dirty="0"/>
          </a:p>
        </p:txBody>
      </p:sp>
      <p:sp>
        <p:nvSpPr>
          <p:cNvPr id="10" name="Text 8"/>
          <p:cNvSpPr/>
          <p:nvPr/>
        </p:nvSpPr>
        <p:spPr>
          <a:xfrm>
            <a:off x="2570559" y="6379250"/>
            <a:ext cx="4518541"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Participation and Education</a:t>
            </a:r>
            <a:endParaRPr lang="en-US" sz="1750" dirty="0"/>
          </a:p>
        </p:txBody>
      </p:sp>
      <p:sp>
        <p:nvSpPr>
          <p:cNvPr id="11" name="Text 9"/>
          <p:cNvSpPr/>
          <p:nvPr/>
        </p:nvSpPr>
        <p:spPr>
          <a:xfrm>
            <a:off x="7541062" y="6379250"/>
            <a:ext cx="4518541"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The growing AI ecosystem offers numerous opportunities for</a:t>
            </a:r>
            <a:endParaRPr lang="en-US" sz="1750" dirty="0"/>
          </a:p>
        </p:txBody>
      </p:sp>
      <p:pic>
        <p:nvPicPr>
          <p:cNvPr id="12"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2024-04-29T21:49:37Z</dcterms:created>
  <dcterms:modified xsi:type="dcterms:W3CDTF">2024-04-29T21:49:37Z</dcterms:modified>
</cp:coreProperties>
</file>