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259" r:id="rId3"/>
    <p:sldId id="260" r:id="rId4"/>
    <p:sldId id="261" r:id="rId5"/>
    <p:sldId id="313" r:id="rId6"/>
    <p:sldId id="262" r:id="rId7"/>
    <p:sldId id="263" r:id="rId8"/>
    <p:sldId id="269" r:id="rId9"/>
    <p:sldId id="315" r:id="rId10"/>
    <p:sldId id="316" r:id="rId11"/>
    <p:sldId id="268" r:id="rId12"/>
    <p:sldId id="317" r:id="rId13"/>
    <p:sldId id="265" r:id="rId14"/>
    <p:sldId id="270" r:id="rId15"/>
    <p:sldId id="272" r:id="rId16"/>
    <p:sldId id="322" r:id="rId17"/>
    <p:sldId id="323" r:id="rId18"/>
    <p:sldId id="324" r:id="rId19"/>
    <p:sldId id="289" r:id="rId20"/>
    <p:sldId id="290" r:id="rId21"/>
  </p:sldIdLst>
  <p:sldSz cx="9144000" cy="5143500" type="screen16x9"/>
  <p:notesSz cx="6858000" cy="9144000"/>
  <p:embeddedFontLst>
    <p:embeddedFont>
      <p:font typeface="Arimo" panose="020B0604020202020204" charset="0"/>
      <p:regular r:id="rId23"/>
      <p:bold r:id="rId24"/>
      <p:italic r:id="rId25"/>
      <p:boldItalic r:id="rId26"/>
    </p:embeddedFont>
    <p:embeddedFont>
      <p:font typeface="Bebas Neue" panose="020B0606020202050201" pitchFamily="3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63DD96-1EF3-48DD-B41E-DD053D7ED69F}">
  <a:tblStyle styleId="{FF63DD96-1EF3-48DD-B41E-DD053D7ED6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654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633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f5e77e6543_0_1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f5e77e6543_0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030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121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374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f610c39dd6_1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f610c39dd6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2"/>
        <p:cNvGrpSpPr/>
        <p:nvPr/>
      </p:nvGrpSpPr>
      <p:grpSpPr>
        <a:xfrm>
          <a:off x="0" y="0"/>
          <a:ext cx="0" cy="0"/>
          <a:chOff x="0" y="0"/>
          <a:chExt cx="0" cy="0"/>
        </a:xfrm>
      </p:grpSpPr>
      <p:sp>
        <p:nvSpPr>
          <p:cNvPr id="2263" name="Google Shape;2263;gf5e77e6543_0_1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4" name="Google Shape;2264;gf5e77e6543_0_1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46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18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_1_1_1_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94325" y="34435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0" name="Google Shape;130;p19"/>
          <p:cNvSpPr txBox="1">
            <a:spLocks noGrp="1"/>
          </p:cNvSpPr>
          <p:nvPr>
            <p:ph type="subTitle" idx="1"/>
          </p:nvPr>
        </p:nvSpPr>
        <p:spPr>
          <a:xfrm>
            <a:off x="5194325" y="4090330"/>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19"/>
          <p:cNvSpPr txBox="1">
            <a:spLocks noGrp="1"/>
          </p:cNvSpPr>
          <p:nvPr>
            <p:ph type="title" idx="2"/>
          </p:nvPr>
        </p:nvSpPr>
        <p:spPr>
          <a:xfrm>
            <a:off x="5194313" y="11581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2" name="Google Shape;132;p19"/>
          <p:cNvSpPr txBox="1">
            <a:spLocks noGrp="1"/>
          </p:cNvSpPr>
          <p:nvPr>
            <p:ph type="subTitle" idx="3"/>
          </p:nvPr>
        </p:nvSpPr>
        <p:spPr>
          <a:xfrm>
            <a:off x="5194325" y="1804929"/>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9"/>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34" name="Google Shape;134;p19"/>
          <p:cNvSpPr txBox="1">
            <a:spLocks noGrp="1"/>
          </p:cNvSpPr>
          <p:nvPr>
            <p:ph type="title" idx="5"/>
          </p:nvPr>
        </p:nvSpPr>
        <p:spPr>
          <a:xfrm>
            <a:off x="5194325" y="23008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5" name="Google Shape;135;p19"/>
          <p:cNvSpPr txBox="1">
            <a:spLocks noGrp="1"/>
          </p:cNvSpPr>
          <p:nvPr>
            <p:ph type="subTitle" idx="6"/>
          </p:nvPr>
        </p:nvSpPr>
        <p:spPr>
          <a:xfrm>
            <a:off x="5194325" y="2947643"/>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36" name="Google Shape;136;p1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37" name="Google Shape;137;p1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68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91" name="Google Shape;191;p2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714300" y="3620145"/>
            <a:ext cx="4739400" cy="564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lang="en" sz="1200" b="1">
                <a:solidFill>
                  <a:schemeClr val="dk1"/>
                </a:solidFill>
                <a:uFill>
                  <a:noFill/>
                </a:u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200">
                <a:solidFill>
                  <a:schemeClr val="dk1"/>
                </a:solidFill>
                <a:latin typeface="Arimo"/>
                <a:ea typeface="Arimo"/>
                <a:cs typeface="Arimo"/>
                <a:sym typeface="Arimo"/>
              </a:rPr>
              <a:t>, including icons by </a:t>
            </a:r>
            <a:r>
              <a:rPr lang="en" sz="12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200">
                <a:solidFill>
                  <a:schemeClr val="dk1"/>
                </a:solidFill>
                <a:latin typeface="Arimo"/>
                <a:ea typeface="Arimo"/>
                <a:cs typeface="Arimo"/>
                <a:sym typeface="Arimo"/>
              </a:rPr>
              <a:t> and infographics &amp; images by </a:t>
            </a:r>
            <a:r>
              <a:rPr lang="en" sz="12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200" b="1">
              <a:solidFill>
                <a:schemeClr val="dk1"/>
              </a:solidFill>
              <a:latin typeface="Arimo"/>
              <a:ea typeface="Arimo"/>
              <a:cs typeface="Arimo"/>
              <a:sym typeface="Arim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8" r:id="rId7"/>
    <p:sldLayoutId id="2147483659" r:id="rId8"/>
    <p:sldLayoutId id="2147483661" r:id="rId9"/>
    <p:sldLayoutId id="2147483662" r:id="rId10"/>
    <p:sldLayoutId id="2147483663" r:id="rId11"/>
    <p:sldLayoutId id="2147483665" r:id="rId12"/>
    <p:sldLayoutId id="2147483669"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slide" Target="slide19.xml"/><Relationship Id="rId5" Type="http://schemas.openxmlformats.org/officeDocument/2006/relationships/slide" Target="slide12.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1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hyperlink" Target="https://docs.google.com/spreadsheets/d/1a12HyveTdDPTaJufa_3f8jvGvUfM4-VPG6WS_nSil6I/copy#gid=1766853635" TargetMode="External"/><Relationship Id="rId7" Type="http://schemas.openxmlformats.org/officeDocument/2006/relationships/slide" Target="slide19.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659141" y="3663749"/>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721926" y="1300185"/>
            <a:ext cx="5007300"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chemeClr val="lt2"/>
                </a:solidFill>
              </a:rPr>
              <a:t>Heart Disease Dataset</a:t>
            </a:r>
            <a:r>
              <a:rPr lang="en" sz="5400" dirty="0"/>
              <a:t> FOR Analysis</a:t>
            </a:r>
            <a:endParaRPr sz="5400" dirty="0"/>
          </a:p>
        </p:txBody>
      </p:sp>
      <p:sp>
        <p:nvSpPr>
          <p:cNvPr id="240" name="Google Shape;240;p34"/>
          <p:cNvSpPr txBox="1">
            <a:spLocks noGrp="1"/>
          </p:cNvSpPr>
          <p:nvPr>
            <p:ph type="subTitle" idx="1"/>
          </p:nvPr>
        </p:nvSpPr>
        <p:spPr>
          <a:xfrm>
            <a:off x="789225" y="3796752"/>
            <a:ext cx="3815400"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Oral Defense</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849500" y="1326279"/>
            <a:ext cx="1230024" cy="629849"/>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48" name="Google Shape;248;p34">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47"/>
          <p:cNvSpPr txBox="1">
            <a:spLocks noGrp="1"/>
          </p:cNvSpPr>
          <p:nvPr>
            <p:ph type="title"/>
          </p:nvPr>
        </p:nvSpPr>
        <p:spPr>
          <a:xfrm>
            <a:off x="1500791" y="1344633"/>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Chest pain and thalassemia</a:t>
            </a:r>
            <a:endParaRPr dirty="0">
              <a:solidFill>
                <a:schemeClr val="tx2"/>
              </a:solidFill>
            </a:endParaRPr>
          </a:p>
        </p:txBody>
      </p:sp>
      <p:sp>
        <p:nvSpPr>
          <p:cNvPr id="1084" name="Google Shape;1084;p47"/>
          <p:cNvSpPr txBox="1">
            <a:spLocks noGrp="1"/>
          </p:cNvSpPr>
          <p:nvPr>
            <p:ph type="subTitle" idx="1"/>
          </p:nvPr>
        </p:nvSpPr>
        <p:spPr>
          <a:xfrm>
            <a:off x="1348581" y="2354123"/>
            <a:ext cx="2544368"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chest pain is normally reported when the patient’s thalassemia value </a:t>
            </a:r>
            <a:r>
              <a:rPr lang="en-US" dirty="0"/>
              <a:t>is not normal. Patients having some problem in chest are usually dealing with abnormal thalassemia value when they report for heart disease. </a:t>
            </a:r>
            <a:endParaRPr dirty="0"/>
          </a:p>
        </p:txBody>
      </p:sp>
      <p:cxnSp>
        <p:nvCxnSpPr>
          <p:cNvPr id="1085" name="Google Shape;1085;p47"/>
          <p:cNvCxnSpPr>
            <a:cxnSpLocks/>
          </p:cNvCxnSpPr>
          <p:nvPr/>
        </p:nvCxnSpPr>
        <p:spPr>
          <a:xfrm>
            <a:off x="1232931" y="2273733"/>
            <a:ext cx="2692442" cy="0"/>
          </a:xfrm>
          <a:prstGeom prst="straightConnector1">
            <a:avLst/>
          </a:prstGeom>
          <a:noFill/>
          <a:ln w="9525" cap="flat" cmpd="sng">
            <a:solidFill>
              <a:schemeClr val="dk1"/>
            </a:solidFill>
            <a:prstDash val="solid"/>
            <a:round/>
            <a:headEnd type="none" w="med" len="med"/>
            <a:tailEnd type="none" w="med" len="med"/>
          </a:ln>
        </p:spPr>
      </p:cxnSp>
      <p:sp>
        <p:nvSpPr>
          <p:cNvPr id="1086" name="Google Shape;1086;p4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1088" name="Google Shape;1088;p47"/>
          <p:cNvSpPr txBox="1">
            <a:spLocks noGrp="1"/>
          </p:cNvSpPr>
          <p:nvPr>
            <p:ph type="title" idx="2"/>
          </p:nvPr>
        </p:nvSpPr>
        <p:spPr>
          <a:xfrm>
            <a:off x="4915452" y="1318151"/>
            <a:ext cx="2399748"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2"/>
                </a:solidFill>
              </a:rPr>
              <a:t>D</a:t>
            </a:r>
            <a:r>
              <a:rPr lang="en" dirty="0">
                <a:solidFill>
                  <a:schemeClr val="tx2"/>
                </a:solidFill>
              </a:rPr>
              <a:t>iabetes affecting cholesterol</a:t>
            </a:r>
            <a:endParaRPr dirty="0">
              <a:solidFill>
                <a:schemeClr val="tx2"/>
              </a:solidFill>
            </a:endParaRPr>
          </a:p>
        </p:txBody>
      </p:sp>
      <p:sp>
        <p:nvSpPr>
          <p:cNvPr id="1089" name="Google Shape;1089;p47"/>
          <p:cNvSpPr txBox="1">
            <a:spLocks noGrp="1"/>
          </p:cNvSpPr>
          <p:nvPr>
            <p:ph type="subTitle" idx="3"/>
          </p:nvPr>
        </p:nvSpPr>
        <p:spPr>
          <a:xfrm>
            <a:off x="4940635" y="235412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Females usually feel more fluctuation in their cholesterol value when they have heart disease. But it does not make much effect in male’s body. They usually have less cholesterol value than females.</a:t>
            </a:r>
            <a:endParaRPr dirty="0"/>
          </a:p>
        </p:txBody>
      </p:sp>
      <p:sp>
        <p:nvSpPr>
          <p:cNvPr id="1090" name="Google Shape;1090;p47"/>
          <p:cNvSpPr txBox="1">
            <a:spLocks noGrp="1"/>
          </p:cNvSpPr>
          <p:nvPr>
            <p:ph type="title" idx="4"/>
          </p:nvPr>
        </p:nvSpPr>
        <p:spPr>
          <a:xfrm>
            <a:off x="6099613" y="1284254"/>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endParaRPr dirty="0"/>
          </a:p>
        </p:txBody>
      </p:sp>
      <p:sp>
        <p:nvSpPr>
          <p:cNvPr id="1091" name="Google Shape;1091;p47"/>
          <p:cNvSpPr txBox="1">
            <a:spLocks noGrp="1"/>
          </p:cNvSpPr>
          <p:nvPr>
            <p:ph type="subTitle" idx="5"/>
          </p:nvPr>
        </p:nvSpPr>
        <p:spPr>
          <a:xfrm>
            <a:off x="6055885" y="2407850"/>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cxnSp>
        <p:nvCxnSpPr>
          <p:cNvPr id="1093" name="Google Shape;1093;p47"/>
          <p:cNvCxnSpPr>
            <a:cxnSpLocks/>
          </p:cNvCxnSpPr>
          <p:nvPr/>
        </p:nvCxnSpPr>
        <p:spPr>
          <a:xfrm>
            <a:off x="4779934" y="2273733"/>
            <a:ext cx="2699572" cy="0"/>
          </a:xfrm>
          <a:prstGeom prst="straightConnector1">
            <a:avLst/>
          </a:prstGeom>
          <a:noFill/>
          <a:ln w="9525" cap="flat" cmpd="sng">
            <a:solidFill>
              <a:schemeClr val="dk1"/>
            </a:solidFill>
            <a:prstDash val="solid"/>
            <a:round/>
            <a:headEnd type="none" w="med" len="med"/>
            <a:tailEnd type="none" w="med" len="med"/>
          </a:ln>
        </p:spPr>
      </p:cxnSp>
      <p:sp>
        <p:nvSpPr>
          <p:cNvPr id="1119" name="Google Shape;1119;p47"/>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47"/>
          <p:cNvSpPr/>
          <p:nvPr/>
        </p:nvSpPr>
        <p:spPr>
          <a:xfrm>
            <a:off x="6333513" y="12051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28" name="Google Shape;1128;p47"/>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33" name="Google Shape;1133;p4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34" name="Google Shape;1134;p47">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1183450" y="347786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40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3" name="Google Shape;1053;p46"/>
          <p:cNvSpPr txBox="1">
            <a:spLocks noGrp="1"/>
          </p:cNvSpPr>
          <p:nvPr>
            <p:ph type="title"/>
          </p:nvPr>
        </p:nvSpPr>
        <p:spPr>
          <a:xfrm>
            <a:off x="750599" y="3073400"/>
            <a:ext cx="3491743" cy="12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dirty="0">
                <a:solidFill>
                  <a:schemeClr val="lt2"/>
                </a:solidFill>
              </a:rPr>
              <a:t>with some </a:t>
            </a:r>
            <a:r>
              <a:rPr lang="en" dirty="0"/>
              <a:t>Visualizations</a:t>
            </a:r>
            <a:endParaRPr dirty="0"/>
          </a:p>
        </p:txBody>
      </p:sp>
      <p:sp>
        <p:nvSpPr>
          <p:cNvPr id="1054" name="Google Shape;1054;p46"/>
          <p:cNvSpPr/>
          <p:nvPr/>
        </p:nvSpPr>
        <p:spPr>
          <a:xfrm>
            <a:off x="856775" y="3293950"/>
            <a:ext cx="1396116" cy="346975"/>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Analysis</a:t>
            </a:r>
            <a:endParaRPr b="0" i="0" dirty="0">
              <a:ln w="9525" cap="flat" cmpd="sng">
                <a:solidFill>
                  <a:schemeClr val="dk1"/>
                </a:solidFill>
                <a:prstDash val="solid"/>
                <a:round/>
                <a:headEnd type="none" w="sm" len="sm"/>
                <a:tailEnd type="none" w="sm" len="sm"/>
              </a:ln>
              <a:noFill/>
              <a:latin typeface="Bebas Neue"/>
            </a:endParaRPr>
          </a:p>
        </p:txBody>
      </p:sp>
      <p:sp>
        <p:nvSpPr>
          <p:cNvPr id="1055" name="Google Shape;1055;p46"/>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33155"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066" name="Google Shape;1066;p46">
            <a:hlinkClick r:id="rId5"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067" name="Google Shape;1067;p46">
            <a:hlinkClick r:id="rId6"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068" name="Google Shape;1068;p46"/>
          <p:cNvGrpSpPr/>
          <p:nvPr/>
        </p:nvGrpSpPr>
        <p:grpSpPr>
          <a:xfrm>
            <a:off x="706038" y="312972"/>
            <a:ext cx="140222" cy="140409"/>
            <a:chOff x="2741000" y="199475"/>
            <a:chExt cx="191953" cy="192210"/>
          </a:xfrm>
        </p:grpSpPr>
        <p:sp>
          <p:nvSpPr>
            <p:cNvPr id="1069" name="Google Shape;1069;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6">
            <a:hlinkClick r:id="rId7"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47"/>
          <p:cNvSpPr txBox="1">
            <a:spLocks noGrp="1"/>
          </p:cNvSpPr>
          <p:nvPr>
            <p:ph type="title"/>
          </p:nvPr>
        </p:nvSpPr>
        <p:spPr>
          <a:xfrm>
            <a:off x="571069" y="1284254"/>
            <a:ext cx="2500438"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2"/>
                </a:solidFill>
              </a:rPr>
              <a:t>M</a:t>
            </a:r>
            <a:r>
              <a:rPr lang="en" dirty="0">
                <a:solidFill>
                  <a:schemeClr val="tx2"/>
                </a:solidFill>
              </a:rPr>
              <a:t>ales and females with heart disease</a:t>
            </a:r>
            <a:endParaRPr dirty="0">
              <a:solidFill>
                <a:schemeClr val="tx2"/>
              </a:solidFill>
            </a:endParaRPr>
          </a:p>
        </p:txBody>
      </p:sp>
      <p:sp>
        <p:nvSpPr>
          <p:cNvPr id="1084" name="Google Shape;1084;p47"/>
          <p:cNvSpPr txBox="1">
            <a:spLocks noGrp="1"/>
          </p:cNvSpPr>
          <p:nvPr>
            <p:ph type="subTitle" idx="1"/>
          </p:nvPr>
        </p:nvSpPr>
        <p:spPr>
          <a:xfrm>
            <a:off x="706038" y="2351228"/>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bar chart has been made which is showing the males and females with heart disease and without heart disease.</a:t>
            </a:r>
            <a:endParaRPr dirty="0"/>
          </a:p>
        </p:txBody>
      </p:sp>
      <p:cxnSp>
        <p:nvCxnSpPr>
          <p:cNvPr id="1085" name="Google Shape;1085;p47"/>
          <p:cNvCxnSpPr/>
          <p:nvPr/>
        </p:nvCxnSpPr>
        <p:spPr>
          <a:xfrm>
            <a:off x="685726" y="2297726"/>
            <a:ext cx="2186400" cy="0"/>
          </a:xfrm>
          <a:prstGeom prst="straightConnector1">
            <a:avLst/>
          </a:prstGeom>
          <a:noFill/>
          <a:ln w="9525" cap="flat" cmpd="sng">
            <a:solidFill>
              <a:schemeClr val="dk1"/>
            </a:solidFill>
            <a:prstDash val="solid"/>
            <a:round/>
            <a:headEnd type="none" w="med" len="med"/>
            <a:tailEnd type="none" w="med" len="med"/>
          </a:ln>
        </p:spPr>
      </p:cxnSp>
      <p:sp>
        <p:nvSpPr>
          <p:cNvPr id="1086" name="Google Shape;1086;p4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sp>
        <p:nvSpPr>
          <p:cNvPr id="1088" name="Google Shape;1088;p47"/>
          <p:cNvSpPr txBox="1">
            <a:spLocks noGrp="1"/>
          </p:cNvSpPr>
          <p:nvPr>
            <p:ph type="title" idx="2"/>
          </p:nvPr>
        </p:nvSpPr>
        <p:spPr>
          <a:xfrm>
            <a:off x="3456750" y="1299351"/>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C</a:t>
            </a:r>
            <a:r>
              <a:rPr lang="en-US" dirty="0">
                <a:solidFill>
                  <a:schemeClr val="tx2"/>
                </a:solidFill>
              </a:rPr>
              <a:t>h</a:t>
            </a:r>
            <a:r>
              <a:rPr lang="en" dirty="0">
                <a:solidFill>
                  <a:schemeClr val="tx2"/>
                </a:solidFill>
              </a:rPr>
              <a:t>est pain type reported</a:t>
            </a:r>
            <a:endParaRPr dirty="0">
              <a:solidFill>
                <a:schemeClr val="tx2"/>
              </a:solidFill>
            </a:endParaRPr>
          </a:p>
        </p:txBody>
      </p:sp>
      <p:sp>
        <p:nvSpPr>
          <p:cNvPr id="1089" name="Google Shape;1089;p47"/>
          <p:cNvSpPr txBox="1">
            <a:spLocks noGrp="1"/>
          </p:cNvSpPr>
          <p:nvPr>
            <p:ph type="subTitle" idx="3"/>
          </p:nvPr>
        </p:nvSpPr>
        <p:spPr>
          <a:xfrm>
            <a:off x="3378168" y="2397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see that the patients having a heart disease report different types of chest pains. The pie chart is displaying the ratio of each type of chest pain</a:t>
            </a:r>
            <a:endParaRPr dirty="0"/>
          </a:p>
        </p:txBody>
      </p:sp>
      <p:sp>
        <p:nvSpPr>
          <p:cNvPr id="1090" name="Google Shape;1090;p47"/>
          <p:cNvSpPr txBox="1">
            <a:spLocks noGrp="1"/>
          </p:cNvSpPr>
          <p:nvPr>
            <p:ph type="title" idx="4"/>
          </p:nvPr>
        </p:nvSpPr>
        <p:spPr>
          <a:xfrm>
            <a:off x="6042471" y="1291921"/>
            <a:ext cx="2462162"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Cholesterol values in different ages</a:t>
            </a:r>
            <a:endParaRPr dirty="0">
              <a:solidFill>
                <a:schemeClr val="tx2"/>
              </a:solidFill>
            </a:endParaRPr>
          </a:p>
        </p:txBody>
      </p:sp>
      <p:sp>
        <p:nvSpPr>
          <p:cNvPr id="1091" name="Google Shape;1091;p47"/>
          <p:cNvSpPr txBox="1">
            <a:spLocks noGrp="1"/>
          </p:cNvSpPr>
          <p:nvPr>
            <p:ph type="subTitle" idx="5"/>
          </p:nvPr>
        </p:nvSpPr>
        <p:spPr>
          <a:xfrm>
            <a:off x="6055885" y="2407850"/>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Each patient has some cholesterol value. The scatter plot is made to represent the value of cholesterol. There is also a horizontal line in figure to display the average cholesterol value.</a:t>
            </a:r>
            <a:endParaRPr dirty="0"/>
          </a:p>
        </p:txBody>
      </p:sp>
      <p:cxnSp>
        <p:nvCxnSpPr>
          <p:cNvPr id="1093" name="Google Shape;1093;p47"/>
          <p:cNvCxnSpPr/>
          <p:nvPr/>
        </p:nvCxnSpPr>
        <p:spPr>
          <a:xfrm>
            <a:off x="3478800" y="2297726"/>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1094" name="Google Shape;1094;p47"/>
          <p:cNvCxnSpPr/>
          <p:nvPr/>
        </p:nvCxnSpPr>
        <p:spPr>
          <a:xfrm>
            <a:off x="6199188" y="2297726"/>
            <a:ext cx="2186400" cy="0"/>
          </a:xfrm>
          <a:prstGeom prst="straightConnector1">
            <a:avLst/>
          </a:prstGeom>
          <a:noFill/>
          <a:ln w="9525" cap="flat" cmpd="sng">
            <a:solidFill>
              <a:schemeClr val="dk1"/>
            </a:solidFill>
            <a:prstDash val="solid"/>
            <a:round/>
            <a:headEnd type="none" w="med" len="med"/>
            <a:tailEnd type="none" w="med" len="med"/>
          </a:ln>
        </p:spPr>
      </p:cxnSp>
      <p:sp>
        <p:nvSpPr>
          <p:cNvPr id="1119" name="Google Shape;1119;p47"/>
          <p:cNvSpPr/>
          <p:nvPr/>
        </p:nvSpPr>
        <p:spPr>
          <a:xfrm>
            <a:off x="8573188" y="1892003"/>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47"/>
          <p:cNvSpPr/>
          <p:nvPr/>
        </p:nvSpPr>
        <p:spPr>
          <a:xfrm>
            <a:off x="6333513" y="12051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28" name="Google Shape;1128;p47"/>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33" name="Google Shape;1133;p4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34" name="Google Shape;1134;p47">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1725013" y="40884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29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7000">
              <a:schemeClr val="dk2"/>
            </a:gs>
            <a:gs pos="88000">
              <a:schemeClr val="lt1"/>
            </a:gs>
          </a:gsLst>
          <a:lin ang="8100019" scaled="0"/>
        </a:gradFill>
        <a:effectLst/>
      </p:bgPr>
    </p:bg>
    <p:spTree>
      <p:nvGrpSpPr>
        <p:cNvPr id="1" name="Shape 794"/>
        <p:cNvGrpSpPr/>
        <p:nvPr/>
      </p:nvGrpSpPr>
      <p:grpSpPr>
        <a:xfrm>
          <a:off x="0" y="0"/>
          <a:ext cx="0" cy="0"/>
          <a:chOff x="0" y="0"/>
          <a:chExt cx="0" cy="0"/>
        </a:xfrm>
      </p:grpSpPr>
      <p:sp>
        <p:nvSpPr>
          <p:cNvPr id="795" name="Google Shape;795;p4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BAR graph for heart Disease</a:t>
            </a:r>
            <a:endParaRPr dirty="0"/>
          </a:p>
        </p:txBody>
      </p:sp>
      <p:sp>
        <p:nvSpPr>
          <p:cNvPr id="796" name="Google Shape;796;p4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849" name="Google Shape;849;p43"/>
          <p:cNvSpPr/>
          <p:nvPr/>
        </p:nvSpPr>
        <p:spPr>
          <a:xfrm>
            <a:off x="1598500" y="1597875"/>
            <a:ext cx="522000" cy="5220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413325" y="2047575"/>
            <a:ext cx="300900" cy="3009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789450" y="2208375"/>
            <a:ext cx="140100" cy="1401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3722725" y="2300850"/>
            <a:ext cx="405900" cy="4056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4089850" y="2127975"/>
            <a:ext cx="300900" cy="3009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3818275" y="2045175"/>
            <a:ext cx="214800" cy="2148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484200" y="3060075"/>
            <a:ext cx="522000" cy="5220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2006200" y="3060075"/>
            <a:ext cx="140100" cy="1401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txBox="1"/>
          <p:nvPr/>
        </p:nvSpPr>
        <p:spPr>
          <a:xfrm>
            <a:off x="5432975" y="1713738"/>
            <a:ext cx="1974300" cy="30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dirty="0">
                <a:solidFill>
                  <a:schemeClr val="dk1"/>
                </a:solidFill>
                <a:latin typeface="Bebas Neue"/>
                <a:ea typeface="Bebas Neue"/>
                <a:cs typeface="Bebas Neue"/>
                <a:sym typeface="Bebas Neue"/>
              </a:rPr>
              <a:t>Males</a:t>
            </a:r>
            <a:endParaRPr sz="2700" dirty="0">
              <a:solidFill>
                <a:schemeClr val="dk1"/>
              </a:solidFill>
              <a:latin typeface="Bebas Neue"/>
              <a:ea typeface="Bebas Neue"/>
              <a:cs typeface="Bebas Neue"/>
              <a:sym typeface="Bebas Neue"/>
            </a:endParaRPr>
          </a:p>
        </p:txBody>
      </p:sp>
      <p:sp>
        <p:nvSpPr>
          <p:cNvPr id="858" name="Google Shape;858;p43"/>
          <p:cNvSpPr txBox="1"/>
          <p:nvPr/>
        </p:nvSpPr>
        <p:spPr>
          <a:xfrm>
            <a:off x="5432975" y="2043738"/>
            <a:ext cx="1974300" cy="54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dk1"/>
                </a:solidFill>
                <a:latin typeface="Arimo"/>
                <a:ea typeface="Arimo"/>
                <a:cs typeface="Arimo"/>
                <a:sym typeface="Arimo"/>
              </a:rPr>
              <a:t>The dataset mostly contains the male. The males with heart disease are more than femeales</a:t>
            </a:r>
            <a:endParaRPr sz="1200" dirty="0">
              <a:solidFill>
                <a:schemeClr val="dk1"/>
              </a:solidFill>
              <a:latin typeface="Arimo"/>
              <a:ea typeface="Arimo"/>
              <a:cs typeface="Arimo"/>
              <a:sym typeface="Arimo"/>
            </a:endParaRPr>
          </a:p>
        </p:txBody>
      </p:sp>
      <p:sp>
        <p:nvSpPr>
          <p:cNvPr id="859" name="Google Shape;859;p43"/>
          <p:cNvSpPr/>
          <p:nvPr/>
        </p:nvSpPr>
        <p:spPr>
          <a:xfrm>
            <a:off x="7587344" y="1514677"/>
            <a:ext cx="762000" cy="7620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latin typeface="Bebas Neue"/>
                <a:ea typeface="Bebas Neue"/>
                <a:cs typeface="Bebas Neue"/>
                <a:sym typeface="Bebas Neue"/>
              </a:rPr>
              <a:t>68%</a:t>
            </a:r>
            <a:endParaRPr sz="2000" dirty="0">
              <a:solidFill>
                <a:schemeClr val="lt1"/>
              </a:solidFill>
              <a:latin typeface="Bebas Neue"/>
              <a:ea typeface="Bebas Neue"/>
              <a:cs typeface="Bebas Neue"/>
              <a:sym typeface="Bebas Neue"/>
            </a:endParaRPr>
          </a:p>
        </p:txBody>
      </p:sp>
      <p:sp>
        <p:nvSpPr>
          <p:cNvPr id="860" name="Google Shape;860;p43"/>
          <p:cNvSpPr txBox="1"/>
          <p:nvPr/>
        </p:nvSpPr>
        <p:spPr>
          <a:xfrm>
            <a:off x="5432975" y="3163393"/>
            <a:ext cx="1974300" cy="30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dirty="0">
                <a:solidFill>
                  <a:schemeClr val="dk1"/>
                </a:solidFill>
                <a:latin typeface="Bebas Neue"/>
                <a:ea typeface="Bebas Neue"/>
                <a:cs typeface="Bebas Neue"/>
                <a:sym typeface="Bebas Neue"/>
              </a:rPr>
              <a:t>Females</a:t>
            </a:r>
            <a:endParaRPr sz="2700" dirty="0">
              <a:solidFill>
                <a:schemeClr val="dk1"/>
              </a:solidFill>
              <a:latin typeface="Bebas Neue"/>
              <a:ea typeface="Bebas Neue"/>
              <a:cs typeface="Bebas Neue"/>
              <a:sym typeface="Bebas Neue"/>
            </a:endParaRPr>
          </a:p>
        </p:txBody>
      </p:sp>
      <p:sp>
        <p:nvSpPr>
          <p:cNvPr id="861" name="Google Shape;861;p43"/>
          <p:cNvSpPr txBox="1"/>
          <p:nvPr/>
        </p:nvSpPr>
        <p:spPr>
          <a:xfrm>
            <a:off x="5432975" y="3354188"/>
            <a:ext cx="1974300" cy="54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 sz="1200" dirty="0">
              <a:solidFill>
                <a:schemeClr val="dk1"/>
              </a:solidFill>
              <a:latin typeface="Arimo"/>
              <a:ea typeface="Arimo"/>
              <a:cs typeface="Arimo"/>
              <a:sym typeface="Arimo"/>
            </a:endParaRPr>
          </a:p>
          <a:p>
            <a:pPr marL="0" lvl="0" indent="0" algn="r" rtl="0">
              <a:spcBef>
                <a:spcPts val="0"/>
              </a:spcBef>
              <a:spcAft>
                <a:spcPts val="0"/>
              </a:spcAft>
              <a:buNone/>
            </a:pPr>
            <a:r>
              <a:rPr lang="en" sz="1200" dirty="0">
                <a:solidFill>
                  <a:schemeClr val="dk1"/>
                </a:solidFill>
                <a:latin typeface="Arimo"/>
                <a:ea typeface="Arimo"/>
                <a:cs typeface="Arimo"/>
                <a:sym typeface="Arimo"/>
              </a:rPr>
              <a:t>Females are less in dataset. But the most of them have heart disease</a:t>
            </a:r>
            <a:endParaRPr sz="1200" dirty="0">
              <a:solidFill>
                <a:schemeClr val="dk1"/>
              </a:solidFill>
              <a:latin typeface="Arimo"/>
              <a:ea typeface="Arimo"/>
              <a:cs typeface="Arimo"/>
              <a:sym typeface="Arimo"/>
            </a:endParaRPr>
          </a:p>
        </p:txBody>
      </p:sp>
      <p:sp>
        <p:nvSpPr>
          <p:cNvPr id="862" name="Google Shape;862;p43"/>
          <p:cNvSpPr/>
          <p:nvPr/>
        </p:nvSpPr>
        <p:spPr>
          <a:xfrm>
            <a:off x="7590396" y="2973188"/>
            <a:ext cx="762000" cy="762000"/>
          </a:xfrm>
          <a:prstGeom prst="ellipse">
            <a:avLst/>
          </a:prstGeom>
          <a:gradFill>
            <a:gsLst>
              <a:gs pos="0">
                <a:schemeClr val="accent2">
                  <a:alpha val="59820"/>
                </a:schemeClr>
              </a:gs>
              <a:gs pos="100000">
                <a:schemeClr val="dk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latin typeface="Bebas Neue"/>
                <a:ea typeface="Bebas Neue"/>
                <a:cs typeface="Bebas Neue"/>
                <a:sym typeface="Bebas Neue"/>
              </a:rPr>
              <a:t>32%</a:t>
            </a:r>
            <a:endParaRPr sz="2000" dirty="0">
              <a:solidFill>
                <a:schemeClr val="lt1"/>
              </a:solidFill>
              <a:latin typeface="Bebas Neue"/>
              <a:ea typeface="Bebas Neue"/>
              <a:cs typeface="Bebas Neue"/>
              <a:sym typeface="Bebas Neue"/>
            </a:endParaRPr>
          </a:p>
        </p:txBody>
      </p:sp>
      <p:sp>
        <p:nvSpPr>
          <p:cNvPr id="863" name="Google Shape;863;p4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866" name="Google Shape;866;p43">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867" name="Google Shape;867;p43">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868" name="Google Shape;868;p43"/>
          <p:cNvGrpSpPr/>
          <p:nvPr/>
        </p:nvGrpSpPr>
        <p:grpSpPr>
          <a:xfrm>
            <a:off x="706038" y="312972"/>
            <a:ext cx="140222" cy="140409"/>
            <a:chOff x="2741000" y="199475"/>
            <a:chExt cx="191953" cy="192210"/>
          </a:xfrm>
        </p:grpSpPr>
        <p:sp>
          <p:nvSpPr>
            <p:cNvPr id="869" name="Google Shape;869;p4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3">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2639463" y="2653150"/>
            <a:ext cx="300900" cy="3009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2800275" y="2501700"/>
            <a:ext cx="140100" cy="1401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1789450" y="2822925"/>
            <a:ext cx="214800" cy="2148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43"/>
          <p:cNvGrpSpPr/>
          <p:nvPr/>
        </p:nvGrpSpPr>
        <p:grpSpPr>
          <a:xfrm>
            <a:off x="7217651" y="962729"/>
            <a:ext cx="858975" cy="300968"/>
            <a:chOff x="2271950" y="2722775"/>
            <a:chExt cx="575875" cy="201775"/>
          </a:xfrm>
        </p:grpSpPr>
        <p:sp>
          <p:nvSpPr>
            <p:cNvPr id="883" name="Google Shape;883;p4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43"/>
          <p:cNvSpPr/>
          <p:nvPr/>
        </p:nvSpPr>
        <p:spPr>
          <a:xfrm>
            <a:off x="8076613" y="6843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6658639" y="96273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6012987" y="751315"/>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rot="-1685758">
            <a:off x="981603" y="21038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6872963" y="7861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Picture 99" descr="Chart, bar chart&#10;&#10;Description automatically generated">
            <a:extLst>
              <a:ext uri="{FF2B5EF4-FFF2-40B4-BE49-F238E27FC236}">
                <a16:creationId xmlns:a16="http://schemas.microsoft.com/office/drawing/2014/main" id="{B04BCAB4-AEAA-44B6-8588-5EF244FE404D}"/>
              </a:ext>
            </a:extLst>
          </p:cNvPr>
          <p:cNvPicPr>
            <a:picLocks noChangeAspect="1"/>
          </p:cNvPicPr>
          <p:nvPr/>
        </p:nvPicPr>
        <p:blipFill>
          <a:blip r:embed="rId7"/>
          <a:stretch>
            <a:fillRect/>
          </a:stretch>
        </p:blipFill>
        <p:spPr>
          <a:xfrm>
            <a:off x="355353" y="1183262"/>
            <a:ext cx="5044159" cy="34067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8"/>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we have a specific pain type?</a:t>
            </a:r>
            <a:endParaRPr dirty="0"/>
          </a:p>
        </p:txBody>
      </p:sp>
      <p:sp>
        <p:nvSpPr>
          <p:cNvPr id="1152" name="Google Shape;1152;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pic>
        <p:nvPicPr>
          <p:cNvPr id="1153" name="Google Shape;1153;p48">
            <a:hlinkClick r:id="rId3"/>
          </p:cNvPr>
          <p:cNvPicPr preferRelativeResize="0"/>
          <p:nvPr/>
        </p:nvPicPr>
        <p:blipFill>
          <a:blip r:embed="rId4"/>
          <a:srcRect/>
          <a:stretch/>
        </p:blipFill>
        <p:spPr>
          <a:xfrm>
            <a:off x="2729528" y="1175750"/>
            <a:ext cx="3800644" cy="2953349"/>
          </a:xfrm>
          <a:prstGeom prst="rect">
            <a:avLst/>
          </a:prstGeom>
          <a:noFill/>
          <a:ln>
            <a:noFill/>
          </a:ln>
        </p:spPr>
      </p:pic>
      <p:sp>
        <p:nvSpPr>
          <p:cNvPr id="1154" name="Google Shape;1154;p48"/>
          <p:cNvSpPr txBox="1"/>
          <p:nvPr/>
        </p:nvSpPr>
        <p:spPr>
          <a:xfrm>
            <a:off x="714300" y="4129100"/>
            <a:ext cx="7715400" cy="3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solidFill>
                  <a:schemeClr val="dk1"/>
                </a:solidFill>
                <a:latin typeface="Arimo"/>
                <a:ea typeface="Arimo"/>
                <a:cs typeface="Arimo"/>
                <a:sym typeface="Arimo"/>
              </a:rPr>
              <a:t> </a:t>
            </a:r>
            <a:endParaRPr sz="1200" b="1" dirty="0">
              <a:solidFill>
                <a:schemeClr val="dk1"/>
              </a:solidFill>
              <a:latin typeface="Arimo"/>
              <a:ea typeface="Arimo"/>
              <a:cs typeface="Arimo"/>
              <a:sym typeface="Arimo"/>
            </a:endParaRPr>
          </a:p>
        </p:txBody>
      </p:sp>
      <p:sp>
        <p:nvSpPr>
          <p:cNvPr id="1155" name="Google Shape;1155;p48"/>
          <p:cNvSpPr txBox="1"/>
          <p:nvPr/>
        </p:nvSpPr>
        <p:spPr>
          <a:xfrm>
            <a:off x="706050" y="1477457"/>
            <a:ext cx="1124700"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dk1"/>
                </a:solidFill>
                <a:latin typeface="Bebas Neue"/>
                <a:ea typeface="Bebas Neue"/>
                <a:cs typeface="Bebas Neue"/>
                <a:sym typeface="Bebas Neue"/>
              </a:rPr>
              <a:t>41.5%</a:t>
            </a:r>
            <a:endParaRPr sz="3200" dirty="0">
              <a:solidFill>
                <a:schemeClr val="dk1"/>
              </a:solidFill>
              <a:latin typeface="Bebas Neue"/>
              <a:ea typeface="Bebas Neue"/>
              <a:cs typeface="Bebas Neue"/>
              <a:sym typeface="Bebas Neue"/>
            </a:endParaRPr>
          </a:p>
        </p:txBody>
      </p:sp>
      <p:sp>
        <p:nvSpPr>
          <p:cNvPr id="1156" name="Google Shape;1156;p48"/>
          <p:cNvSpPr txBox="1"/>
          <p:nvPr/>
        </p:nvSpPr>
        <p:spPr>
          <a:xfrm>
            <a:off x="706050" y="1893039"/>
            <a:ext cx="1974300" cy="6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Arimo"/>
                <a:ea typeface="Arimo"/>
                <a:cs typeface="Arimo"/>
                <a:sym typeface="Arimo"/>
              </a:rPr>
              <a:t>Most of the patients have asymptomatic chest pain</a:t>
            </a:r>
            <a:endParaRPr dirty="0">
              <a:solidFill>
                <a:schemeClr val="dk1"/>
              </a:solidFill>
              <a:latin typeface="Arimo"/>
              <a:ea typeface="Arimo"/>
              <a:cs typeface="Arimo"/>
              <a:sym typeface="Arimo"/>
            </a:endParaRPr>
          </a:p>
        </p:txBody>
      </p:sp>
      <p:sp>
        <p:nvSpPr>
          <p:cNvPr id="1157" name="Google Shape;1157;p48"/>
          <p:cNvSpPr txBox="1"/>
          <p:nvPr/>
        </p:nvSpPr>
        <p:spPr>
          <a:xfrm>
            <a:off x="706050" y="2935945"/>
            <a:ext cx="1124700"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dk1"/>
                </a:solidFill>
                <a:latin typeface="Bebas Neue"/>
                <a:ea typeface="Bebas Neue"/>
                <a:cs typeface="Bebas Neue"/>
                <a:sym typeface="Bebas Neue"/>
              </a:rPr>
              <a:t>25.0%</a:t>
            </a:r>
            <a:endParaRPr sz="3200" dirty="0">
              <a:solidFill>
                <a:schemeClr val="dk1"/>
              </a:solidFill>
              <a:latin typeface="Bebas Neue"/>
              <a:ea typeface="Bebas Neue"/>
              <a:cs typeface="Bebas Neue"/>
              <a:sym typeface="Bebas Neue"/>
            </a:endParaRPr>
          </a:p>
        </p:txBody>
      </p:sp>
      <p:sp>
        <p:nvSpPr>
          <p:cNvPr id="1158" name="Google Shape;1158;p48"/>
          <p:cNvSpPr txBox="1"/>
          <p:nvPr/>
        </p:nvSpPr>
        <p:spPr>
          <a:xfrm>
            <a:off x="706050" y="3358783"/>
            <a:ext cx="1974300" cy="6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Arimo"/>
                <a:ea typeface="Arimo"/>
                <a:cs typeface="Arimo"/>
                <a:sym typeface="Arimo"/>
              </a:rPr>
              <a:t>A</a:t>
            </a:r>
            <a:r>
              <a:rPr lang="en" dirty="0">
                <a:solidFill>
                  <a:schemeClr val="dk1"/>
                </a:solidFill>
                <a:latin typeface="Arimo"/>
                <a:ea typeface="Arimo"/>
                <a:cs typeface="Arimo"/>
                <a:sym typeface="Arimo"/>
              </a:rPr>
              <a:t>typical anginal pain is reported in one fourth patients during analysis</a:t>
            </a:r>
            <a:endParaRPr dirty="0">
              <a:solidFill>
                <a:schemeClr val="dk1"/>
              </a:solidFill>
              <a:latin typeface="Arimo"/>
              <a:ea typeface="Arimo"/>
              <a:cs typeface="Arimo"/>
              <a:sym typeface="Arimo"/>
            </a:endParaRPr>
          </a:p>
        </p:txBody>
      </p:sp>
      <p:sp>
        <p:nvSpPr>
          <p:cNvPr id="1159" name="Google Shape;1159;p48"/>
          <p:cNvSpPr txBox="1"/>
          <p:nvPr/>
        </p:nvSpPr>
        <p:spPr>
          <a:xfrm>
            <a:off x="7305000" y="1477457"/>
            <a:ext cx="1124700" cy="35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a:solidFill>
                  <a:schemeClr val="dk1"/>
                </a:solidFill>
                <a:latin typeface="Bebas Neue"/>
                <a:ea typeface="Bebas Neue"/>
                <a:cs typeface="Bebas Neue"/>
                <a:sym typeface="Bebas Neue"/>
              </a:rPr>
              <a:t>9.8%</a:t>
            </a:r>
            <a:endParaRPr sz="3200" dirty="0">
              <a:solidFill>
                <a:schemeClr val="dk1"/>
              </a:solidFill>
              <a:latin typeface="Bebas Neue"/>
              <a:ea typeface="Bebas Neue"/>
              <a:cs typeface="Bebas Neue"/>
              <a:sym typeface="Bebas Neue"/>
            </a:endParaRPr>
          </a:p>
        </p:txBody>
      </p:sp>
      <p:sp>
        <p:nvSpPr>
          <p:cNvPr id="1160" name="Google Shape;1160;p48"/>
          <p:cNvSpPr txBox="1"/>
          <p:nvPr/>
        </p:nvSpPr>
        <p:spPr>
          <a:xfrm>
            <a:off x="6455400" y="1900296"/>
            <a:ext cx="1974300" cy="60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Arimo"/>
                <a:ea typeface="Arimo"/>
                <a:cs typeface="Arimo"/>
                <a:sym typeface="Arimo"/>
              </a:rPr>
              <a:t>The least type of chest pain reported is typical angina</a:t>
            </a:r>
            <a:endParaRPr dirty="0">
              <a:solidFill>
                <a:schemeClr val="dk1"/>
              </a:solidFill>
              <a:latin typeface="Arimo"/>
              <a:ea typeface="Arimo"/>
              <a:cs typeface="Arimo"/>
              <a:sym typeface="Arimo"/>
            </a:endParaRPr>
          </a:p>
        </p:txBody>
      </p:sp>
      <p:sp>
        <p:nvSpPr>
          <p:cNvPr id="1161" name="Google Shape;1161;p48"/>
          <p:cNvSpPr txBox="1"/>
          <p:nvPr/>
        </p:nvSpPr>
        <p:spPr>
          <a:xfrm>
            <a:off x="7305000" y="2935945"/>
            <a:ext cx="1124700" cy="35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a:solidFill>
                  <a:schemeClr val="dk1"/>
                </a:solidFill>
                <a:latin typeface="Bebas Neue"/>
                <a:ea typeface="Bebas Neue"/>
                <a:cs typeface="Bebas Neue"/>
                <a:sym typeface="Bebas Neue"/>
              </a:rPr>
              <a:t>23.8%</a:t>
            </a:r>
            <a:endParaRPr sz="3200" dirty="0">
              <a:solidFill>
                <a:schemeClr val="dk1"/>
              </a:solidFill>
              <a:latin typeface="Bebas Neue"/>
              <a:ea typeface="Bebas Neue"/>
              <a:cs typeface="Bebas Neue"/>
              <a:sym typeface="Bebas Neue"/>
            </a:endParaRPr>
          </a:p>
        </p:txBody>
      </p:sp>
      <p:sp>
        <p:nvSpPr>
          <p:cNvPr id="1162" name="Google Shape;1162;p48"/>
          <p:cNvSpPr txBox="1"/>
          <p:nvPr/>
        </p:nvSpPr>
        <p:spPr>
          <a:xfrm>
            <a:off x="6455400" y="3358783"/>
            <a:ext cx="1974300" cy="60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Arimo"/>
                <a:ea typeface="Arimo"/>
                <a:cs typeface="Arimo"/>
                <a:sym typeface="Arimo"/>
              </a:rPr>
              <a:t>Some patients felt non-anginal chest pain which is shown in a chart</a:t>
            </a:r>
            <a:endParaRPr dirty="0">
              <a:solidFill>
                <a:schemeClr val="dk1"/>
              </a:solidFill>
              <a:latin typeface="Arimo"/>
              <a:ea typeface="Arimo"/>
              <a:cs typeface="Arimo"/>
              <a:sym typeface="Arimo"/>
            </a:endParaRPr>
          </a:p>
        </p:txBody>
      </p:sp>
      <p:cxnSp>
        <p:nvCxnSpPr>
          <p:cNvPr id="1163" name="Google Shape;1163;p48"/>
          <p:cNvCxnSpPr/>
          <p:nvPr/>
        </p:nvCxnSpPr>
        <p:spPr>
          <a:xfrm>
            <a:off x="1830750" y="1655357"/>
            <a:ext cx="2121300" cy="339900"/>
          </a:xfrm>
          <a:prstGeom prst="bentConnector3">
            <a:avLst>
              <a:gd name="adj1" fmla="val 50000"/>
            </a:avLst>
          </a:prstGeom>
          <a:noFill/>
          <a:ln w="9525" cap="flat" cmpd="sng">
            <a:solidFill>
              <a:schemeClr val="tx2"/>
            </a:solidFill>
            <a:prstDash val="solid"/>
            <a:round/>
            <a:headEnd type="none" w="med" len="med"/>
            <a:tailEnd type="oval" w="med" len="med"/>
          </a:ln>
        </p:spPr>
      </p:cxnSp>
      <p:cxnSp>
        <p:nvCxnSpPr>
          <p:cNvPr id="1166" name="Google Shape;1166;p48"/>
          <p:cNvCxnSpPr>
            <a:cxnSpLocks/>
            <a:stCxn id="1161" idx="1"/>
          </p:cNvCxnSpPr>
          <p:nvPr/>
        </p:nvCxnSpPr>
        <p:spPr>
          <a:xfrm rot="10800000">
            <a:off x="5378172" y="2607949"/>
            <a:ext cx="1926829" cy="505896"/>
          </a:xfrm>
          <a:prstGeom prst="bentConnector3">
            <a:avLst>
              <a:gd name="adj1" fmla="val 50000"/>
            </a:avLst>
          </a:prstGeom>
          <a:noFill/>
          <a:ln w="9525" cap="flat" cmpd="sng">
            <a:solidFill>
              <a:schemeClr val="tx2"/>
            </a:solidFill>
            <a:prstDash val="solid"/>
            <a:round/>
            <a:headEnd type="none" w="med" len="med"/>
            <a:tailEnd type="oval" w="med" len="med"/>
          </a:ln>
        </p:spPr>
      </p:cxnSp>
      <p:sp>
        <p:nvSpPr>
          <p:cNvPr id="1167" name="Google Shape;1167;p4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a:hlinkClick r:id="rId5"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70" name="Google Shape;1170;p48">
            <a:hlinkClick r:id="rId6"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71" name="Google Shape;1171;p48">
            <a:hlinkClick r:id="rId7"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8"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6140793" y="6735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7741747" y="734402"/>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48"/>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839211" y="7184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1163;p48">
            <a:extLst>
              <a:ext uri="{FF2B5EF4-FFF2-40B4-BE49-F238E27FC236}">
                <a16:creationId xmlns:a16="http://schemas.microsoft.com/office/drawing/2014/main" id="{2DC3FD88-C3DD-48E7-8A40-8AC2E05B2C4E}"/>
              </a:ext>
            </a:extLst>
          </p:cNvPr>
          <p:cNvCxnSpPr>
            <a:cxnSpLocks/>
            <a:stCxn id="1157" idx="3"/>
          </p:cNvCxnSpPr>
          <p:nvPr/>
        </p:nvCxnSpPr>
        <p:spPr>
          <a:xfrm>
            <a:off x="1830750" y="3113845"/>
            <a:ext cx="2648644" cy="219790"/>
          </a:xfrm>
          <a:prstGeom prst="bentConnector3">
            <a:avLst>
              <a:gd name="adj1" fmla="val 50000"/>
            </a:avLst>
          </a:prstGeom>
          <a:noFill/>
          <a:ln w="9525" cap="flat" cmpd="sng">
            <a:solidFill>
              <a:schemeClr val="tx2"/>
            </a:solidFill>
            <a:prstDash val="solid"/>
            <a:round/>
            <a:headEnd type="none" w="med" len="med"/>
            <a:tailEnd type="oval" w="med" len="med"/>
          </a:ln>
        </p:spPr>
      </p:cxnSp>
      <p:cxnSp>
        <p:nvCxnSpPr>
          <p:cNvPr id="1165" name="Google Shape;1165;p48"/>
          <p:cNvCxnSpPr>
            <a:cxnSpLocks/>
            <a:stCxn id="1159" idx="1"/>
          </p:cNvCxnSpPr>
          <p:nvPr/>
        </p:nvCxnSpPr>
        <p:spPr>
          <a:xfrm rot="10800000" flipV="1">
            <a:off x="4898572" y="1655357"/>
            <a:ext cx="2406429" cy="177900"/>
          </a:xfrm>
          <a:prstGeom prst="bentConnector3">
            <a:avLst>
              <a:gd name="adj1" fmla="val 50000"/>
            </a:avLst>
          </a:prstGeom>
          <a:noFill/>
          <a:ln w="9525" cap="flat" cmpd="sng">
            <a:solidFill>
              <a:schemeClr val="tx2"/>
            </a:solidFill>
            <a:prstDash val="solid"/>
            <a:round/>
            <a:headEnd type="none" w="med" len="med"/>
            <a:tailEnd type="oval"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50"/>
          <p:cNvSpPr txBox="1">
            <a:spLocks noGrp="1"/>
          </p:cNvSpPr>
          <p:nvPr>
            <p:ph type="subTitle" idx="1"/>
          </p:nvPr>
        </p:nvSpPr>
        <p:spPr>
          <a:xfrm>
            <a:off x="669500" y="1726693"/>
            <a:ext cx="2959095" cy="23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Cholesterol values vary from person to person because:</a:t>
            </a:r>
          </a:p>
          <a:p>
            <a:pPr marL="457200" lvl="0" indent="-317500" algn="l" rtl="0">
              <a:spcBef>
                <a:spcPts val="1000"/>
              </a:spcBef>
              <a:spcAft>
                <a:spcPts val="0"/>
              </a:spcAft>
              <a:buSzPts val="1400"/>
              <a:buFont typeface="Arimo"/>
              <a:buChar char="●"/>
            </a:pPr>
            <a:r>
              <a:rPr lang="en-US" dirty="0">
                <a:solidFill>
                  <a:schemeClr val="tx1">
                    <a:lumMod val="95000"/>
                  </a:schemeClr>
                </a:solidFill>
              </a:rPr>
              <a:t>It depends on the body type</a:t>
            </a:r>
          </a:p>
          <a:p>
            <a:pPr marL="457200" lvl="0" indent="-317500" algn="l" rtl="0">
              <a:spcBef>
                <a:spcPts val="0"/>
              </a:spcBef>
              <a:spcAft>
                <a:spcPts val="0"/>
              </a:spcAft>
              <a:buSzPts val="1400"/>
              <a:buFont typeface="Arimo"/>
              <a:buChar char="●"/>
            </a:pPr>
            <a:r>
              <a:rPr lang="en-US" dirty="0"/>
              <a:t>It depends on the age</a:t>
            </a:r>
          </a:p>
          <a:p>
            <a:pPr marL="457200" lvl="0" indent="-317500" algn="l" rtl="0">
              <a:spcBef>
                <a:spcPts val="0"/>
              </a:spcBef>
              <a:spcAft>
                <a:spcPts val="0"/>
              </a:spcAft>
              <a:buSzPts val="1400"/>
              <a:buFont typeface="Arimo"/>
              <a:buChar char="●"/>
            </a:pPr>
            <a:r>
              <a:rPr lang="en-US" dirty="0"/>
              <a:t>It can affect depending on the condition of disease in a body</a:t>
            </a:r>
          </a:p>
          <a:p>
            <a:pPr marL="0" lvl="0" indent="0" algn="l" rtl="0">
              <a:spcBef>
                <a:spcPts val="1600"/>
              </a:spcBef>
              <a:spcAft>
                <a:spcPts val="0"/>
              </a:spcAft>
              <a:buClr>
                <a:schemeClr val="hlink"/>
              </a:buClr>
              <a:buSzPts val="1100"/>
              <a:buFont typeface="Arial"/>
              <a:buNone/>
            </a:pPr>
            <a:r>
              <a:rPr lang="en-US" dirty="0"/>
              <a:t>The average cholesterol in the dataset is between 200 and 300. This range contains patients both with and without heart disease</a:t>
            </a:r>
          </a:p>
        </p:txBody>
      </p:sp>
      <p:sp>
        <p:nvSpPr>
          <p:cNvPr id="1256" name="Google Shape;1256;p50"/>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Cholesterol value with age</a:t>
            </a:r>
            <a:endParaRPr dirty="0"/>
          </a:p>
        </p:txBody>
      </p:sp>
      <p:sp>
        <p:nvSpPr>
          <p:cNvPr id="1258" name="Google Shape;1258;p5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5414751"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71" name="Google Shape;1271;p5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72" name="Google Shape;1272;p50">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73" name="Google Shape;1273;p50"/>
          <p:cNvGrpSpPr/>
          <p:nvPr/>
        </p:nvGrpSpPr>
        <p:grpSpPr>
          <a:xfrm>
            <a:off x="706038" y="312972"/>
            <a:ext cx="140222" cy="140409"/>
            <a:chOff x="2741000" y="199475"/>
            <a:chExt cx="191953" cy="192210"/>
          </a:xfrm>
        </p:grpSpPr>
        <p:sp>
          <p:nvSpPr>
            <p:cNvPr id="1274" name="Google Shape;1274;p5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5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Chart, scatter chart&#10;&#10;Description automatically generated">
            <a:extLst>
              <a:ext uri="{FF2B5EF4-FFF2-40B4-BE49-F238E27FC236}">
                <a16:creationId xmlns:a16="http://schemas.microsoft.com/office/drawing/2014/main" id="{32D601E2-DAAF-46F5-9A52-F6B65B451EC6}"/>
              </a:ext>
            </a:extLst>
          </p:cNvPr>
          <p:cNvPicPr>
            <a:picLocks noChangeAspect="1"/>
          </p:cNvPicPr>
          <p:nvPr/>
        </p:nvPicPr>
        <p:blipFill>
          <a:blip r:embed="rId7"/>
          <a:stretch>
            <a:fillRect/>
          </a:stretch>
        </p:blipFill>
        <p:spPr>
          <a:xfrm>
            <a:off x="3918857" y="1276806"/>
            <a:ext cx="5133530" cy="31927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3272972" y="3403658"/>
            <a:ext cx="2489200" cy="50719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0"/>
          <p:cNvSpPr txBox="1">
            <a:spLocks noGrp="1"/>
          </p:cNvSpPr>
          <p:nvPr>
            <p:ph type="title"/>
          </p:nvPr>
        </p:nvSpPr>
        <p:spPr>
          <a:xfrm>
            <a:off x="2431100" y="1552590"/>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8800" dirty="0">
                <a:solidFill>
                  <a:schemeClr val="lt2"/>
                </a:solidFill>
              </a:rPr>
              <a:t>Conclusion</a:t>
            </a:r>
            <a:endParaRPr sz="8800" dirty="0"/>
          </a:p>
        </p:txBody>
      </p:sp>
      <p:sp>
        <p:nvSpPr>
          <p:cNvPr id="647" name="Google Shape;647;p40"/>
          <p:cNvSpPr txBox="1">
            <a:spLocks noGrp="1"/>
          </p:cNvSpPr>
          <p:nvPr>
            <p:ph type="subTitle" idx="1"/>
          </p:nvPr>
        </p:nvSpPr>
        <p:spPr>
          <a:xfrm>
            <a:off x="2349300" y="3569136"/>
            <a:ext cx="4445400" cy="1517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Putting it all together</a:t>
            </a:r>
            <a:endParaRPr sz="1600" dirty="0"/>
          </a:p>
        </p:txBody>
      </p:sp>
      <p:sp>
        <p:nvSpPr>
          <p:cNvPr id="648" name="Google Shape;648;p40"/>
          <p:cNvSpPr txBox="1">
            <a:spLocks noGrp="1"/>
          </p:cNvSpPr>
          <p:nvPr>
            <p:ph type="title" idx="2"/>
          </p:nvPr>
        </p:nvSpPr>
        <p:spPr>
          <a:xfrm>
            <a:off x="733969" y="1793542"/>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6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50"/>
          <p:cNvSpPr txBox="1">
            <a:spLocks noGrp="1"/>
          </p:cNvSpPr>
          <p:nvPr>
            <p:ph type="subTitle" idx="1"/>
          </p:nvPr>
        </p:nvSpPr>
        <p:spPr>
          <a:xfrm>
            <a:off x="577945" y="1396915"/>
            <a:ext cx="6991268" cy="32270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From our discussion we have seen that:</a:t>
            </a:r>
          </a:p>
          <a:p>
            <a:pPr marL="457200" lvl="0" indent="-317500" algn="l" rtl="0">
              <a:spcBef>
                <a:spcPts val="1000"/>
              </a:spcBef>
              <a:spcAft>
                <a:spcPts val="0"/>
              </a:spcAft>
              <a:buSzPts val="1400"/>
              <a:buFont typeface="Arimo"/>
              <a:buChar char="●"/>
            </a:pPr>
            <a:r>
              <a:rPr lang="en-US" dirty="0">
                <a:solidFill>
                  <a:schemeClr val="tx1">
                    <a:lumMod val="95000"/>
                  </a:schemeClr>
                </a:solidFill>
              </a:rPr>
              <a:t>Heart disease in a patients of age less than 50 is less.</a:t>
            </a:r>
          </a:p>
          <a:p>
            <a:pPr marL="457200" lvl="0" indent="-317500" algn="l" rtl="0">
              <a:spcBef>
                <a:spcPts val="1000"/>
              </a:spcBef>
              <a:spcAft>
                <a:spcPts val="0"/>
              </a:spcAft>
              <a:buSzPts val="1400"/>
              <a:buFont typeface="Arimo"/>
              <a:buChar char="●"/>
            </a:pPr>
            <a:r>
              <a:rPr lang="en-US" dirty="0">
                <a:solidFill>
                  <a:schemeClr val="tx1">
                    <a:lumMod val="95000"/>
                  </a:schemeClr>
                </a:solidFill>
              </a:rPr>
              <a:t>Probability of heart disease in male is more than in females.</a:t>
            </a:r>
          </a:p>
          <a:p>
            <a:pPr marL="457200" lvl="0" indent="-317500" algn="l" rtl="0">
              <a:spcBef>
                <a:spcPts val="0"/>
              </a:spcBef>
              <a:spcAft>
                <a:spcPts val="0"/>
              </a:spcAft>
              <a:buSzPts val="1400"/>
              <a:buFont typeface="Arimo"/>
              <a:buChar char="●"/>
            </a:pPr>
            <a:r>
              <a:rPr lang="en-US" dirty="0">
                <a:solidFill>
                  <a:schemeClr val="tx1">
                    <a:lumMod val="95000"/>
                  </a:schemeClr>
                </a:solidFill>
                <a:latin typeface="Arimo" panose="020B0604020202020204" charset="0"/>
                <a:ea typeface="Arimo" panose="020B0604020202020204" charset="0"/>
                <a:cs typeface="Arimo" panose="020B0604020202020204" charset="0"/>
              </a:rPr>
              <a:t>B</a:t>
            </a:r>
            <a:r>
              <a:rPr lang="en-US" dirty="0">
                <a:solidFill>
                  <a:schemeClr val="tx1">
                    <a:lumMod val="95000"/>
                  </a:schemeClr>
                </a:solidFill>
                <a:effectLst/>
                <a:latin typeface="Arimo" panose="020B0604020202020204" charset="0"/>
                <a:ea typeface="Arimo" panose="020B0604020202020204" charset="0"/>
                <a:cs typeface="Arimo" panose="020B0604020202020204" charset="0"/>
              </a:rPr>
              <a:t>efore the age of 30, there is an exceptional case that the person would have heart disease.</a:t>
            </a:r>
            <a:endParaRPr lang="en-US" dirty="0">
              <a:solidFill>
                <a:schemeClr val="tx1">
                  <a:lumMod val="95000"/>
                </a:schemeClr>
              </a:solidFill>
              <a:latin typeface="Arimo" panose="020B0604020202020204" charset="0"/>
              <a:ea typeface="Arimo" panose="020B0604020202020204" charset="0"/>
              <a:cs typeface="Arimo" panose="020B0604020202020204" charset="0"/>
            </a:endParaRPr>
          </a:p>
          <a:p>
            <a:pPr marL="457200" lvl="0" indent="-317500" algn="l" rtl="0">
              <a:spcBef>
                <a:spcPts val="0"/>
              </a:spcBef>
              <a:spcAft>
                <a:spcPts val="0"/>
              </a:spcAft>
              <a:buSzPts val="1400"/>
              <a:buFont typeface="Arimo"/>
              <a:buChar char="●"/>
            </a:pPr>
            <a:r>
              <a:rPr lang="en-US" dirty="0">
                <a:solidFill>
                  <a:schemeClr val="tx1">
                    <a:lumMod val="95000"/>
                  </a:schemeClr>
                </a:solidFill>
                <a:effectLst/>
                <a:latin typeface="Arimo" panose="020B0604020202020204" charset="0"/>
                <a:ea typeface="Arimo" panose="020B0604020202020204" charset="0"/>
                <a:cs typeface="Arimo" panose="020B0604020202020204" charset="0"/>
              </a:rPr>
              <a:t>if a person has any chest pain, they will also have some problem with thalassemia value.</a:t>
            </a:r>
          </a:p>
          <a:p>
            <a:pPr marL="457200" lvl="0" indent="-317500" algn="l" rtl="0">
              <a:spcBef>
                <a:spcPts val="0"/>
              </a:spcBef>
              <a:spcAft>
                <a:spcPts val="0"/>
              </a:spcAft>
              <a:buSzPts val="1400"/>
              <a:buFont typeface="Arimo"/>
              <a:buChar char="●"/>
            </a:pPr>
            <a:r>
              <a:rPr lang="en-US" dirty="0">
                <a:solidFill>
                  <a:schemeClr val="tx1">
                    <a:lumMod val="95000"/>
                  </a:schemeClr>
                </a:solidFill>
                <a:effectLst/>
                <a:latin typeface="Arimo" panose="020B0604020202020204" charset="0"/>
                <a:ea typeface="Arimo" panose="020B0604020202020204" charset="0"/>
                <a:cs typeface="Arimo" panose="020B0604020202020204" charset="0"/>
              </a:rPr>
              <a:t>The male's cholesterol usually doesn't fluctuate much with diabetes.</a:t>
            </a:r>
          </a:p>
          <a:p>
            <a:pPr marL="457200" lvl="0" indent="-317500" algn="l" rtl="0">
              <a:spcBef>
                <a:spcPts val="0"/>
              </a:spcBef>
              <a:spcAft>
                <a:spcPts val="0"/>
              </a:spcAft>
              <a:buSzPts val="1400"/>
              <a:buFont typeface="Arimo"/>
              <a:buChar char="●"/>
            </a:pPr>
            <a:r>
              <a:rPr lang="en-US" dirty="0">
                <a:solidFill>
                  <a:schemeClr val="tx1">
                    <a:lumMod val="95000"/>
                  </a:schemeClr>
                </a:solidFill>
                <a:effectLst/>
                <a:latin typeface="Arimo" panose="020B0604020202020204" charset="0"/>
                <a:ea typeface="Arimo" panose="020B0604020202020204" charset="0"/>
                <a:cs typeface="Arimo" panose="020B0604020202020204" charset="0"/>
              </a:rPr>
              <a:t>We can also recommend that if a person has heart disease, there is less chance that they would have diabetes as well</a:t>
            </a:r>
            <a:r>
              <a:rPr lang="en-US" dirty="0">
                <a:solidFill>
                  <a:schemeClr val="tx1">
                    <a:lumMod val="95000"/>
                  </a:schemeClr>
                </a:solidFill>
                <a:latin typeface="Arimo" panose="020B0604020202020204" charset="0"/>
                <a:ea typeface="Arimo" panose="020B0604020202020204" charset="0"/>
                <a:cs typeface="Arimo" panose="020B0604020202020204" charset="0"/>
              </a:rPr>
              <a:t>.</a:t>
            </a:r>
            <a:endParaRPr lang="en-US" dirty="0">
              <a:solidFill>
                <a:schemeClr val="tx1">
                  <a:lumMod val="95000"/>
                </a:schemeClr>
              </a:solidFill>
              <a:effectLst/>
              <a:latin typeface="Arimo" panose="020B0604020202020204" charset="0"/>
              <a:ea typeface="Arimo" panose="020B0604020202020204" charset="0"/>
              <a:cs typeface="Arimo" panose="020B0604020202020204" charset="0"/>
            </a:endParaRPr>
          </a:p>
          <a:p>
            <a:pPr marL="457200" lvl="0" indent="-317500" algn="l" rtl="0">
              <a:spcBef>
                <a:spcPts val="0"/>
              </a:spcBef>
              <a:spcAft>
                <a:spcPts val="0"/>
              </a:spcAft>
              <a:buSzPts val="1400"/>
              <a:buFont typeface="Arimo"/>
              <a:buChar char="●"/>
            </a:pPr>
            <a:endParaRPr lang="en-US" dirty="0"/>
          </a:p>
        </p:txBody>
      </p:sp>
      <p:sp>
        <p:nvSpPr>
          <p:cNvPr id="1256" name="Google Shape;1256;p50"/>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Conclution</a:t>
            </a:r>
            <a:endParaRPr dirty="0"/>
          </a:p>
        </p:txBody>
      </p:sp>
      <p:sp>
        <p:nvSpPr>
          <p:cNvPr id="1258" name="Google Shape;1258;p5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5414751"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71" name="Google Shape;1271;p5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72" name="Google Shape;1272;p50">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73" name="Google Shape;1273;p50"/>
          <p:cNvGrpSpPr/>
          <p:nvPr/>
        </p:nvGrpSpPr>
        <p:grpSpPr>
          <a:xfrm>
            <a:off x="706038" y="312972"/>
            <a:ext cx="140222" cy="140409"/>
            <a:chOff x="2741000" y="199475"/>
            <a:chExt cx="191953" cy="192210"/>
          </a:xfrm>
        </p:grpSpPr>
        <p:sp>
          <p:nvSpPr>
            <p:cNvPr id="1274" name="Google Shape;1274;p5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5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532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50"/>
          <p:cNvSpPr txBox="1">
            <a:spLocks noGrp="1"/>
          </p:cNvSpPr>
          <p:nvPr>
            <p:ph type="subTitle" idx="1"/>
          </p:nvPr>
        </p:nvSpPr>
        <p:spPr>
          <a:xfrm>
            <a:off x="392924" y="1070572"/>
            <a:ext cx="6991268" cy="32270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endParaRPr lang="en-US" dirty="0"/>
          </a:p>
          <a:p>
            <a:pPr marL="457200" lvl="0" indent="-317500" algn="l" rtl="0">
              <a:spcBef>
                <a:spcPts val="1000"/>
              </a:spcBef>
              <a:spcAft>
                <a:spcPts val="0"/>
              </a:spcAft>
              <a:buSzPts val="1400"/>
              <a:buFont typeface="Arimo"/>
              <a:buChar char="●"/>
            </a:pPr>
            <a:r>
              <a:rPr lang="en-US" dirty="0">
                <a:solidFill>
                  <a:schemeClr val="tx1">
                    <a:lumMod val="95000"/>
                  </a:schemeClr>
                </a:solidFill>
              </a:rPr>
              <a:t>Data analysis helps us in exploring the data and make useful decisions.</a:t>
            </a:r>
          </a:p>
          <a:p>
            <a:pPr marL="457200" lvl="0" indent="-317500" algn="l" rtl="0">
              <a:spcBef>
                <a:spcPts val="1000"/>
              </a:spcBef>
              <a:spcAft>
                <a:spcPts val="0"/>
              </a:spcAft>
              <a:buSzPts val="1400"/>
              <a:buFont typeface="Arimo"/>
              <a:buChar char="●"/>
            </a:pPr>
            <a:r>
              <a:rPr lang="en-US" dirty="0">
                <a:solidFill>
                  <a:schemeClr val="tx1">
                    <a:lumMod val="95000"/>
                  </a:schemeClr>
                </a:solidFill>
              </a:rPr>
              <a:t>Data can be analyzed with different perspectives to provide accurate result.</a:t>
            </a:r>
          </a:p>
          <a:p>
            <a:pPr marL="457200" lvl="0" indent="-317500" algn="l" rtl="0">
              <a:spcBef>
                <a:spcPts val="0"/>
              </a:spcBef>
              <a:spcAft>
                <a:spcPts val="0"/>
              </a:spcAft>
              <a:buSzPts val="1400"/>
              <a:buFont typeface="Arimo"/>
              <a:buChar char="●"/>
            </a:pPr>
            <a:r>
              <a:rPr lang="en-US" dirty="0">
                <a:solidFill>
                  <a:schemeClr val="tx1">
                    <a:lumMod val="95000"/>
                  </a:schemeClr>
                </a:solidFill>
                <a:latin typeface="Arimo" panose="020B0604020202020204" charset="0"/>
                <a:ea typeface="Arimo" panose="020B0604020202020204" charset="0"/>
                <a:cs typeface="Arimo" panose="020B0604020202020204" charset="0"/>
              </a:rPr>
              <a:t>Pandas has strong grip in manipulating the datasets in different formats e.g., csv, excel, etc</a:t>
            </a:r>
            <a:r>
              <a:rPr lang="en-US" dirty="0">
                <a:solidFill>
                  <a:schemeClr val="tx1">
                    <a:lumMod val="95000"/>
                  </a:schemeClr>
                </a:solidFill>
                <a:effectLst/>
                <a:latin typeface="Arimo" panose="020B0604020202020204" charset="0"/>
                <a:ea typeface="Arimo" panose="020B0604020202020204" charset="0"/>
                <a:cs typeface="Arimo" panose="020B0604020202020204" charset="0"/>
              </a:rPr>
              <a:t>.</a:t>
            </a:r>
            <a:endParaRPr lang="en-US" dirty="0">
              <a:solidFill>
                <a:schemeClr val="tx1">
                  <a:lumMod val="95000"/>
                </a:schemeClr>
              </a:solidFill>
              <a:latin typeface="Arimo" panose="020B0604020202020204" charset="0"/>
              <a:ea typeface="Arimo" panose="020B0604020202020204" charset="0"/>
              <a:cs typeface="Arimo" panose="020B0604020202020204" charset="0"/>
            </a:endParaRPr>
          </a:p>
          <a:p>
            <a:pPr marL="457200" lvl="0" indent="-317500" algn="l" rtl="0">
              <a:spcBef>
                <a:spcPts val="0"/>
              </a:spcBef>
              <a:spcAft>
                <a:spcPts val="0"/>
              </a:spcAft>
              <a:buSzPts val="1400"/>
              <a:buFont typeface="Arimo"/>
              <a:buChar char="●"/>
            </a:pPr>
            <a:r>
              <a:rPr lang="en-US" dirty="0">
                <a:solidFill>
                  <a:schemeClr val="tx1">
                    <a:lumMod val="95000"/>
                  </a:schemeClr>
                </a:solidFill>
                <a:effectLst/>
                <a:latin typeface="Arimo" panose="020B0604020202020204" charset="0"/>
                <a:ea typeface="Arimo" panose="020B0604020202020204" charset="0"/>
                <a:cs typeface="Arimo" panose="020B0604020202020204" charset="0"/>
              </a:rPr>
              <a:t>Visualizations help us understand the information in easier and better way.</a:t>
            </a:r>
          </a:p>
          <a:p>
            <a:pPr marL="457200" lvl="0" indent="-317500" algn="l" rtl="0">
              <a:spcBef>
                <a:spcPts val="0"/>
              </a:spcBef>
              <a:spcAft>
                <a:spcPts val="0"/>
              </a:spcAft>
              <a:buSzPts val="1400"/>
              <a:buFont typeface="Arimo"/>
              <a:buChar char="●"/>
            </a:pPr>
            <a:endParaRPr lang="en-US" dirty="0">
              <a:solidFill>
                <a:schemeClr val="tx1">
                  <a:lumMod val="95000"/>
                </a:schemeClr>
              </a:solidFill>
              <a:effectLst/>
              <a:latin typeface="Arimo" panose="020B0604020202020204" charset="0"/>
              <a:ea typeface="Arimo" panose="020B0604020202020204" charset="0"/>
              <a:cs typeface="Arimo" panose="020B0604020202020204" charset="0"/>
            </a:endParaRPr>
          </a:p>
          <a:p>
            <a:pPr marL="457200" lvl="0" indent="-317500" algn="l" rtl="0">
              <a:spcBef>
                <a:spcPts val="0"/>
              </a:spcBef>
              <a:spcAft>
                <a:spcPts val="0"/>
              </a:spcAft>
              <a:buSzPts val="1400"/>
              <a:buFont typeface="Arimo"/>
              <a:buChar char="●"/>
            </a:pPr>
            <a:endParaRPr lang="en-US" dirty="0"/>
          </a:p>
        </p:txBody>
      </p:sp>
      <p:sp>
        <p:nvSpPr>
          <p:cNvPr id="1256" name="Google Shape;1256;p50"/>
          <p:cNvSpPr txBox="1">
            <a:spLocks noGrp="1"/>
          </p:cNvSpPr>
          <p:nvPr>
            <p:ph type="title"/>
          </p:nvPr>
        </p:nvSpPr>
        <p:spPr>
          <a:xfrm>
            <a:off x="714300" y="553450"/>
            <a:ext cx="3857700" cy="6745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Conclution</a:t>
            </a:r>
            <a:endParaRPr dirty="0"/>
          </a:p>
        </p:txBody>
      </p:sp>
      <p:sp>
        <p:nvSpPr>
          <p:cNvPr id="1258" name="Google Shape;1258;p5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5414751"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71" name="Google Shape;1271;p5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72" name="Google Shape;1272;p50">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73" name="Google Shape;1273;p50"/>
          <p:cNvGrpSpPr/>
          <p:nvPr/>
        </p:nvGrpSpPr>
        <p:grpSpPr>
          <a:xfrm>
            <a:off x="706038" y="312972"/>
            <a:ext cx="140222" cy="140409"/>
            <a:chOff x="2741000" y="199475"/>
            <a:chExt cx="191953" cy="192210"/>
          </a:xfrm>
        </p:grpSpPr>
        <p:sp>
          <p:nvSpPr>
            <p:cNvPr id="1274" name="Google Shape;1274;p5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5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086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67"/>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CONTACT US!</a:t>
            </a:r>
            <a:endParaRPr dirty="0"/>
          </a:p>
        </p:txBody>
      </p:sp>
      <p:sp>
        <p:nvSpPr>
          <p:cNvPr id="2151" name="Google Shape;2151;p67"/>
          <p:cNvSpPr txBox="1">
            <a:spLocks noGrp="1"/>
          </p:cNvSpPr>
          <p:nvPr>
            <p:ph type="title"/>
          </p:nvPr>
        </p:nvSpPr>
        <p:spPr>
          <a:xfrm>
            <a:off x="5194325" y="3443524"/>
            <a:ext cx="2230500" cy="44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EMAIL</a:t>
            </a:r>
            <a:endParaRPr dirty="0"/>
          </a:p>
        </p:txBody>
      </p:sp>
      <p:sp>
        <p:nvSpPr>
          <p:cNvPr id="2152" name="Google Shape;2152;p67"/>
          <p:cNvSpPr txBox="1">
            <a:spLocks noGrp="1"/>
          </p:cNvSpPr>
          <p:nvPr>
            <p:ph type="subTitle" idx="1"/>
          </p:nvPr>
        </p:nvSpPr>
        <p:spPr>
          <a:xfrm>
            <a:off x="4835912" y="4090330"/>
            <a:ext cx="2588913" cy="30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hassanasim5567@gmail.com</a:t>
            </a:r>
          </a:p>
        </p:txBody>
      </p:sp>
      <p:sp>
        <p:nvSpPr>
          <p:cNvPr id="2153" name="Google Shape;2153;p67"/>
          <p:cNvSpPr txBox="1">
            <a:spLocks noGrp="1"/>
          </p:cNvSpPr>
          <p:nvPr>
            <p:ph type="title" idx="2"/>
          </p:nvPr>
        </p:nvSpPr>
        <p:spPr>
          <a:xfrm>
            <a:off x="5037325" y="1158124"/>
            <a:ext cx="2387488" cy="44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Muhammad Hassan</a:t>
            </a:r>
            <a:endParaRPr dirty="0"/>
          </a:p>
        </p:txBody>
      </p:sp>
      <p:sp>
        <p:nvSpPr>
          <p:cNvPr id="2154" name="Google Shape;2154;p67"/>
          <p:cNvSpPr txBox="1">
            <a:spLocks noGrp="1"/>
          </p:cNvSpPr>
          <p:nvPr>
            <p:ph type="subTitle" idx="3"/>
          </p:nvPr>
        </p:nvSpPr>
        <p:spPr>
          <a:xfrm>
            <a:off x="4269312" y="1804929"/>
            <a:ext cx="3155514" cy="30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t>https://github.com/developer-hassan</a:t>
            </a:r>
            <a:endParaRPr dirty="0"/>
          </a:p>
        </p:txBody>
      </p:sp>
      <p:cxnSp>
        <p:nvCxnSpPr>
          <p:cNvPr id="2155" name="Google Shape;2155;p67"/>
          <p:cNvCxnSpPr/>
          <p:nvPr/>
        </p:nvCxnSpPr>
        <p:spPr>
          <a:xfrm>
            <a:off x="5216375" y="4070949"/>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2156" name="Google Shape;2156;p67"/>
          <p:cNvCxnSpPr/>
          <p:nvPr/>
        </p:nvCxnSpPr>
        <p:spPr>
          <a:xfrm>
            <a:off x="5216363" y="1785549"/>
            <a:ext cx="2186400" cy="0"/>
          </a:xfrm>
          <a:prstGeom prst="straightConnector1">
            <a:avLst/>
          </a:prstGeom>
          <a:noFill/>
          <a:ln w="9525" cap="flat" cmpd="sng">
            <a:solidFill>
              <a:schemeClr val="dk1"/>
            </a:solidFill>
            <a:prstDash val="solid"/>
            <a:round/>
            <a:headEnd type="none" w="med" len="med"/>
            <a:tailEnd type="none" w="med" len="med"/>
          </a:ln>
        </p:spPr>
      </p:cxnSp>
      <p:sp>
        <p:nvSpPr>
          <p:cNvPr id="2157" name="Google Shape;2157;p6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158" name="Google Shape;2158;p67"/>
          <p:cNvSpPr txBox="1">
            <a:spLocks noGrp="1"/>
          </p:cNvSpPr>
          <p:nvPr>
            <p:ph type="title" idx="5"/>
          </p:nvPr>
        </p:nvSpPr>
        <p:spPr>
          <a:xfrm>
            <a:off x="5194325" y="2300824"/>
            <a:ext cx="2230500" cy="44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Linkedin profile</a:t>
            </a:r>
            <a:endParaRPr dirty="0"/>
          </a:p>
        </p:txBody>
      </p:sp>
      <p:sp>
        <p:nvSpPr>
          <p:cNvPr id="2159" name="Google Shape;2159;p67"/>
          <p:cNvSpPr txBox="1">
            <a:spLocks noGrp="1"/>
          </p:cNvSpPr>
          <p:nvPr>
            <p:ph type="subTitle" idx="6"/>
          </p:nvPr>
        </p:nvSpPr>
        <p:spPr>
          <a:xfrm>
            <a:off x="4572000" y="2947643"/>
            <a:ext cx="2852825" cy="30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https://www.linkedin.com/in/muhammad-hassan-a7774b221/</a:t>
            </a:r>
            <a:endParaRPr dirty="0"/>
          </a:p>
        </p:txBody>
      </p:sp>
      <p:cxnSp>
        <p:nvCxnSpPr>
          <p:cNvPr id="2160" name="Google Shape;2160;p67"/>
          <p:cNvCxnSpPr/>
          <p:nvPr/>
        </p:nvCxnSpPr>
        <p:spPr>
          <a:xfrm>
            <a:off x="5246675" y="2928249"/>
            <a:ext cx="2186400" cy="0"/>
          </a:xfrm>
          <a:prstGeom prst="straightConnector1">
            <a:avLst/>
          </a:prstGeom>
          <a:noFill/>
          <a:ln w="9525" cap="flat" cmpd="sng">
            <a:solidFill>
              <a:schemeClr val="dk1"/>
            </a:solidFill>
            <a:prstDash val="solid"/>
            <a:round/>
            <a:headEnd type="none" w="med" len="med"/>
            <a:tailEnd type="none" w="med" len="med"/>
          </a:ln>
        </p:spPr>
      </p:cxnSp>
      <p:sp>
        <p:nvSpPr>
          <p:cNvPr id="2161" name="Google Shape;2161;p67"/>
          <p:cNvSpPr/>
          <p:nvPr/>
        </p:nvSpPr>
        <p:spPr>
          <a:xfrm>
            <a:off x="7653675" y="1339820"/>
            <a:ext cx="729401" cy="7293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7"/>
          <p:cNvSpPr/>
          <p:nvPr/>
        </p:nvSpPr>
        <p:spPr>
          <a:xfrm>
            <a:off x="7653675" y="2482520"/>
            <a:ext cx="729401" cy="7293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7"/>
          <p:cNvSpPr/>
          <p:nvPr/>
        </p:nvSpPr>
        <p:spPr>
          <a:xfrm>
            <a:off x="7653675" y="3625209"/>
            <a:ext cx="729401" cy="7293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4" name="Google Shape;2164;p67"/>
          <p:cNvGrpSpPr/>
          <p:nvPr/>
        </p:nvGrpSpPr>
        <p:grpSpPr>
          <a:xfrm>
            <a:off x="7847446" y="2642985"/>
            <a:ext cx="340813" cy="387773"/>
            <a:chOff x="10820058" y="-1580970"/>
            <a:chExt cx="423475" cy="481825"/>
          </a:xfrm>
        </p:grpSpPr>
        <p:sp>
          <p:nvSpPr>
            <p:cNvPr id="2165" name="Google Shape;2165;p67"/>
            <p:cNvSpPr/>
            <p:nvPr/>
          </p:nvSpPr>
          <p:spPr>
            <a:xfrm>
              <a:off x="10876508" y="-1580970"/>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66" name="Google Shape;2166;p67"/>
            <p:cNvSpPr/>
            <p:nvPr/>
          </p:nvSpPr>
          <p:spPr>
            <a:xfrm>
              <a:off x="10820058" y="-1256595"/>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67" name="Google Shape;2167;p67"/>
          <p:cNvGrpSpPr/>
          <p:nvPr/>
        </p:nvGrpSpPr>
        <p:grpSpPr>
          <a:xfrm>
            <a:off x="7891285" y="1510483"/>
            <a:ext cx="272646" cy="387773"/>
            <a:chOff x="4871379" y="2201410"/>
            <a:chExt cx="338775" cy="481825"/>
          </a:xfrm>
        </p:grpSpPr>
        <p:sp>
          <p:nvSpPr>
            <p:cNvPr id="2168" name="Google Shape;2168;p67"/>
            <p:cNvSpPr/>
            <p:nvPr/>
          </p:nvSpPr>
          <p:spPr>
            <a:xfrm>
              <a:off x="4871379" y="2201410"/>
              <a:ext cx="338775" cy="56475"/>
            </a:xfrm>
            <a:custGeom>
              <a:avLst/>
              <a:gdLst/>
              <a:ahLst/>
              <a:cxnLst/>
              <a:rect l="l" t="t" r="r" b="b"/>
              <a:pathLst>
                <a:path w="13551" h="2259" extrusionOk="0">
                  <a:moveTo>
                    <a:pt x="1693" y="0"/>
                  </a:moveTo>
                  <a:cubicBezTo>
                    <a:pt x="756" y="0"/>
                    <a:pt x="0" y="759"/>
                    <a:pt x="0" y="1695"/>
                  </a:cubicBezTo>
                  <a:lnTo>
                    <a:pt x="0" y="2259"/>
                  </a:lnTo>
                  <a:lnTo>
                    <a:pt x="13551" y="2259"/>
                  </a:lnTo>
                  <a:lnTo>
                    <a:pt x="13551" y="1695"/>
                  </a:lnTo>
                  <a:cubicBezTo>
                    <a:pt x="13548" y="759"/>
                    <a:pt x="12792" y="0"/>
                    <a:pt x="11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69" name="Google Shape;2169;p67"/>
            <p:cNvSpPr/>
            <p:nvPr/>
          </p:nvSpPr>
          <p:spPr>
            <a:xfrm>
              <a:off x="4871379" y="2286085"/>
              <a:ext cx="338775" cy="284225"/>
            </a:xfrm>
            <a:custGeom>
              <a:avLst/>
              <a:gdLst/>
              <a:ahLst/>
              <a:cxnLst/>
              <a:rect l="l" t="t" r="r" b="b"/>
              <a:pathLst>
                <a:path w="13551" h="11369" extrusionOk="0">
                  <a:moveTo>
                    <a:pt x="0" y="1"/>
                  </a:moveTo>
                  <a:lnTo>
                    <a:pt x="0" y="11368"/>
                  </a:lnTo>
                  <a:lnTo>
                    <a:pt x="13551" y="11368"/>
                  </a:lnTo>
                  <a:lnTo>
                    <a:pt x="135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0" name="Google Shape;2170;p67"/>
            <p:cNvSpPr/>
            <p:nvPr/>
          </p:nvSpPr>
          <p:spPr>
            <a:xfrm>
              <a:off x="4871379" y="2598510"/>
              <a:ext cx="338775" cy="84725"/>
            </a:xfrm>
            <a:custGeom>
              <a:avLst/>
              <a:gdLst/>
              <a:ahLst/>
              <a:cxnLst/>
              <a:rect l="l" t="t" r="r" b="b"/>
              <a:pathLst>
                <a:path w="13551" h="3389" extrusionOk="0">
                  <a:moveTo>
                    <a:pt x="8224" y="1205"/>
                  </a:moveTo>
                  <a:cubicBezTo>
                    <a:pt x="8534" y="1205"/>
                    <a:pt x="8787" y="1458"/>
                    <a:pt x="8787" y="1771"/>
                  </a:cubicBezTo>
                  <a:cubicBezTo>
                    <a:pt x="8787" y="2081"/>
                    <a:pt x="8534" y="2334"/>
                    <a:pt x="8224" y="2334"/>
                  </a:cubicBezTo>
                  <a:lnTo>
                    <a:pt x="5324" y="2334"/>
                  </a:lnTo>
                  <a:cubicBezTo>
                    <a:pt x="5014" y="2334"/>
                    <a:pt x="4761" y="2081"/>
                    <a:pt x="4761" y="1771"/>
                  </a:cubicBezTo>
                  <a:cubicBezTo>
                    <a:pt x="4761" y="1458"/>
                    <a:pt x="5014" y="1205"/>
                    <a:pt x="5324" y="1205"/>
                  </a:cubicBezTo>
                  <a:close/>
                  <a:moveTo>
                    <a:pt x="0" y="0"/>
                  </a:moveTo>
                  <a:lnTo>
                    <a:pt x="0" y="1696"/>
                  </a:lnTo>
                  <a:cubicBezTo>
                    <a:pt x="0" y="2629"/>
                    <a:pt x="756" y="3388"/>
                    <a:pt x="1693" y="3388"/>
                  </a:cubicBezTo>
                  <a:lnTo>
                    <a:pt x="11855" y="3388"/>
                  </a:lnTo>
                  <a:cubicBezTo>
                    <a:pt x="12792" y="3388"/>
                    <a:pt x="13548" y="2629"/>
                    <a:pt x="13551" y="1696"/>
                  </a:cubicBezTo>
                  <a:lnTo>
                    <a:pt x="135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71" name="Google Shape;2171;p67"/>
          <p:cNvGrpSpPr/>
          <p:nvPr/>
        </p:nvGrpSpPr>
        <p:grpSpPr>
          <a:xfrm>
            <a:off x="7823964" y="3816596"/>
            <a:ext cx="387773" cy="387773"/>
            <a:chOff x="10856438" y="2626531"/>
            <a:chExt cx="481825" cy="481825"/>
          </a:xfrm>
        </p:grpSpPr>
        <p:sp>
          <p:nvSpPr>
            <p:cNvPr id="2172" name="Google Shape;2172;p67"/>
            <p:cNvSpPr/>
            <p:nvPr/>
          </p:nvSpPr>
          <p:spPr>
            <a:xfrm>
              <a:off x="10856438" y="2817956"/>
              <a:ext cx="481825" cy="290400"/>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3" name="Google Shape;2173;p67"/>
            <p:cNvSpPr/>
            <p:nvPr/>
          </p:nvSpPr>
          <p:spPr>
            <a:xfrm>
              <a:off x="11252638" y="2740356"/>
              <a:ext cx="71550" cy="105850"/>
            </a:xfrm>
            <a:custGeom>
              <a:avLst/>
              <a:gdLst/>
              <a:ahLst/>
              <a:cxnLst/>
              <a:rect l="l" t="t" r="r" b="b"/>
              <a:pathLst>
                <a:path w="2862" h="4234" extrusionOk="0">
                  <a:moveTo>
                    <a:pt x="0" y="0"/>
                  </a:moveTo>
                  <a:lnTo>
                    <a:pt x="0" y="4234"/>
                  </a:lnTo>
                  <a:lnTo>
                    <a:pt x="2861" y="211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4" name="Google Shape;2174;p67"/>
            <p:cNvSpPr/>
            <p:nvPr/>
          </p:nvSpPr>
          <p:spPr>
            <a:xfrm>
              <a:off x="10870588" y="2740356"/>
              <a:ext cx="71550" cy="105850"/>
            </a:xfrm>
            <a:custGeom>
              <a:avLst/>
              <a:gdLst/>
              <a:ahLst/>
              <a:cxnLst/>
              <a:rect l="l" t="t" r="r" b="b"/>
              <a:pathLst>
                <a:path w="2862" h="4234" extrusionOk="0">
                  <a:moveTo>
                    <a:pt x="2861" y="0"/>
                  </a:moveTo>
                  <a:lnTo>
                    <a:pt x="0" y="2117"/>
                  </a:lnTo>
                  <a:lnTo>
                    <a:pt x="2861" y="4234"/>
                  </a:lnTo>
                  <a:lnTo>
                    <a:pt x="28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5" name="Google Shape;2175;p67"/>
            <p:cNvSpPr/>
            <p:nvPr/>
          </p:nvSpPr>
          <p:spPr>
            <a:xfrm>
              <a:off x="10970338" y="2626531"/>
              <a:ext cx="254100" cy="336150"/>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76" name="Google Shape;2176;p67"/>
          <p:cNvGrpSpPr/>
          <p:nvPr/>
        </p:nvGrpSpPr>
        <p:grpSpPr>
          <a:xfrm>
            <a:off x="409488" y="1274038"/>
            <a:ext cx="3852862" cy="3290153"/>
            <a:chOff x="409488" y="1216888"/>
            <a:chExt cx="3852862" cy="3290153"/>
          </a:xfrm>
        </p:grpSpPr>
        <p:sp>
          <p:nvSpPr>
            <p:cNvPr id="2177" name="Google Shape;2177;p67"/>
            <p:cNvSpPr/>
            <p:nvPr/>
          </p:nvSpPr>
          <p:spPr>
            <a:xfrm>
              <a:off x="706058" y="2669198"/>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7"/>
            <p:cNvSpPr/>
            <p:nvPr/>
          </p:nvSpPr>
          <p:spPr>
            <a:xfrm>
              <a:off x="3947025" y="1216888"/>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9" name="Google Shape;2179;p67"/>
            <p:cNvGrpSpPr/>
            <p:nvPr/>
          </p:nvGrpSpPr>
          <p:grpSpPr>
            <a:xfrm>
              <a:off x="409488" y="1322894"/>
              <a:ext cx="3852857" cy="3184146"/>
              <a:chOff x="4021063" y="1017944"/>
              <a:chExt cx="3852857" cy="3184146"/>
            </a:xfrm>
          </p:grpSpPr>
          <p:sp>
            <p:nvSpPr>
              <p:cNvPr id="2180" name="Google Shape;2180;p67"/>
              <p:cNvSpPr/>
              <p:nvPr/>
            </p:nvSpPr>
            <p:spPr>
              <a:xfrm rot="8100000">
                <a:off x="5208370" y="3036140"/>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7"/>
              <p:cNvSpPr/>
              <p:nvPr/>
            </p:nvSpPr>
            <p:spPr>
              <a:xfrm rot="7198710">
                <a:off x="5377611" y="1283939"/>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7"/>
              <p:cNvSpPr/>
              <p:nvPr/>
            </p:nvSpPr>
            <p:spPr>
              <a:xfrm>
                <a:off x="6911202" y="36375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3" name="Google Shape;2183;p67"/>
              <p:cNvGrpSpPr/>
              <p:nvPr/>
            </p:nvGrpSpPr>
            <p:grpSpPr>
              <a:xfrm rot="582716" flipH="1">
                <a:off x="6170759" y="1095259"/>
                <a:ext cx="1043083" cy="1488448"/>
                <a:chOff x="910475" y="761863"/>
                <a:chExt cx="1043050" cy="1488400"/>
              </a:xfrm>
            </p:grpSpPr>
            <p:sp>
              <p:nvSpPr>
                <p:cNvPr id="2184" name="Google Shape;2184;p6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7"/>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5" name="Google Shape;2195;p67"/>
              <p:cNvGrpSpPr/>
              <p:nvPr/>
            </p:nvGrpSpPr>
            <p:grpSpPr>
              <a:xfrm>
                <a:off x="6784900" y="1896663"/>
                <a:ext cx="875600" cy="1088925"/>
                <a:chOff x="5962175" y="478150"/>
                <a:chExt cx="875600" cy="1088925"/>
              </a:xfrm>
            </p:grpSpPr>
            <p:sp>
              <p:nvSpPr>
                <p:cNvPr id="2196" name="Google Shape;2196;p6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1" name="Google Shape;2201;p67"/>
              <p:cNvSpPr/>
              <p:nvPr/>
            </p:nvSpPr>
            <p:spPr>
              <a:xfrm>
                <a:off x="4420101" y="11171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7"/>
              <p:cNvSpPr/>
              <p:nvPr/>
            </p:nvSpPr>
            <p:spPr>
              <a:xfrm>
                <a:off x="7660488" y="14904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7"/>
              <p:cNvSpPr/>
              <p:nvPr/>
            </p:nvSpPr>
            <p:spPr>
              <a:xfrm>
                <a:off x="7168775" y="33396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7"/>
              <p:cNvSpPr/>
              <p:nvPr/>
            </p:nvSpPr>
            <p:spPr>
              <a:xfrm rot="-1685758">
                <a:off x="4338466" y="3096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7"/>
              <p:cNvSpPr/>
              <p:nvPr/>
            </p:nvSpPr>
            <p:spPr>
              <a:xfrm>
                <a:off x="4261526" y="35580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7"/>
              <p:cNvSpPr/>
              <p:nvPr/>
            </p:nvSpPr>
            <p:spPr>
              <a:xfrm>
                <a:off x="4021063" y="26610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7"/>
              <p:cNvSpPr/>
              <p:nvPr/>
            </p:nvSpPr>
            <p:spPr>
              <a:xfrm rot="7201932">
                <a:off x="6345687" y="31829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8" name="Google Shape;2208;p67"/>
              <p:cNvGrpSpPr/>
              <p:nvPr/>
            </p:nvGrpSpPr>
            <p:grpSpPr>
              <a:xfrm>
                <a:off x="4523787" y="1543335"/>
                <a:ext cx="2338579" cy="2014768"/>
                <a:chOff x="4546896" y="1377977"/>
                <a:chExt cx="2655063" cy="2287430"/>
              </a:xfrm>
            </p:grpSpPr>
            <p:sp>
              <p:nvSpPr>
                <p:cNvPr id="2209" name="Google Shape;2209;p67"/>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7"/>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7"/>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7"/>
                <p:cNvSpPr/>
                <p:nvPr/>
              </p:nvSpPr>
              <p:spPr>
                <a:xfrm>
                  <a:off x="4546896"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7"/>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7"/>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7"/>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7"/>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7"/>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7"/>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7"/>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7"/>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7"/>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7"/>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7"/>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7"/>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7"/>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7"/>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7"/>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7"/>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7"/>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7"/>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7"/>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7"/>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7"/>
                <p:cNvSpPr/>
                <p:nvPr/>
              </p:nvSpPr>
              <p:spPr>
                <a:xfrm>
                  <a:off x="5775099" y="1589557"/>
                  <a:ext cx="888919" cy="289680"/>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7"/>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7"/>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6" name="Google Shape;2236;p67"/>
              <p:cNvGrpSpPr/>
              <p:nvPr/>
            </p:nvGrpSpPr>
            <p:grpSpPr>
              <a:xfrm>
                <a:off x="4388225" y="1476850"/>
                <a:ext cx="621130" cy="624971"/>
                <a:chOff x="2483500" y="875875"/>
                <a:chExt cx="621130" cy="624971"/>
              </a:xfrm>
            </p:grpSpPr>
            <p:sp>
              <p:nvSpPr>
                <p:cNvPr id="2237" name="Google Shape;2237;p67"/>
                <p:cNvSpPr/>
                <p:nvPr/>
              </p:nvSpPr>
              <p:spPr>
                <a:xfrm>
                  <a:off x="2959384" y="964136"/>
                  <a:ext cx="145246" cy="298750"/>
                </a:xfrm>
                <a:custGeom>
                  <a:avLst/>
                  <a:gdLst/>
                  <a:ahLst/>
                  <a:cxnLst/>
                  <a:rect l="l" t="t" r="r" b="b"/>
                  <a:pathLst>
                    <a:path w="4045" h="8320" extrusionOk="0">
                      <a:moveTo>
                        <a:pt x="2281" y="6378"/>
                      </a:moveTo>
                      <a:cubicBezTo>
                        <a:pt x="2281" y="6930"/>
                        <a:pt x="2210" y="7500"/>
                        <a:pt x="2067" y="8035"/>
                      </a:cubicBezTo>
                      <a:lnTo>
                        <a:pt x="3831" y="8320"/>
                      </a:lnTo>
                      <a:cubicBezTo>
                        <a:pt x="3973" y="7678"/>
                        <a:pt x="4045" y="7037"/>
                        <a:pt x="4045" y="6378"/>
                      </a:cubicBezTo>
                      <a:cubicBezTo>
                        <a:pt x="4045" y="3902"/>
                        <a:pt x="2940" y="1568"/>
                        <a:pt x="1016" y="1"/>
                      </a:cubicBezTo>
                      <a:lnTo>
                        <a:pt x="1" y="1461"/>
                      </a:lnTo>
                      <a:cubicBezTo>
                        <a:pt x="1444" y="2690"/>
                        <a:pt x="2281" y="4490"/>
                        <a:pt x="2281" y="6378"/>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7"/>
                <p:cNvSpPr/>
                <p:nvPr/>
              </p:nvSpPr>
              <p:spPr>
                <a:xfrm>
                  <a:off x="2544902" y="1252617"/>
                  <a:ext cx="552042" cy="248229"/>
                </a:xfrm>
                <a:custGeom>
                  <a:avLst/>
                  <a:gdLst/>
                  <a:ahLst/>
                  <a:cxnLst/>
                  <a:rect l="l" t="t" r="r" b="b"/>
                  <a:pathLst>
                    <a:path w="15374" h="6913" extrusionOk="0">
                      <a:moveTo>
                        <a:pt x="13610" y="1"/>
                      </a:moveTo>
                      <a:cubicBezTo>
                        <a:pt x="12933" y="2566"/>
                        <a:pt x="10742" y="4472"/>
                        <a:pt x="8088" y="4757"/>
                      </a:cubicBezTo>
                      <a:cubicBezTo>
                        <a:pt x="5434" y="5060"/>
                        <a:pt x="2868" y="3688"/>
                        <a:pt x="1639" y="1337"/>
                      </a:cubicBezTo>
                      <a:lnTo>
                        <a:pt x="0" y="2032"/>
                      </a:lnTo>
                      <a:cubicBezTo>
                        <a:pt x="1550" y="5113"/>
                        <a:pt x="4864" y="6913"/>
                        <a:pt x="8302" y="6521"/>
                      </a:cubicBezTo>
                      <a:cubicBezTo>
                        <a:pt x="11740" y="6147"/>
                        <a:pt x="14554" y="3653"/>
                        <a:pt x="15374" y="28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7"/>
                <p:cNvSpPr/>
                <p:nvPr/>
              </p:nvSpPr>
              <p:spPr>
                <a:xfrm>
                  <a:off x="2483500" y="875875"/>
                  <a:ext cx="513046" cy="449706"/>
                </a:xfrm>
                <a:custGeom>
                  <a:avLst/>
                  <a:gdLst/>
                  <a:ahLst/>
                  <a:cxnLst/>
                  <a:rect l="l" t="t" r="r" b="b"/>
                  <a:pathLst>
                    <a:path w="14288" h="12524" extrusionOk="0">
                      <a:moveTo>
                        <a:pt x="2619" y="8836"/>
                      </a:moveTo>
                      <a:cubicBezTo>
                        <a:pt x="2619" y="3331"/>
                        <a:pt x="9068" y="356"/>
                        <a:pt x="13272" y="3919"/>
                      </a:cubicBezTo>
                      <a:lnTo>
                        <a:pt x="14287" y="2459"/>
                      </a:lnTo>
                      <a:cubicBezTo>
                        <a:pt x="11276" y="18"/>
                        <a:pt x="6965" y="0"/>
                        <a:pt x="3955" y="2423"/>
                      </a:cubicBezTo>
                      <a:cubicBezTo>
                        <a:pt x="926" y="4846"/>
                        <a:pt x="0" y="9050"/>
                        <a:pt x="1710" y="12524"/>
                      </a:cubicBezTo>
                      <a:lnTo>
                        <a:pt x="3349" y="11811"/>
                      </a:lnTo>
                      <a:cubicBezTo>
                        <a:pt x="2868" y="10902"/>
                        <a:pt x="2619" y="9869"/>
                        <a:pt x="2619" y="883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0" name="Google Shape;2240;p67"/>
              <p:cNvSpPr/>
              <p:nvPr/>
            </p:nvSpPr>
            <p:spPr>
              <a:xfrm>
                <a:off x="4053162" y="15115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7"/>
              <p:cNvSpPr/>
              <p:nvPr/>
            </p:nvSpPr>
            <p:spPr>
              <a:xfrm rot="-1685758">
                <a:off x="7548391" y="36160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2" name="Google Shape;2242;p67"/>
          <p:cNvSpPr/>
          <p:nvPr/>
        </p:nvSpPr>
        <p:spPr>
          <a:xfrm>
            <a:off x="5246663" y="6919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7"/>
          <p:cNvSpPr/>
          <p:nvPr/>
        </p:nvSpPr>
        <p:spPr>
          <a:xfrm rot="-1685758">
            <a:off x="4967116" y="10884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7"/>
          <p:cNvSpPr/>
          <p:nvPr/>
        </p:nvSpPr>
        <p:spPr>
          <a:xfrm>
            <a:off x="4354438" y="89836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7"/>
          <p:cNvSpPr/>
          <p:nvPr/>
        </p:nvSpPr>
        <p:spPr>
          <a:xfrm>
            <a:off x="4835912" y="3480040"/>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249" name="Google Shape;2249;p6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250" name="Google Shape;2250;p67">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251" name="Google Shape;2251;p67"/>
          <p:cNvGrpSpPr/>
          <p:nvPr/>
        </p:nvGrpSpPr>
        <p:grpSpPr>
          <a:xfrm>
            <a:off x="706038" y="312972"/>
            <a:ext cx="140222" cy="140409"/>
            <a:chOff x="2741000" y="199475"/>
            <a:chExt cx="191953" cy="192210"/>
          </a:xfrm>
        </p:grpSpPr>
        <p:sp>
          <p:nvSpPr>
            <p:cNvPr id="2252" name="Google Shape;2252;p6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1" name="Google Shape;2261;p67">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Analysis by: Muhammad Hassan</a:t>
            </a:r>
            <a:endParaRPr dirty="0"/>
          </a:p>
        </p:txBody>
      </p:sp>
      <p:sp>
        <p:nvSpPr>
          <p:cNvPr id="398" name="Google Shape;398;p37"/>
          <p:cNvSpPr txBox="1">
            <a:spLocks noGrp="1"/>
          </p:cNvSpPr>
          <p:nvPr>
            <p:ph type="title"/>
          </p:nvPr>
        </p:nvSpPr>
        <p:spPr>
          <a:xfrm>
            <a:off x="2217372" y="1668940"/>
            <a:ext cx="4675400"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Heart Disease</a:t>
            </a:r>
            <a:endParaRPr sz="7200"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5"/>
        <p:cNvGrpSpPr/>
        <p:nvPr/>
      </p:nvGrpSpPr>
      <p:grpSpPr>
        <a:xfrm>
          <a:off x="0" y="0"/>
          <a:ext cx="0" cy="0"/>
          <a:chOff x="0" y="0"/>
          <a:chExt cx="0" cy="0"/>
        </a:xfrm>
      </p:grpSpPr>
      <p:sp>
        <p:nvSpPr>
          <p:cNvPr id="2266" name="Google Shape;2266;p68"/>
          <p:cNvSpPr txBox="1">
            <a:spLocks noGrp="1"/>
          </p:cNvSpPr>
          <p:nvPr>
            <p:ph type="subTitle" idx="1"/>
          </p:nvPr>
        </p:nvSpPr>
        <p:spPr>
          <a:xfrm>
            <a:off x="807534" y="2035151"/>
            <a:ext cx="3361200" cy="1208035"/>
          </a:xfrm>
        </p:spPr>
        <p:txBody>
          <a:bodyPr/>
          <a:lstStyle/>
          <a:p>
            <a:pPr lvl="0"/>
            <a:r>
              <a:rPr lang="en-US" dirty="0">
                <a:sym typeface="Bebas Neue"/>
              </a:rPr>
              <a:t>Do you have any questions?</a:t>
            </a:r>
          </a:p>
        </p:txBody>
      </p:sp>
      <p:sp>
        <p:nvSpPr>
          <p:cNvPr id="2267" name="Google Shape;2267;p68"/>
          <p:cNvSpPr txBox="1">
            <a:spLocks noGrp="1"/>
          </p:cNvSpPr>
          <p:nvPr>
            <p:ph type="title"/>
          </p:nvPr>
        </p:nvSpPr>
        <p:spPr/>
        <p:txBody>
          <a:bodyPr/>
          <a:lstStyle/>
          <a:p>
            <a:pPr lvl="0"/>
            <a:r>
              <a:rPr lang="en-US"/>
              <a:t>THANKS!</a:t>
            </a:r>
          </a:p>
        </p:txBody>
      </p:sp>
      <p:cxnSp>
        <p:nvCxnSpPr>
          <p:cNvPr id="2268" name="Google Shape;2268;p68"/>
          <p:cNvCxnSpPr/>
          <p:nvPr/>
        </p:nvCxnSpPr>
        <p:spPr>
          <a:xfrm>
            <a:off x="778650" y="1627303"/>
            <a:ext cx="3232500" cy="0"/>
          </a:xfrm>
          <a:prstGeom prst="straightConnector1">
            <a:avLst/>
          </a:prstGeom>
          <a:noFill/>
          <a:ln w="9525" cap="flat" cmpd="sng">
            <a:solidFill>
              <a:schemeClr val="dk1"/>
            </a:solidFill>
            <a:prstDash val="solid"/>
            <a:round/>
            <a:headEnd type="none" w="med" len="med"/>
            <a:tailEnd type="none" w="med" len="med"/>
          </a:ln>
        </p:spPr>
      </p:cxnSp>
      <p:sp>
        <p:nvSpPr>
          <p:cNvPr id="2272" name="Google Shape;2272;p68"/>
          <p:cNvSpPr txBox="1"/>
          <p:nvPr/>
        </p:nvSpPr>
        <p:spPr>
          <a:xfrm>
            <a:off x="714300" y="4145695"/>
            <a:ext cx="4739400" cy="253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dirty="0">
                <a:solidFill>
                  <a:schemeClr val="dk1"/>
                </a:solidFill>
                <a:latin typeface="Arimo"/>
                <a:ea typeface="Arimo"/>
                <a:cs typeface="Arimo"/>
                <a:sym typeface="Arimo"/>
              </a:rPr>
              <a:t> </a:t>
            </a:r>
            <a:endParaRPr sz="1200" b="1" dirty="0">
              <a:solidFill>
                <a:schemeClr val="dk1"/>
              </a:solidFill>
              <a:latin typeface="Arimo"/>
              <a:ea typeface="Arimo"/>
              <a:cs typeface="Arimo"/>
              <a:sym typeface="Arimo"/>
            </a:endParaRPr>
          </a:p>
        </p:txBody>
      </p:sp>
      <p:sp>
        <p:nvSpPr>
          <p:cNvPr id="2273" name="Google Shape;2273;p68"/>
          <p:cNvSpPr/>
          <p:nvPr/>
        </p:nvSpPr>
        <p:spPr>
          <a:xfrm rot="1685758" flipH="1">
            <a:off x="4833278" y="28287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4" name="Google Shape;2274;p68"/>
          <p:cNvGrpSpPr/>
          <p:nvPr/>
        </p:nvGrpSpPr>
        <p:grpSpPr>
          <a:xfrm>
            <a:off x="5419191" y="718476"/>
            <a:ext cx="3369676" cy="3605166"/>
            <a:chOff x="5419191" y="718476"/>
            <a:chExt cx="3369676" cy="3605166"/>
          </a:xfrm>
        </p:grpSpPr>
        <p:grpSp>
          <p:nvGrpSpPr>
            <p:cNvPr id="2275" name="Google Shape;2275;p68"/>
            <p:cNvGrpSpPr/>
            <p:nvPr/>
          </p:nvGrpSpPr>
          <p:grpSpPr>
            <a:xfrm flipH="1">
              <a:off x="7684431" y="3475491"/>
              <a:ext cx="953591" cy="334099"/>
              <a:chOff x="2271950" y="2722775"/>
              <a:chExt cx="575875" cy="201775"/>
            </a:xfrm>
          </p:grpSpPr>
          <p:sp>
            <p:nvSpPr>
              <p:cNvPr id="2276" name="Google Shape;2276;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1" name="Google Shape;2281;p68"/>
            <p:cNvSpPr/>
            <p:nvPr/>
          </p:nvSpPr>
          <p:spPr>
            <a:xfrm>
              <a:off x="6442058" y="3748623"/>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2" name="Google Shape;2282;p68"/>
            <p:cNvGrpSpPr/>
            <p:nvPr/>
          </p:nvGrpSpPr>
          <p:grpSpPr>
            <a:xfrm flipH="1">
              <a:off x="5419191" y="1974291"/>
              <a:ext cx="858975" cy="300968"/>
              <a:chOff x="2271950" y="2722775"/>
              <a:chExt cx="575875" cy="201775"/>
            </a:xfrm>
          </p:grpSpPr>
          <p:sp>
            <p:nvSpPr>
              <p:cNvPr id="2283" name="Google Shape;2283;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8" name="Google Shape;2288;p68"/>
            <p:cNvGrpSpPr/>
            <p:nvPr/>
          </p:nvGrpSpPr>
          <p:grpSpPr>
            <a:xfrm>
              <a:off x="7039690" y="2776447"/>
              <a:ext cx="1068760" cy="1547196"/>
              <a:chOff x="-1602050" y="2114015"/>
              <a:chExt cx="1213397" cy="1756580"/>
            </a:xfrm>
          </p:grpSpPr>
          <p:sp>
            <p:nvSpPr>
              <p:cNvPr id="2289" name="Google Shape;2289;p68"/>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8"/>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8"/>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8"/>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8"/>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8"/>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5" name="Google Shape;2295;p68"/>
            <p:cNvSpPr/>
            <p:nvPr/>
          </p:nvSpPr>
          <p:spPr>
            <a:xfrm flipH="1">
              <a:off x="6399344" y="31726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8"/>
            <p:cNvSpPr/>
            <p:nvPr/>
          </p:nvSpPr>
          <p:spPr>
            <a:xfrm flipH="1">
              <a:off x="7316613" y="16273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8"/>
            <p:cNvSpPr/>
            <p:nvPr/>
          </p:nvSpPr>
          <p:spPr>
            <a:xfrm flipH="1">
              <a:off x="5741973" y="28342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8"/>
            <p:cNvSpPr/>
            <p:nvPr/>
          </p:nvSpPr>
          <p:spPr>
            <a:xfrm flipH="1">
              <a:off x="8681040" y="1077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8"/>
            <p:cNvSpPr/>
            <p:nvPr/>
          </p:nvSpPr>
          <p:spPr>
            <a:xfrm flipH="1">
              <a:off x="5778570" y="35724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8"/>
            <p:cNvSpPr/>
            <p:nvPr/>
          </p:nvSpPr>
          <p:spPr>
            <a:xfrm flipH="1">
              <a:off x="5557224" y="126262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8"/>
            <p:cNvSpPr/>
            <p:nvPr/>
          </p:nvSpPr>
          <p:spPr>
            <a:xfrm rot="1685758" flipH="1">
              <a:off x="6889728" y="2844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8"/>
            <p:cNvSpPr/>
            <p:nvPr/>
          </p:nvSpPr>
          <p:spPr>
            <a:xfrm flipH="1">
              <a:off x="7997824" y="2239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8"/>
            <p:cNvSpPr/>
            <p:nvPr/>
          </p:nvSpPr>
          <p:spPr>
            <a:xfrm>
              <a:off x="7369100" y="2199275"/>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8"/>
            <p:cNvSpPr/>
            <p:nvPr/>
          </p:nvSpPr>
          <p:spPr>
            <a:xfrm flipH="1">
              <a:off x="6539588" y="8952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8"/>
            <p:cNvSpPr/>
            <p:nvPr/>
          </p:nvSpPr>
          <p:spPr>
            <a:xfrm flipH="1">
              <a:off x="7121719" y="126263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6" name="Google Shape;2306;p68"/>
            <p:cNvGrpSpPr/>
            <p:nvPr/>
          </p:nvGrpSpPr>
          <p:grpSpPr>
            <a:xfrm>
              <a:off x="5994591" y="1496066"/>
              <a:ext cx="1068791" cy="1338198"/>
              <a:chOff x="3443324" y="1093103"/>
              <a:chExt cx="2097725" cy="2626492"/>
            </a:xfrm>
          </p:grpSpPr>
          <p:sp>
            <p:nvSpPr>
              <p:cNvPr id="2307" name="Google Shape;2307;p68"/>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8"/>
              <p:cNvSpPr/>
              <p:nvPr/>
            </p:nvSpPr>
            <p:spPr>
              <a:xfrm>
                <a:off x="3443324" y="1093103"/>
                <a:ext cx="2097725" cy="2626492"/>
              </a:xfrm>
              <a:custGeom>
                <a:avLst/>
                <a:gdLst/>
                <a:ahLst/>
                <a:cxnLst/>
                <a:rect l="l" t="t" r="r" b="b"/>
                <a:pathLst>
                  <a:path w="15410" h="19294" extrusionOk="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8"/>
              <p:cNvSpPr/>
              <p:nvPr/>
            </p:nvSpPr>
            <p:spPr>
              <a:xfrm>
                <a:off x="4345468" y="2562726"/>
                <a:ext cx="666889" cy="235369"/>
              </a:xfrm>
              <a:custGeom>
                <a:avLst/>
                <a:gdLst/>
                <a:ahLst/>
                <a:cxnLst/>
                <a:rect l="l" t="t" r="r" b="b"/>
                <a:pathLst>
                  <a:path w="4899" h="1729" fill="none" extrusionOk="0">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w="58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8"/>
              <p:cNvSpPr/>
              <p:nvPr/>
            </p:nvSpPr>
            <p:spPr>
              <a:xfrm>
                <a:off x="4370903" y="2215908"/>
                <a:ext cx="243804" cy="588762"/>
              </a:xfrm>
              <a:custGeom>
                <a:avLst/>
                <a:gdLst/>
                <a:ahLst/>
                <a:cxnLst/>
                <a:rect l="l" t="t" r="r" b="b"/>
                <a:pathLst>
                  <a:path w="1791" h="4325" extrusionOk="0">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1" name="Google Shape;2311;p68"/>
            <p:cNvSpPr/>
            <p:nvPr/>
          </p:nvSpPr>
          <p:spPr>
            <a:xfrm rot="7198898">
              <a:off x="7705699" y="8475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8"/>
            <p:cNvSpPr/>
            <p:nvPr/>
          </p:nvSpPr>
          <p:spPr>
            <a:xfrm rot="7201932">
              <a:off x="8143687" y="15092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3" name="Google Shape;2313;p68"/>
          <p:cNvSpPr/>
          <p:nvPr/>
        </p:nvSpPr>
        <p:spPr>
          <a:xfrm>
            <a:off x="3930312" y="9968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8"/>
          <p:cNvSpPr/>
          <p:nvPr/>
        </p:nvSpPr>
        <p:spPr>
          <a:xfrm flipH="1">
            <a:off x="4841319" y="14308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328" name="Google Shape;2328;p6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331" name="Google Shape;2331;p6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332" name="Google Shape;2332;p68">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333" name="Google Shape;2333;p68"/>
          <p:cNvGrpSpPr/>
          <p:nvPr/>
        </p:nvGrpSpPr>
        <p:grpSpPr>
          <a:xfrm>
            <a:off x="706038" y="312972"/>
            <a:ext cx="140222" cy="140409"/>
            <a:chOff x="2741000" y="199475"/>
            <a:chExt cx="191953" cy="192210"/>
          </a:xfrm>
        </p:grpSpPr>
        <p:sp>
          <p:nvSpPr>
            <p:cNvPr id="2334" name="Google Shape;2334;p6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3" name="Google Shape;2343;p68">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2060922"/>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8"/>
          <p:cNvCxnSpPr/>
          <p:nvPr/>
        </p:nvCxnSpPr>
        <p:spPr>
          <a:xfrm>
            <a:off x="5579436" y="2372639"/>
            <a:ext cx="2186400" cy="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38"/>
          <p:cNvSpPr/>
          <p:nvPr/>
        </p:nvSpPr>
        <p:spPr>
          <a:xfrm>
            <a:off x="8061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38"/>
          <p:cNvCxnSpPr/>
          <p:nvPr/>
        </p:nvCxnSpPr>
        <p:spPr>
          <a:xfrm>
            <a:off x="17217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8"/>
          <p:cNvSpPr/>
          <p:nvPr/>
        </p:nvSpPr>
        <p:spPr>
          <a:xfrm>
            <a:off x="8061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a:t>
            </a:r>
            <a:endParaRPr dirty="0"/>
          </a:p>
        </p:txBody>
      </p:sp>
      <p:sp>
        <p:nvSpPr>
          <p:cNvPr id="506" name="Google Shape;506;p38"/>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507" name="Google Shape;507;p38"/>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brief introduction about the dataset</a:t>
            </a:r>
            <a:endParaRPr dirty="0"/>
          </a:p>
        </p:txBody>
      </p:sp>
      <p:sp>
        <p:nvSpPr>
          <p:cNvPr id="508" name="Google Shape;508;p38"/>
          <p:cNvSpPr txBox="1">
            <a:spLocks noGrp="1"/>
          </p:cNvSpPr>
          <p:nvPr>
            <p:ph type="title" idx="2"/>
          </p:nvPr>
        </p:nvSpPr>
        <p:spPr>
          <a:xfrm>
            <a:off x="8061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509" name="Google Shape;509;p38"/>
          <p:cNvCxnSpPr/>
          <p:nvPr/>
        </p:nvCxnSpPr>
        <p:spPr>
          <a:xfrm>
            <a:off x="17217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425298" y="1397844"/>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Main</a:t>
            </a:r>
            <a:r>
              <a:rPr lang="en" dirty="0"/>
              <a:t> explanations on project</a:t>
            </a:r>
            <a:endParaRPr dirty="0"/>
          </a:p>
        </p:txBody>
      </p:sp>
      <p:sp>
        <p:nvSpPr>
          <p:cNvPr id="511" name="Google Shape;511;p38"/>
          <p:cNvSpPr txBox="1">
            <a:spLocks noGrp="1"/>
          </p:cNvSpPr>
          <p:nvPr>
            <p:ph type="subTitle" idx="4"/>
          </p:nvPr>
        </p:nvSpPr>
        <p:spPr>
          <a:xfrm>
            <a:off x="5499261" y="2392011"/>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Main explanations and the key findings will be described</a:t>
            </a:r>
            <a:endParaRPr dirty="0"/>
          </a:p>
        </p:txBody>
      </p:sp>
      <p:sp>
        <p:nvSpPr>
          <p:cNvPr id="512" name="Google Shape;512;p38"/>
          <p:cNvSpPr txBox="1">
            <a:spLocks noGrp="1"/>
          </p:cNvSpPr>
          <p:nvPr>
            <p:ph type="title" idx="5"/>
          </p:nvPr>
        </p:nvSpPr>
        <p:spPr>
          <a:xfrm>
            <a:off x="4663811" y="224327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3" name="Google Shape;513;p38"/>
          <p:cNvSpPr txBox="1">
            <a:spLocks noGrp="1"/>
          </p:cNvSpPr>
          <p:nvPr>
            <p:ph type="title" idx="6"/>
          </p:nvPr>
        </p:nvSpPr>
        <p:spPr>
          <a:xfrm>
            <a:off x="1616960" y="3120281"/>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514" name="Google Shape;514;p38"/>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Conclude the result based on our findings with recommendations</a:t>
            </a:r>
          </a:p>
        </p:txBody>
      </p:sp>
      <p:sp>
        <p:nvSpPr>
          <p:cNvPr id="515" name="Google Shape;515;p38"/>
          <p:cNvSpPr txBox="1">
            <a:spLocks noGrp="1"/>
          </p:cNvSpPr>
          <p:nvPr>
            <p:ph type="title" idx="8"/>
          </p:nvPr>
        </p:nvSpPr>
        <p:spPr>
          <a:xfrm>
            <a:off x="8061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523" name="Google Shape;523;p3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24" name="Google Shape;524;p38">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CONTACT</a:t>
            </a:r>
            <a:endParaRPr sz="1000" dirty="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8381264" y="21233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955410"/>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3073207"/>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434684AD-7734-7271-E85E-9153C0BEEFB5}"/>
              </a:ext>
            </a:extLst>
          </p:cNvPr>
          <p:cNvSpPr>
            <a:spLocks noGrp="1"/>
          </p:cNvSpPr>
          <p:nvPr>
            <p:ph type="title" idx="9"/>
          </p:nvPr>
        </p:nvSpPr>
        <p:spPr/>
        <p:txBody>
          <a:bodyPr/>
          <a:lstStyle/>
          <a:p>
            <a:r>
              <a:rPr lang="en-US" dirty="0"/>
              <a:t> </a:t>
            </a:r>
          </a:p>
        </p:txBody>
      </p:sp>
      <p:sp>
        <p:nvSpPr>
          <p:cNvPr id="5" name="Subtitle 4">
            <a:extLst>
              <a:ext uri="{FF2B5EF4-FFF2-40B4-BE49-F238E27FC236}">
                <a16:creationId xmlns:a16="http://schemas.microsoft.com/office/drawing/2014/main" id="{3AF6B147-84B0-F6DC-2621-DDAC28CF2822}"/>
              </a:ext>
            </a:extLst>
          </p:cNvPr>
          <p:cNvSpPr>
            <a:spLocks noGrp="1"/>
          </p:cNvSpPr>
          <p:nvPr>
            <p:ph type="subTitle" idx="13"/>
          </p:nvPr>
        </p:nvSpPr>
        <p:spPr/>
        <p:txBody>
          <a:bodyPr/>
          <a:lstStyle/>
          <a:p>
            <a:r>
              <a:rPr lang="en-US" dirty="0"/>
              <a:t> </a:t>
            </a:r>
          </a:p>
        </p:txBody>
      </p:sp>
      <p:sp>
        <p:nvSpPr>
          <p:cNvPr id="7" name="Title 6">
            <a:extLst>
              <a:ext uri="{FF2B5EF4-FFF2-40B4-BE49-F238E27FC236}">
                <a16:creationId xmlns:a16="http://schemas.microsoft.com/office/drawing/2014/main" id="{11FCE638-F5D4-D25F-2561-EB79DD9632F6}"/>
              </a:ext>
            </a:extLst>
          </p:cNvPr>
          <p:cNvSpPr>
            <a:spLocks noGrp="1"/>
          </p:cNvSpPr>
          <p:nvPr>
            <p:ph type="title" idx="14"/>
          </p:nvPr>
        </p:nvSpPr>
        <p:spPr/>
        <p:txBody>
          <a:bodyPr/>
          <a:lstStyle/>
          <a:p>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56" name="Google Shape;556;p3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The dataset has been taken from the kaggle and is related to the heart disease analysis of a patient. It is used to perform different analysis on the attributes of a patient.</a:t>
            </a:r>
            <a:endParaRPr dirty="0"/>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27" name="Google Shape;627;p3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28" name="Google Shape;628;p39">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45;p40">
            <a:extLst>
              <a:ext uri="{FF2B5EF4-FFF2-40B4-BE49-F238E27FC236}">
                <a16:creationId xmlns:a16="http://schemas.microsoft.com/office/drawing/2014/main" id="{D541AD9C-AC44-464E-8A3F-7EBA57AE0344}"/>
              </a:ext>
            </a:extLst>
          </p:cNvPr>
          <p:cNvSpPr/>
          <p:nvPr/>
        </p:nvSpPr>
        <p:spPr>
          <a:xfrm>
            <a:off x="4177141" y="1139589"/>
            <a:ext cx="1121677" cy="106239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88" name="Google Shape;648;p40">
            <a:extLst>
              <a:ext uri="{FF2B5EF4-FFF2-40B4-BE49-F238E27FC236}">
                <a16:creationId xmlns:a16="http://schemas.microsoft.com/office/drawing/2014/main" id="{BB0D46A6-0C54-4B37-90FB-1D65284B79A7}"/>
              </a:ext>
            </a:extLst>
          </p:cNvPr>
          <p:cNvSpPr txBox="1">
            <a:spLocks/>
          </p:cNvSpPr>
          <p:nvPr/>
        </p:nvSpPr>
        <p:spPr>
          <a:xfrm>
            <a:off x="4071982" y="1336042"/>
            <a:ext cx="1367400" cy="759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dirty="0">
                <a:solidFill>
                  <a:schemeClr val="bg1"/>
                </a:solidFill>
                <a:latin typeface="Bebas Neue" panose="020B0606020202050201" pitchFamily="34" charset="0"/>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50" name="Google Shape;750;p42"/>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752" name="Google Shape;752;p42"/>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Heart Disease Dataset</a:t>
            </a:r>
            <a:endParaRPr dirty="0"/>
          </a:p>
        </p:txBody>
      </p:sp>
      <p:sp>
        <p:nvSpPr>
          <p:cNvPr id="753" name="Google Shape;753;p42"/>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AIM</a:t>
            </a:r>
            <a:endParaRPr dirty="0">
              <a:solidFill>
                <a:schemeClr val="tx2"/>
              </a:solidFill>
            </a:endParaRPr>
          </a:p>
        </p:txBody>
      </p:sp>
      <p:sp>
        <p:nvSpPr>
          <p:cNvPr id="754" name="Google Shape;754;p42"/>
          <p:cNvSpPr txBox="1">
            <a:spLocks noGrp="1"/>
          </p:cNvSpPr>
          <p:nvPr>
            <p:ph type="subTitle" idx="3"/>
          </p:nvPr>
        </p:nvSpPr>
        <p:spPr>
          <a:xfrm>
            <a:off x="736350" y="2122313"/>
            <a:ext cx="2230500" cy="8423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aim of the dataset is to explore data in it to make recommendations for the patients which report different issues related to heart.</a:t>
            </a:r>
            <a:endParaRPr dirty="0"/>
          </a:p>
        </p:txBody>
      </p:sp>
      <p:sp>
        <p:nvSpPr>
          <p:cNvPr id="755" name="Google Shape;755;p42"/>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Target</a:t>
            </a:r>
            <a:endParaRPr dirty="0">
              <a:solidFill>
                <a:schemeClr val="tx2"/>
              </a:solidFill>
            </a:endParaRPr>
          </a:p>
        </p:txBody>
      </p:sp>
      <p:sp>
        <p:nvSpPr>
          <p:cNvPr id="756" name="Google Shape;756;p42"/>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goal attribute ‘</a:t>
            </a:r>
            <a:r>
              <a:rPr lang="en" dirty="0">
                <a:solidFill>
                  <a:schemeClr val="tx2"/>
                </a:solidFill>
              </a:rPr>
              <a:t>target</a:t>
            </a:r>
            <a:r>
              <a:rPr lang="en" dirty="0"/>
              <a:t>’ shows us the presence of heart disease in a patient. Value 0 indicates no heart disease and Value 1 indicates the heart disease.</a:t>
            </a:r>
            <a:endParaRPr dirty="0"/>
          </a:p>
        </p:txBody>
      </p:sp>
      <p:cxnSp>
        <p:nvCxnSpPr>
          <p:cNvPr id="757" name="Google Shape;757;p42"/>
          <p:cNvCxnSpPr/>
          <p:nvPr/>
        </p:nvCxnSpPr>
        <p:spPr>
          <a:xfrm>
            <a:off x="758400" y="2102925"/>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58" name="Google Shape;758;p42"/>
          <p:cNvCxnSpPr/>
          <p:nvPr/>
        </p:nvCxnSpPr>
        <p:spPr>
          <a:xfrm>
            <a:off x="6221238" y="2102925"/>
            <a:ext cx="2186400" cy="0"/>
          </a:xfrm>
          <a:prstGeom prst="straightConnector1">
            <a:avLst/>
          </a:prstGeom>
          <a:noFill/>
          <a:ln w="9525" cap="flat" cmpd="sng">
            <a:solidFill>
              <a:schemeClr val="dk1"/>
            </a:solidFill>
            <a:prstDash val="solid"/>
            <a:round/>
            <a:headEnd type="none" w="med" len="med"/>
            <a:tailEnd type="none" w="med" len="med"/>
          </a:ln>
        </p:spPr>
      </p:cxnSp>
      <p:sp>
        <p:nvSpPr>
          <p:cNvPr id="759" name="Google Shape;759;p4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760" name="Google Shape;760;p42"/>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761" name="Google Shape;761;p42"/>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endParaRPr dirty="0"/>
          </a:p>
        </p:txBody>
      </p:sp>
      <p:sp>
        <p:nvSpPr>
          <p:cNvPr id="763" name="Google Shape;763;p42"/>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endParaRPr dirty="0"/>
          </a:p>
        </p:txBody>
      </p:sp>
      <p:sp>
        <p:nvSpPr>
          <p:cNvPr id="765" name="Google Shape;765;p42"/>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2"/>
                </a:solidFill>
              </a:rPr>
              <a:t>Size</a:t>
            </a:r>
            <a:endParaRPr dirty="0">
              <a:solidFill>
                <a:schemeClr val="tx2"/>
              </a:solidFill>
            </a:endParaRPr>
          </a:p>
        </p:txBody>
      </p:sp>
      <p:sp>
        <p:nvSpPr>
          <p:cNvPr id="766" name="Google Shape;766;p42"/>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dataset holds 1025 rows and 14 columns initially but the cleaning is performed on the dataset which makes the dataset concise.</a:t>
            </a:r>
            <a:endParaRPr dirty="0"/>
          </a:p>
        </p:txBody>
      </p:sp>
      <p:cxnSp>
        <p:nvCxnSpPr>
          <p:cNvPr id="768" name="Google Shape;768;p42"/>
          <p:cNvCxnSpPr/>
          <p:nvPr/>
        </p:nvCxnSpPr>
        <p:spPr>
          <a:xfrm>
            <a:off x="3481613" y="2102925"/>
            <a:ext cx="2186400" cy="0"/>
          </a:xfrm>
          <a:prstGeom prst="straightConnector1">
            <a:avLst/>
          </a:prstGeom>
          <a:noFill/>
          <a:ln w="9525" cap="flat" cmpd="sng">
            <a:solidFill>
              <a:schemeClr val="dk1"/>
            </a:solidFill>
            <a:prstDash val="solid"/>
            <a:round/>
            <a:headEnd type="none" w="med" len="med"/>
            <a:tailEnd type="none" w="med" len="med"/>
          </a:ln>
        </p:spPr>
      </p:cxnSp>
      <p:sp>
        <p:nvSpPr>
          <p:cNvPr id="769" name="Google Shape;769;p4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72" name="Google Shape;772;p42">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73" name="Google Shape;773;p42">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74" name="Google Shape;774;p42"/>
          <p:cNvGrpSpPr/>
          <p:nvPr/>
        </p:nvGrpSpPr>
        <p:grpSpPr>
          <a:xfrm>
            <a:off x="706038" y="312972"/>
            <a:ext cx="140222" cy="140409"/>
            <a:chOff x="2741000" y="199475"/>
            <a:chExt cx="191953" cy="192210"/>
          </a:xfrm>
        </p:grpSpPr>
        <p:sp>
          <p:nvSpPr>
            <p:cNvPr id="775" name="Google Shape;775;p4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42">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00591BBC-03F9-41FA-AE2F-CA6358CA268F}"/>
              </a:ext>
            </a:extLst>
          </p:cNvPr>
          <p:cNvSpPr>
            <a:spLocks noGrp="1"/>
          </p:cNvSpPr>
          <p:nvPr>
            <p:ph type="title"/>
          </p:nvPr>
        </p:nvSpPr>
        <p:spPr/>
        <p:txBody>
          <a:bodyPr/>
          <a:lstStyle/>
          <a:p>
            <a:r>
              <a:rPr lang="en-US" dirty="0"/>
              <a:t> </a:t>
            </a:r>
          </a:p>
        </p:txBody>
      </p:sp>
      <p:sp>
        <p:nvSpPr>
          <p:cNvPr id="5" name="Subtitle 4">
            <a:extLst>
              <a:ext uri="{FF2B5EF4-FFF2-40B4-BE49-F238E27FC236}">
                <a16:creationId xmlns:a16="http://schemas.microsoft.com/office/drawing/2014/main" id="{261E856C-C029-4F3C-885D-447FE1D19547}"/>
              </a:ext>
            </a:extLst>
          </p:cNvPr>
          <p:cNvSpPr>
            <a:spLocks noGrp="1"/>
          </p:cNvSpPr>
          <p:nvPr>
            <p:ph type="subTitle" idx="13"/>
          </p:nvPr>
        </p:nvSpPr>
        <p:spPr/>
        <p:txBody>
          <a:bodyPr/>
          <a:lstStyle/>
          <a:p>
            <a:r>
              <a:rPr lang="en-US" dirty="0"/>
              <a:t> </a:t>
            </a:r>
          </a:p>
        </p:txBody>
      </p:sp>
    </p:spTree>
    <p:extLst>
      <p:ext uri="{BB962C8B-B14F-4D97-AF65-F5344CB8AC3E}">
        <p14:creationId xmlns:p14="http://schemas.microsoft.com/office/powerpoint/2010/main" val="331916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380399" y="3435425"/>
            <a:ext cx="4734775" cy="50719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0"/>
          <p:cNvSpPr txBox="1">
            <a:spLocks noGrp="1"/>
          </p:cNvSpPr>
          <p:nvPr>
            <p:ph type="title"/>
          </p:nvPr>
        </p:nvSpPr>
        <p:spPr>
          <a:xfrm>
            <a:off x="2431100" y="1552590"/>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solidFill>
                  <a:schemeClr val="lt2"/>
                </a:solidFill>
              </a:rPr>
              <a:t>             Explanations on</a:t>
            </a:r>
            <a:endParaRPr sz="4400" dirty="0">
              <a:solidFill>
                <a:schemeClr val="lt2"/>
              </a:solidFill>
            </a:endParaRPr>
          </a:p>
          <a:p>
            <a:pPr marL="0" lvl="0" indent="0" algn="l" rtl="0">
              <a:spcBef>
                <a:spcPts val="0"/>
              </a:spcBef>
              <a:spcAft>
                <a:spcPts val="0"/>
              </a:spcAft>
              <a:buNone/>
            </a:pPr>
            <a:r>
              <a:rPr lang="en" sz="4400" dirty="0">
                <a:solidFill>
                  <a:schemeClr val="lt2"/>
                </a:solidFill>
              </a:rPr>
              <a:t>Heart </a:t>
            </a:r>
            <a:r>
              <a:rPr lang="en" sz="4400" dirty="0"/>
              <a:t>Dataset </a:t>
            </a:r>
            <a:endParaRPr sz="4400" dirty="0"/>
          </a:p>
        </p:txBody>
      </p:sp>
      <p:sp>
        <p:nvSpPr>
          <p:cNvPr id="647" name="Google Shape;647;p40"/>
          <p:cNvSpPr txBox="1">
            <a:spLocks noGrp="1"/>
          </p:cNvSpPr>
          <p:nvPr>
            <p:ph type="subTitle" idx="1"/>
          </p:nvPr>
        </p:nvSpPr>
        <p:spPr>
          <a:xfrm>
            <a:off x="2525086" y="3581380"/>
            <a:ext cx="4445400" cy="1517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Data Exploring, Analysis, and Visualizations</a:t>
            </a:r>
            <a:endParaRPr sz="1600" dirty="0"/>
          </a:p>
        </p:txBody>
      </p:sp>
      <p:sp>
        <p:nvSpPr>
          <p:cNvPr id="648" name="Google Shape;648;p40"/>
          <p:cNvSpPr txBox="1">
            <a:spLocks noGrp="1"/>
          </p:cNvSpPr>
          <p:nvPr>
            <p:ph type="title" idx="2"/>
          </p:nvPr>
        </p:nvSpPr>
        <p:spPr>
          <a:xfrm>
            <a:off x="733969" y="1793542"/>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p>
        </p:txBody>
      </p:sp>
      <p:sp>
        <p:nvSpPr>
          <p:cNvPr id="649" name="Google Shape;649;p40"/>
          <p:cNvSpPr/>
          <p:nvPr/>
        </p:nvSpPr>
        <p:spPr>
          <a:xfrm>
            <a:off x="2370678" y="1778314"/>
            <a:ext cx="1191477" cy="483162"/>
          </a:xfrm>
          <a:prstGeom prst="rect">
            <a:avLst/>
          </a:prstGeom>
        </p:spPr>
        <p:txBody>
          <a:bodyPr>
            <a:prstTxWarp prst="textPlain">
              <a:avLst>
                <a:gd name="adj" fmla="val 48201"/>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Main</a:t>
            </a:r>
            <a:endParaRPr b="0" i="0" dirty="0">
              <a:ln w="9525" cap="flat" cmpd="sng">
                <a:solidFill>
                  <a:schemeClr val="dk1"/>
                </a:solidFill>
                <a:prstDash val="solid"/>
                <a:round/>
                <a:headEnd type="none" w="sm" len="sm"/>
                <a:tailEnd type="none" w="sm" len="sm"/>
              </a:ln>
              <a:noFill/>
              <a:latin typeface="Bebas Neue"/>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Import</a:t>
            </a:r>
            <a:endParaRPr dirty="0"/>
          </a:p>
        </p:txBody>
      </p:sp>
      <p:sp>
        <p:nvSpPr>
          <p:cNvPr id="688" name="Google Shape;688;p41"/>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dirty="0"/>
              <a:t>The data has been imported successfully in pandas dataframe to perform analysis on it</a:t>
            </a:r>
            <a:endParaRPr dirty="0"/>
          </a:p>
        </p:txBody>
      </p:sp>
      <p:sp>
        <p:nvSpPr>
          <p:cNvPr id="689" name="Google Shape;689;p41"/>
          <p:cNvSpPr txBox="1">
            <a:spLocks noGrp="1"/>
          </p:cNvSpPr>
          <p:nvPr>
            <p:ph type="title" idx="2"/>
          </p:nvPr>
        </p:nvSpPr>
        <p:spPr>
          <a:xfrm>
            <a:off x="5144188" y="2056353"/>
            <a:ext cx="2230500" cy="44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Clean</a:t>
            </a:r>
            <a:endParaRPr dirty="0"/>
          </a:p>
        </p:txBody>
      </p:sp>
      <p:sp>
        <p:nvSpPr>
          <p:cNvPr id="690" name="Google Shape;690;p41"/>
          <p:cNvSpPr txBox="1">
            <a:spLocks noGrp="1"/>
          </p:cNvSpPr>
          <p:nvPr>
            <p:ph type="subTitle" idx="3"/>
          </p:nvPr>
        </p:nvSpPr>
        <p:spPr>
          <a:xfrm>
            <a:off x="5280591" y="2675360"/>
            <a:ext cx="2230500" cy="78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hlink"/>
              </a:buClr>
              <a:buSzPts val="1100"/>
              <a:buFont typeface="Arial"/>
              <a:buNone/>
            </a:pPr>
            <a:r>
              <a:rPr lang="en" dirty="0"/>
              <a:t>The dataset contains the duplicates and we are not concerned about manipilating one record more than once. That’s why the dataset is cleaned and become concise</a:t>
            </a:r>
            <a:endParaRPr dirty="0"/>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Importing and cleaning the data</a:t>
            </a:r>
            <a:endParaRPr dirty="0"/>
          </a:p>
        </p:txBody>
      </p:sp>
      <p:cxnSp>
        <p:nvCxnSpPr>
          <p:cNvPr id="692" name="Google Shape;692;p41"/>
          <p:cNvCxnSpPr/>
          <p:nvPr/>
        </p:nvCxnSpPr>
        <p:spPr>
          <a:xfrm>
            <a:off x="1834521" y="2075713"/>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713983" y="17986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7695636" y="2620495"/>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5" name="Google Shape;695;p41"/>
          <p:cNvCxnSpPr/>
          <p:nvPr/>
        </p:nvCxnSpPr>
        <p:spPr>
          <a:xfrm>
            <a:off x="5346902" y="2660807"/>
            <a:ext cx="2074800" cy="0"/>
          </a:xfrm>
          <a:prstGeom prst="straightConnector1">
            <a:avLst/>
          </a:prstGeom>
          <a:noFill/>
          <a:ln w="9525" cap="flat" cmpd="sng">
            <a:solidFill>
              <a:schemeClr val="dk1"/>
            </a:solidFill>
            <a:prstDash val="solid"/>
            <a:round/>
            <a:headEnd type="none" w="med" len="med"/>
            <a:tailEnd type="none" w="med" len="med"/>
          </a:ln>
        </p:spPr>
      </p:cxn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74332" y="1990026"/>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4261262" y="2374792"/>
            <a:ext cx="621486" cy="647845"/>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And</a:t>
            </a:r>
            <a:endParaRPr b="0" i="0" dirty="0">
              <a:ln w="9525" cap="flat" cmpd="sng">
                <a:solidFill>
                  <a:schemeClr val="dk1"/>
                </a:solidFill>
                <a:prstDash val="solid"/>
                <a:round/>
                <a:headEnd type="none" w="sm" len="sm"/>
                <a:tailEnd type="none" w="sm" len="sm"/>
              </a:ln>
              <a:noFill/>
              <a:latin typeface="Bebas Neue"/>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41"/>
          <p:cNvGrpSpPr/>
          <p:nvPr/>
        </p:nvGrpSpPr>
        <p:grpSpPr>
          <a:xfrm>
            <a:off x="932865" y="2017480"/>
            <a:ext cx="438779" cy="438759"/>
            <a:chOff x="1322640" y="3567702"/>
            <a:chExt cx="437728" cy="437708"/>
          </a:xfrm>
        </p:grpSpPr>
        <p:sp>
          <p:nvSpPr>
            <p:cNvPr id="720" name="Google Shape;720;p41"/>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33" name="Google Shape;733;p41">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7935;p84">
            <a:extLst>
              <a:ext uri="{FF2B5EF4-FFF2-40B4-BE49-F238E27FC236}">
                <a16:creationId xmlns:a16="http://schemas.microsoft.com/office/drawing/2014/main" id="{20AEC791-5891-450B-B3B1-7B186C57BE0C}"/>
              </a:ext>
            </a:extLst>
          </p:cNvPr>
          <p:cNvGrpSpPr/>
          <p:nvPr/>
        </p:nvGrpSpPr>
        <p:grpSpPr>
          <a:xfrm>
            <a:off x="7861823" y="2826103"/>
            <a:ext cx="501695" cy="492387"/>
            <a:chOff x="-41530375" y="3218800"/>
            <a:chExt cx="319800" cy="315875"/>
          </a:xfrm>
        </p:grpSpPr>
        <p:sp>
          <p:nvSpPr>
            <p:cNvPr id="65" name="Google Shape;7936;p84">
              <a:extLst>
                <a:ext uri="{FF2B5EF4-FFF2-40B4-BE49-F238E27FC236}">
                  <a16:creationId xmlns:a16="http://schemas.microsoft.com/office/drawing/2014/main" id="{71247375-80CF-4E58-AF90-1647EFC356E0}"/>
                </a:ext>
              </a:extLst>
            </p:cNvPr>
            <p:cNvSpPr/>
            <p:nvPr/>
          </p:nvSpPr>
          <p:spPr>
            <a:xfrm>
              <a:off x="-41530375" y="3337550"/>
              <a:ext cx="199300" cy="197125"/>
            </a:xfrm>
            <a:custGeom>
              <a:avLst/>
              <a:gdLst/>
              <a:ahLst/>
              <a:cxnLst/>
              <a:rect l="l" t="t" r="r" b="b"/>
              <a:pathLst>
                <a:path w="7972" h="7885" extrusionOk="0">
                  <a:moveTo>
                    <a:pt x="3245" y="0"/>
                  </a:moveTo>
                  <a:lnTo>
                    <a:pt x="473" y="2804"/>
                  </a:lnTo>
                  <a:cubicBezTo>
                    <a:pt x="0" y="3277"/>
                    <a:pt x="0" y="4064"/>
                    <a:pt x="473" y="4568"/>
                  </a:cubicBezTo>
                  <a:lnTo>
                    <a:pt x="3403" y="7530"/>
                  </a:lnTo>
                  <a:cubicBezTo>
                    <a:pt x="3639" y="7766"/>
                    <a:pt x="3954" y="7884"/>
                    <a:pt x="4277" y="7884"/>
                  </a:cubicBezTo>
                  <a:cubicBezTo>
                    <a:pt x="4600" y="7884"/>
                    <a:pt x="4931" y="7766"/>
                    <a:pt x="5199" y="7530"/>
                  </a:cubicBezTo>
                  <a:lnTo>
                    <a:pt x="7971" y="4726"/>
                  </a:lnTo>
                  <a:lnTo>
                    <a:pt x="32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highlight>
                  <a:srgbClr val="000080"/>
                </a:highlight>
              </a:endParaRPr>
            </a:p>
          </p:txBody>
        </p:sp>
        <p:sp>
          <p:nvSpPr>
            <p:cNvPr id="66" name="Google Shape;7937;p84">
              <a:extLst>
                <a:ext uri="{FF2B5EF4-FFF2-40B4-BE49-F238E27FC236}">
                  <a16:creationId xmlns:a16="http://schemas.microsoft.com/office/drawing/2014/main" id="{2E44FCFC-37CA-408C-9217-BC105C30CC6B}"/>
                </a:ext>
              </a:extLst>
            </p:cNvPr>
            <p:cNvSpPr/>
            <p:nvPr/>
          </p:nvSpPr>
          <p:spPr>
            <a:xfrm>
              <a:off x="-41435075" y="3218800"/>
              <a:ext cx="224500" cy="221950"/>
            </a:xfrm>
            <a:custGeom>
              <a:avLst/>
              <a:gdLst/>
              <a:ahLst/>
              <a:cxnLst/>
              <a:rect l="l" t="t" r="r" b="b"/>
              <a:pathLst>
                <a:path w="8980" h="8878" extrusionOk="0">
                  <a:moveTo>
                    <a:pt x="4395" y="1"/>
                  </a:moveTo>
                  <a:cubicBezTo>
                    <a:pt x="4285" y="1"/>
                    <a:pt x="4175" y="40"/>
                    <a:pt x="4096" y="119"/>
                  </a:cubicBezTo>
                  <a:lnTo>
                    <a:pt x="1" y="4152"/>
                  </a:lnTo>
                  <a:lnTo>
                    <a:pt x="4726" y="8877"/>
                  </a:lnTo>
                  <a:lnTo>
                    <a:pt x="8822" y="4845"/>
                  </a:lnTo>
                  <a:cubicBezTo>
                    <a:pt x="8979" y="4687"/>
                    <a:pt x="8979" y="4404"/>
                    <a:pt x="8822" y="4246"/>
                  </a:cubicBezTo>
                  <a:lnTo>
                    <a:pt x="4695" y="119"/>
                  </a:lnTo>
                  <a:cubicBezTo>
                    <a:pt x="4616" y="40"/>
                    <a:pt x="4506" y="1"/>
                    <a:pt x="4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highlight>
                  <a:srgbClr val="000080"/>
                </a:highligh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47"/>
          <p:cNvSpPr txBox="1">
            <a:spLocks noGrp="1"/>
          </p:cNvSpPr>
          <p:nvPr>
            <p:ph type="title"/>
          </p:nvPr>
        </p:nvSpPr>
        <p:spPr>
          <a:xfrm>
            <a:off x="663676" y="1299351"/>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Type of attributes</a:t>
            </a:r>
            <a:endParaRPr dirty="0">
              <a:solidFill>
                <a:schemeClr val="tx2"/>
              </a:solidFill>
            </a:endParaRPr>
          </a:p>
        </p:txBody>
      </p:sp>
      <p:sp>
        <p:nvSpPr>
          <p:cNvPr id="1084" name="Google Shape;1084;p47"/>
          <p:cNvSpPr txBox="1">
            <a:spLocks noGrp="1"/>
          </p:cNvSpPr>
          <p:nvPr>
            <p:ph type="subTitle" idx="1"/>
          </p:nvPr>
        </p:nvSpPr>
        <p:spPr>
          <a:xfrm>
            <a:off x="706038" y="2351228"/>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attributes are all of numerical types which made the analysis more clear. None of the record is empty and they describe the different conditions of the patients. </a:t>
            </a:r>
            <a:endParaRPr dirty="0"/>
          </a:p>
        </p:txBody>
      </p:sp>
      <p:cxnSp>
        <p:nvCxnSpPr>
          <p:cNvPr id="1085" name="Google Shape;1085;p47"/>
          <p:cNvCxnSpPr/>
          <p:nvPr/>
        </p:nvCxnSpPr>
        <p:spPr>
          <a:xfrm>
            <a:off x="685726" y="2297726"/>
            <a:ext cx="2186400" cy="0"/>
          </a:xfrm>
          <a:prstGeom prst="straightConnector1">
            <a:avLst/>
          </a:prstGeom>
          <a:noFill/>
          <a:ln w="9525" cap="flat" cmpd="sng">
            <a:solidFill>
              <a:schemeClr val="dk1"/>
            </a:solidFill>
            <a:prstDash val="solid"/>
            <a:round/>
            <a:headEnd type="none" w="med" len="med"/>
            <a:tailEnd type="none" w="med" len="med"/>
          </a:ln>
        </p:spPr>
      </p:cxnSp>
      <p:sp>
        <p:nvSpPr>
          <p:cNvPr id="1086" name="Google Shape;1086;p4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1088" name="Google Shape;1088;p47"/>
          <p:cNvSpPr txBox="1">
            <a:spLocks noGrp="1"/>
          </p:cNvSpPr>
          <p:nvPr>
            <p:ph type="title" idx="2"/>
          </p:nvPr>
        </p:nvSpPr>
        <p:spPr>
          <a:xfrm>
            <a:off x="3456750" y="1299351"/>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Heart disease with age</a:t>
            </a:r>
            <a:endParaRPr dirty="0">
              <a:solidFill>
                <a:schemeClr val="tx2"/>
              </a:solidFill>
            </a:endParaRPr>
          </a:p>
        </p:txBody>
      </p:sp>
      <p:sp>
        <p:nvSpPr>
          <p:cNvPr id="1089" name="Google Shape;1089;p47"/>
          <p:cNvSpPr txBox="1">
            <a:spLocks noGrp="1"/>
          </p:cNvSpPr>
          <p:nvPr>
            <p:ph type="subTitle" idx="3"/>
          </p:nvPr>
        </p:nvSpPr>
        <p:spPr>
          <a:xfrm>
            <a:off x="3378168" y="2397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Dataset reported different ages of patient. But heart disease is reported most of the times in the patients of age more than 50. It means the issues of a person with less does not mean heart disease.</a:t>
            </a:r>
            <a:endParaRPr dirty="0"/>
          </a:p>
        </p:txBody>
      </p:sp>
      <p:sp>
        <p:nvSpPr>
          <p:cNvPr id="1090" name="Google Shape;1090;p47"/>
          <p:cNvSpPr txBox="1">
            <a:spLocks noGrp="1"/>
          </p:cNvSpPr>
          <p:nvPr>
            <p:ph type="title" idx="4"/>
          </p:nvPr>
        </p:nvSpPr>
        <p:spPr>
          <a:xfrm>
            <a:off x="6099613" y="1284254"/>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Heart disease and diabetes</a:t>
            </a:r>
            <a:endParaRPr dirty="0">
              <a:solidFill>
                <a:schemeClr val="tx2"/>
              </a:solidFill>
            </a:endParaRPr>
          </a:p>
        </p:txBody>
      </p:sp>
      <p:sp>
        <p:nvSpPr>
          <p:cNvPr id="1091" name="Google Shape;1091;p47"/>
          <p:cNvSpPr txBox="1">
            <a:spLocks noGrp="1"/>
          </p:cNvSpPr>
          <p:nvPr>
            <p:ph type="subTitle" idx="5"/>
          </p:nvPr>
        </p:nvSpPr>
        <p:spPr>
          <a:xfrm>
            <a:off x="6055885" y="2407850"/>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Diabetes is not directly related with the heart disease. Mostly patients have heart disease but they are not suffering from diabetes.</a:t>
            </a:r>
            <a:endParaRPr dirty="0"/>
          </a:p>
        </p:txBody>
      </p:sp>
      <p:cxnSp>
        <p:nvCxnSpPr>
          <p:cNvPr id="1093" name="Google Shape;1093;p47"/>
          <p:cNvCxnSpPr/>
          <p:nvPr/>
        </p:nvCxnSpPr>
        <p:spPr>
          <a:xfrm>
            <a:off x="3478800" y="2297726"/>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1094" name="Google Shape;1094;p47"/>
          <p:cNvCxnSpPr/>
          <p:nvPr/>
        </p:nvCxnSpPr>
        <p:spPr>
          <a:xfrm>
            <a:off x="6199188" y="2297726"/>
            <a:ext cx="2186400" cy="0"/>
          </a:xfrm>
          <a:prstGeom prst="straightConnector1">
            <a:avLst/>
          </a:prstGeom>
          <a:noFill/>
          <a:ln w="9525" cap="flat" cmpd="sng">
            <a:solidFill>
              <a:schemeClr val="dk1"/>
            </a:solidFill>
            <a:prstDash val="solid"/>
            <a:round/>
            <a:headEnd type="none" w="med" len="med"/>
            <a:tailEnd type="none" w="med" len="med"/>
          </a:ln>
        </p:spPr>
      </p:cxnSp>
      <p:sp>
        <p:nvSpPr>
          <p:cNvPr id="1119" name="Google Shape;1119;p47"/>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47"/>
          <p:cNvSpPr/>
          <p:nvPr/>
        </p:nvSpPr>
        <p:spPr>
          <a:xfrm>
            <a:off x="6333513" y="12051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28" name="Google Shape;1128;p47"/>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33" name="Google Shape;1133;p4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34" name="Google Shape;1134;p47">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1725013" y="40884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47"/>
          <p:cNvSpPr txBox="1">
            <a:spLocks noGrp="1"/>
          </p:cNvSpPr>
          <p:nvPr>
            <p:ph type="title"/>
          </p:nvPr>
        </p:nvSpPr>
        <p:spPr>
          <a:xfrm>
            <a:off x="663676" y="1299351"/>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endParaRPr dirty="0"/>
          </a:p>
        </p:txBody>
      </p:sp>
      <p:sp>
        <p:nvSpPr>
          <p:cNvPr id="1086" name="Google Shape;1086;p4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Attributes Detail</a:t>
            </a:r>
            <a:endParaRPr dirty="0"/>
          </a:p>
        </p:txBody>
      </p:sp>
      <p:sp>
        <p:nvSpPr>
          <p:cNvPr id="1088" name="Google Shape;1088;p47"/>
          <p:cNvSpPr txBox="1">
            <a:spLocks noGrp="1"/>
          </p:cNvSpPr>
          <p:nvPr>
            <p:ph type="title" idx="2"/>
          </p:nvPr>
        </p:nvSpPr>
        <p:spPr>
          <a:xfrm>
            <a:off x="3456750" y="1299351"/>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endParaRPr dirty="0"/>
          </a:p>
        </p:txBody>
      </p:sp>
      <p:sp>
        <p:nvSpPr>
          <p:cNvPr id="1089" name="Google Shape;1089;p47"/>
          <p:cNvSpPr txBox="1">
            <a:spLocks noGrp="1"/>
          </p:cNvSpPr>
          <p:nvPr>
            <p:ph type="subTitle" idx="3"/>
          </p:nvPr>
        </p:nvSpPr>
        <p:spPr>
          <a:xfrm>
            <a:off x="3378168" y="2397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endParaRPr dirty="0"/>
          </a:p>
        </p:txBody>
      </p:sp>
      <p:sp>
        <p:nvSpPr>
          <p:cNvPr id="1090" name="Google Shape;1090;p47"/>
          <p:cNvSpPr txBox="1">
            <a:spLocks noGrp="1"/>
          </p:cNvSpPr>
          <p:nvPr>
            <p:ph type="title" idx="4"/>
          </p:nvPr>
        </p:nvSpPr>
        <p:spPr>
          <a:xfrm>
            <a:off x="6099613" y="1284254"/>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endParaRPr dirty="0"/>
          </a:p>
        </p:txBody>
      </p:sp>
      <p:sp>
        <p:nvSpPr>
          <p:cNvPr id="1091" name="Google Shape;1091;p47"/>
          <p:cNvSpPr txBox="1">
            <a:spLocks noGrp="1"/>
          </p:cNvSpPr>
          <p:nvPr>
            <p:ph type="subTitle" idx="5"/>
          </p:nvPr>
        </p:nvSpPr>
        <p:spPr>
          <a:xfrm>
            <a:off x="6055885" y="2407850"/>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endParaRPr dirty="0"/>
          </a:p>
        </p:txBody>
      </p:sp>
      <p:sp>
        <p:nvSpPr>
          <p:cNvPr id="1119" name="Google Shape;1119;p47"/>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47"/>
          <p:cNvSpPr/>
          <p:nvPr/>
        </p:nvSpPr>
        <p:spPr>
          <a:xfrm>
            <a:off x="6333513" y="12051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28" name="Google Shape;1128;p47"/>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33" name="Google Shape;1133;p4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34" name="Google Shape;1134;p47">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1725013" y="40884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E29B5261-6791-4F4E-B510-6541FE7F4507}"/>
              </a:ext>
            </a:extLst>
          </p:cNvPr>
          <p:cNvSpPr>
            <a:spLocks noGrp="1"/>
          </p:cNvSpPr>
          <p:nvPr>
            <p:ph type="subTitle" idx="1"/>
          </p:nvPr>
        </p:nvSpPr>
        <p:spPr/>
        <p:txBody>
          <a:bodyPr/>
          <a:lstStyle/>
          <a:p>
            <a:r>
              <a:rPr lang="en-US" dirty="0"/>
              <a:t> </a:t>
            </a:r>
          </a:p>
        </p:txBody>
      </p:sp>
      <p:sp>
        <p:nvSpPr>
          <p:cNvPr id="42" name="TextBox 41">
            <a:extLst>
              <a:ext uri="{FF2B5EF4-FFF2-40B4-BE49-F238E27FC236}">
                <a16:creationId xmlns:a16="http://schemas.microsoft.com/office/drawing/2014/main" id="{55FC52FC-9A90-48D1-86C2-74782FCF2188}"/>
              </a:ext>
            </a:extLst>
          </p:cNvPr>
          <p:cNvSpPr txBox="1"/>
          <p:nvPr/>
        </p:nvSpPr>
        <p:spPr>
          <a:xfrm>
            <a:off x="714300" y="1451910"/>
            <a:ext cx="3716082" cy="307777"/>
          </a:xfrm>
          <a:prstGeom prst="rect">
            <a:avLst/>
          </a:prstGeom>
          <a:noFill/>
        </p:spPr>
        <p:txBody>
          <a:bodyPr wrap="none" rtlCol="0">
            <a:spAutoFit/>
          </a:bodyPr>
          <a:lstStyle/>
          <a:p>
            <a:r>
              <a:rPr lang="en-US" dirty="0">
                <a:solidFill>
                  <a:schemeClr val="tx1">
                    <a:lumMod val="95000"/>
                  </a:schemeClr>
                </a:solidFill>
              </a:rPr>
              <a:t>A table describing the attributes in a dataset:</a:t>
            </a:r>
          </a:p>
        </p:txBody>
      </p:sp>
      <p:pic>
        <p:nvPicPr>
          <p:cNvPr id="43" name="Picture 42">
            <a:extLst>
              <a:ext uri="{FF2B5EF4-FFF2-40B4-BE49-F238E27FC236}">
                <a16:creationId xmlns:a16="http://schemas.microsoft.com/office/drawing/2014/main" id="{6392D93A-49F0-4191-B9E8-010C2905614B}"/>
              </a:ext>
            </a:extLst>
          </p:cNvPr>
          <p:cNvPicPr>
            <a:picLocks noChangeAspect="1"/>
          </p:cNvPicPr>
          <p:nvPr/>
        </p:nvPicPr>
        <p:blipFill>
          <a:blip r:embed="rId7"/>
          <a:stretch>
            <a:fillRect/>
          </a:stretch>
        </p:blipFill>
        <p:spPr>
          <a:xfrm>
            <a:off x="714300" y="2052448"/>
            <a:ext cx="8022431" cy="1876615"/>
          </a:xfrm>
          <a:prstGeom prst="rect">
            <a:avLst/>
          </a:prstGeom>
        </p:spPr>
      </p:pic>
    </p:spTree>
    <p:extLst>
      <p:ext uri="{BB962C8B-B14F-4D97-AF65-F5344CB8AC3E}">
        <p14:creationId xmlns:p14="http://schemas.microsoft.com/office/powerpoint/2010/main" val="300511442"/>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1026</Words>
  <Application>Microsoft Office PowerPoint</Application>
  <PresentationFormat>On-screen Show (16:9)</PresentationFormat>
  <Paragraphs>206</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Bebas Neue</vt:lpstr>
      <vt:lpstr>Anaheim</vt:lpstr>
      <vt:lpstr>Arimo</vt:lpstr>
      <vt:lpstr>Arial</vt:lpstr>
      <vt:lpstr>Data Analysis for Business by Slidesgo</vt:lpstr>
      <vt:lpstr>Heart Disease Dataset FOR Analysis</vt:lpstr>
      <vt:lpstr>Heart Disease</vt:lpstr>
      <vt:lpstr>TABLE OF CONTENT</vt:lpstr>
      <vt:lpstr>INTRODUCTION</vt:lpstr>
      <vt:lpstr>Heart Disease Dataset</vt:lpstr>
      <vt:lpstr>             Explanations on Heart Dataset </vt:lpstr>
      <vt:lpstr>Import</vt:lpstr>
      <vt:lpstr>Type of attributes</vt:lpstr>
      <vt:lpstr> </vt:lpstr>
      <vt:lpstr>Chest pain and thalassemia</vt:lpstr>
      <vt:lpstr>                   with some Visualizations</vt:lpstr>
      <vt:lpstr>Males and females with heart disease</vt:lpstr>
      <vt:lpstr>BAR graph for heart Disease</vt:lpstr>
      <vt:lpstr>Do we have a specific pain type?</vt:lpstr>
      <vt:lpstr>Cholesterol value with age</vt:lpstr>
      <vt:lpstr>Conclusion</vt:lpstr>
      <vt:lpstr>Conclution</vt:lpstr>
      <vt:lpstr>Conclution</vt:lpstr>
      <vt:lpstr>CONTACT US!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Dataset FOR Analysis</dc:title>
  <dc:creator>Muhammad Hassan</dc:creator>
  <cp:lastModifiedBy>Muhammad Hassan -1065</cp:lastModifiedBy>
  <cp:revision>10</cp:revision>
  <dcterms:modified xsi:type="dcterms:W3CDTF">2023-03-06T08:46:45Z</dcterms:modified>
</cp:coreProperties>
</file>