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68" r:id="rId5"/>
    <p:sldId id="261" r:id="rId6"/>
    <p:sldId id="262" r:id="rId7"/>
    <p:sldId id="263" r:id="rId8"/>
    <p:sldId id="257" r:id="rId9"/>
    <p:sldId id="269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C50B7-E924-2454-BCA6-524DB50EE310}" v="86" dt="2021-10-04T10:26:03.572"/>
    <p1510:client id="{0936ED99-D43C-D87A-CA2D-8A2B9F19F03C}" v="3" dt="2021-10-04T12:00:03.502"/>
    <p1510:client id="{2274D641-D377-01F2-68F3-EC25D54F20FC}" v="1" dt="2021-10-04T11:47:22.917"/>
    <p1510:client id="{399559A1-07AC-29A8-265B-0CFDD74E3D89}" v="235" dt="2021-10-04T10:43:58.436"/>
    <p1510:client id="{3B8E1B8A-4FEC-4E1B-8D10-E3EBCCF820FB}" v="79" dt="2021-10-03T09:11:57.490"/>
    <p1510:client id="{5782AB46-5816-48A1-A93C-6C56BD825F86}" v="5" dt="2021-10-02T08:06:14.802"/>
    <p1510:client id="{61D34742-685A-119A-62BF-9849E3B79A1D}" v="277" dt="2021-10-04T09:48:22.035"/>
    <p1510:client id="{71DE28CE-E9F8-4BC2-AC4A-EF8A22BC5865}" v="9" dt="2021-10-02T07:00:21.030"/>
    <p1510:client id="{9415EFF4-F1AB-2C6C-BC98-389A20A14456}" v="1" dt="2021-10-11T09:16:56.727"/>
    <p1510:client id="{BF9825CF-9A5F-47C9-8C28-F965A625C7A2}" v="94" dt="2021-10-02T07:13:44.179"/>
    <p1510:client id="{CB778529-A1BF-7293-B3F4-9AF830CD2B52}" v="64" dt="2021-10-11T09:05:39.523"/>
    <p1510:client id="{CDBF9526-79C9-D01B-3627-0A7FA3AA571A}" v="75" dt="2021-10-04T09:13:52.847"/>
    <p1510:client id="{D55AE106-0CF3-081F-41AE-60F33B0526B3}" v="1" dt="2021-10-04T16:45:31.170"/>
    <p1510:client id="{E789617C-03D1-0E99-97E0-137F15B0E3D6}" v="2" dt="2021-10-05T05:17:21.330"/>
    <p1510:client id="{F089384F-EDE6-F9E2-7A08-7567C70DA1DF}" v="4" dt="2021-10-11T09:18:12.085"/>
    <p1510:client id="{FB0E04E9-BC3C-4527-9D43-C992E23F386F}" v="12" dt="2021-10-02T09:33:32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XTdIfMRcxM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3DE655-E9F3-4E26-93A6-B38E57C11C3D}"/>
              </a:ext>
            </a:extLst>
          </p:cNvPr>
          <p:cNvSpPr/>
          <p:nvPr/>
        </p:nvSpPr>
        <p:spPr>
          <a:xfrm>
            <a:off x="1732" y="1731"/>
            <a:ext cx="12191998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fr-FR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312F71-6AAB-43A2-9170-6D931B22794A}"/>
              </a:ext>
            </a:extLst>
          </p:cNvPr>
          <p:cNvSpPr/>
          <p:nvPr/>
        </p:nvSpPr>
        <p:spPr>
          <a:xfrm>
            <a:off x="6060" y="6060"/>
            <a:ext cx="2831522" cy="6857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168A0-A65C-4A34-B31D-47521CDA8DC4}"/>
              </a:ext>
            </a:extLst>
          </p:cNvPr>
          <p:cNvSpPr/>
          <p:nvPr/>
        </p:nvSpPr>
        <p:spPr>
          <a:xfrm>
            <a:off x="2833254" y="1731"/>
            <a:ext cx="86591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BAB70D81-B213-4742-8A30-F99021C0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934" y="518390"/>
            <a:ext cx="1384108" cy="13756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3500B90-7044-441B-AAA7-CE3F0A50A464}"/>
              </a:ext>
            </a:extLst>
          </p:cNvPr>
          <p:cNvSpPr txBox="1"/>
          <p:nvPr/>
        </p:nvSpPr>
        <p:spPr>
          <a:xfrm rot="-5400000">
            <a:off x="-1163781" y="2975264"/>
            <a:ext cx="53928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5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L'industrie 4.0</a:t>
            </a:r>
            <a:endParaRPr lang="fr-FR" sz="5400" b="1">
              <a:solidFill>
                <a:schemeClr val="accent2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B68B35-31F5-46EB-895B-B99C21D3C5BC}"/>
              </a:ext>
            </a:extLst>
          </p:cNvPr>
          <p:cNvSpPr txBox="1"/>
          <p:nvPr/>
        </p:nvSpPr>
        <p:spPr>
          <a:xfrm>
            <a:off x="4014355" y="2048741"/>
            <a:ext cx="5739244" cy="27597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2500"/>
              </a:spcAft>
              <a:buFont typeface="Wingdings"/>
              <a:buChar char="§"/>
            </a:pPr>
            <a:r>
              <a:rPr lang="fr-FR" b="1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Historique des Révolutions Industrielles</a:t>
            </a:r>
            <a:endParaRPr lang="fr-FR" b="1">
              <a:solidFill>
                <a:schemeClr val="accent3">
                  <a:lumMod val="20000"/>
                  <a:lumOff val="80000"/>
                </a:schemeClr>
              </a:solidFill>
              <a:cs typeface="Calibri" panose="020F0502020204030204"/>
            </a:endParaRPr>
          </a:p>
          <a:p>
            <a:pPr marL="342900" indent="-342900">
              <a:spcAft>
                <a:spcPts val="2500"/>
              </a:spcAft>
              <a:buFont typeface="Wingdings"/>
              <a:buChar char="§"/>
            </a:pPr>
            <a:r>
              <a:rPr lang="fr-FR" b="1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Calibri"/>
              </a:rPr>
              <a:t>Concept et objectifs de l'industrie 4.0</a:t>
            </a:r>
          </a:p>
          <a:p>
            <a:pPr marL="342900" indent="-342900">
              <a:spcAft>
                <a:spcPts val="2500"/>
              </a:spcAft>
              <a:buFont typeface="Wingdings"/>
              <a:buChar char="§"/>
            </a:pPr>
            <a:r>
              <a:rPr lang="fr-FR" b="1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Calibri"/>
              </a:rPr>
              <a:t>Les outils composant cette révolution</a:t>
            </a:r>
          </a:p>
          <a:p>
            <a:pPr marL="342900" indent="-342900">
              <a:spcAft>
                <a:spcPts val="2500"/>
              </a:spcAft>
              <a:buFont typeface="Wingdings"/>
              <a:buChar char="§"/>
            </a:pPr>
            <a:r>
              <a:rPr lang="fr-FR" b="1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Calibri"/>
              </a:rPr>
              <a:t>Les Enjeux de cette modification industrielle</a:t>
            </a:r>
          </a:p>
          <a:p>
            <a:pPr marL="342900" indent="-342900">
              <a:spcAft>
                <a:spcPts val="2500"/>
              </a:spcAft>
              <a:buFont typeface="Wingdings"/>
              <a:buChar char="§"/>
            </a:pPr>
            <a:r>
              <a:rPr lang="fr-FR" b="1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Calibri"/>
              </a:rPr>
              <a:t>Conclusion et Vidéo </a:t>
            </a:r>
          </a:p>
        </p:txBody>
      </p:sp>
    </p:spTree>
    <p:extLst>
      <p:ext uri="{BB962C8B-B14F-4D97-AF65-F5344CB8AC3E}">
        <p14:creationId xmlns:p14="http://schemas.microsoft.com/office/powerpoint/2010/main" val="280451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8">
            <a:hlinkClick r:id="" action="ppaction://media"/>
            <a:extLst>
              <a:ext uri="{FF2B5EF4-FFF2-40B4-BE49-F238E27FC236}">
                <a16:creationId xmlns:a16="http://schemas.microsoft.com/office/drawing/2014/main" id="{714FF581-57D9-48CE-8676-920F2DFB9E4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5715"/>
            <a:ext cx="12157364" cy="68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3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547521-17C4-4EA7-9361-28F22C91FFCF}"/>
              </a:ext>
            </a:extLst>
          </p:cNvPr>
          <p:cNvSpPr/>
          <p:nvPr/>
        </p:nvSpPr>
        <p:spPr>
          <a:xfrm>
            <a:off x="1731" y="1731"/>
            <a:ext cx="12191999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rgbClr val="FBE5D5"/>
                </a:solidFill>
                <a:cs typeface="Calibri"/>
              </a:rPr>
              <a:t>sf</a:t>
            </a:r>
            <a:endParaRPr lang="fr-FR" err="1">
              <a:solidFill>
                <a:srgbClr val="FBE5D5"/>
              </a:solidFill>
            </a:endParaRPr>
          </a:p>
        </p:txBody>
      </p:sp>
      <p:pic>
        <p:nvPicPr>
          <p:cNvPr id="4" name="Image 4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2E0AF53B-EB9B-4E9D-89C3-FFFBD02E3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0" y="140928"/>
            <a:ext cx="2145723" cy="2418244"/>
          </a:xfrm>
          <a:prstGeom prst="rect">
            <a:avLst/>
          </a:prstGeom>
        </p:spPr>
      </p:pic>
      <p:pic>
        <p:nvPicPr>
          <p:cNvPr id="3" name="Image 4" descr="Une image contenant LEGO, jouet&#10;&#10;Description générée automatiquement">
            <a:extLst>
              <a:ext uri="{FF2B5EF4-FFF2-40B4-BE49-F238E27FC236}">
                <a16:creationId xmlns:a16="http://schemas.microsoft.com/office/drawing/2014/main" id="{2130B5CC-954E-4FFD-97FA-A0F72553D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536" y="1642322"/>
            <a:ext cx="8388926" cy="430938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AFE575A-ED1C-47C2-BB1B-39693C59FBC6}"/>
              </a:ext>
            </a:extLst>
          </p:cNvPr>
          <p:cNvSpPr txBox="1"/>
          <p:nvPr/>
        </p:nvSpPr>
        <p:spPr>
          <a:xfrm>
            <a:off x="2408093" y="788843"/>
            <a:ext cx="736715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>
                <a:solidFill>
                  <a:schemeClr val="accent3">
                    <a:lumMod val="20000"/>
                    <a:lumOff val="80000"/>
                  </a:schemeClr>
                </a:solidFill>
                <a:latin typeface="Arial Black"/>
                <a:cs typeface="Arial"/>
              </a:rPr>
              <a:t>Il était une fois … L'industrie 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846A51-B459-46F6-B628-F0AAD4FDF19A}"/>
              </a:ext>
            </a:extLst>
          </p:cNvPr>
          <p:cNvSpPr/>
          <p:nvPr/>
        </p:nvSpPr>
        <p:spPr>
          <a:xfrm>
            <a:off x="1731" y="1731"/>
            <a:ext cx="12191999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B13B7F2B-75A1-41B8-BB96-80FF0354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764" y="1389485"/>
            <a:ext cx="5860472" cy="510080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3051608-3B49-42B6-8504-3AF294ECCEA7}"/>
              </a:ext>
            </a:extLst>
          </p:cNvPr>
          <p:cNvSpPr txBox="1"/>
          <p:nvPr/>
        </p:nvSpPr>
        <p:spPr>
          <a:xfrm>
            <a:off x="2845377" y="524741"/>
            <a:ext cx="65012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b="1">
                <a:solidFill>
                  <a:srgbClr val="EDEDED"/>
                </a:solidFill>
                <a:latin typeface="Arial"/>
                <a:cs typeface="Arial"/>
              </a:rPr>
              <a:t>Les outils de l'industrie 4.0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95549-4CBB-408B-8397-83894ADBA7CB}"/>
              </a:ext>
            </a:extLst>
          </p:cNvPr>
          <p:cNvSpPr/>
          <p:nvPr/>
        </p:nvSpPr>
        <p:spPr>
          <a:xfrm>
            <a:off x="9171708" y="1387185"/>
            <a:ext cx="216478" cy="51088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6ECA1C84-1C88-48A1-8262-DC260D886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524739"/>
            <a:ext cx="1539587" cy="15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7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1F3848-7E94-44DB-BD3E-CBEAB015CDEB}"/>
              </a:ext>
            </a:extLst>
          </p:cNvPr>
          <p:cNvSpPr/>
          <p:nvPr/>
        </p:nvSpPr>
        <p:spPr>
          <a:xfrm>
            <a:off x="1731" y="1731"/>
            <a:ext cx="12191999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BB7D28-480A-4B51-9033-40DFDA0C10AF}"/>
              </a:ext>
            </a:extLst>
          </p:cNvPr>
          <p:cNvSpPr/>
          <p:nvPr/>
        </p:nvSpPr>
        <p:spPr>
          <a:xfrm>
            <a:off x="9916389" y="1361208"/>
            <a:ext cx="164523" cy="4961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8" descr="Une image contenant jouet&#10;&#10;Description générée automatiquement">
            <a:extLst>
              <a:ext uri="{FF2B5EF4-FFF2-40B4-BE49-F238E27FC236}">
                <a16:creationId xmlns:a16="http://schemas.microsoft.com/office/drawing/2014/main" id="{66139977-506C-4447-998C-6F9173969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127" y="1358036"/>
            <a:ext cx="7423747" cy="4966132"/>
          </a:xfr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94E0B0F8-F247-453F-ABCA-B4BE062A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996" y="469034"/>
            <a:ext cx="8524008" cy="658813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fr-FR" sz="3600" b="1" noProof="1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Calibri Light"/>
              </a:rPr>
              <a:t>Robots autonomes (Autonomous </a:t>
            </a:r>
            <a:r>
              <a:rPr lang="fr-FR" sz="3600" b="1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Calibri Light"/>
              </a:rPr>
              <a:t>robots)</a:t>
            </a:r>
          </a:p>
        </p:txBody>
      </p:sp>
      <p:pic>
        <p:nvPicPr>
          <p:cNvPr id="12" name="Image 12">
            <a:extLst>
              <a:ext uri="{FF2B5EF4-FFF2-40B4-BE49-F238E27FC236}">
                <a16:creationId xmlns:a16="http://schemas.microsoft.com/office/drawing/2014/main" id="{5201C0EA-E849-4FF1-9B7F-98C883B75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24" y="5183332"/>
            <a:ext cx="1141269" cy="11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3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1F3848-7E94-44DB-BD3E-CBEAB015CDEB}"/>
              </a:ext>
            </a:extLst>
          </p:cNvPr>
          <p:cNvSpPr/>
          <p:nvPr/>
        </p:nvSpPr>
        <p:spPr>
          <a:xfrm>
            <a:off x="1731" y="1731"/>
            <a:ext cx="12191999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6D2669-4607-4F47-9F4B-6CA4BDF4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620" y="356466"/>
            <a:ext cx="8433088" cy="935038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fr-FR" sz="4000" b="1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Calibri Light"/>
              </a:rPr>
              <a:t>Simulation (perspective 3D)</a:t>
            </a:r>
          </a:p>
        </p:txBody>
      </p:sp>
      <p:pic>
        <p:nvPicPr>
          <p:cNvPr id="4" name="Image 4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49AD0325-7F54-4376-936F-D24B7AB8D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030" y="1363302"/>
            <a:ext cx="8584622" cy="495646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BB7D28-480A-4B51-9033-40DFDA0C10AF}"/>
              </a:ext>
            </a:extLst>
          </p:cNvPr>
          <p:cNvSpPr/>
          <p:nvPr/>
        </p:nvSpPr>
        <p:spPr>
          <a:xfrm>
            <a:off x="1418852" y="1361400"/>
            <a:ext cx="191737" cy="4961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F0A230CA-8BFE-4F3C-B178-F45DE0EF8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985" y="5076509"/>
            <a:ext cx="1248888" cy="124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1F3848-7E94-44DB-BD3E-CBEAB015CDEB}"/>
              </a:ext>
            </a:extLst>
          </p:cNvPr>
          <p:cNvSpPr/>
          <p:nvPr/>
        </p:nvSpPr>
        <p:spPr>
          <a:xfrm>
            <a:off x="1731" y="1731"/>
            <a:ext cx="12191999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6D2669-4607-4F47-9F4B-6CA4BDF4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461" y="451715"/>
            <a:ext cx="5012748" cy="935038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fr-FR" sz="3600" b="1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Calibri Light"/>
              </a:rPr>
              <a:t>Réalité augmentée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BB7D28-480A-4B51-9033-40DFDA0C10AF}"/>
              </a:ext>
            </a:extLst>
          </p:cNvPr>
          <p:cNvSpPr/>
          <p:nvPr/>
        </p:nvSpPr>
        <p:spPr>
          <a:xfrm>
            <a:off x="9939632" y="1572977"/>
            <a:ext cx="217237" cy="44641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763FB1A4-1F23-4804-A4C0-78C9041CC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23" y="4620491"/>
            <a:ext cx="1418359" cy="1418359"/>
          </a:xfrm>
          <a:prstGeom prst="rect">
            <a:avLst/>
          </a:prstGeom>
        </p:spPr>
      </p:pic>
      <p:pic>
        <p:nvPicPr>
          <p:cNvPr id="3" name="Image 3" descr="Une image contenant personne, intérieur, appareil photo&#10;&#10;Description générée automatiquement">
            <a:extLst>
              <a:ext uri="{FF2B5EF4-FFF2-40B4-BE49-F238E27FC236}">
                <a16:creationId xmlns:a16="http://schemas.microsoft.com/office/drawing/2014/main" id="{50CFAE19-63B6-435D-AF79-B645EA0C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454" y="1578354"/>
            <a:ext cx="7515725" cy="446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4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1F3848-7E94-44DB-BD3E-CBEAB015CDEB}"/>
              </a:ext>
            </a:extLst>
          </p:cNvPr>
          <p:cNvSpPr/>
          <p:nvPr/>
        </p:nvSpPr>
        <p:spPr>
          <a:xfrm>
            <a:off x="1731" y="1731"/>
            <a:ext cx="12191999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6D2669-4607-4F47-9F4B-6CA4BDF4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938" y="743650"/>
            <a:ext cx="6103793" cy="536721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fr-FR" sz="3600" b="1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Calibri Light"/>
              </a:rPr>
              <a:t>La fabrication additive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BB7D28-480A-4B51-9033-40DFDA0C10AF}"/>
              </a:ext>
            </a:extLst>
          </p:cNvPr>
          <p:cNvSpPr/>
          <p:nvPr/>
        </p:nvSpPr>
        <p:spPr>
          <a:xfrm>
            <a:off x="2074139" y="1766123"/>
            <a:ext cx="152978" cy="38549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4B183"/>
              </a:solidFill>
            </a:endParaRPr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647BAF38-E1DC-4539-B692-DA433AEF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435" y="4144240"/>
            <a:ext cx="1548247" cy="1565565"/>
          </a:xfrm>
          <a:prstGeom prst="rect">
            <a:avLst/>
          </a:prstGeom>
        </p:spPr>
      </p:pic>
      <p:pic>
        <p:nvPicPr>
          <p:cNvPr id="10" name="Image 10" descr="Une image contenant intérieur, rouge, orange, fermer&#10;&#10;Description générée automatiquement">
            <a:extLst>
              <a:ext uri="{FF2B5EF4-FFF2-40B4-BE49-F238E27FC236}">
                <a16:creationId xmlns:a16="http://schemas.microsoft.com/office/drawing/2014/main" id="{FD2DD8BC-9F49-4CBB-9EB0-5BC3C522A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884" y="1766116"/>
            <a:ext cx="7541985" cy="38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6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777379-D19D-40D4-828C-DFA5DAD86695}"/>
              </a:ext>
            </a:extLst>
          </p:cNvPr>
          <p:cNvSpPr/>
          <p:nvPr/>
        </p:nvSpPr>
        <p:spPr>
          <a:xfrm>
            <a:off x="0" y="0"/>
            <a:ext cx="12192000" cy="6829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rgbClr val="EDEDED"/>
                </a:solidFill>
                <a:latin typeface="Arial"/>
              </a:rPr>
              <a:t>Les </a:t>
            </a:r>
            <a:r>
              <a:rPr lang="fr-FR" b="1" err="1">
                <a:solidFill>
                  <a:srgbClr val="EDEDED"/>
                </a:solidFill>
                <a:latin typeface="Arial"/>
              </a:rPr>
              <a:t>ouLes</a:t>
            </a:r>
            <a:r>
              <a:rPr lang="fr-FR" b="1">
                <a:solidFill>
                  <a:srgbClr val="EDEDED"/>
                </a:solidFill>
                <a:latin typeface="Arial"/>
              </a:rPr>
              <a:t> outils de l'industrie 4.0</a:t>
            </a:r>
            <a:endParaRPr lang="fr-FR">
              <a:ea typeface="+mn-lt"/>
              <a:cs typeface="+mn-lt"/>
            </a:endParaRPr>
          </a:p>
          <a:p>
            <a:pPr algn="ctr"/>
            <a:r>
              <a:rPr lang="fr-FR" b="1" err="1">
                <a:solidFill>
                  <a:srgbClr val="EDEDED"/>
                </a:solidFill>
                <a:latin typeface="Arial"/>
              </a:rPr>
              <a:t>tils</a:t>
            </a:r>
            <a:r>
              <a:rPr lang="fr-FR" b="1">
                <a:solidFill>
                  <a:srgbClr val="EDEDED"/>
                </a:solidFill>
                <a:latin typeface="Arial"/>
              </a:rPr>
              <a:t> de l'industrie 4.0</a:t>
            </a:r>
            <a:r>
              <a:rPr lang="fr-FR">
                <a:latin typeface="Arial"/>
                <a:ea typeface="Arial"/>
                <a:cs typeface="Arial"/>
              </a:rPr>
              <a:t>​</a:t>
            </a:r>
            <a:endParaRPr lang="fr-FR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C404C34-2D6F-4F12-898A-D661885E3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311" y="1246332"/>
            <a:ext cx="7719170" cy="5249286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9E6E923-3757-4DFF-B74F-EA4CE08A3DFB}"/>
              </a:ext>
            </a:extLst>
          </p:cNvPr>
          <p:cNvSpPr txBox="1"/>
          <p:nvPr/>
        </p:nvSpPr>
        <p:spPr>
          <a:xfrm>
            <a:off x="2854036" y="412172"/>
            <a:ext cx="65012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b="1">
                <a:solidFill>
                  <a:srgbClr val="EDEDED"/>
                </a:solidFill>
                <a:latin typeface="Arial"/>
                <a:cs typeface="Arial"/>
              </a:rPr>
              <a:t>Schéma de l'industrie 4.0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4585E2-2DE0-4002-877A-3726840FBBCB}"/>
              </a:ext>
            </a:extLst>
          </p:cNvPr>
          <p:cNvSpPr/>
          <p:nvPr/>
        </p:nvSpPr>
        <p:spPr>
          <a:xfrm>
            <a:off x="2045275" y="1248640"/>
            <a:ext cx="164523" cy="524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94164BEE-18BA-46B4-87A6-240BE1746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330" y="703984"/>
            <a:ext cx="1747405" cy="17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4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6DB2BB-564F-40A1-9885-4EE5A249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" y="-1443"/>
            <a:ext cx="12186395" cy="68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76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10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Robots autonomes (Autonomous robots)</vt:lpstr>
      <vt:lpstr>Simulation (perspective 3D)</vt:lpstr>
      <vt:lpstr>Réalité augmentée</vt:lpstr>
      <vt:lpstr>La fabrication additive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4</cp:revision>
  <dcterms:created xsi:type="dcterms:W3CDTF">2021-10-02T06:58:52Z</dcterms:created>
  <dcterms:modified xsi:type="dcterms:W3CDTF">2021-10-11T09:18:18Z</dcterms:modified>
</cp:coreProperties>
</file>