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326" r:id="rId6"/>
    <p:sldId id="299" r:id="rId7"/>
    <p:sldId id="300" r:id="rId8"/>
    <p:sldId id="301" r:id="rId9"/>
    <p:sldId id="302" r:id="rId10"/>
    <p:sldId id="303" r:id="rId11"/>
    <p:sldId id="304" r:id="rId12"/>
    <p:sldId id="305" r:id="rId13"/>
    <p:sldId id="306" r:id="rId14"/>
    <p:sldId id="307" r:id="rId15"/>
    <p:sldId id="309" r:id="rId16"/>
    <p:sldId id="312" r:id="rId17"/>
    <p:sldId id="311" r:id="rId18"/>
    <p:sldId id="310" r:id="rId19"/>
    <p:sldId id="313" r:id="rId20"/>
    <p:sldId id="314" r:id="rId21"/>
    <p:sldId id="315" r:id="rId22"/>
    <p:sldId id="325" r:id="rId23"/>
    <p:sldId id="316" r:id="rId24"/>
    <p:sldId id="317" r:id="rId25"/>
    <p:sldId id="318" r:id="rId26"/>
    <p:sldId id="319" r:id="rId27"/>
    <p:sldId id="321" r:id="rId28"/>
    <p:sldId id="320" r:id="rId29"/>
    <p:sldId id="322" r:id="rId30"/>
    <p:sldId id="323" r:id="rId31"/>
    <p:sldId id="324"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1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0451F-615B-4E11-8E10-4A8DD6E84120}" type="datetimeFigureOut">
              <a:rPr lang="fr-FR" smtClean="0"/>
              <a:t>10/10/2022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2F09F-9C93-4B5D-9BB5-35C14045AA5A}" type="slidenum">
              <a:rPr lang="fr-FR" smtClean="0"/>
              <a:t>‹N°›</a:t>
            </a:fld>
            <a:endParaRPr lang="fr-FR"/>
          </a:p>
        </p:txBody>
      </p:sp>
    </p:spTree>
    <p:extLst>
      <p:ext uri="{BB962C8B-B14F-4D97-AF65-F5344CB8AC3E}">
        <p14:creationId xmlns:p14="http://schemas.microsoft.com/office/powerpoint/2010/main" val="341252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22F09F-9C93-4B5D-9BB5-35C14045AA5A}" type="slidenum">
              <a:rPr lang="fr-FR" smtClean="0"/>
              <a:t>25</a:t>
            </a:fld>
            <a:endParaRPr lang="fr-FR"/>
          </a:p>
        </p:txBody>
      </p:sp>
    </p:spTree>
    <p:extLst>
      <p:ext uri="{BB962C8B-B14F-4D97-AF65-F5344CB8AC3E}">
        <p14:creationId xmlns:p14="http://schemas.microsoft.com/office/powerpoint/2010/main" val="197202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12CA44C-F897-4A66-8CC7-67FF69D7B380}" type="datetime1">
              <a:rPr lang="fr-FR" smtClean="0"/>
              <a:t>10/10/2022</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E8A4D34A-92E9-427C-A107-B65EADB6141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EA12FA2-5AF5-44A3-BE56-52824ED4C640}" type="datetime1">
              <a:rPr lang="fr-FR" smtClean="0"/>
              <a:t>10/10/2022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B50CA8A-A9AF-48D9-AC3B-FB33F867A2D5}" type="datetime1">
              <a:rPr lang="fr-FR" smtClean="0"/>
              <a:t>10/10/2022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450818C4-8F6D-40D3-A3E6-CE38545558E1}" type="datetime1">
              <a:rPr lang="fr-FR" smtClean="0"/>
              <a:t>10/10/2022</a:t>
            </a:fld>
            <a:endParaRPr lang="fr-FR"/>
          </a:p>
        </p:txBody>
      </p:sp>
      <p:sp>
        <p:nvSpPr>
          <p:cNvPr id="9" name="Espace réservé du numéro de diapositive 8"/>
          <p:cNvSpPr>
            <a:spLocks noGrp="1"/>
          </p:cNvSpPr>
          <p:nvPr>
            <p:ph type="sldNum" sz="quarter" idx="15"/>
          </p:nvPr>
        </p:nvSpPr>
        <p:spPr/>
        <p:txBody>
          <a:bodyPr rtlCol="0"/>
          <a:lstStyle/>
          <a:p>
            <a:fld id="{E8A4D34A-92E9-427C-A107-B65EADB6141E}"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7560360-E824-47B6-87A8-4151A3AB39A5}" type="datetime1">
              <a:rPr lang="fr-FR" smtClean="0"/>
              <a:t>10/10/2022</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E8A4D34A-92E9-427C-A107-B65EADB6141E}"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C93DB03E-84FA-4E0D-8758-03F087360DEE}" type="datetime1">
              <a:rPr lang="fr-FR" smtClean="0"/>
              <a:t>10/10/2022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A4D34A-92E9-427C-A107-B65EADB6141E}"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88A58DFA-4419-45BA-9ADF-7D4BD73F9423}" type="datetime1">
              <a:rPr lang="fr-FR" smtClean="0"/>
              <a:t>10/10/2022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A4D34A-92E9-427C-A107-B65EADB6141E}"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88A3A5F0-B909-400A-B30F-2B77CEFAFFAC}" type="datetime1">
              <a:rPr lang="fr-FR" smtClean="0"/>
              <a:t>10/10/2022</a:t>
            </a:fld>
            <a:endParaRPr lang="fr-FR"/>
          </a:p>
        </p:txBody>
      </p:sp>
      <p:sp>
        <p:nvSpPr>
          <p:cNvPr id="7" name="Espace réservé du numéro de diapositive 6"/>
          <p:cNvSpPr>
            <a:spLocks noGrp="1"/>
          </p:cNvSpPr>
          <p:nvPr>
            <p:ph type="sldNum" sz="quarter" idx="11"/>
          </p:nvPr>
        </p:nvSpPr>
        <p:spPr/>
        <p:txBody>
          <a:bodyPr rtlCol="0"/>
          <a:lstStyle/>
          <a:p>
            <a:fld id="{E8A4D34A-92E9-427C-A107-B65EADB6141E}"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D0B9AE6-1409-450F-8E78-5B670BE54FA9}" type="datetime1">
              <a:rPr lang="fr-FR" smtClean="0"/>
              <a:t>10/10/2022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7ABAE38F-459F-4116-B9E2-713DE4A94C3D}" type="datetime1">
              <a:rPr lang="fr-FR" smtClean="0"/>
              <a:t>10/10/2022</a:t>
            </a:fld>
            <a:endParaRPr lang="fr-FR"/>
          </a:p>
        </p:txBody>
      </p:sp>
      <p:sp>
        <p:nvSpPr>
          <p:cNvPr id="22" name="Espace réservé du numéro de diapositive 21"/>
          <p:cNvSpPr>
            <a:spLocks noGrp="1"/>
          </p:cNvSpPr>
          <p:nvPr>
            <p:ph type="sldNum" sz="quarter" idx="15"/>
          </p:nvPr>
        </p:nvSpPr>
        <p:spPr/>
        <p:txBody>
          <a:bodyPr rtlCol="0"/>
          <a:lstStyle/>
          <a:p>
            <a:fld id="{E8A4D34A-92E9-427C-A107-B65EADB6141E}"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8B29595-2247-44D4-9736-21B245C593B6}" type="datetime1">
              <a:rPr lang="fr-FR" smtClean="0"/>
              <a:t>10/10/2022</a:t>
            </a:fld>
            <a:endParaRPr lang="fr-FR"/>
          </a:p>
        </p:txBody>
      </p:sp>
      <p:sp>
        <p:nvSpPr>
          <p:cNvPr id="18" name="Espace réservé du numéro de diapositive 17"/>
          <p:cNvSpPr>
            <a:spLocks noGrp="1"/>
          </p:cNvSpPr>
          <p:nvPr>
            <p:ph type="sldNum" sz="quarter" idx="11"/>
          </p:nvPr>
        </p:nvSpPr>
        <p:spPr/>
        <p:txBody>
          <a:bodyPr rtlCol="0"/>
          <a:lstStyle/>
          <a:p>
            <a:fld id="{E8A4D34A-92E9-427C-A107-B65EADB6141E}"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80279D-6C31-4EF5-8E88-C6D65565471D}" type="datetime1">
              <a:rPr lang="fr-FR" smtClean="0"/>
              <a:t>10/10/2022</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A4D34A-92E9-427C-A107-B65EADB614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 Processus Unified</a:t>
            </a:r>
            <a:br>
              <a:rPr lang="fr-FR" dirty="0"/>
            </a:br>
            <a:r>
              <a:rPr lang="fr-FR" dirty="0"/>
              <a:t>Partie CONCEPTION</a:t>
            </a:r>
          </a:p>
        </p:txBody>
      </p:sp>
      <p:sp>
        <p:nvSpPr>
          <p:cNvPr id="3" name="Sous-titre 2"/>
          <p:cNvSpPr>
            <a:spLocks noGrp="1"/>
          </p:cNvSpPr>
          <p:nvPr>
            <p:ph type="subTitle" idx="1"/>
          </p:nvPr>
        </p:nvSpPr>
        <p:spPr/>
        <p:txBody>
          <a:bodyPr/>
          <a:lstStyle/>
          <a:p>
            <a:r>
              <a:rPr lang="fr-FR" dirty="0"/>
              <a:t>Unified Process</a:t>
            </a: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a:t>
            </a:fld>
            <a:endParaRPr lang="fr-FR"/>
          </a:p>
        </p:txBody>
      </p:sp>
    </p:spTree>
    <p:extLst>
      <p:ext uri="{BB962C8B-B14F-4D97-AF65-F5344CB8AC3E}">
        <p14:creationId xmlns:p14="http://schemas.microsoft.com/office/powerpoint/2010/main" val="397883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b="1" dirty="0"/>
              <a:t>&lt;&lt;Il informe l’employé du contenu de la formation et lui propose une liste des prochaines sessions&gt;&gt;</a:t>
            </a:r>
          </a:p>
          <a:p>
            <a:pPr marL="0" indent="0">
              <a:buNone/>
            </a:pPr>
            <a:endParaRPr lang="fr-FR" dirty="0"/>
          </a:p>
          <a:p>
            <a:pPr marL="0" indent="0">
              <a:buNone/>
            </a:pPr>
            <a:r>
              <a:rPr lang="fr-FR" dirty="0"/>
              <a:t>Réalisez l’analyse linguistique et proposez un diagramme d’objet!</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10</a:t>
            </a:fld>
            <a:endParaRPr lang="fr-FR"/>
          </a:p>
        </p:txBody>
      </p:sp>
    </p:spTree>
    <p:extLst>
      <p:ext uri="{BB962C8B-B14F-4D97-AF65-F5344CB8AC3E}">
        <p14:creationId xmlns:p14="http://schemas.microsoft.com/office/powerpoint/2010/main" val="418928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3556992"/>
          </a:xfrm>
        </p:spPr>
        <p:txBody>
          <a:bodyPr>
            <a:normAutofit fontScale="47500" lnSpcReduction="20000"/>
          </a:bodyPr>
          <a:lstStyle/>
          <a:p>
            <a:r>
              <a:rPr lang="fr-FR" dirty="0"/>
              <a:t>noms et groupes nominaux : employé, contenu, formation, liste, session.</a:t>
            </a:r>
          </a:p>
          <a:p>
            <a:r>
              <a:rPr lang="fr-FR" dirty="0"/>
              <a:t>pronom : « il/elle » les pronoms sont des références à un autre nom qui est souvent le sujet de la phrase précédente. « </a:t>
            </a:r>
            <a:r>
              <a:rPr lang="fr-FR" i="1" dirty="0"/>
              <a:t>il </a:t>
            </a:r>
            <a:r>
              <a:rPr lang="fr-FR" dirty="0"/>
              <a:t>informe… » concerne de toute évidence le responsable.</a:t>
            </a:r>
          </a:p>
          <a:p>
            <a:r>
              <a:rPr lang="fr-FR" i="1" dirty="0"/>
              <a:t>Employé </a:t>
            </a:r>
            <a:r>
              <a:rPr lang="fr-FR" dirty="0"/>
              <a:t>et </a:t>
            </a:r>
            <a:r>
              <a:rPr lang="fr-FR" i="1" dirty="0"/>
              <a:t>formation </a:t>
            </a:r>
            <a:r>
              <a:rPr lang="fr-FR" dirty="0"/>
              <a:t>ont été identifiés précédemment.</a:t>
            </a:r>
          </a:p>
          <a:p>
            <a:r>
              <a:rPr lang="fr-FR" dirty="0"/>
              <a:t>Contenance ou possession : entité à part entière ou attribut suivant les cas. Si l’on considère qu’une formation a un contenu dont la structure est complexe (prérequis, objectifs, plan détaillé, etc.) et un comportement, il est tout à fait justifié d’en faire une entité. Comme nous l’avons souligné précédemment, on doit étudier la possibilité d’une agrégation ou d’une composition.</a:t>
            </a:r>
          </a:p>
          <a:p>
            <a:r>
              <a:rPr lang="fr-FR" dirty="0"/>
              <a:t>Conteneur : le mot </a:t>
            </a:r>
            <a:r>
              <a:rPr lang="fr-FR" i="1" dirty="0"/>
              <a:t>liste </a:t>
            </a:r>
            <a:r>
              <a:rPr lang="fr-FR" dirty="0"/>
              <a:t>indique simplement une multiplicité « * » et apporte souvent une notion d’ordonnancement (contrainte UML {ordered}). Il ne faut surtout pas identifier une entité </a:t>
            </a:r>
            <a:r>
              <a:rPr lang="fr-FR" i="1" dirty="0"/>
              <a:t>liste </a:t>
            </a:r>
            <a:r>
              <a:rPr lang="fr-FR" dirty="0"/>
              <a:t>lors de la phase d’analyse : le choix des types de conteneur est vraiment du ressort de la conception détaillée, voire de l’implémentation.</a:t>
            </a:r>
          </a:p>
          <a:p>
            <a:r>
              <a:rPr lang="fr-FR" dirty="0"/>
              <a:t>Synonymes: </a:t>
            </a:r>
            <a:r>
              <a:rPr lang="fr-FR" i="1" dirty="0"/>
              <a:t>session </a:t>
            </a:r>
            <a:r>
              <a:rPr lang="fr-FR" dirty="0"/>
              <a:t>n’est pas synonyme de </a:t>
            </a:r>
            <a:r>
              <a:rPr lang="fr-FR" i="1" dirty="0"/>
              <a:t>formation </a:t>
            </a:r>
            <a:r>
              <a:rPr lang="fr-FR" dirty="0"/>
              <a:t>ou </a:t>
            </a:r>
            <a:r>
              <a:rPr lang="fr-FR" i="1" dirty="0"/>
              <a:t>stage</a:t>
            </a:r>
            <a:r>
              <a:rPr lang="fr-FR" dirty="0"/>
              <a:t>. Le concept de </a:t>
            </a:r>
            <a:r>
              <a:rPr lang="fr-FR" i="1" dirty="0"/>
              <a:t>session </a:t>
            </a:r>
            <a:r>
              <a:rPr lang="fr-FR" dirty="0"/>
              <a:t>ajoute des notions de date et de lieu qui ne font pas partie du concept plus générique de </a:t>
            </a:r>
            <a:r>
              <a:rPr lang="fr-FR" i="1" dirty="0"/>
              <a:t>formation</a:t>
            </a:r>
            <a:r>
              <a:rPr lang="fr-FR" dirty="0"/>
              <a:t>. On peut également reporter ou annuler une </a:t>
            </a:r>
            <a:r>
              <a:rPr lang="fr-FR" i="1" dirty="0"/>
              <a:t>session</a:t>
            </a:r>
            <a:r>
              <a:rPr lang="fr-FR" dirty="0"/>
              <a:t>, sans modifier de quelque manière que ce soit la </a:t>
            </a:r>
            <a:r>
              <a:rPr lang="fr-FR" i="1" dirty="0"/>
              <a:t>formation</a:t>
            </a:r>
            <a:r>
              <a:rPr lang="fr-FR" dirty="0"/>
              <a:t>.</a:t>
            </a:r>
          </a:p>
          <a:p>
            <a:r>
              <a:rPr lang="fr-FR" dirty="0"/>
              <a:t>Verbes : les verbes représentent des échanges de messages entre instances, et absolument pas des associations.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11</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391989"/>
            <a:ext cx="3867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420848"/>
            <a:ext cx="2626970" cy="238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69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dirty="0"/>
              <a:t>&lt;&lt;Lorsque l’employé retourne son choix, le responsable formation inscrit le participant à la session auprès de l’organisme de formation concerné&gt;&gt;</a:t>
            </a:r>
          </a:p>
          <a:p>
            <a:r>
              <a:rPr lang="fr-FR" dirty="0">
                <a:solidFill>
                  <a:srgbClr val="FF0000"/>
                </a:solidFill>
              </a:rPr>
              <a:t>Une nouvelle fois, il faut veiller à ne pas modéliser un comportement dynamique dans le diagramme de classes ! La phrase 5 se traduirait directement par le fragment de diagramme de séquence suivant. _&gt; voir ou est ce diagramme de </a:t>
            </a:r>
            <a:r>
              <a:rPr lang="fr-FR" dirty="0" err="1">
                <a:solidFill>
                  <a:srgbClr val="FF0000"/>
                </a:solidFill>
              </a:rPr>
              <a:t>sequance</a:t>
            </a:r>
            <a:endParaRPr lang="fr-FR" dirty="0">
              <a:solidFill>
                <a:srgbClr val="FF0000"/>
              </a:solidFill>
            </a:endParaRP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12</a:t>
            </a:fld>
            <a:endParaRPr lang="fr-FR"/>
          </a:p>
        </p:txBody>
      </p:sp>
    </p:spTree>
    <p:extLst>
      <p:ext uri="{BB962C8B-B14F-4D97-AF65-F5344CB8AC3E}">
        <p14:creationId xmlns:p14="http://schemas.microsoft.com/office/powerpoint/2010/main" val="379040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62500" lnSpcReduction="20000"/>
          </a:bodyPr>
          <a:lstStyle/>
          <a:p>
            <a:r>
              <a:rPr lang="fr-FR" dirty="0"/>
              <a:t>Verbes : le verbe peut caché un nom ! Dans « le responsable formation </a:t>
            </a:r>
            <a:r>
              <a:rPr lang="fr-FR" i="1" dirty="0"/>
              <a:t>inscrit </a:t>
            </a:r>
            <a:r>
              <a:rPr lang="fr-FR" dirty="0"/>
              <a:t>le participant », le diagramme de séquence fait apparaître un message </a:t>
            </a:r>
            <a:r>
              <a:rPr lang="fr-FR" i="1" dirty="0"/>
              <a:t>inscription </a:t>
            </a:r>
            <a:r>
              <a:rPr lang="fr-FR" dirty="0"/>
              <a:t>qui porte des paramètres. Mais nous avons aussi besoin d’une entité </a:t>
            </a:r>
            <a:r>
              <a:rPr lang="fr-FR" i="1" dirty="0"/>
              <a:t>inscription </a:t>
            </a:r>
            <a:r>
              <a:rPr lang="fr-FR" dirty="0"/>
              <a:t>qui représente une sorte de contrat entre le responsable et l’organisme externe. Cette entité porte des attributs (date, prix, etc.) et des comportements (Reporter, Annuler, etc.). Les entités de type </a:t>
            </a:r>
            <a:r>
              <a:rPr lang="fr-FR" i="1" dirty="0"/>
              <a:t>contrat </a:t>
            </a:r>
            <a:r>
              <a:rPr lang="fr-FR" dirty="0"/>
              <a:t>se modélisent très fréquemment comme des classes d’association.</a:t>
            </a:r>
          </a:p>
          <a:p>
            <a:r>
              <a:rPr lang="fr-FR" dirty="0"/>
              <a:t>Termes vagues : le mot </a:t>
            </a:r>
            <a:r>
              <a:rPr lang="fr-FR" i="1" dirty="0"/>
              <a:t>choix </a:t>
            </a:r>
            <a:r>
              <a:rPr lang="fr-FR" dirty="0"/>
              <a:t>est délicat à modéliser. En effet, il s’agit d’un mot imprécis, d’un terme vague. Il faut donc le situer dans le contexte auquel il se rapporte. D’après la phrase 4, l’employé choisit une des sessions proposées par le responsable. Le mot </a:t>
            </a:r>
            <a:r>
              <a:rPr lang="fr-FR" i="1" dirty="0"/>
              <a:t>choix </a:t>
            </a:r>
            <a:r>
              <a:rPr lang="fr-FR" dirty="0"/>
              <a:t>dans ce contexte ne sert qu’à identifier une </a:t>
            </a:r>
            <a:r>
              <a:rPr lang="fr-FR" i="1" dirty="0"/>
              <a:t>session </a:t>
            </a:r>
            <a:r>
              <a:rPr lang="fr-FR" dirty="0"/>
              <a:t>particulière pour laquelle le responsable va faire une demande d’inscription auprès de l’organisme de formation. Il ne s’agit donc pas d’une nouvelle entité, mais plutôt d’un rôle joué par une session dans une relation avec une inscription.</a:t>
            </a:r>
          </a:p>
          <a:p>
            <a:r>
              <a:rPr lang="fr-FR" dirty="0"/>
              <a:t>Rôles : il faut veiller à ne pas créer systématiquement de nouvelles entités. En effet, certains noms représentent simplement des rôles joués par des entités déjà identifiées. C’est le cas pour </a:t>
            </a:r>
            <a:r>
              <a:rPr lang="fr-FR" i="1" dirty="0"/>
              <a:t>participant</a:t>
            </a:r>
            <a:r>
              <a:rPr lang="fr-FR" dirty="0"/>
              <a:t>, qui ne décrit qu’un rôle joué par un employé dans le cadre d’une session.</a:t>
            </a:r>
          </a:p>
          <a:p>
            <a:r>
              <a:rPr lang="fr-FR" dirty="0"/>
              <a:t>Acteurs: Faut-il relier </a:t>
            </a:r>
            <a:r>
              <a:rPr lang="fr-FR" i="1" dirty="0"/>
              <a:t>organisme de formation </a:t>
            </a:r>
            <a:r>
              <a:rPr lang="fr-FR" dirty="0"/>
              <a:t>à </a:t>
            </a:r>
            <a:r>
              <a:rPr lang="fr-FR" i="1" dirty="0"/>
              <a:t>session </a:t>
            </a:r>
            <a:r>
              <a:rPr lang="fr-FR" dirty="0"/>
              <a:t>? C’est ce que semble indiquer la phrase 5. Toutefois, nous avons vu avec la phrase 4 que les sessions se rapportent toutes à une formation. Il est donc plus judicieux de relier directement </a:t>
            </a:r>
            <a:r>
              <a:rPr lang="fr-FR" i="1" dirty="0"/>
              <a:t>organisme de formation </a:t>
            </a:r>
            <a:r>
              <a:rPr lang="fr-FR" dirty="0"/>
              <a:t>à </a:t>
            </a:r>
            <a:r>
              <a:rPr lang="fr-FR" i="1" dirty="0"/>
              <a:t>formation</a:t>
            </a:r>
            <a:r>
              <a:rPr lang="fr-FR" dirty="0"/>
              <a: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13</a:t>
            </a:fld>
            <a:endParaRPr lang="fr-FR"/>
          </a:p>
        </p:txBody>
      </p:sp>
    </p:spTree>
    <p:extLst>
      <p:ext uri="{BB962C8B-B14F-4D97-AF65-F5344CB8AC3E}">
        <p14:creationId xmlns:p14="http://schemas.microsoft.com/office/powerpoint/2010/main" val="21175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460648"/>
          </a:xfrm>
        </p:spPr>
        <p:txBody>
          <a:bodyPr>
            <a:normAutofit/>
          </a:bodyPr>
          <a:lstStyle/>
          <a:p>
            <a:r>
              <a:rPr lang="fr-FR" dirty="0"/>
              <a:t>Correction: </a:t>
            </a:r>
            <a:r>
              <a:rPr lang="fr-FR" dirty="0">
                <a:solidFill>
                  <a:srgbClr val="FF0000"/>
                </a:solidFill>
              </a:rPr>
              <a:t>mettre le </a:t>
            </a:r>
            <a:r>
              <a:rPr lang="fr-FR" dirty="0" err="1">
                <a:solidFill>
                  <a:srgbClr val="FF0000"/>
                </a:solidFill>
              </a:rPr>
              <a:t>role</a:t>
            </a:r>
            <a:r>
              <a:rPr lang="fr-FR" dirty="0">
                <a:solidFill>
                  <a:srgbClr val="FF0000"/>
                </a:solidFill>
              </a:rPr>
              <a:t> de la session </a:t>
            </a:r>
            <a:r>
              <a:rPr lang="fr-FR">
                <a:solidFill>
                  <a:srgbClr val="FF0000"/>
                </a:solidFill>
              </a:rPr>
              <a:t>(choix)</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14</a:t>
            </a:fld>
            <a:endParaRPr lang="fr-F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48880"/>
            <a:ext cx="40481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87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dirty="0"/>
              <a:t>&lt;&lt;Le responsable formation contrôle par la suite la facture que lui a adressée l’organisme de formation avant de la transmettre au comptable des achats&gt;&gt;</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15</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12976"/>
            <a:ext cx="42481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03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Résultat final de l’analyse linguistique</a:t>
            </a:r>
          </a:p>
        </p:txBody>
      </p:sp>
      <p:sp>
        <p:nvSpPr>
          <p:cNvPr id="3" name="Espace réservé du contenu 2"/>
          <p:cNvSpPr>
            <a:spLocks noGrp="1"/>
          </p:cNvSpPr>
          <p:nvPr>
            <p:ph sz="quarter" idx="1"/>
          </p:nvPr>
        </p:nvSpPr>
        <p:spPr>
          <a:xfrm>
            <a:off x="457200" y="1600200"/>
            <a:ext cx="7467600" cy="96470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16</a:t>
            </a:fld>
            <a:endParaRPr lang="fr-F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5976664" cy="528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51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en paquet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17</a:t>
            </a:fld>
            <a:endParaRPr lang="fr-F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56769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81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en paquet</a:t>
            </a:r>
          </a:p>
        </p:txBody>
      </p:sp>
      <p:sp>
        <p:nvSpPr>
          <p:cNvPr id="3" name="Espace réservé du contenu 2"/>
          <p:cNvSpPr>
            <a:spLocks noGrp="1"/>
          </p:cNvSpPr>
          <p:nvPr>
            <p:ph sz="quarter" idx="1"/>
          </p:nvPr>
        </p:nvSpPr>
        <p:spPr>
          <a:xfrm>
            <a:off x="457200" y="1600200"/>
            <a:ext cx="8291264" cy="4873752"/>
          </a:xfrm>
        </p:spPr>
        <p:txBody>
          <a:bodyPr/>
          <a:lstStyle/>
          <a:p>
            <a:r>
              <a:rPr lang="fr-FR" dirty="0"/>
              <a:t>Trois packages peuvent être réalisées: Comptable, DemandeDeFormation et GestionDuCatalogue.</a:t>
            </a:r>
          </a:p>
          <a:p>
            <a:r>
              <a:rPr lang="fr-FR" dirty="0"/>
              <a:t>Réalisez un schéma avec les dépendances entre les packages.</a:t>
            </a:r>
          </a:p>
          <a:p>
            <a:r>
              <a:rPr lang="fr-FR" dirty="0"/>
              <a:t>Pouvez vous en déduire des changements au niveau de la navigabilité!</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18</a:t>
            </a:fld>
            <a:endParaRPr lang="fr-FR"/>
          </a:p>
        </p:txBody>
      </p:sp>
    </p:spTree>
    <p:extLst>
      <p:ext uri="{BB962C8B-B14F-4D97-AF65-F5344CB8AC3E}">
        <p14:creationId xmlns:p14="http://schemas.microsoft.com/office/powerpoint/2010/main" val="73019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a:t>
            </a:r>
          </a:p>
        </p:txBody>
      </p:sp>
      <p:sp>
        <p:nvSpPr>
          <p:cNvPr id="3" name="Espace réservé du contenu 2"/>
          <p:cNvSpPr>
            <a:spLocks noGrp="1"/>
          </p:cNvSpPr>
          <p:nvPr>
            <p:ph sz="quarter" idx="1"/>
          </p:nvPr>
        </p:nvSpPr>
        <p:spPr>
          <a:xfrm>
            <a:off x="457200" y="1600200"/>
            <a:ext cx="7571184" cy="60466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19</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14588"/>
            <a:ext cx="5101550" cy="389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9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p>
        </p:txBody>
      </p:sp>
      <p:sp>
        <p:nvSpPr>
          <p:cNvPr id="3" name="Espace réservé du contenu 2"/>
          <p:cNvSpPr>
            <a:spLocks noGrp="1"/>
          </p:cNvSpPr>
          <p:nvPr>
            <p:ph sz="quarter" idx="1"/>
          </p:nvPr>
        </p:nvSpPr>
        <p:spPr/>
        <p:txBody>
          <a:bodyPr>
            <a:normAutofit fontScale="62500" lnSpcReduction="20000"/>
          </a:bodyPr>
          <a:lstStyle/>
          <a:p>
            <a:r>
              <a:rPr lang="fr-FR" b="1" dirty="0"/>
              <a:t>En vue de l’amélioration de son système d’information, une entreprise souhaite modéliser le processus de demande de formation de ses employés afin d’automatiser certaines tâches</a:t>
            </a:r>
          </a:p>
          <a:p>
            <a:r>
              <a:rPr lang="fr-FR" dirty="0"/>
              <a:t>Initialisation du processus de demande de formation à la réception d’une demande de formation par le responsable formation de la part d’un employé. Analyse de la demande par le responsable et transmission de l’accord ou du désaccord à l’intéressé.</a:t>
            </a:r>
          </a:p>
          <a:p>
            <a:r>
              <a:rPr lang="fr-FR" dirty="0"/>
              <a:t>En cas d’accord,</a:t>
            </a:r>
          </a:p>
          <a:p>
            <a:pPr lvl="1"/>
            <a:r>
              <a:rPr lang="fr-FR" dirty="0"/>
              <a:t>Recherche par le responsable de formation, dans le catalogue des formations agréées, d’un stage correspondant à la demande.</a:t>
            </a:r>
          </a:p>
          <a:p>
            <a:pPr lvl="1"/>
            <a:r>
              <a:rPr lang="fr-FR" dirty="0"/>
              <a:t>Transmission à l’employé demandeur du contenu de la formation correspondant à la demande et du planning des sessions.</a:t>
            </a:r>
          </a:p>
          <a:p>
            <a:pPr lvl="1"/>
            <a:r>
              <a:rPr lang="fr-FR" dirty="0"/>
              <a:t>Après validation auprès de l’employé, inscription auprès de l’organisme de formation de l’employé par le responsable à la session de formation choisie.</a:t>
            </a:r>
          </a:p>
          <a:p>
            <a:r>
              <a:rPr lang="fr-FR" dirty="0"/>
              <a:t>En cas d’empêchement de l’employé, obligation de l’employé d’informer le responsable au plus tôt pour annuler l’inscription ou la demande.</a:t>
            </a:r>
          </a:p>
          <a:p>
            <a:r>
              <a:rPr lang="fr-FR" dirty="0"/>
              <a:t>A la fin de la formation, remise par le participant au responsable d’une fiche d’appréciation de la formation et d’un document justifiant sa présence au cours de la formation.</a:t>
            </a:r>
          </a:p>
          <a:p>
            <a:r>
              <a:rPr lang="fr-FR" dirty="0"/>
              <a:t>Contrôle, par le responsable, de la facture envoyée par l’organisme de formation avant transmission au service comptable.</a:t>
            </a: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a:t>
            </a:fld>
            <a:endParaRPr lang="fr-FR"/>
          </a:p>
        </p:txBody>
      </p:sp>
    </p:spTree>
    <p:extLst>
      <p:ext uri="{BB962C8B-B14F-4D97-AF65-F5344CB8AC3E}">
        <p14:creationId xmlns:p14="http://schemas.microsoft.com/office/powerpoint/2010/main" val="90441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91264" cy="1143000"/>
          </a:xfrm>
        </p:spPr>
        <p:txBody>
          <a:bodyPr>
            <a:normAutofit/>
          </a:bodyPr>
          <a:lstStyle/>
          <a:p>
            <a:r>
              <a:rPr lang="fr-FR" dirty="0"/>
              <a:t>Architecture en couches du système de gestion des demandes de formation</a:t>
            </a:r>
          </a:p>
        </p:txBody>
      </p:sp>
      <p:sp>
        <p:nvSpPr>
          <p:cNvPr id="3" name="Espace réservé du contenu 2"/>
          <p:cNvSpPr>
            <a:spLocks noGrp="1"/>
          </p:cNvSpPr>
          <p:nvPr>
            <p:ph sz="quarter" idx="1"/>
          </p:nvPr>
        </p:nvSpPr>
        <p:spPr>
          <a:xfrm>
            <a:off x="457200" y="1600200"/>
            <a:ext cx="7467600" cy="532656"/>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20</a:t>
            </a:fld>
            <a:endParaRPr lang="fr-F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980728"/>
            <a:ext cx="1879857" cy="274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88064"/>
            <a:ext cx="6063348" cy="562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2915816" y="4077072"/>
            <a:ext cx="5688632" cy="3046988"/>
          </a:xfrm>
          <a:prstGeom prst="rect">
            <a:avLst/>
          </a:prstGeom>
          <a:noFill/>
        </p:spPr>
        <p:txBody>
          <a:bodyPr wrap="square" rtlCol="0">
            <a:spAutoFit/>
          </a:bodyPr>
          <a:lstStyle/>
          <a:p>
            <a:r>
              <a:rPr lang="fr-FR" sz="1600" dirty="0"/>
              <a:t>L’architecture de l’étude de cas peut être représenté en quatre couches:</a:t>
            </a:r>
          </a:p>
          <a:p>
            <a:pPr marL="285750" indent="-285750">
              <a:buFont typeface="Arial" pitchFamily="34" charset="0"/>
              <a:buChar char="•"/>
            </a:pPr>
            <a:r>
              <a:rPr lang="fr-FR" sz="1600" dirty="0"/>
              <a:t>Couche présentation: elle contient les classes de l’IHM</a:t>
            </a:r>
          </a:p>
          <a:p>
            <a:pPr marL="285750" indent="-285750">
              <a:buFont typeface="Arial" pitchFamily="34" charset="0"/>
              <a:buChar char="•"/>
            </a:pPr>
            <a:r>
              <a:rPr lang="fr-FR" sz="1600" dirty="0"/>
              <a:t>Couche applicative/coordination: elle contient les classes contrôleurs</a:t>
            </a:r>
          </a:p>
          <a:p>
            <a:pPr marL="285750" indent="-285750">
              <a:buFont typeface="Arial" pitchFamily="34" charset="0"/>
              <a:buChar char="•"/>
            </a:pPr>
            <a:r>
              <a:rPr lang="fr-FR" sz="1600" dirty="0"/>
              <a:t>Couche métier/domaine: elle contient les classes propres au métier</a:t>
            </a:r>
          </a:p>
          <a:p>
            <a:pPr marL="285750" indent="-285750">
              <a:buFont typeface="Arial" pitchFamily="34" charset="0"/>
              <a:buChar char="•"/>
            </a:pPr>
            <a:r>
              <a:rPr lang="fr-FR" sz="1600" dirty="0"/>
              <a:t>Couche persistance des données: elle a le rôle de faire persister les classes métiers.</a:t>
            </a:r>
          </a:p>
          <a:p>
            <a:r>
              <a:rPr lang="fr-FR" sz="1600" dirty="0"/>
              <a:t>Et une couche transverse</a:t>
            </a:r>
          </a:p>
          <a:p>
            <a:pPr marL="285750" indent="-285750">
              <a:buFont typeface="Arial" pitchFamily="34" charset="0"/>
              <a:buChar char="•"/>
            </a:pPr>
            <a:r>
              <a:rPr lang="fr-FR" sz="1600" dirty="0"/>
              <a:t>Couche techniques: elles contient des services comme l’authentification</a:t>
            </a:r>
          </a:p>
        </p:txBody>
      </p:sp>
    </p:spTree>
    <p:extLst>
      <p:ext uri="{BB962C8B-B14F-4D97-AF65-F5344CB8AC3E}">
        <p14:creationId xmlns:p14="http://schemas.microsoft.com/office/powerpoint/2010/main" val="378510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Choisir un use case: Le use case Créer des formations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21</a:t>
            </a:fld>
            <a:endParaRPr lang="fr-F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203410" cy="45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83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use case &lt;&lt;Créer des formations&gt;&gt;</a:t>
            </a:r>
          </a:p>
        </p:txBody>
      </p:sp>
      <p:sp>
        <p:nvSpPr>
          <p:cNvPr id="3" name="Espace réservé du contenu 2"/>
          <p:cNvSpPr>
            <a:spLocks noGrp="1"/>
          </p:cNvSpPr>
          <p:nvPr>
            <p:ph sz="quarter" idx="1"/>
          </p:nvPr>
        </p:nvSpPr>
        <p:spPr/>
        <p:txBody>
          <a:bodyPr/>
          <a:lstStyle/>
          <a:p>
            <a:r>
              <a:rPr lang="fr-FR" dirty="0"/>
              <a:t>La passage de l’analyse à la conception consiste à ouvrir la boîte noire du système afin de détailler ce qui se trouve à l’intérieur de cette boîte.</a:t>
            </a:r>
          </a:p>
          <a:p>
            <a:r>
              <a:rPr lang="fr-FR" dirty="0"/>
              <a:t>Diagramme de séquence boite fermé:</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22</a:t>
            </a:fld>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63055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636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collaboration</a:t>
            </a:r>
          </a:p>
        </p:txBody>
      </p:sp>
      <p:sp>
        <p:nvSpPr>
          <p:cNvPr id="3" name="Espace réservé du contenu 2"/>
          <p:cNvSpPr>
            <a:spLocks noGrp="1"/>
          </p:cNvSpPr>
          <p:nvPr>
            <p:ph sz="quarter" idx="1"/>
          </p:nvPr>
        </p:nvSpPr>
        <p:spPr>
          <a:xfrm>
            <a:off x="414129" y="1597023"/>
            <a:ext cx="7467600" cy="1327921"/>
          </a:xfrm>
        </p:spPr>
        <p:txBody>
          <a:bodyPr/>
          <a:lstStyle/>
          <a:p>
            <a:r>
              <a:rPr lang="fr-FR" dirty="0"/>
              <a:t>Nous réalisons déjà un diagramme de collaboration partiel.</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23</a:t>
            </a:fld>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64904"/>
            <a:ext cx="7648802" cy="413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49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2376264" cy="1426170"/>
          </a:xfrm>
        </p:spPr>
        <p:txBody>
          <a:bodyPr>
            <a:normAutofit/>
          </a:bodyPr>
          <a:lstStyle/>
          <a:p>
            <a:r>
              <a:rPr lang="fr-FR" dirty="0"/>
              <a:t>Hiérarchie dans EA</a:t>
            </a:r>
          </a:p>
        </p:txBody>
      </p:sp>
      <p:sp>
        <p:nvSpPr>
          <p:cNvPr id="3" name="Espace réservé du contenu 2"/>
          <p:cNvSpPr>
            <a:spLocks noGrp="1"/>
          </p:cNvSpPr>
          <p:nvPr>
            <p:ph sz="quarter" idx="1"/>
          </p:nvPr>
        </p:nvSpPr>
        <p:spPr>
          <a:xfrm>
            <a:off x="323528" y="2780928"/>
            <a:ext cx="7601272" cy="3693024"/>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24</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86250"/>
            <a:ext cx="498157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49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d’interaction (séquence system ouvert)</a:t>
            </a: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25</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02969"/>
            <a:ext cx="87439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54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Diagramme de </a:t>
            </a:r>
            <a:r>
              <a:rPr lang="fr-FR" dirty="0"/>
              <a:t>Communication ou Collaboration</a:t>
            </a:r>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26</a:t>
            </a:fld>
            <a:endParaRPr lang="fr-F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684521" cy="3688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60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 </a:t>
            </a:r>
            <a:r>
              <a:rPr lang="fr-FR" dirty="0" err="1"/>
              <a:t>géneré</a:t>
            </a:r>
            <a:endParaRPr lang="fr-FR"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27</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50" y="1556792"/>
            <a:ext cx="8772189" cy="412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59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a:t>
            </a:r>
          </a:p>
        </p:txBody>
      </p:sp>
      <p:sp>
        <p:nvSpPr>
          <p:cNvPr id="3" name="Espace réservé du contenu 2"/>
          <p:cNvSpPr>
            <a:spLocks noGrp="1"/>
          </p:cNvSpPr>
          <p:nvPr>
            <p:ph sz="quarter" idx="1"/>
          </p:nvPr>
        </p:nvSpPr>
        <p:spPr/>
        <p:txBody>
          <a:bodyPr/>
          <a:lstStyle/>
          <a:p>
            <a:r>
              <a:rPr lang="fr-FR" dirty="0"/>
              <a:t>Demandez votre étude de cas à votre formateur!</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28</a:t>
            </a:fld>
            <a:endParaRPr lang="fr-FR"/>
          </a:p>
        </p:txBody>
      </p:sp>
    </p:spTree>
    <p:extLst>
      <p:ext uri="{BB962C8B-B14F-4D97-AF65-F5344CB8AC3E}">
        <p14:creationId xmlns:p14="http://schemas.microsoft.com/office/powerpoint/2010/main" val="246388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3268960"/>
          </a:xfrm>
        </p:spPr>
        <p:txBody>
          <a:bodyPr>
            <a:normAutofit fontScale="92500"/>
          </a:bodyPr>
          <a:lstStyle/>
          <a:p>
            <a:r>
              <a:rPr lang="fr-FR" dirty="0"/>
              <a:t>Une analyse lexicale du texte de l’énoncé peut être efficace pour découvrir des objets candidats dans les cas difficiles, par exemple si le modélisateur connaît mal le domaine métier. Mais elle n’est pas obligatoire!</a:t>
            </a:r>
          </a:p>
          <a:p>
            <a:endParaRPr lang="fr-FR" dirty="0"/>
          </a:p>
          <a:p>
            <a:r>
              <a:rPr lang="fr-FR" b="1" dirty="0"/>
              <a:t>&lt;&lt;Le processus de formation est initialisé lorsque le </a:t>
            </a:r>
            <a:r>
              <a:rPr lang="fr-FR" b="1" dirty="0">
                <a:solidFill>
                  <a:srgbClr val="FF0000"/>
                </a:solidFill>
              </a:rPr>
              <a:t>responsable formation </a:t>
            </a:r>
            <a:r>
              <a:rPr lang="fr-FR" b="1" dirty="0">
                <a:solidFill>
                  <a:srgbClr val="92D050"/>
                </a:solidFill>
              </a:rPr>
              <a:t>reçoit</a:t>
            </a:r>
            <a:r>
              <a:rPr lang="fr-FR" b="1" dirty="0"/>
              <a:t> </a:t>
            </a:r>
            <a:r>
              <a:rPr lang="fr-FR" b="1" dirty="0">
                <a:solidFill>
                  <a:srgbClr val="FF0000"/>
                </a:solidFill>
              </a:rPr>
              <a:t>une demande de formation</a:t>
            </a:r>
            <a:r>
              <a:rPr lang="fr-FR" b="1" dirty="0"/>
              <a:t> de la part d’un </a:t>
            </a:r>
            <a:r>
              <a:rPr lang="fr-FR" b="1" dirty="0">
                <a:solidFill>
                  <a:srgbClr val="FF0000"/>
                </a:solidFill>
              </a:rPr>
              <a:t>employé</a:t>
            </a:r>
            <a:r>
              <a:rPr lang="fr-FR" b="1" dirty="0"/>
              <a:t>.&gt;&gt;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869160"/>
            <a:ext cx="36957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83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85000" lnSpcReduction="20000"/>
          </a:bodyPr>
          <a:lstStyle/>
          <a:p>
            <a:r>
              <a:rPr lang="fr-FR" b="1" dirty="0"/>
              <a:t>Les noms et les groupes nominaux </a:t>
            </a:r>
            <a:r>
              <a:rPr lang="fr-FR" dirty="0"/>
              <a:t>sont les objets entités .</a:t>
            </a:r>
          </a:p>
          <a:p>
            <a:r>
              <a:rPr lang="fr-FR" b="1" dirty="0"/>
              <a:t>« ce/cette », « ces » </a:t>
            </a:r>
            <a:r>
              <a:rPr lang="fr-FR" dirty="0"/>
              <a:t>: le mot « ce » fait presque toujours référence au sujet de la phrase précédente</a:t>
            </a:r>
          </a:p>
          <a:p>
            <a:r>
              <a:rPr lang="fr-FR" b="1" dirty="0"/>
              <a:t>Synonymes</a:t>
            </a:r>
            <a:r>
              <a:rPr lang="fr-FR" dirty="0"/>
              <a:t> : deux noms peuvent représenter la même entité.</a:t>
            </a:r>
          </a:p>
          <a:p>
            <a:r>
              <a:rPr lang="fr-FR" dirty="0"/>
              <a:t>« </a:t>
            </a:r>
            <a:r>
              <a:rPr lang="fr-FR" b="1" dirty="0"/>
              <a:t>son/sa</a:t>
            </a:r>
            <a:r>
              <a:rPr lang="fr-FR" dirty="0"/>
              <a:t> », « </a:t>
            </a:r>
            <a:r>
              <a:rPr lang="fr-FR" b="1" dirty="0"/>
              <a:t>ses</a:t>
            </a:r>
            <a:r>
              <a:rPr lang="fr-FR" dirty="0"/>
              <a:t> »: une association ou  d’un attribut. Il s’agit:</a:t>
            </a:r>
          </a:p>
          <a:p>
            <a:pPr lvl="1"/>
            <a:r>
              <a:rPr lang="fr-FR" dirty="0"/>
              <a:t>d’une association si le possesseur et la possession sont tous les deux des concepts.</a:t>
            </a:r>
          </a:p>
          <a:p>
            <a:pPr lvl="1"/>
            <a:r>
              <a:rPr lang="fr-FR" dirty="0"/>
              <a:t>d’attribut si la possession est une simple caractéristique du possesseur.</a:t>
            </a:r>
          </a:p>
          <a:p>
            <a:r>
              <a:rPr lang="fr-FR" dirty="0"/>
              <a:t>« </a:t>
            </a:r>
            <a:r>
              <a:rPr lang="fr-FR" b="1" dirty="0"/>
              <a:t>ou</a:t>
            </a:r>
            <a:r>
              <a:rPr lang="fr-FR" dirty="0"/>
              <a:t> »: un « ou exclusif » doit faire penser à une relation de généralisation/spécialisation, mais uniquement si les concepts spécialisés ont des attributs et des comportements différents. Dans le cas contraire, il vaut mieux introduire un simple type énuméré.. </a:t>
            </a:r>
          </a:p>
          <a:p>
            <a:r>
              <a:rPr lang="fr-FR" b="1" dirty="0"/>
              <a:t>Verbes</a:t>
            </a:r>
            <a:r>
              <a:rPr lang="fr-FR" dirty="0"/>
              <a:t> : représente une association.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4</a:t>
            </a:fld>
            <a:endParaRPr lang="fr-FR"/>
          </a:p>
        </p:txBody>
      </p:sp>
    </p:spTree>
    <p:extLst>
      <p:ext uri="{BB962C8B-B14F-4D97-AF65-F5344CB8AC3E}">
        <p14:creationId xmlns:p14="http://schemas.microsoft.com/office/powerpoint/2010/main" val="107666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normAutofit fontScale="62500" lnSpcReduction="20000"/>
          </a:bodyPr>
          <a:lstStyle/>
          <a:p>
            <a:pPr marL="0" indent="0">
              <a:buNone/>
            </a:pPr>
            <a:r>
              <a:rPr lang="fr-FR" sz="3400" b="1" dirty="0"/>
              <a:t>&lt;&lt;Cette </a:t>
            </a:r>
            <a:r>
              <a:rPr lang="fr-FR" sz="3400" b="1" dirty="0">
                <a:solidFill>
                  <a:srgbClr val="FF0000"/>
                </a:solidFill>
              </a:rPr>
              <a:t>demande</a:t>
            </a:r>
            <a:r>
              <a:rPr lang="fr-FR" sz="3400" b="1" dirty="0"/>
              <a:t> est instruite par le </a:t>
            </a:r>
            <a:r>
              <a:rPr lang="fr-FR" sz="3400" b="1" dirty="0">
                <a:solidFill>
                  <a:srgbClr val="FF0000"/>
                </a:solidFill>
              </a:rPr>
              <a:t>responsable</a:t>
            </a:r>
            <a:r>
              <a:rPr lang="fr-FR" sz="3400" b="1" dirty="0"/>
              <a:t> qui </a:t>
            </a:r>
            <a:r>
              <a:rPr lang="fr-FR" sz="3400" b="1" dirty="0">
                <a:solidFill>
                  <a:srgbClr val="92D050"/>
                </a:solidFill>
              </a:rPr>
              <a:t>qualifie</a:t>
            </a:r>
            <a:r>
              <a:rPr lang="fr-FR" sz="3400" b="1" dirty="0"/>
              <a:t> la </a:t>
            </a:r>
            <a:r>
              <a:rPr lang="fr-FR" sz="3400" b="1" dirty="0">
                <a:solidFill>
                  <a:srgbClr val="FF0000"/>
                </a:solidFill>
              </a:rPr>
              <a:t>demande</a:t>
            </a:r>
            <a:r>
              <a:rPr lang="fr-FR" sz="3400" b="1" dirty="0"/>
              <a:t> et </a:t>
            </a:r>
            <a:r>
              <a:rPr lang="fr-FR" sz="3400" b="1" dirty="0">
                <a:solidFill>
                  <a:srgbClr val="92D050"/>
                </a:solidFill>
              </a:rPr>
              <a:t>transmet</a:t>
            </a:r>
            <a:r>
              <a:rPr lang="fr-FR" sz="3400" b="1" dirty="0"/>
              <a:t> son </a:t>
            </a:r>
            <a:r>
              <a:rPr lang="fr-FR" sz="3400" b="1" dirty="0">
                <a:solidFill>
                  <a:srgbClr val="FF0000"/>
                </a:solidFill>
              </a:rPr>
              <a:t>accord</a:t>
            </a:r>
            <a:r>
              <a:rPr lang="fr-FR" sz="3400" b="1" dirty="0"/>
              <a:t> ou son </a:t>
            </a:r>
            <a:r>
              <a:rPr lang="fr-FR" sz="3400" b="1" dirty="0">
                <a:solidFill>
                  <a:srgbClr val="FF0000"/>
                </a:solidFill>
              </a:rPr>
              <a:t>désaccord</a:t>
            </a:r>
            <a:r>
              <a:rPr lang="fr-FR" sz="3400" b="1" dirty="0"/>
              <a:t> à </a:t>
            </a:r>
            <a:r>
              <a:rPr lang="fr-FR" sz="3400" b="1" dirty="0">
                <a:solidFill>
                  <a:srgbClr val="FF0000"/>
                </a:solidFill>
              </a:rPr>
              <a:t>l’intéressé</a:t>
            </a:r>
            <a:r>
              <a:rPr lang="fr-FR" sz="3400" b="1" dirty="0"/>
              <a:t>.&gt;&gt;</a:t>
            </a:r>
          </a:p>
          <a:p>
            <a:pPr marL="0" indent="0">
              <a:buNone/>
            </a:pPr>
            <a:endParaRPr lang="fr-FR" dirty="0"/>
          </a:p>
          <a:p>
            <a:r>
              <a:rPr lang="fr-FR" b="1" dirty="0"/>
              <a:t>Les noms et les groupes nominaux </a:t>
            </a:r>
            <a:r>
              <a:rPr lang="fr-FR" dirty="0"/>
              <a:t>sont les objets entités .</a:t>
            </a:r>
          </a:p>
          <a:p>
            <a:r>
              <a:rPr lang="fr-FR" b="1" dirty="0"/>
              <a:t>« ce/cette », « ces » </a:t>
            </a:r>
            <a:r>
              <a:rPr lang="fr-FR" dirty="0"/>
              <a:t>: les concepts </a:t>
            </a:r>
            <a:r>
              <a:rPr lang="fr-FR" i="1" dirty="0"/>
              <a:t>demande </a:t>
            </a:r>
            <a:r>
              <a:rPr lang="fr-FR" dirty="0"/>
              <a:t>et </a:t>
            </a:r>
            <a:r>
              <a:rPr lang="fr-FR" i="1" dirty="0"/>
              <a:t>demande de formation </a:t>
            </a:r>
            <a:r>
              <a:rPr lang="fr-FR" dirty="0"/>
              <a:t>sont donc identiques.</a:t>
            </a:r>
          </a:p>
          <a:p>
            <a:r>
              <a:rPr lang="fr-FR" b="1" dirty="0"/>
              <a:t>Synonymes</a:t>
            </a:r>
            <a:r>
              <a:rPr lang="fr-FR" dirty="0"/>
              <a:t> : </a:t>
            </a:r>
            <a:r>
              <a:rPr lang="fr-FR" i="1" dirty="0"/>
              <a:t>responsable </a:t>
            </a:r>
            <a:r>
              <a:rPr lang="fr-FR" dirty="0"/>
              <a:t>est un nom plus court que </a:t>
            </a:r>
            <a:r>
              <a:rPr lang="fr-FR" i="1" dirty="0"/>
              <a:t>responsable formation</a:t>
            </a:r>
            <a:r>
              <a:rPr lang="fr-FR" dirty="0"/>
              <a:t>. Idem entre </a:t>
            </a:r>
            <a:r>
              <a:rPr lang="fr-FR" i="1" dirty="0"/>
              <a:t>intéressé </a:t>
            </a:r>
            <a:r>
              <a:rPr lang="fr-FR" dirty="0"/>
              <a:t>et l’employé qui a émis la demande.</a:t>
            </a:r>
          </a:p>
          <a:p>
            <a:r>
              <a:rPr lang="fr-FR" dirty="0"/>
              <a:t>« </a:t>
            </a:r>
            <a:r>
              <a:rPr lang="fr-FR" b="1" dirty="0"/>
              <a:t>ou</a:t>
            </a:r>
            <a:r>
              <a:rPr lang="fr-FR" dirty="0"/>
              <a:t> »: l’accord ou le désaccord sont des spécialisations d’une entité </a:t>
            </a:r>
            <a:r>
              <a:rPr lang="fr-FR" i="1" dirty="0"/>
              <a:t>réponse </a:t>
            </a:r>
            <a:r>
              <a:rPr lang="fr-FR" dirty="0"/>
              <a:t>relative à la demande. </a:t>
            </a:r>
          </a:p>
          <a:p>
            <a:r>
              <a:rPr lang="fr-FR" b="1" dirty="0"/>
              <a:t>Verbes</a:t>
            </a:r>
            <a:r>
              <a:rPr lang="fr-FR" dirty="0"/>
              <a:t> : la demande est reçue par le responsable, puis instruite et enfin qualifiée. Il n’est pas question de dessiner trois associations pour modéliser toutes les actions que le responsable peut effectuer à propos de la demande. Au contraire, le diagramme de classes doit représenter une vue statique qui soit valable à tout moment. Nous renommons donc l’association entre </a:t>
            </a:r>
            <a:r>
              <a:rPr lang="fr-FR" i="1" dirty="0"/>
              <a:t>responsable </a:t>
            </a:r>
            <a:r>
              <a:rPr lang="fr-FR" dirty="0"/>
              <a:t>et </a:t>
            </a:r>
            <a:r>
              <a:rPr lang="fr-FR" i="1" dirty="0"/>
              <a:t>demande </a:t>
            </a:r>
            <a:r>
              <a:rPr lang="fr-FR" dirty="0"/>
              <a:t>avec un verbe plus neutre (</a:t>
            </a:r>
            <a:r>
              <a:rPr lang="fr-FR" i="1" dirty="0"/>
              <a:t>traiter</a:t>
            </a:r>
            <a:r>
              <a:rPr lang="fr-FR" dirty="0"/>
              <a:t>), et nous modifions les multiplicités en conséquence.</a:t>
            </a:r>
          </a:p>
          <a:p>
            <a:endParaRPr lang="fr-FR" dirty="0"/>
          </a:p>
          <a:p>
            <a:pPr marL="0" indent="0">
              <a:buNone/>
            </a:pPr>
            <a:r>
              <a:rPr lang="fr-FR" sz="2900" dirty="0"/>
              <a:t>Essayez avant de passer à la page suivante de faire votre diagramme d’objet!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5</a:t>
            </a:fld>
            <a:endParaRPr lang="fr-FR"/>
          </a:p>
        </p:txBody>
      </p:sp>
    </p:spTree>
    <p:extLst>
      <p:ext uri="{BB962C8B-B14F-4D97-AF65-F5344CB8AC3E}">
        <p14:creationId xmlns:p14="http://schemas.microsoft.com/office/powerpoint/2010/main" val="414914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82068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6</a:t>
            </a:fld>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6"/>
            <a:ext cx="3695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27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p:txBody>
          <a:bodyPr/>
          <a:lstStyle/>
          <a:p>
            <a:pPr marL="0" indent="0">
              <a:buNone/>
            </a:pPr>
            <a:r>
              <a:rPr lang="fr-FR" b="1" dirty="0"/>
              <a:t>&lt;&lt;En cas d’accord, le responsable recherche, dans le catalogue des formations agréées, un stage correspondant à la demande&gt;&gt;</a:t>
            </a:r>
          </a:p>
          <a:p>
            <a:pPr marL="0" indent="0">
              <a:buNone/>
            </a:pPr>
            <a:endParaRPr lang="fr-FR" dirty="0"/>
          </a:p>
          <a:p>
            <a:endParaRPr lang="fr-FR" dirty="0"/>
          </a:p>
          <a:p>
            <a:pPr marL="0" indent="0">
              <a:buNone/>
            </a:pPr>
            <a:r>
              <a:rPr lang="fr-FR" dirty="0"/>
              <a:t>Réalisez l’analyse linguistique et proposez un diagramme d’objet!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7</a:t>
            </a:fld>
            <a:endParaRPr lang="fr-FR"/>
          </a:p>
        </p:txBody>
      </p:sp>
    </p:spTree>
    <p:extLst>
      <p:ext uri="{BB962C8B-B14F-4D97-AF65-F5344CB8AC3E}">
        <p14:creationId xmlns:p14="http://schemas.microsoft.com/office/powerpoint/2010/main" val="1612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2908920"/>
          </a:xfrm>
        </p:spPr>
        <p:txBody>
          <a:bodyPr>
            <a:normAutofit fontScale="62500" lnSpcReduction="20000"/>
          </a:bodyPr>
          <a:lstStyle/>
          <a:p>
            <a:r>
              <a:rPr lang="fr-FR" dirty="0"/>
              <a:t>Correction</a:t>
            </a:r>
          </a:p>
          <a:p>
            <a:pPr lvl="1"/>
            <a:r>
              <a:rPr lang="fr-FR" dirty="0"/>
              <a:t>Noms et groupes nominaux: accord, responsable, catalogue, formation, stage, demande. </a:t>
            </a:r>
            <a:r>
              <a:rPr lang="fr-FR" i="1" dirty="0"/>
              <a:t>Accord</a:t>
            </a:r>
            <a:r>
              <a:rPr lang="fr-FR" dirty="0"/>
              <a:t>, </a:t>
            </a:r>
            <a:r>
              <a:rPr lang="fr-FR" i="1" dirty="0"/>
              <a:t>responsable </a:t>
            </a:r>
            <a:r>
              <a:rPr lang="fr-FR" dirty="0"/>
              <a:t>et </a:t>
            </a:r>
            <a:r>
              <a:rPr lang="fr-FR" i="1" dirty="0"/>
              <a:t>demande </a:t>
            </a:r>
            <a:r>
              <a:rPr lang="fr-FR" dirty="0"/>
              <a:t>ont été identifiés précédemment.</a:t>
            </a:r>
          </a:p>
          <a:p>
            <a:pPr lvl="1"/>
            <a:r>
              <a:rPr lang="fr-FR" dirty="0"/>
              <a:t>Conteneur: </a:t>
            </a:r>
            <a:r>
              <a:rPr lang="fr-FR" i="1" dirty="0"/>
              <a:t>catalogue </a:t>
            </a:r>
            <a:r>
              <a:rPr lang="fr-FR" dirty="0"/>
              <a:t>est un conteneur composé de </a:t>
            </a:r>
            <a:r>
              <a:rPr lang="fr-FR" i="1" dirty="0"/>
              <a:t>formations </a:t>
            </a:r>
            <a:r>
              <a:rPr lang="fr-FR" dirty="0"/>
              <a:t>. Les deux peuvent donner lieu à des entités, surtout si elles portent des attributs et des comportements. On a donc le choix entre une agrégation ou une composition. </a:t>
            </a:r>
          </a:p>
          <a:p>
            <a:pPr lvl="1"/>
            <a:r>
              <a:rPr lang="fr-FR" dirty="0"/>
              <a:t>Pluriel : le catalogue </a:t>
            </a:r>
            <a:r>
              <a:rPr lang="fr-FR" i="1" dirty="0"/>
              <a:t>des </a:t>
            </a:r>
            <a:r>
              <a:rPr lang="fr-FR" dirty="0"/>
              <a:t>formation</a:t>
            </a:r>
            <a:r>
              <a:rPr lang="fr-FR" i="1" dirty="0"/>
              <a:t>s</a:t>
            </a:r>
            <a:r>
              <a:rPr lang="fr-FR" dirty="0"/>
              <a:t>  signifie que le catalogue est composé de plusieurs entité formation donc on aura une multiplicité « 0..* » sur une association.</a:t>
            </a:r>
          </a:p>
          <a:p>
            <a:pPr lvl="1"/>
            <a:r>
              <a:rPr lang="fr-FR" dirty="0"/>
              <a:t>Verbes : les verbes correspondent souvent à des opérations effectuées sur les entités (le responsable </a:t>
            </a:r>
            <a:r>
              <a:rPr lang="fr-FR" i="1" dirty="0"/>
              <a:t>recherche</a:t>
            </a:r>
            <a:r>
              <a:rPr lang="fr-FR" dirty="0"/>
              <a:t>…). Ces actions ne se traduisent généralement pas dans le diagramme de classes d’analyse. Elles donnent en revanche des indications sur la dynamique, et peuvent donner lieu à des fragments de diagramme de séquence ou de communication.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8</a:t>
            </a:fld>
            <a:endParaRPr lang="fr-F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077072"/>
            <a:ext cx="36957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29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221088"/>
            <a:ext cx="32670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a:t>Analyse linguistique</a:t>
            </a:r>
          </a:p>
        </p:txBody>
      </p:sp>
      <p:sp>
        <p:nvSpPr>
          <p:cNvPr id="3" name="Espace réservé du contenu 2"/>
          <p:cNvSpPr>
            <a:spLocks noGrp="1"/>
          </p:cNvSpPr>
          <p:nvPr>
            <p:ph sz="quarter" idx="1"/>
          </p:nvPr>
        </p:nvSpPr>
        <p:spPr>
          <a:xfrm>
            <a:off x="457200" y="1600200"/>
            <a:ext cx="7467600" cy="2836912"/>
          </a:xfrm>
        </p:spPr>
        <p:txBody>
          <a:bodyPr>
            <a:normAutofit fontScale="92500" lnSpcReduction="10000"/>
          </a:bodyPr>
          <a:lstStyle/>
          <a:p>
            <a:r>
              <a:rPr lang="fr-FR" dirty="0"/>
              <a:t>Adjectifs : ils représentent soit des attributs d’une entité déjà identifiée, soit une possibilité de relation de généralisation. </a:t>
            </a:r>
          </a:p>
          <a:p>
            <a:r>
              <a:rPr lang="fr-FR" dirty="0"/>
              <a:t>Participes présents : ils indiquent souvent une association entre deux entités: « un stage </a:t>
            </a:r>
            <a:r>
              <a:rPr lang="fr-FR" i="1" dirty="0"/>
              <a:t>correspondant à </a:t>
            </a:r>
            <a:r>
              <a:rPr lang="fr-FR" dirty="0"/>
              <a:t>la demande » amène la création d’une association entre les entités </a:t>
            </a:r>
            <a:r>
              <a:rPr lang="fr-FR" i="1" dirty="0"/>
              <a:t>stage </a:t>
            </a:r>
            <a:r>
              <a:rPr lang="fr-FR" dirty="0"/>
              <a:t>et </a:t>
            </a:r>
            <a:r>
              <a:rPr lang="fr-FR" i="1" dirty="0"/>
              <a:t>demande</a:t>
            </a:r>
            <a:r>
              <a:rPr lang="fr-FR" dirty="0"/>
              <a:t>.</a:t>
            </a:r>
          </a:p>
          <a:p>
            <a:r>
              <a:rPr lang="fr-FR" dirty="0"/>
              <a:t>Synonyme: </a:t>
            </a:r>
            <a:r>
              <a:rPr lang="fr-FR" i="1" dirty="0"/>
              <a:t>formation </a:t>
            </a:r>
            <a:r>
              <a:rPr lang="fr-FR" dirty="0"/>
              <a:t>et </a:t>
            </a:r>
            <a:r>
              <a:rPr lang="fr-FR" i="1" dirty="0"/>
              <a:t>stage </a:t>
            </a:r>
            <a:r>
              <a:rPr lang="fr-FR" dirty="0"/>
              <a:t>sont des synonymes.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9</a:t>
            </a:fld>
            <a:endParaRPr lang="fr-FR"/>
          </a:p>
        </p:txBody>
      </p:sp>
    </p:spTree>
    <p:extLst>
      <p:ext uri="{BB962C8B-B14F-4D97-AF65-F5344CB8AC3E}">
        <p14:creationId xmlns:p14="http://schemas.microsoft.com/office/powerpoint/2010/main" val="224402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3128FA-739F-4C8F-98DC-C2E528E74E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F94727-6914-4328-8784-D967967E9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9DDE2BD-F29C-43AB-B117-0E9F9E3F4D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14103</TotalTime>
  <Words>1832</Words>
  <Application>Microsoft Office PowerPoint</Application>
  <PresentationFormat>Affichage à l'écran (4:3)</PresentationFormat>
  <Paragraphs>132</Paragraphs>
  <Slides>28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Century Schoolbook</vt:lpstr>
      <vt:lpstr>Wingdings</vt:lpstr>
      <vt:lpstr>Wingdings 2</vt:lpstr>
      <vt:lpstr>Oriel</vt:lpstr>
      <vt:lpstr>Le Processus Unified Partie CONCEPTION</vt:lpstr>
      <vt:lpstr>Cas d’étude: Système de gestion de demandes de formation</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Analyse linguistique</vt:lpstr>
      <vt:lpstr>Résultat final de l’analyse linguistique</vt:lpstr>
      <vt:lpstr>Structuration en paquet</vt:lpstr>
      <vt:lpstr>Structuration en paquet</vt:lpstr>
      <vt:lpstr>Correction </vt:lpstr>
      <vt:lpstr>Architecture en couches du système de gestion des demandes de formation</vt:lpstr>
      <vt:lpstr>Choisir un use case: Le use case Créer des formations</vt:lpstr>
      <vt:lpstr>Le use case &lt;&lt;Créer des formations&gt;&gt;</vt:lpstr>
      <vt:lpstr>Diagramme de collaboration</vt:lpstr>
      <vt:lpstr>Hiérarchie dans EA</vt:lpstr>
      <vt:lpstr>Diagramme d’interaction (séquence system ouvert)</vt:lpstr>
      <vt:lpstr>Diagramme de Communication ou Collaboration</vt:lpstr>
      <vt:lpstr>Diagramme de classe géneré</vt:lpstr>
      <vt:lpstr>Exercice: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crm</dc:creator>
  <cp:lastModifiedBy>LEGRAND Cyril</cp:lastModifiedBy>
  <cp:revision>126</cp:revision>
  <dcterms:created xsi:type="dcterms:W3CDTF">2012-11-30T08:27:35Z</dcterms:created>
  <dcterms:modified xsi:type="dcterms:W3CDTF">2022-10-10T10:55:28Z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