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0CCBE-906C-40E7-B7BC-29A974751A89}" type="datetimeFigureOut">
              <a:rPr lang="en-US" smtClean="0"/>
              <a:t>2017/9/28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D56FD3-B05A-438A-82A4-28113DB98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96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56FD3-B05A-438A-82A4-28113DB985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115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5FAAE-2F6A-4D2F-94C4-45C46DD263BD}" type="datetimeFigureOut">
              <a:rPr lang="en-US" smtClean="0"/>
              <a:t>2017/9/28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1FB9F-5DB1-4A73-8BCE-64562688E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783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5FAAE-2F6A-4D2F-94C4-45C46DD263BD}" type="datetimeFigureOut">
              <a:rPr lang="en-US" smtClean="0"/>
              <a:t>2017/9/28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1FB9F-5DB1-4A73-8BCE-64562688E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07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5FAAE-2F6A-4D2F-94C4-45C46DD263BD}" type="datetimeFigureOut">
              <a:rPr lang="en-US" smtClean="0"/>
              <a:t>2017/9/28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1FB9F-5DB1-4A73-8BCE-64562688E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298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5FAAE-2F6A-4D2F-94C4-45C46DD263BD}" type="datetimeFigureOut">
              <a:rPr lang="en-US" smtClean="0"/>
              <a:t>2017/9/28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1FB9F-5DB1-4A73-8BCE-64562688E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15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5FAAE-2F6A-4D2F-94C4-45C46DD263BD}" type="datetimeFigureOut">
              <a:rPr lang="en-US" smtClean="0"/>
              <a:t>2017/9/28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1FB9F-5DB1-4A73-8BCE-64562688E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82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5FAAE-2F6A-4D2F-94C4-45C46DD263BD}" type="datetimeFigureOut">
              <a:rPr lang="en-US" smtClean="0"/>
              <a:t>2017/9/28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1FB9F-5DB1-4A73-8BCE-64562688E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429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5FAAE-2F6A-4D2F-94C4-45C46DD263BD}" type="datetimeFigureOut">
              <a:rPr lang="en-US" smtClean="0"/>
              <a:t>2017/9/28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1FB9F-5DB1-4A73-8BCE-64562688E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65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5FAAE-2F6A-4D2F-94C4-45C46DD263BD}" type="datetimeFigureOut">
              <a:rPr lang="en-US" smtClean="0"/>
              <a:t>2017/9/28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1FB9F-5DB1-4A73-8BCE-64562688E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95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5FAAE-2F6A-4D2F-94C4-45C46DD263BD}" type="datetimeFigureOut">
              <a:rPr lang="en-US" smtClean="0"/>
              <a:t>2017/9/28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1FB9F-5DB1-4A73-8BCE-64562688E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005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5FAAE-2F6A-4D2F-94C4-45C46DD263BD}" type="datetimeFigureOut">
              <a:rPr lang="en-US" smtClean="0"/>
              <a:t>2017/9/28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1FB9F-5DB1-4A73-8BCE-64562688E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5FAAE-2F6A-4D2F-94C4-45C46DD263BD}" type="datetimeFigureOut">
              <a:rPr lang="en-US" smtClean="0"/>
              <a:t>2017/9/28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1FB9F-5DB1-4A73-8BCE-64562688E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78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5FAAE-2F6A-4D2F-94C4-45C46DD263BD}" type="datetimeFigureOut">
              <a:rPr lang="en-US" smtClean="0"/>
              <a:t>2017/9/28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1FB9F-5DB1-4A73-8BCE-64562688E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19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idu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8%B7%AF%E7%94%B1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://www.baidu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h.wikipedia.org/wiki/%E5%A4%9A%E6%92%AD" TargetMode="External"/><Relationship Id="rId5" Type="http://schemas.openxmlformats.org/officeDocument/2006/relationships/hyperlink" Target="https://zh.wikipedia.org/wiki/%E5%BB%A3%E6%92%AD_(%E7%B6%B2%E8%B7%AF)" TargetMode="External"/><Relationship Id="rId4" Type="http://schemas.openxmlformats.org/officeDocument/2006/relationships/hyperlink" Target="https://zh.wikipedia.org/wiki/%E7%BD%91%E7%BB%9C%E6%8B%93%E6%89%91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.shifen.com/" TargetMode="External"/><Relationship Id="rId2" Type="http://schemas.openxmlformats.org/officeDocument/2006/relationships/hyperlink" Target="http://www.baidu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5656" y="116632"/>
            <a:ext cx="5976664" cy="4350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DNS</a:t>
            </a:r>
            <a:r>
              <a:rPr lang="zh-CN" altLang="en-US" dirty="0" smtClean="0"/>
              <a:t>解析过程详解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5046" y="62068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域的划分：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04460" y="990020"/>
            <a:ext cx="7311956" cy="6387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 smtClean="0">
                <a:solidFill>
                  <a:srgbClr val="FFFF00"/>
                </a:solidFill>
              </a:rPr>
              <a:t>a</a:t>
            </a:r>
            <a:r>
              <a:rPr lang="en-US" altLang="zh-CN" sz="6000" dirty="0" smtClean="0"/>
              <a:t>.www.</a:t>
            </a:r>
            <a:r>
              <a:rPr lang="en-US" altLang="zh-CN" sz="6000" dirty="0" smtClean="0">
                <a:solidFill>
                  <a:srgbClr val="00B0F0"/>
                </a:solidFill>
              </a:rPr>
              <a:t>baidu.com</a:t>
            </a:r>
            <a:r>
              <a:rPr lang="en-US" altLang="zh-CN" sz="6000" dirty="0" smtClean="0">
                <a:solidFill>
                  <a:srgbClr val="00B050"/>
                </a:solidFill>
              </a:rPr>
              <a:t>.</a:t>
            </a:r>
            <a:endParaRPr lang="en-US" sz="6000" dirty="0">
              <a:solidFill>
                <a:srgbClr val="00B05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422015" y="1484784"/>
            <a:ext cx="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92975" y="2646534"/>
            <a:ext cx="2031325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根</a:t>
            </a:r>
            <a:r>
              <a:rPr lang="zh-CN" altLang="en-US" dirty="0" smtClean="0"/>
              <a:t>域（最后的点）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5076056" y="1628800"/>
            <a:ext cx="1296144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427984" y="2636912"/>
            <a:ext cx="2561599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Baidu.com</a:t>
            </a:r>
            <a:r>
              <a:rPr lang="zh-CN" altLang="en-US" dirty="0" smtClean="0"/>
              <a:t>顶级域名或者</a:t>
            </a:r>
            <a:endParaRPr lang="en-US" altLang="zh-CN" dirty="0" smtClean="0"/>
          </a:p>
          <a:p>
            <a:r>
              <a:rPr lang="zh-CN" altLang="en-US" dirty="0" smtClean="0"/>
              <a:t>叫一级域名</a:t>
            </a:r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>
            <a:off x="2483768" y="1628800"/>
            <a:ext cx="936104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11760" y="2636912"/>
            <a:ext cx="1713482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>
                <a:hlinkClick r:id="rId3"/>
              </a:rPr>
              <a:t>www.baidu.com</a:t>
            </a:r>
            <a:endParaRPr lang="en-US" altLang="zh-CN" dirty="0" smtClean="0"/>
          </a:p>
          <a:p>
            <a:r>
              <a:rPr lang="zh-CN" altLang="en-US" dirty="0"/>
              <a:t>二</a:t>
            </a:r>
            <a:r>
              <a:rPr lang="zh-CN" altLang="en-US" dirty="0" smtClean="0"/>
              <a:t>级域</a:t>
            </a:r>
            <a:endParaRPr lang="en-US" dirty="0"/>
          </a:p>
        </p:txBody>
      </p:sp>
      <p:sp>
        <p:nvSpPr>
          <p:cNvPr id="15" name="Down Arrow 14"/>
          <p:cNvSpPr/>
          <p:nvPr/>
        </p:nvSpPr>
        <p:spPr>
          <a:xfrm>
            <a:off x="1733629" y="1628799"/>
            <a:ext cx="377846" cy="11466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113106" y="2775411"/>
            <a:ext cx="124104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是主机名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29386" y="3342738"/>
            <a:ext cx="8291086" cy="307776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b="1" dirty="0" smtClean="0"/>
              <a:t>根域服务器</a:t>
            </a:r>
            <a:r>
              <a:rPr lang="zh-CN" altLang="en-US" dirty="0" smtClean="0"/>
              <a:t>，</a:t>
            </a:r>
            <a:r>
              <a:rPr lang="zh-CN" altLang="en-US" b="1" dirty="0" smtClean="0"/>
              <a:t>任播</a:t>
            </a:r>
            <a:r>
              <a:rPr lang="zh-CN" altLang="en-US" dirty="0" smtClean="0"/>
              <a:t>及</a:t>
            </a:r>
            <a:r>
              <a:rPr lang="en-US" altLang="zh-CN" b="1" dirty="0" smtClean="0"/>
              <a:t>13</a:t>
            </a:r>
            <a:r>
              <a:rPr lang="zh-CN" altLang="en-US" b="1" dirty="0" smtClean="0"/>
              <a:t>个</a:t>
            </a:r>
            <a:r>
              <a:rPr lang="en-US" altLang="zh-CN" b="1" dirty="0" smtClean="0"/>
              <a:t>IP</a:t>
            </a:r>
            <a:r>
              <a:rPr lang="zh-CN" altLang="en-US" b="1" dirty="0" smtClean="0"/>
              <a:t>地址</a:t>
            </a:r>
            <a:r>
              <a:rPr lang="zh-CN" altLang="en-US" dirty="0" smtClean="0"/>
              <a:t>解释：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z="1400" b="1" dirty="0"/>
              <a:t>根域名服务器</a:t>
            </a:r>
            <a:r>
              <a:rPr lang="zh-CN" altLang="en-US" sz="1400" dirty="0"/>
              <a:t>（英语：</a:t>
            </a:r>
            <a:r>
              <a:rPr lang="en-US" altLang="zh-CN" sz="1400" b="1" dirty="0"/>
              <a:t>root name server</a:t>
            </a:r>
            <a:r>
              <a:rPr lang="zh-CN" altLang="en-US" sz="1400" dirty="0"/>
              <a:t>）</a:t>
            </a:r>
            <a:r>
              <a:rPr lang="zh-CN" altLang="en-US" sz="1400" dirty="0" smtClean="0"/>
              <a:t>是</a:t>
            </a:r>
            <a:r>
              <a:rPr lang="zh-CN" altLang="en-US" sz="1400" dirty="0" smtClean="0">
                <a:solidFill>
                  <a:srgbClr val="0070C0"/>
                </a:solidFill>
              </a:rPr>
              <a:t>互联网域名解析系统</a:t>
            </a:r>
            <a:r>
              <a:rPr lang="zh-CN" altLang="en-US" sz="1400" dirty="0" smtClean="0"/>
              <a:t>（</a:t>
            </a:r>
            <a:r>
              <a:rPr lang="en-US" altLang="zh-CN" sz="1400" dirty="0"/>
              <a:t>DNS</a:t>
            </a:r>
            <a:r>
              <a:rPr lang="zh-CN" altLang="en-US" sz="1400" dirty="0"/>
              <a:t>）中最高级别</a:t>
            </a:r>
            <a:r>
              <a:rPr lang="zh-CN" altLang="en-US" sz="1400" dirty="0" smtClean="0"/>
              <a:t>的</a:t>
            </a:r>
            <a:r>
              <a:rPr lang="zh-CN" altLang="en-US" sz="1400" dirty="0" smtClean="0">
                <a:solidFill>
                  <a:srgbClr val="0070C0"/>
                </a:solidFill>
              </a:rPr>
              <a:t>域名服务器</a:t>
            </a:r>
            <a:r>
              <a:rPr lang="zh-CN" altLang="en-US" sz="1400" dirty="0" smtClean="0"/>
              <a:t>，</a:t>
            </a:r>
            <a:r>
              <a:rPr lang="zh-CN" altLang="en-US" sz="1400" dirty="0"/>
              <a:t>负责返回顶级域名的权威域名服务器的地址。截至</a:t>
            </a:r>
            <a:r>
              <a:rPr lang="en-US" altLang="zh-CN" sz="1400" dirty="0"/>
              <a:t>2014</a:t>
            </a:r>
            <a:r>
              <a:rPr lang="zh-CN" altLang="en-US" sz="1400" dirty="0"/>
              <a:t>年</a:t>
            </a:r>
            <a:r>
              <a:rPr lang="en-US" altLang="zh-CN" sz="1400" dirty="0"/>
              <a:t>10</a:t>
            </a:r>
            <a:r>
              <a:rPr lang="zh-CN" altLang="en-US" sz="1400" dirty="0"/>
              <a:t>月，全球有</a:t>
            </a:r>
            <a:r>
              <a:rPr lang="en-US" altLang="zh-CN" sz="1400" dirty="0"/>
              <a:t>504</a:t>
            </a:r>
            <a:r>
              <a:rPr lang="zh-CN" altLang="en-US" sz="1400" dirty="0"/>
              <a:t>台根服务器，被编号为</a:t>
            </a:r>
            <a:r>
              <a:rPr lang="en-US" altLang="zh-CN" sz="1400" dirty="0"/>
              <a:t>A</a:t>
            </a:r>
            <a:r>
              <a:rPr lang="zh-CN" altLang="en-US" sz="1400" dirty="0"/>
              <a:t>到</a:t>
            </a:r>
            <a:r>
              <a:rPr lang="en-US" altLang="zh-CN" sz="1400" dirty="0"/>
              <a:t>M</a:t>
            </a:r>
            <a:r>
              <a:rPr lang="zh-CN" altLang="en-US" sz="1400" dirty="0"/>
              <a:t>共</a:t>
            </a:r>
            <a:r>
              <a:rPr lang="en-US" altLang="zh-CN" sz="1400" dirty="0"/>
              <a:t>13</a:t>
            </a:r>
            <a:r>
              <a:rPr lang="zh-CN" altLang="en-US" sz="1400" dirty="0"/>
              <a:t>个标号。</a:t>
            </a:r>
          </a:p>
          <a:p>
            <a:r>
              <a:rPr lang="zh-CN" altLang="en-US" sz="1400" dirty="0"/>
              <a:t>大部分借</a:t>
            </a:r>
            <a:r>
              <a:rPr lang="zh-CN" altLang="en-US" sz="1400" dirty="0" smtClean="0"/>
              <a:t>由</a:t>
            </a:r>
            <a:r>
              <a:rPr lang="zh-CN" altLang="en-US" sz="1400" dirty="0" smtClean="0">
                <a:solidFill>
                  <a:srgbClr val="0070C0"/>
                </a:solidFill>
              </a:rPr>
              <a:t>任播</a:t>
            </a:r>
            <a:r>
              <a:rPr lang="zh-CN" altLang="en-US" sz="1400" dirty="0" smtClean="0"/>
              <a:t>（</a:t>
            </a:r>
            <a:r>
              <a:rPr lang="en-US" altLang="zh-CN" sz="1400" dirty="0" err="1"/>
              <a:t>Anycast</a:t>
            </a:r>
            <a:r>
              <a:rPr lang="zh-CN" altLang="en-US" sz="1400" dirty="0"/>
              <a:t>）技术，编号相同的根服务器使用同一个</a:t>
            </a:r>
            <a:r>
              <a:rPr lang="en-US" altLang="zh-CN" sz="1400" dirty="0"/>
              <a:t>IP</a:t>
            </a:r>
            <a:r>
              <a:rPr lang="zh-CN" altLang="en-US" sz="1400" dirty="0"/>
              <a:t>，</a:t>
            </a:r>
            <a:r>
              <a:rPr lang="en-US" altLang="zh-CN" sz="1400" dirty="0">
                <a:solidFill>
                  <a:srgbClr val="FF0000"/>
                </a:solidFill>
              </a:rPr>
              <a:t>504</a:t>
            </a:r>
            <a:r>
              <a:rPr lang="zh-CN" altLang="en-US" sz="1400" dirty="0">
                <a:solidFill>
                  <a:srgbClr val="FF0000"/>
                </a:solidFill>
              </a:rPr>
              <a:t>台根服务器总共只使用</a:t>
            </a:r>
            <a:r>
              <a:rPr lang="en-US" altLang="zh-CN" sz="1400" dirty="0">
                <a:solidFill>
                  <a:srgbClr val="FF0000"/>
                </a:solidFill>
              </a:rPr>
              <a:t>13</a:t>
            </a:r>
            <a:r>
              <a:rPr lang="zh-CN" altLang="en-US" sz="1400" dirty="0">
                <a:solidFill>
                  <a:srgbClr val="FF0000"/>
                </a:solidFill>
              </a:rPr>
              <a:t>个</a:t>
            </a:r>
            <a:r>
              <a:rPr lang="en-US" altLang="zh-CN" sz="1400" dirty="0">
                <a:solidFill>
                  <a:srgbClr val="FF0000"/>
                </a:solidFill>
              </a:rPr>
              <a:t>IP</a:t>
            </a:r>
            <a:r>
              <a:rPr lang="zh-CN" altLang="en-US" sz="1400" dirty="0"/>
              <a:t>，因此可以抵抗针对其所进行</a:t>
            </a:r>
            <a:r>
              <a:rPr lang="zh-CN" altLang="en-US" sz="1400" dirty="0" smtClean="0"/>
              <a:t>的</a:t>
            </a:r>
            <a:r>
              <a:rPr lang="zh-CN" altLang="en-US" sz="1400" dirty="0" smtClean="0">
                <a:solidFill>
                  <a:srgbClr val="0070C0"/>
                </a:solidFill>
              </a:rPr>
              <a:t>分布式拒绝服务攻击</a:t>
            </a:r>
            <a:r>
              <a:rPr lang="zh-CN" altLang="en-US" sz="1400" dirty="0" smtClean="0"/>
              <a:t>（</a:t>
            </a:r>
            <a:r>
              <a:rPr lang="en-US" altLang="zh-CN" sz="1400" dirty="0" err="1"/>
              <a:t>DDoS</a:t>
            </a:r>
            <a:r>
              <a:rPr lang="zh-CN" altLang="en-US" sz="1400" dirty="0" smtClean="0"/>
              <a:t>）。</a:t>
            </a:r>
            <a:endParaRPr lang="en-US" altLang="zh-CN" sz="1400" dirty="0" smtClean="0"/>
          </a:p>
          <a:p>
            <a:endParaRPr lang="zh-CN" altLang="en-US" sz="1400" dirty="0"/>
          </a:p>
          <a:p>
            <a:r>
              <a:rPr lang="zh-CN" altLang="en-US" sz="1400" dirty="0"/>
              <a:t>中国大陆在北京有三台编号为</a:t>
            </a:r>
            <a:r>
              <a:rPr lang="en-US" altLang="zh-CN" sz="1400" dirty="0"/>
              <a:t>L</a:t>
            </a:r>
            <a:r>
              <a:rPr lang="zh-CN" altLang="en-US" sz="1400" dirty="0" smtClean="0"/>
              <a:t>的</a:t>
            </a:r>
            <a:r>
              <a:rPr lang="zh-CN" altLang="en-US" sz="1400" dirty="0" smtClean="0">
                <a:solidFill>
                  <a:srgbClr val="0070C0"/>
                </a:solidFill>
              </a:rPr>
              <a:t>镜像</a:t>
            </a:r>
            <a:r>
              <a:rPr lang="zh-CN" altLang="en-US" sz="1400" dirty="0" smtClean="0"/>
              <a:t>，</a:t>
            </a:r>
            <a:r>
              <a:rPr lang="zh-CN" altLang="en-US" sz="1400" dirty="0"/>
              <a:t>编号为</a:t>
            </a:r>
            <a:r>
              <a:rPr lang="en-US" altLang="zh-CN" sz="1400" dirty="0"/>
              <a:t>F</a:t>
            </a:r>
            <a:r>
              <a:rPr lang="zh-CN" altLang="en-US" sz="1400" dirty="0"/>
              <a:t>、</a:t>
            </a:r>
            <a:r>
              <a:rPr lang="en-US" altLang="zh-CN" sz="1400" dirty="0"/>
              <a:t>I</a:t>
            </a:r>
            <a:r>
              <a:rPr lang="zh-CN" altLang="en-US" sz="1400" dirty="0"/>
              <a:t>、</a:t>
            </a:r>
            <a:r>
              <a:rPr lang="en-US" altLang="zh-CN" sz="1400" dirty="0"/>
              <a:t>J</a:t>
            </a:r>
            <a:r>
              <a:rPr lang="zh-CN" altLang="en-US" sz="1400" dirty="0"/>
              <a:t>的镜像各一台，共</a:t>
            </a:r>
            <a:r>
              <a:rPr lang="en-US" altLang="zh-CN" sz="1400" dirty="0"/>
              <a:t>6</a:t>
            </a:r>
            <a:r>
              <a:rPr lang="zh-CN" altLang="en-US" sz="1400" dirty="0"/>
              <a:t>台；香港有编号为</a:t>
            </a:r>
            <a:r>
              <a:rPr lang="en-US" altLang="zh-CN" sz="1400" dirty="0"/>
              <a:t>D</a:t>
            </a:r>
            <a:r>
              <a:rPr lang="zh-CN" altLang="en-US" sz="1400" dirty="0"/>
              <a:t>、</a:t>
            </a:r>
            <a:r>
              <a:rPr lang="en-US" altLang="zh-CN" sz="1400" dirty="0"/>
              <a:t>J</a:t>
            </a:r>
            <a:r>
              <a:rPr lang="zh-CN" altLang="en-US" sz="1400" dirty="0"/>
              <a:t>的镜像各</a:t>
            </a:r>
            <a:r>
              <a:rPr lang="en-US" altLang="zh-CN" sz="1400" dirty="0"/>
              <a:t>2</a:t>
            </a:r>
            <a:r>
              <a:rPr lang="zh-CN" altLang="en-US" sz="1400" dirty="0"/>
              <a:t>台，编号为</a:t>
            </a:r>
            <a:r>
              <a:rPr lang="en-US" altLang="zh-CN" sz="1400" dirty="0"/>
              <a:t>A</a:t>
            </a:r>
            <a:r>
              <a:rPr lang="zh-CN" altLang="en-US" sz="1400" dirty="0"/>
              <a:t>、</a:t>
            </a:r>
            <a:r>
              <a:rPr lang="en-US" altLang="zh-CN" sz="1400" dirty="0"/>
              <a:t>F</a:t>
            </a:r>
            <a:r>
              <a:rPr lang="zh-CN" altLang="en-US" sz="1400" dirty="0"/>
              <a:t>、</a:t>
            </a:r>
            <a:r>
              <a:rPr lang="en-US" altLang="zh-CN" sz="1400" dirty="0"/>
              <a:t>I</a:t>
            </a:r>
            <a:r>
              <a:rPr lang="zh-CN" altLang="en-US" sz="1400" dirty="0"/>
              <a:t>、</a:t>
            </a:r>
            <a:r>
              <a:rPr lang="en-US" altLang="zh-CN" sz="1400" dirty="0"/>
              <a:t>L</a:t>
            </a:r>
            <a:r>
              <a:rPr lang="zh-CN" altLang="en-US" sz="1400" dirty="0"/>
              <a:t>的镜像各一台，共</a:t>
            </a:r>
            <a:r>
              <a:rPr lang="en-US" altLang="zh-CN" sz="1400" dirty="0"/>
              <a:t>8</a:t>
            </a:r>
            <a:r>
              <a:rPr lang="zh-CN" altLang="en-US" sz="1400" dirty="0"/>
              <a:t>台；台湾则有编号为</a:t>
            </a:r>
            <a:r>
              <a:rPr lang="en-US" altLang="zh-CN" sz="1400" dirty="0"/>
              <a:t>F</a:t>
            </a:r>
            <a:r>
              <a:rPr lang="zh-CN" altLang="en-US" sz="1400" dirty="0"/>
              <a:t>、</a:t>
            </a:r>
            <a:r>
              <a:rPr lang="en-US" altLang="zh-CN" sz="1400" dirty="0"/>
              <a:t>I</a:t>
            </a:r>
            <a:r>
              <a:rPr lang="zh-CN" altLang="en-US" sz="1400" dirty="0"/>
              <a:t>、</a:t>
            </a:r>
            <a:r>
              <a:rPr lang="en-US" altLang="zh-CN" sz="1400" dirty="0"/>
              <a:t>J</a:t>
            </a:r>
            <a:r>
              <a:rPr lang="zh-CN" altLang="en-US" sz="1400" dirty="0"/>
              <a:t>的镜像各一台，共</a:t>
            </a:r>
            <a:r>
              <a:rPr lang="en-US" altLang="zh-CN" sz="1400" dirty="0"/>
              <a:t>3</a:t>
            </a:r>
            <a:r>
              <a:rPr lang="zh-CN" altLang="en-US" sz="1400" dirty="0"/>
              <a:t>台。</a:t>
            </a:r>
          </a:p>
          <a:p>
            <a:r>
              <a:rPr lang="zh-CN" altLang="en-US" sz="1400" dirty="0"/>
              <a:t>根</a:t>
            </a:r>
            <a:r>
              <a:rPr lang="zh-CN" altLang="en-US" sz="1400" dirty="0" smtClean="0"/>
              <a:t>据</a:t>
            </a:r>
            <a:r>
              <a:rPr lang="zh-CN" altLang="en-US" sz="1400" dirty="0" smtClean="0">
                <a:solidFill>
                  <a:srgbClr val="0070C0"/>
                </a:solidFill>
              </a:rPr>
              <a:t>中国国防报</a:t>
            </a:r>
            <a:r>
              <a:rPr lang="zh-CN" altLang="en-US" sz="1400" dirty="0" smtClean="0"/>
              <a:t>报</a:t>
            </a:r>
            <a:r>
              <a:rPr lang="zh-CN" altLang="en-US" sz="1400" dirty="0"/>
              <a:t>道，从</a:t>
            </a:r>
            <a:r>
              <a:rPr lang="en-US" altLang="zh-CN" sz="1400" dirty="0"/>
              <a:t>2006</a:t>
            </a:r>
            <a:r>
              <a:rPr lang="zh-CN" altLang="en-US" sz="1400" dirty="0"/>
              <a:t>年</a:t>
            </a:r>
            <a:r>
              <a:rPr lang="en-US" altLang="zh-CN" sz="1400" dirty="0"/>
              <a:t>3</a:t>
            </a:r>
            <a:r>
              <a:rPr lang="zh-CN" altLang="en-US" sz="1400" dirty="0"/>
              <a:t>月</a:t>
            </a:r>
            <a:r>
              <a:rPr lang="en-US" altLang="zh-CN" sz="1400" dirty="0"/>
              <a:t>1</a:t>
            </a:r>
            <a:r>
              <a:rPr lang="zh-CN" altLang="en-US" sz="1400" dirty="0"/>
              <a:t>日起，“</a:t>
            </a:r>
            <a:r>
              <a:rPr lang="en-US" altLang="zh-CN" sz="1400" dirty="0"/>
              <a:t>.</a:t>
            </a:r>
            <a:r>
              <a:rPr lang="en-US" altLang="zh-CN" sz="1400" dirty="0" err="1"/>
              <a:t>cn</a:t>
            </a:r>
            <a:r>
              <a:rPr lang="en-US" altLang="zh-CN" sz="1400" dirty="0"/>
              <a:t>”</a:t>
            </a:r>
            <a:r>
              <a:rPr lang="zh-CN" altLang="en-US" sz="1400" dirty="0"/>
              <a:t>域名下行政、科研及国防相关网站的域名解析均在中国大陆境内完成，不再依赖美国的根域名服务器。</a:t>
            </a:r>
          </a:p>
          <a:p>
            <a:r>
              <a:rPr lang="en-US" dirty="0" smtClean="0"/>
              <a:t>						</a:t>
            </a:r>
            <a:r>
              <a:rPr lang="en-US" altLang="zh-CN" dirty="0" smtClean="0"/>
              <a:t>--------</a:t>
            </a:r>
            <a:r>
              <a:rPr lang="zh-CN" altLang="en-US" sz="1200" dirty="0" smtClean="0"/>
              <a:t>信息来源     维基百科</a:t>
            </a:r>
            <a:endParaRPr lang="en-US" altLang="zh-CN" sz="1200" dirty="0" smtClean="0"/>
          </a:p>
        </p:txBody>
      </p:sp>
    </p:spTree>
    <p:extLst>
      <p:ext uri="{BB962C8B-B14F-4D97-AF65-F5344CB8AC3E}">
        <p14:creationId xmlns:p14="http://schemas.microsoft.com/office/powerpoint/2010/main" val="186527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2435989"/>
            <a:ext cx="5301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以解析    </a:t>
            </a:r>
            <a:r>
              <a:rPr lang="en-US" altLang="zh-CN" dirty="0" smtClean="0">
                <a:hlinkClick r:id="rId2"/>
              </a:rPr>
              <a:t>www.baidu.com</a:t>
            </a:r>
            <a:r>
              <a:rPr lang="en-US" altLang="zh-CN" dirty="0" smtClean="0"/>
              <a:t>. </a:t>
            </a:r>
            <a:r>
              <a:rPr lang="zh-CN" altLang="en-US" dirty="0" smtClean="0"/>
              <a:t>（最后有一点）</a:t>
            </a:r>
            <a:r>
              <a:rPr lang="en-US" altLang="zh-CN" dirty="0" smtClean="0"/>
              <a:t>     </a:t>
            </a:r>
            <a:r>
              <a:rPr lang="zh-CN" altLang="en-US" dirty="0"/>
              <a:t>为</a:t>
            </a:r>
            <a:r>
              <a:rPr lang="zh-CN" altLang="en-US" dirty="0" smtClean="0"/>
              <a:t>例：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404664"/>
            <a:ext cx="8640960" cy="2031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任播</a:t>
            </a:r>
            <a:r>
              <a:rPr lang="zh-TW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（英语：</a:t>
            </a:r>
            <a:r>
              <a:rPr lang="en-US" altLang="zh-TW" sz="14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anycast</a:t>
            </a:r>
            <a:r>
              <a:rPr lang="zh-TW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TW" altLang="en-US" sz="1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zh-TW" altLang="en-US" sz="14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</a:t>
            </a:r>
            <a:r>
              <a:rPr lang="zh-CN" altLang="en-US" sz="14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种网</a:t>
            </a:r>
            <a:r>
              <a:rPr lang="zh-TW" altLang="en-US" sz="14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路</a:t>
            </a:r>
            <a:r>
              <a:rPr lang="zh-TW" altLang="en-US" sz="1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定址和</a:t>
            </a:r>
            <a:r>
              <a:rPr lang="zh-TW" altLang="en-US" sz="1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rId3" tooltip="路由"/>
              </a:rPr>
              <a:t>路由</a:t>
            </a:r>
            <a:r>
              <a:rPr lang="zh-TW" altLang="en-US" sz="1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的策</a:t>
            </a:r>
            <a:r>
              <a:rPr lang="zh-TW" altLang="en-US" sz="14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略</a:t>
            </a:r>
            <a:r>
              <a:rPr lang="zh-CN" altLang="en-US" sz="14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TW" altLang="en-US" sz="14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使得</a:t>
            </a:r>
            <a:r>
              <a:rPr lang="zh-CN" altLang="en-US" sz="14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资料</a:t>
            </a:r>
            <a:r>
              <a:rPr lang="zh-TW" altLang="en-US" sz="14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可以</a:t>
            </a:r>
            <a:r>
              <a:rPr lang="zh-CN" altLang="en-US" sz="14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根据</a:t>
            </a:r>
            <a:r>
              <a:rPr lang="zh-TW" altLang="en-US" sz="14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rId4" tooltip="网络拓扑"/>
              </a:rPr>
              <a:t>路</a:t>
            </a:r>
            <a:r>
              <a:rPr lang="zh-TW" altLang="en-US" sz="1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rId4" tooltip="网络拓扑"/>
              </a:rPr>
              <a:t>由拓</a:t>
            </a:r>
            <a:r>
              <a:rPr lang="zh-TW" altLang="en-US" sz="14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rId4" tooltip="网络拓扑"/>
              </a:rPr>
              <a:t>扑</a:t>
            </a:r>
            <a:r>
              <a:rPr lang="zh-CN" altLang="en-US" sz="14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来</a:t>
            </a:r>
            <a:r>
              <a:rPr lang="zh-TW" altLang="en-US" sz="14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決</a:t>
            </a:r>
            <a:r>
              <a:rPr lang="zh-TW" altLang="en-US" sz="1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定送到“最近”或“最好”的目的</a:t>
            </a:r>
            <a:r>
              <a:rPr lang="zh-TW" altLang="en-US" sz="14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地</a:t>
            </a:r>
            <a:r>
              <a:rPr lang="zh-CN" altLang="en-US" sz="14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TW" altLang="en-US" sz="1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TW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任播</a:t>
            </a:r>
            <a:r>
              <a:rPr lang="zh-TW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与单播</a:t>
            </a:r>
            <a:r>
              <a:rPr lang="zh-TW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TW" sz="1400" dirty="0">
                <a:latin typeface="宋体" panose="02010600030101010101" pitchFamily="2" charset="-122"/>
                <a:ea typeface="宋体" panose="02010600030101010101" pitchFamily="2" charset="-122"/>
              </a:rPr>
              <a:t>unicast</a:t>
            </a:r>
            <a:r>
              <a:rPr lang="zh-TW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TW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hlinkClick r:id="rId5" tooltip="廣播 (網路)"/>
              </a:rPr>
              <a:t>广</a:t>
            </a:r>
            <a:r>
              <a:rPr lang="zh-TW" altLang="en-US" sz="1400" dirty="0">
                <a:latin typeface="宋体" panose="02010600030101010101" pitchFamily="2" charset="-122"/>
                <a:ea typeface="宋体" panose="02010600030101010101" pitchFamily="2" charset="-122"/>
                <a:hlinkClick r:id="rId5" tooltip="廣播 (網路)"/>
              </a:rPr>
              <a:t>播</a:t>
            </a:r>
            <a:r>
              <a:rPr lang="zh-TW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TW" sz="1400" dirty="0">
                <a:latin typeface="宋体" panose="02010600030101010101" pitchFamily="2" charset="-122"/>
                <a:ea typeface="宋体" panose="02010600030101010101" pitchFamily="2" charset="-122"/>
              </a:rPr>
              <a:t>broadcast</a:t>
            </a:r>
            <a:r>
              <a:rPr lang="zh-TW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）和</a:t>
            </a:r>
            <a:r>
              <a:rPr lang="zh-TW" altLang="en-US" sz="1400" dirty="0">
                <a:latin typeface="宋体" panose="02010600030101010101" pitchFamily="2" charset="-122"/>
                <a:ea typeface="宋体" panose="02010600030101010101" pitchFamily="2" charset="-122"/>
                <a:hlinkClick r:id="rId6" tooltip="多播"/>
              </a:rPr>
              <a:t>多播</a:t>
            </a:r>
            <a:r>
              <a:rPr lang="zh-TW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TW" sz="1400" dirty="0">
                <a:latin typeface="宋体" panose="02010600030101010101" pitchFamily="2" charset="-122"/>
                <a:ea typeface="宋体" panose="02010600030101010101" pitchFamily="2" charset="-122"/>
              </a:rPr>
              <a:t>multicast</a:t>
            </a:r>
            <a:r>
              <a:rPr lang="zh-TW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）不同的方</a:t>
            </a:r>
            <a:r>
              <a:rPr lang="zh-TW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式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TW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TW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单播</a:t>
            </a:r>
            <a:r>
              <a:rPr lang="zh-TW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TW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网路</a:t>
            </a:r>
            <a:r>
              <a:rPr lang="zh-TW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位</a:t>
            </a:r>
            <a:r>
              <a:rPr lang="zh-TW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址</a:t>
            </a:r>
            <a:r>
              <a:rPr lang="zh-TW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网路节点</a:t>
            </a:r>
            <a:r>
              <a:rPr lang="zh-TW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之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间</a:t>
            </a:r>
            <a:r>
              <a:rPr lang="zh-TW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存</a:t>
            </a:r>
            <a:r>
              <a:rPr lang="zh-TW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在一</a:t>
            </a:r>
            <a:r>
              <a:rPr lang="zh-TW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一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对应</a:t>
            </a:r>
            <a:r>
              <a:rPr lang="zh-TW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关系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TW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TW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广播</a:t>
            </a:r>
            <a:r>
              <a:rPr lang="zh-TW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zh-TW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多播</a:t>
            </a:r>
            <a:r>
              <a:rPr lang="zh-TW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TW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网路</a:t>
            </a:r>
            <a:r>
              <a:rPr lang="zh-TW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位</a:t>
            </a:r>
            <a:r>
              <a:rPr lang="zh-TW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址</a:t>
            </a:r>
            <a:r>
              <a:rPr lang="zh-TW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网路节点</a:t>
            </a:r>
            <a:r>
              <a:rPr lang="zh-TW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之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间</a:t>
            </a:r>
            <a:r>
              <a:rPr lang="zh-TW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存</a:t>
            </a:r>
            <a:r>
              <a:rPr lang="zh-TW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zh-TW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一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对</a:t>
            </a:r>
            <a:r>
              <a:rPr lang="zh-TW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多的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关系</a:t>
            </a:r>
            <a:r>
              <a:rPr lang="zh-TW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TW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每</a:t>
            </a:r>
            <a:r>
              <a:rPr lang="zh-TW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一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zh-TW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目</a:t>
            </a:r>
            <a:r>
              <a:rPr lang="zh-TW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的位</a:t>
            </a:r>
            <a:r>
              <a:rPr lang="zh-TW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址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对应</a:t>
            </a:r>
            <a:r>
              <a:rPr lang="zh-TW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一</a:t>
            </a:r>
            <a:r>
              <a:rPr lang="zh-TW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群接收可</a:t>
            </a:r>
            <a:r>
              <a:rPr lang="zh-TW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以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复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制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资讯</a:t>
            </a:r>
            <a:r>
              <a:rPr lang="zh-TW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节点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TW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TW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在任播</a:t>
            </a:r>
            <a:r>
              <a:rPr lang="zh-TW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TW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网路</a:t>
            </a:r>
            <a:r>
              <a:rPr lang="zh-TW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位</a:t>
            </a:r>
            <a:r>
              <a:rPr lang="zh-TW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址</a:t>
            </a:r>
            <a:r>
              <a:rPr lang="zh-TW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网路节点之间</a:t>
            </a:r>
            <a:r>
              <a:rPr lang="zh-TW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存</a:t>
            </a:r>
            <a:r>
              <a:rPr lang="zh-TW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zh-TW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一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对</a:t>
            </a:r>
            <a:r>
              <a:rPr lang="zh-TW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多的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关系</a:t>
            </a:r>
            <a:r>
              <a:rPr lang="zh-TW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TW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每一個位</a:t>
            </a:r>
            <a:r>
              <a:rPr lang="zh-TW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址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对应</a:t>
            </a:r>
            <a:r>
              <a:rPr lang="zh-TW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一</a:t>
            </a:r>
            <a:r>
              <a:rPr lang="zh-TW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群接</a:t>
            </a:r>
            <a:r>
              <a:rPr lang="zh-TW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收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节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点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TW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但</a:t>
            </a:r>
            <a:r>
              <a:rPr lang="zh-TW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在任</a:t>
            </a:r>
            <a:r>
              <a:rPr lang="zh-TW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何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给定时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间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TW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只</a:t>
            </a:r>
            <a:r>
              <a:rPr lang="zh-TW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有其中之一可以接收</a:t>
            </a:r>
            <a:r>
              <a:rPr lang="zh-TW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到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传送</a:t>
            </a:r>
            <a:r>
              <a:rPr lang="zh-TW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端</a:t>
            </a:r>
            <a:r>
              <a:rPr lang="zh-TW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來</a:t>
            </a:r>
            <a:r>
              <a:rPr lang="zh-TW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资讯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TW" sz="1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TW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					</a:t>
            </a:r>
            <a:r>
              <a:rPr lang="en-US" altLang="zh-CN" sz="1400" dirty="0" smtClean="0"/>
              <a:t>--------</a:t>
            </a:r>
            <a:r>
              <a:rPr lang="zh-CN" altLang="en-US" sz="1400" dirty="0" smtClean="0"/>
              <a:t>信息来源     维基百科</a:t>
            </a:r>
            <a:endParaRPr lang="en-US" altLang="zh-CN" sz="1400" dirty="0" smtClean="0"/>
          </a:p>
        </p:txBody>
      </p:sp>
      <p:pic>
        <p:nvPicPr>
          <p:cNvPr id="1026" name="Picture 2" descr="C:\Users\a268529\Desktop\DN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805321"/>
            <a:ext cx="8073717" cy="3691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084168" y="3143876"/>
            <a:ext cx="3059832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/>
              <a:t>这里其实准确来说不是</a:t>
            </a:r>
            <a:r>
              <a:rPr lang="en-US" altLang="zh-CN" sz="1400" dirty="0" smtClean="0"/>
              <a:t>ISP-DNS</a:t>
            </a:r>
            <a:r>
              <a:rPr lang="zh-CN" altLang="en-US" sz="1400" dirty="0" smtClean="0"/>
              <a:t>，而应该是用户自己电脑网络设置里的</a:t>
            </a:r>
            <a:r>
              <a:rPr lang="en-US" altLang="zh-CN" sz="1400" dirty="0" smtClean="0"/>
              <a:t>DNS</a:t>
            </a:r>
            <a:r>
              <a:rPr lang="zh-CN" altLang="en-US" sz="1400" dirty="0" smtClean="0"/>
              <a:t>，并不一定是</a:t>
            </a:r>
            <a:r>
              <a:rPr lang="en-US" altLang="zh-CN" sz="1400" dirty="0" smtClean="0"/>
              <a:t>ISPDNS</a:t>
            </a:r>
            <a:r>
              <a:rPr lang="zh-CN" altLang="en-US" sz="1400" dirty="0" smtClean="0"/>
              <a:t>。比如也有可能你手工设置了</a:t>
            </a:r>
            <a:r>
              <a:rPr lang="en-US" altLang="zh-CN" sz="1400" dirty="0" smtClean="0"/>
              <a:t>8.8.8.8</a:t>
            </a:r>
            <a:endParaRPr lang="en-US" sz="14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995936" y="3717032"/>
            <a:ext cx="2088232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2065" y="2805321"/>
            <a:ext cx="1313591" cy="12926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Isp</a:t>
            </a:r>
            <a:r>
              <a:rPr lang="en-US" altLang="zh-CN" sz="1200" dirty="0" smtClean="0"/>
              <a:t>:</a:t>
            </a:r>
            <a:r>
              <a:rPr lang="en-US" sz="1200" b="1" dirty="0"/>
              <a:t/>
            </a:r>
            <a:br>
              <a:rPr lang="en-US" sz="1200" b="1" dirty="0"/>
            </a:br>
            <a:r>
              <a:rPr lang="en-US" sz="1200" b="1" dirty="0"/>
              <a:t>Internet service </a:t>
            </a:r>
            <a:r>
              <a:rPr lang="en-US" sz="1200" b="1" dirty="0" smtClean="0"/>
              <a:t>provider</a:t>
            </a:r>
          </a:p>
          <a:p>
            <a:r>
              <a:rPr lang="zh-CN" altLang="en-US" sz="1200" dirty="0" smtClean="0"/>
              <a:t>服</a:t>
            </a:r>
            <a:r>
              <a:rPr lang="zh-CN" altLang="en-US" sz="1200" dirty="0"/>
              <a:t>务提供商</a:t>
            </a:r>
            <a:r>
              <a:rPr lang="en-US" altLang="zh-CN" sz="1200" dirty="0"/>
              <a:t>, </a:t>
            </a:r>
            <a:r>
              <a:rPr lang="zh-CN" altLang="en-US" sz="1200" dirty="0"/>
              <a:t>因特网提供商</a:t>
            </a:r>
          </a:p>
          <a:p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475656" y="3859743"/>
            <a:ext cx="1872208" cy="6493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-396552" y="4651070"/>
            <a:ext cx="1080120" cy="3621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-2387645" y="4723403"/>
            <a:ext cx="2034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不</a:t>
            </a:r>
            <a:r>
              <a:rPr lang="zh-CN" altLang="en-US" dirty="0" smtClean="0"/>
              <a:t>是</a:t>
            </a:r>
            <a:r>
              <a:rPr lang="en-US" altLang="zh-CN" dirty="0" smtClean="0"/>
              <a:t>13</a:t>
            </a:r>
            <a:r>
              <a:rPr lang="zh-CN" altLang="en-US" dirty="0" smtClean="0"/>
              <a:t>台服务器是</a:t>
            </a:r>
            <a:endParaRPr lang="en-US" altLang="zh-CN" dirty="0" smtClean="0"/>
          </a:p>
          <a:p>
            <a:r>
              <a:rPr lang="en-US" dirty="0" smtClean="0"/>
              <a:t>13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地址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37145" y="6396335"/>
            <a:ext cx="792671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Ps:</a:t>
            </a:r>
            <a:r>
              <a:rPr lang="zh-CN" altLang="en-US" sz="1200" dirty="0" smtClean="0"/>
              <a:t>本</a:t>
            </a:r>
            <a:r>
              <a:rPr lang="en-US" altLang="zh-CN" sz="1200" dirty="0" err="1" smtClean="0"/>
              <a:t>ppt</a:t>
            </a:r>
            <a:r>
              <a:rPr lang="zh-CN" altLang="en-US" sz="1200" dirty="0" smtClean="0"/>
              <a:t>中所提及的具体解析过程来源于以下网址：</a:t>
            </a:r>
            <a:endParaRPr lang="en-US" sz="1200" dirty="0" smtClean="0"/>
          </a:p>
          <a:p>
            <a:r>
              <a:rPr lang="en-US" sz="1200" u="sng" dirty="0" smtClean="0">
                <a:solidFill>
                  <a:srgbClr val="FF0000"/>
                </a:solidFill>
              </a:rPr>
              <a:t>http://blog.chinaunix.net/uid-28216282-id-3757849.html</a:t>
            </a:r>
            <a:endParaRPr lang="en-US" sz="12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13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15816" y="188640"/>
            <a:ext cx="237626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 smtClean="0"/>
              <a:t>用户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2915322" y="4149080"/>
            <a:ext cx="237626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/>
              <a:t> DNS</a:t>
            </a:r>
            <a:endParaRPr lang="en-US" sz="4000" dirty="0"/>
          </a:p>
        </p:txBody>
      </p:sp>
      <p:sp>
        <p:nvSpPr>
          <p:cNvPr id="6" name="Down Arrow 5"/>
          <p:cNvSpPr/>
          <p:nvPr/>
        </p:nvSpPr>
        <p:spPr>
          <a:xfrm>
            <a:off x="3059832" y="1124744"/>
            <a:ext cx="720080" cy="28803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 Arrow 7"/>
          <p:cNvSpPr/>
          <p:nvPr/>
        </p:nvSpPr>
        <p:spPr>
          <a:xfrm>
            <a:off x="4211960" y="1124744"/>
            <a:ext cx="864096" cy="288032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951836" y="21840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发送请求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76055" y="2103239"/>
            <a:ext cx="27238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若缓存中存在地址则返回</a:t>
            </a:r>
            <a:endParaRPr lang="en-US" altLang="zh-CN" dirty="0" smtClean="0"/>
          </a:p>
          <a:p>
            <a:r>
              <a:rPr lang="zh-CN" altLang="en-US" dirty="0"/>
              <a:t>但</a:t>
            </a:r>
            <a:r>
              <a:rPr lang="zh-CN" altLang="en-US" dirty="0" smtClean="0"/>
              <a:t>是会被标记为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非权威服务</a:t>
            </a:r>
            <a:r>
              <a:rPr lang="zh-CN" altLang="en-US" dirty="0" smtClean="0">
                <a:solidFill>
                  <a:srgbClr val="FF0000"/>
                </a:solidFill>
              </a:rPr>
              <a:t>器的应答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528" y="18864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上</a:t>
            </a:r>
            <a:r>
              <a:rPr lang="zh-CN" altLang="en-US" dirty="0" smtClean="0"/>
              <a:t>图中的①和②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7734" y="5851341"/>
            <a:ext cx="8093537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Ps:</a:t>
            </a:r>
            <a:r>
              <a:rPr lang="zh-CN" altLang="en-US" dirty="0" smtClean="0"/>
              <a:t>本</a:t>
            </a:r>
            <a:r>
              <a:rPr lang="en-US" altLang="zh-CN" dirty="0" err="1" smtClean="0"/>
              <a:t>ppt</a:t>
            </a:r>
            <a:r>
              <a:rPr lang="zh-CN" altLang="en-US" dirty="0" smtClean="0"/>
              <a:t>中所提及的具体解析过程来源于以下网址：</a:t>
            </a:r>
            <a:endParaRPr lang="en-US" dirty="0" smtClean="0"/>
          </a:p>
          <a:p>
            <a:r>
              <a:rPr lang="en-US" u="sng" dirty="0" smtClean="0">
                <a:solidFill>
                  <a:srgbClr val="FF0000"/>
                </a:solidFill>
              </a:rPr>
              <a:t>http://blog.chinaunix.net/uid-28216282-id-3757849.html</a:t>
            </a:r>
            <a:endParaRPr lang="en-US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01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7734" y="5851341"/>
            <a:ext cx="8093537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Ps:</a:t>
            </a:r>
            <a:r>
              <a:rPr lang="zh-CN" altLang="en-US" dirty="0" smtClean="0"/>
              <a:t>本</a:t>
            </a:r>
            <a:r>
              <a:rPr lang="en-US" altLang="zh-CN" dirty="0" err="1" smtClean="0"/>
              <a:t>ppt</a:t>
            </a:r>
            <a:r>
              <a:rPr lang="zh-CN" altLang="en-US" dirty="0" smtClean="0"/>
              <a:t>中所提及的具体解析过程来源于以下网址：</a:t>
            </a:r>
            <a:endParaRPr lang="en-US" dirty="0" smtClean="0"/>
          </a:p>
          <a:p>
            <a:r>
              <a:rPr lang="en-US" u="sng" dirty="0" smtClean="0">
                <a:solidFill>
                  <a:srgbClr val="FF0000"/>
                </a:solidFill>
              </a:rPr>
              <a:t>http://blog.chinaunix.net/uid-28216282-id-3757849.html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3528" y="908720"/>
            <a:ext cx="237626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/>
              <a:t> DNS</a:t>
            </a:r>
            <a:endParaRPr lang="en-US" sz="4000" dirty="0"/>
          </a:p>
        </p:txBody>
      </p:sp>
      <p:sp>
        <p:nvSpPr>
          <p:cNvPr id="7" name="Rectangle 6"/>
          <p:cNvSpPr/>
          <p:nvPr/>
        </p:nvSpPr>
        <p:spPr>
          <a:xfrm>
            <a:off x="5940152" y="908720"/>
            <a:ext cx="237626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/>
              <a:t>Root DNS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2132856"/>
            <a:ext cx="866634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③</a:t>
            </a:r>
            <a:r>
              <a:rPr lang="en-US" dirty="0" smtClean="0"/>
              <a:t>DNS</a:t>
            </a:r>
            <a:r>
              <a:rPr lang="zh-CN" altLang="en-US" dirty="0" smtClean="0"/>
              <a:t>先获取</a:t>
            </a:r>
            <a:r>
              <a:rPr lang="en-US" altLang="zh-CN" dirty="0" smtClean="0"/>
              <a:t>13</a:t>
            </a:r>
            <a:r>
              <a:rPr lang="zh-CN" altLang="en-US" dirty="0" smtClean="0"/>
              <a:t>个根域名服务器的地址（</a:t>
            </a:r>
            <a:r>
              <a:rPr lang="zh-CN" altLang="en-US" dirty="0"/>
              <a:t>直</a:t>
            </a:r>
            <a:r>
              <a:rPr lang="zh-CN" altLang="en-US" dirty="0" smtClean="0"/>
              <a:t>接绑定在它自己的配置文件里）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然后向其中一台发起请求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④根服务器返回</a:t>
            </a:r>
            <a:r>
              <a:rPr lang="en-US" altLang="zh-CN" dirty="0" smtClean="0"/>
              <a:t>com</a:t>
            </a:r>
            <a:r>
              <a:rPr lang="zh-CN" altLang="en-US" dirty="0" smtClean="0"/>
              <a:t>域中的记录（通常为</a:t>
            </a:r>
            <a:r>
              <a:rPr lang="en-US" altLang="zh-CN" dirty="0" smtClean="0"/>
              <a:t>13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⑤</a:t>
            </a:r>
            <a:r>
              <a:rPr lang="en-US" dirty="0" smtClean="0"/>
              <a:t>DNS</a:t>
            </a:r>
            <a:r>
              <a:rPr lang="zh-CN" altLang="en-US" dirty="0" smtClean="0"/>
              <a:t>再次请求，此时解析到</a:t>
            </a:r>
            <a:r>
              <a:rPr lang="en-US" altLang="zh-CN" dirty="0" smtClean="0"/>
              <a:t>baidu.com</a:t>
            </a:r>
            <a:r>
              <a:rPr lang="zh-CN" altLang="en-US" dirty="0" smtClean="0"/>
              <a:t>，⑥百度有四台顶级域的服务器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然后</a:t>
            </a:r>
            <a:r>
              <a:rPr lang="en-US" altLang="zh-CN" dirty="0" smtClean="0"/>
              <a:t>DNS</a:t>
            </a:r>
            <a:r>
              <a:rPr lang="zh-CN" altLang="en-US" dirty="0" smtClean="0"/>
              <a:t>再向百度的顶级域服务器请求，查到</a:t>
            </a:r>
            <a:r>
              <a:rPr lang="en-US" altLang="zh-CN" dirty="0" smtClean="0">
                <a:hlinkClick r:id="rId2"/>
              </a:rPr>
              <a:t>www.baidu.com</a:t>
            </a:r>
            <a:r>
              <a:rPr lang="zh-CN" altLang="en-US" dirty="0" smtClean="0"/>
              <a:t>这台主机，返回</a:t>
            </a:r>
            <a:r>
              <a:rPr lang="en-US" altLang="zh-CN" dirty="0" smtClean="0"/>
              <a:t>IP</a:t>
            </a:r>
          </a:p>
          <a:p>
            <a:endParaRPr lang="en-US" dirty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DNS</a:t>
            </a:r>
            <a:r>
              <a:rPr lang="zh-CN" altLang="en-US" dirty="0" smtClean="0"/>
              <a:t>拿到之后，返回给客户端，并且保存在高速缓存里面（没有别名的情况下）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⑦，⑧，⑨因为百度自己加入了别名 </a:t>
            </a:r>
            <a:r>
              <a:rPr lang="en-US" altLang="zh-CN" dirty="0" smtClean="0">
                <a:hlinkClick r:id="rId3"/>
              </a:rPr>
              <a:t>www.a.shifen.com</a:t>
            </a:r>
            <a:r>
              <a:rPr lang="zh-CN" altLang="en-US" dirty="0" smtClean="0"/>
              <a:t>在此不另做说明详情见原网址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25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998</Words>
  <Application>Microsoft Office PowerPoint</Application>
  <PresentationFormat>On-screen Show (4:3)</PresentationFormat>
  <Paragraphs>58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DNS解析过程详解</vt:lpstr>
      <vt:lpstr>PowerPoint Presentation</vt:lpstr>
      <vt:lpstr>PowerPoint Presentation</vt:lpstr>
      <vt:lpstr>PowerPoint Presentation</vt:lpstr>
    </vt:vector>
  </TitlesOfParts>
  <Company>Volvo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DNS解析过程详解</dc:title>
  <dc:creator>Xu Sunny (Consultant)</dc:creator>
  <cp:lastModifiedBy>Xu Sunny (Consultant)</cp:lastModifiedBy>
  <cp:revision>9</cp:revision>
  <dcterms:created xsi:type="dcterms:W3CDTF">2017-09-28T05:39:50Z</dcterms:created>
  <dcterms:modified xsi:type="dcterms:W3CDTF">2017-09-28T07:15:21Z</dcterms:modified>
</cp:coreProperties>
</file>