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572000" cy="2971800" type="hagakiCard"/>
  <p:notesSz cx="6858000" cy="9144000"/>
  <p:defaultTextStyle>
    <a:defPPr>
      <a:defRPr lang="ja-JP"/>
    </a:defPPr>
    <a:lvl1pPr marL="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21552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431048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646572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862096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07762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29314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1508669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1724193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2226" y="-384"/>
      </p:cViewPr>
      <p:guideLst>
        <p:guide orient="horz" pos="161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67650-FEC4-4D89-A87C-1A00CF4130B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712E5-0B07-42C7-9B13-3DDC454C4B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71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712E5-0B07-42C7-9B13-3DDC454C4B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6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4"/>
            <a:ext cx="3886200" cy="63701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3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0" y="119010"/>
            <a:ext cx="1028700" cy="253566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28600" y="119010"/>
            <a:ext cx="3009900" cy="253566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1909657"/>
            <a:ext cx="3886200" cy="590233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1157" y="1259576"/>
            <a:ext cx="3886200" cy="650081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55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310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465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620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76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9314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86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2419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3241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2016/6/30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65216"/>
            <a:ext cx="2020094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28600" y="942446"/>
            <a:ext cx="2020094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322513" y="665216"/>
            <a:ext cx="2020888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322513" y="942446"/>
            <a:ext cx="2020888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2016/6/30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2016/6/30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2016/6/30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18322"/>
            <a:ext cx="1504157" cy="50355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7525" y="118322"/>
            <a:ext cx="2555875" cy="253634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28600" y="621877"/>
            <a:ext cx="1504157" cy="203279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2016/6/30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080260"/>
            <a:ext cx="2743200" cy="24558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96144" y="265536"/>
            <a:ext cx="2743200" cy="1783080"/>
          </a:xfrm>
        </p:spPr>
        <p:txBody>
          <a:bodyPr/>
          <a:lstStyle>
            <a:lvl1pPr marL="0" indent="0">
              <a:buNone/>
              <a:defRPr sz="1500"/>
            </a:lvl1pPr>
            <a:lvl2pPr marL="215524" indent="0">
              <a:buNone/>
              <a:defRPr sz="1300"/>
            </a:lvl2pPr>
            <a:lvl3pPr marL="431048" indent="0">
              <a:buNone/>
              <a:defRPr sz="1100"/>
            </a:lvl3pPr>
            <a:lvl4pPr marL="646572" indent="0">
              <a:buNone/>
              <a:defRPr sz="900"/>
            </a:lvl4pPr>
            <a:lvl5pPr marL="862096" indent="0">
              <a:buNone/>
              <a:defRPr sz="900"/>
            </a:lvl5pPr>
            <a:lvl6pPr marL="1077620" indent="0">
              <a:buNone/>
              <a:defRPr sz="900"/>
            </a:lvl6pPr>
            <a:lvl7pPr marL="1293144" indent="0">
              <a:buNone/>
              <a:defRPr sz="900"/>
            </a:lvl7pPr>
            <a:lvl8pPr marL="1508669" indent="0">
              <a:buNone/>
              <a:defRPr sz="900"/>
            </a:lvl8pPr>
            <a:lvl9pPr marL="1724193" indent="0">
              <a:buNone/>
              <a:defRPr sz="9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96144" y="2325846"/>
            <a:ext cx="2743200" cy="34877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2016/6/30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28600" y="119010"/>
            <a:ext cx="4114800" cy="495300"/>
          </a:xfrm>
          <a:prstGeom prst="rect">
            <a:avLst/>
          </a:prstGeom>
        </p:spPr>
        <p:txBody>
          <a:bodyPr vert="horz" lIns="43105" tIns="21552" rIns="43105" bIns="21552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93420"/>
            <a:ext cx="4114800" cy="1961251"/>
          </a:xfrm>
          <a:prstGeom prst="rect">
            <a:avLst/>
          </a:prstGeom>
        </p:spPr>
        <p:txBody>
          <a:bodyPr vert="horz" lIns="43105" tIns="21552" rIns="43105" bIns="21552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28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2016/6/30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562100" y="2754418"/>
            <a:ext cx="1447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276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048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43" indent="-161643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227" indent="-134703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810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34" indent="-107762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9858" indent="-107762" algn="l" defTabSz="431048" rtl="0" eaLnBrk="1" latinLnBrk="0" hangingPunct="1">
        <a:spcBef>
          <a:spcPct val="20000"/>
        </a:spcBef>
        <a:buFont typeface="Arial" pitchFamily="34" charset="0"/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382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907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431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955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52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48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572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2096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62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314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669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4193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 title="abstract.png"/>
          <p:cNvGrpSpPr/>
          <p:nvPr/>
        </p:nvGrpSpPr>
        <p:grpSpPr>
          <a:xfrm>
            <a:off x="53752" y="59625"/>
            <a:ext cx="4433601" cy="2722419"/>
            <a:chOff x="53752" y="59625"/>
            <a:chExt cx="4433601" cy="2722419"/>
          </a:xfrm>
        </p:grpSpPr>
        <p:sp>
          <p:nvSpPr>
            <p:cNvPr id="15" name="正方形/長方形 14" title="abstract.png"/>
            <p:cNvSpPr/>
            <p:nvPr/>
          </p:nvSpPr>
          <p:spPr>
            <a:xfrm>
              <a:off x="1709936" y="62889"/>
              <a:ext cx="1208145" cy="8462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sz="5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PJ</a:t>
              </a:r>
              <a:r>
                <a:rPr lang="ja-JP" altLang="en-US" sz="5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成果物</a:t>
              </a:r>
              <a:r>
                <a:rPr lang="en-US" altLang="ja-JP" sz="5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5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</a:t>
              </a:r>
              <a:r>
                <a:rPr kumimoji="1" lang="en-US" altLang="ja-JP" sz="5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j</a:t>
              </a:r>
              <a:r>
                <a:rPr kumimoji="1" lang="en-US" altLang="ja-JP" sz="50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-web)</a:t>
              </a:r>
              <a:endParaRPr kumimoji="1" lang="en-US" altLang="ja-JP" sz="5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フローチャート : 複数書類 7"/>
            <p:cNvSpPr/>
            <p:nvPr/>
          </p:nvSpPr>
          <p:spPr>
            <a:xfrm>
              <a:off x="2358008" y="476055"/>
              <a:ext cx="491487" cy="374442"/>
            </a:xfrm>
            <a:prstGeom prst="flowChartMulti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</a:t>
              </a:r>
              <a:endParaRPr lang="en-US" altLang="ja-JP" sz="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sz="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r>
                <a:rPr lang="en-US" altLang="ja-JP" sz="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4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config</a:t>
              </a:r>
              <a:r>
                <a:rPr lang="en-US" altLang="ja-JP" sz="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25760" y="59625"/>
              <a:ext cx="1368151" cy="850211"/>
            </a:xfrm>
            <a:prstGeom prst="roundRect">
              <a:avLst>
                <a:gd name="adj" fmla="val 882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5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デフォルトコンフィグレーション（</a:t>
              </a:r>
              <a:r>
                <a:rPr lang="en-US" altLang="ja-JP" sz="5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jar)</a:t>
              </a:r>
              <a:endParaRPr kumimoji="1" lang="ja-JP" altLang="en-US" sz="5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" name="フローチャート : 複数書類 9"/>
            <p:cNvSpPr/>
            <p:nvPr/>
          </p:nvSpPr>
          <p:spPr>
            <a:xfrm>
              <a:off x="293617" y="262068"/>
              <a:ext cx="520398" cy="374442"/>
            </a:xfrm>
            <a:prstGeom prst="flowChartMulti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</a:t>
              </a:r>
              <a:r>
                <a:rPr lang="ja-JP" altLang="en-US" sz="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定義</a:t>
              </a:r>
              <a:r>
                <a:rPr lang="ja-JP" altLang="en-US" sz="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r>
                <a:rPr lang="en-US" altLang="ja-JP" sz="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(xml)</a:t>
              </a:r>
              <a:endParaRPr lang="ja-JP" altLang="en-US" sz="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37709" y="261325"/>
              <a:ext cx="34817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import</a:t>
              </a:r>
              <a:endParaRPr kumimoji="1"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" name="フローチャート : 書類 20"/>
            <p:cNvSpPr/>
            <p:nvPr/>
          </p:nvSpPr>
          <p:spPr>
            <a:xfrm>
              <a:off x="1789153" y="296995"/>
              <a:ext cx="457232" cy="296684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コンポーネント定義</a:t>
              </a:r>
              <a:r>
                <a:rPr lang="ja-JP" altLang="en-US" sz="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r>
                <a:rPr lang="en-US" altLang="ja-JP" sz="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(xml)</a:t>
              </a:r>
              <a:endParaRPr lang="ja-JP" altLang="en-US" sz="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フローチャート : 複数書類 19"/>
            <p:cNvSpPr/>
            <p:nvPr/>
          </p:nvSpPr>
          <p:spPr>
            <a:xfrm>
              <a:off x="892900" y="490235"/>
              <a:ext cx="520398" cy="374442"/>
            </a:xfrm>
            <a:prstGeom prst="flowChartMulti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</a:t>
              </a:r>
              <a:r>
                <a:rPr lang="en-US" altLang="ja-JP" sz="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4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config</a:t>
              </a:r>
              <a:r>
                <a:rPr lang="en-US" altLang="ja-JP" sz="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081844" y="637332"/>
              <a:ext cx="34817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import</a:t>
              </a:r>
              <a:endParaRPr kumimoji="1"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AutoShape 104"/>
            <p:cNvSpPr>
              <a:spLocks noChangeArrowheads="1"/>
            </p:cNvSpPr>
            <p:nvPr/>
          </p:nvSpPr>
          <p:spPr bwMode="auto">
            <a:xfrm>
              <a:off x="53752" y="1413892"/>
              <a:ext cx="2088232" cy="792088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1662"/>
                <a:gd name="connsiteX1" fmla="*/ 21600 w 21600"/>
                <a:gd name="connsiteY1" fmla="*/ 0 h 21662"/>
                <a:gd name="connsiteX2" fmla="*/ 21600 w 21600"/>
                <a:gd name="connsiteY2" fmla="*/ 19413 h 21662"/>
                <a:gd name="connsiteX3" fmla="*/ 0 w 21600"/>
                <a:gd name="connsiteY3" fmla="*/ 20172 h 21662"/>
                <a:gd name="connsiteX4" fmla="*/ 0 w 21600"/>
                <a:gd name="connsiteY4" fmla="*/ 0 h 21662"/>
                <a:gd name="connsiteX0" fmla="*/ 55 w 21655"/>
                <a:gd name="connsiteY0" fmla="*/ 0 h 21662"/>
                <a:gd name="connsiteX1" fmla="*/ 21655 w 21655"/>
                <a:gd name="connsiteY1" fmla="*/ 0 h 21662"/>
                <a:gd name="connsiteX2" fmla="*/ 21655 w 21655"/>
                <a:gd name="connsiteY2" fmla="*/ 19413 h 21662"/>
                <a:gd name="connsiteX3" fmla="*/ 55 w 21655"/>
                <a:gd name="connsiteY3" fmla="*/ 20172 h 21662"/>
                <a:gd name="connsiteX4" fmla="*/ 0 w 21655"/>
                <a:gd name="connsiteY4" fmla="*/ 9521 h 21662"/>
                <a:gd name="connsiteX5" fmla="*/ 55 w 21655"/>
                <a:gd name="connsiteY5" fmla="*/ 0 h 21662"/>
                <a:gd name="connsiteX0" fmla="*/ 55 w 21655"/>
                <a:gd name="connsiteY0" fmla="*/ 0 h 21662"/>
                <a:gd name="connsiteX1" fmla="*/ 10729 w 21655"/>
                <a:gd name="connsiteY1" fmla="*/ 4 h 21662"/>
                <a:gd name="connsiteX2" fmla="*/ 21655 w 21655"/>
                <a:gd name="connsiteY2" fmla="*/ 0 h 21662"/>
                <a:gd name="connsiteX3" fmla="*/ 21655 w 21655"/>
                <a:gd name="connsiteY3" fmla="*/ 19413 h 21662"/>
                <a:gd name="connsiteX4" fmla="*/ 55 w 21655"/>
                <a:gd name="connsiteY4" fmla="*/ 20172 h 21662"/>
                <a:gd name="connsiteX5" fmla="*/ 0 w 21655"/>
                <a:gd name="connsiteY5" fmla="*/ 9521 h 21662"/>
                <a:gd name="connsiteX6" fmla="*/ 55 w 21655"/>
                <a:gd name="connsiteY6" fmla="*/ 0 h 2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5" h="21662">
                  <a:moveTo>
                    <a:pt x="55" y="0"/>
                  </a:moveTo>
                  <a:lnTo>
                    <a:pt x="10729" y="4"/>
                  </a:lnTo>
                  <a:lnTo>
                    <a:pt x="21655" y="0"/>
                  </a:lnTo>
                  <a:lnTo>
                    <a:pt x="21655" y="19413"/>
                  </a:lnTo>
                  <a:cubicBezTo>
                    <a:pt x="10855" y="19413"/>
                    <a:pt x="10855" y="23922"/>
                    <a:pt x="55" y="20172"/>
                  </a:cubicBezTo>
                  <a:cubicBezTo>
                    <a:pt x="37" y="16622"/>
                    <a:pt x="18" y="13071"/>
                    <a:pt x="0" y="9521"/>
                  </a:cubicBezTo>
                  <a:cubicBezTo>
                    <a:pt x="18" y="6347"/>
                    <a:pt x="37" y="3174"/>
                    <a:pt x="55" y="0"/>
                  </a:cubicBez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&lt;!--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 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&lt;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config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-file file="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/schema/code-table-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schema.config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 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ja-JP" altLang="en-US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&lt;!--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コード名称テーブルのスキーマ情報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&lt;property name="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codeNameSchema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&lt;component class="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nablarch.common.code.schema.CodeNameSchema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&lt;property name="</a:t>
              </a:r>
              <a:r>
                <a:rPr lang="en-US" altLang="ja-JP" sz="400" dirty="0" err="1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tableName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“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  value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="</a:t>
              </a:r>
              <a:r>
                <a:rPr lang="en-US" altLang="ja-JP" sz="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${nablarch.codeNameTable.name}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&lt;!--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中略 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&lt;/component&gt;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&lt;/property&gt;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&lt;/component&gt;</a:t>
              </a:r>
              <a:endParaRPr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Rectangle 268"/>
            <p:cNvSpPr>
              <a:spLocks noChangeArrowheads="1"/>
            </p:cNvSpPr>
            <p:nvPr/>
          </p:nvSpPr>
          <p:spPr bwMode="auto">
            <a:xfrm>
              <a:off x="629816" y="2282795"/>
              <a:ext cx="719926" cy="211217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99" mc:Ignorable="a14" a14:legacySpreadsheetColorIndex="43"/>
            </a:soli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プレースホルダー</a:t>
              </a:r>
              <a:r>
                <a:rPr lang="en-US" altLang="ja-JP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環境設定ファイルで変更可能な</a:t>
              </a:r>
              <a:r>
                <a:rPr lang="ja-JP" altLang="en-US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項</a:t>
              </a:r>
              <a:r>
                <a:rPr lang="en-US" altLang="ja-JP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8" name="AutoShape 269"/>
            <p:cNvCxnSpPr>
              <a:cxnSpLocks noChangeShapeType="1"/>
            </p:cNvCxnSpPr>
            <p:nvPr/>
          </p:nvCxnSpPr>
          <p:spPr bwMode="auto">
            <a:xfrm flipH="1">
              <a:off x="197768" y="649893"/>
              <a:ext cx="216024" cy="763999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AutoShape 104"/>
            <p:cNvSpPr>
              <a:spLocks noChangeArrowheads="1"/>
            </p:cNvSpPr>
            <p:nvPr/>
          </p:nvSpPr>
          <p:spPr bwMode="auto">
            <a:xfrm>
              <a:off x="413792" y="967773"/>
              <a:ext cx="1224136" cy="184488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1662"/>
                <a:gd name="connsiteX1" fmla="*/ 21600 w 21600"/>
                <a:gd name="connsiteY1" fmla="*/ 0 h 21662"/>
                <a:gd name="connsiteX2" fmla="*/ 21600 w 21600"/>
                <a:gd name="connsiteY2" fmla="*/ 19413 h 21662"/>
                <a:gd name="connsiteX3" fmla="*/ 0 w 21600"/>
                <a:gd name="connsiteY3" fmla="*/ 20172 h 21662"/>
                <a:gd name="connsiteX4" fmla="*/ 0 w 21600"/>
                <a:gd name="connsiteY4" fmla="*/ 0 h 21662"/>
                <a:gd name="connsiteX0" fmla="*/ 55 w 21655"/>
                <a:gd name="connsiteY0" fmla="*/ 0 h 21662"/>
                <a:gd name="connsiteX1" fmla="*/ 21655 w 21655"/>
                <a:gd name="connsiteY1" fmla="*/ 0 h 21662"/>
                <a:gd name="connsiteX2" fmla="*/ 21655 w 21655"/>
                <a:gd name="connsiteY2" fmla="*/ 19413 h 21662"/>
                <a:gd name="connsiteX3" fmla="*/ 55 w 21655"/>
                <a:gd name="connsiteY3" fmla="*/ 20172 h 21662"/>
                <a:gd name="connsiteX4" fmla="*/ 0 w 21655"/>
                <a:gd name="connsiteY4" fmla="*/ 9521 h 21662"/>
                <a:gd name="connsiteX5" fmla="*/ 55 w 21655"/>
                <a:gd name="connsiteY5" fmla="*/ 0 h 21662"/>
                <a:gd name="connsiteX0" fmla="*/ 55 w 21655"/>
                <a:gd name="connsiteY0" fmla="*/ 0 h 21662"/>
                <a:gd name="connsiteX1" fmla="*/ 10729 w 21655"/>
                <a:gd name="connsiteY1" fmla="*/ 4 h 21662"/>
                <a:gd name="connsiteX2" fmla="*/ 21655 w 21655"/>
                <a:gd name="connsiteY2" fmla="*/ 0 h 21662"/>
                <a:gd name="connsiteX3" fmla="*/ 21655 w 21655"/>
                <a:gd name="connsiteY3" fmla="*/ 19413 h 21662"/>
                <a:gd name="connsiteX4" fmla="*/ 55 w 21655"/>
                <a:gd name="connsiteY4" fmla="*/ 20172 h 21662"/>
                <a:gd name="connsiteX5" fmla="*/ 0 w 21655"/>
                <a:gd name="connsiteY5" fmla="*/ 9521 h 21662"/>
                <a:gd name="connsiteX6" fmla="*/ 55 w 21655"/>
                <a:gd name="connsiteY6" fmla="*/ 0 h 2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5" h="21662">
                  <a:moveTo>
                    <a:pt x="55" y="0"/>
                  </a:moveTo>
                  <a:lnTo>
                    <a:pt x="10729" y="4"/>
                  </a:lnTo>
                  <a:lnTo>
                    <a:pt x="21655" y="0"/>
                  </a:lnTo>
                  <a:lnTo>
                    <a:pt x="21655" y="19413"/>
                  </a:lnTo>
                  <a:cubicBezTo>
                    <a:pt x="10855" y="19413"/>
                    <a:pt x="10855" y="23922"/>
                    <a:pt x="55" y="20172"/>
                  </a:cubicBezTo>
                  <a:cubicBezTo>
                    <a:pt x="37" y="16622"/>
                    <a:pt x="18" y="13071"/>
                    <a:pt x="0" y="9521"/>
                  </a:cubicBezTo>
                  <a:cubicBezTo>
                    <a:pt x="18" y="6347"/>
                    <a:pt x="37" y="3174"/>
                    <a:pt x="55" y="0"/>
                  </a:cubicBez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nablarch.codeNameTable.name=</a:t>
              </a:r>
              <a:r>
                <a:rPr lang="en-US" altLang="ja-JP" sz="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CODE_NAME</a:t>
              </a:r>
              <a:endParaRPr lang="en-US" altLang="ja-JP" sz="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6" name="AutoShape 269"/>
            <p:cNvCxnSpPr>
              <a:cxnSpLocks noChangeShapeType="1"/>
              <a:stCxn id="43" idx="1"/>
              <a:endCxn id="20" idx="2"/>
            </p:cNvCxnSpPr>
            <p:nvPr/>
          </p:nvCxnSpPr>
          <p:spPr bwMode="auto">
            <a:xfrm flipV="1">
              <a:off x="1020292" y="850497"/>
              <a:ext cx="96620" cy="117310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ctangle 268"/>
            <p:cNvSpPr>
              <a:spLocks noChangeArrowheads="1"/>
            </p:cNvSpPr>
            <p:nvPr/>
          </p:nvSpPr>
          <p:spPr bwMode="auto">
            <a:xfrm>
              <a:off x="918002" y="1203569"/>
              <a:ext cx="719926" cy="105608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99" mc:Ignorable="a14" a14:legacySpreadsheetColorIndex="43"/>
            </a:soli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プレースホルダーの設定値</a:t>
              </a:r>
              <a:endParaRPr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2" name="AutoShape 269"/>
            <p:cNvCxnSpPr>
              <a:cxnSpLocks noChangeShapeType="1"/>
              <a:endCxn id="51" idx="0"/>
            </p:cNvCxnSpPr>
            <p:nvPr/>
          </p:nvCxnSpPr>
          <p:spPr bwMode="auto">
            <a:xfrm flipH="1">
              <a:off x="1277965" y="1060017"/>
              <a:ext cx="19151" cy="143552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105"/>
            <p:cNvCxnSpPr>
              <a:cxnSpLocks noChangeShapeType="1"/>
              <a:stCxn id="10" idx="2"/>
              <a:endCxn id="20" idx="1"/>
            </p:cNvCxnSpPr>
            <p:nvPr/>
          </p:nvCxnSpPr>
          <p:spPr bwMode="auto">
            <a:xfrm>
              <a:off x="517629" y="622330"/>
              <a:ext cx="375271" cy="55126"/>
            </a:xfrm>
            <a:prstGeom prst="straightConnector1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05"/>
            <p:cNvCxnSpPr>
              <a:cxnSpLocks noChangeShapeType="1"/>
              <a:stCxn id="21" idx="1"/>
              <a:endCxn id="10" idx="3"/>
            </p:cNvCxnSpPr>
            <p:nvPr/>
          </p:nvCxnSpPr>
          <p:spPr bwMode="auto">
            <a:xfrm flipH="1">
              <a:off x="814015" y="445337"/>
              <a:ext cx="975138" cy="3952"/>
            </a:xfrm>
            <a:prstGeom prst="straightConnector1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05"/>
            <p:cNvCxnSpPr>
              <a:cxnSpLocks noChangeShapeType="1"/>
              <a:endCxn id="8" idx="1"/>
            </p:cNvCxnSpPr>
            <p:nvPr/>
          </p:nvCxnSpPr>
          <p:spPr bwMode="auto">
            <a:xfrm>
              <a:off x="2069976" y="554306"/>
              <a:ext cx="288032" cy="108970"/>
            </a:xfrm>
            <a:prstGeom prst="straightConnector1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テキスト ボックス 78"/>
            <p:cNvSpPr txBox="1"/>
            <p:nvPr/>
          </p:nvSpPr>
          <p:spPr>
            <a:xfrm>
              <a:off x="491733" y="653713"/>
              <a:ext cx="34817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import</a:t>
              </a:r>
              <a:endParaRPr kumimoji="1"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AutoShape 104"/>
            <p:cNvSpPr>
              <a:spLocks noChangeArrowheads="1"/>
            </p:cNvSpPr>
            <p:nvPr/>
          </p:nvSpPr>
          <p:spPr bwMode="auto">
            <a:xfrm>
              <a:off x="2213992" y="1413157"/>
              <a:ext cx="2216323" cy="1368887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1662"/>
                <a:gd name="connsiteX1" fmla="*/ 21600 w 21600"/>
                <a:gd name="connsiteY1" fmla="*/ 0 h 21662"/>
                <a:gd name="connsiteX2" fmla="*/ 21600 w 21600"/>
                <a:gd name="connsiteY2" fmla="*/ 19413 h 21662"/>
                <a:gd name="connsiteX3" fmla="*/ 0 w 21600"/>
                <a:gd name="connsiteY3" fmla="*/ 20172 h 21662"/>
                <a:gd name="connsiteX4" fmla="*/ 0 w 21600"/>
                <a:gd name="connsiteY4" fmla="*/ 0 h 21662"/>
                <a:gd name="connsiteX0" fmla="*/ 55 w 21655"/>
                <a:gd name="connsiteY0" fmla="*/ 0 h 21662"/>
                <a:gd name="connsiteX1" fmla="*/ 21655 w 21655"/>
                <a:gd name="connsiteY1" fmla="*/ 0 h 21662"/>
                <a:gd name="connsiteX2" fmla="*/ 21655 w 21655"/>
                <a:gd name="connsiteY2" fmla="*/ 19413 h 21662"/>
                <a:gd name="connsiteX3" fmla="*/ 55 w 21655"/>
                <a:gd name="connsiteY3" fmla="*/ 20172 h 21662"/>
                <a:gd name="connsiteX4" fmla="*/ 0 w 21655"/>
                <a:gd name="connsiteY4" fmla="*/ 9521 h 21662"/>
                <a:gd name="connsiteX5" fmla="*/ 55 w 21655"/>
                <a:gd name="connsiteY5" fmla="*/ 0 h 21662"/>
                <a:gd name="connsiteX0" fmla="*/ 55 w 21655"/>
                <a:gd name="connsiteY0" fmla="*/ 0 h 21662"/>
                <a:gd name="connsiteX1" fmla="*/ 10729 w 21655"/>
                <a:gd name="connsiteY1" fmla="*/ 4 h 21662"/>
                <a:gd name="connsiteX2" fmla="*/ 21655 w 21655"/>
                <a:gd name="connsiteY2" fmla="*/ 0 h 21662"/>
                <a:gd name="connsiteX3" fmla="*/ 21655 w 21655"/>
                <a:gd name="connsiteY3" fmla="*/ 19413 h 21662"/>
                <a:gd name="connsiteX4" fmla="*/ 55 w 21655"/>
                <a:gd name="connsiteY4" fmla="*/ 20172 h 21662"/>
                <a:gd name="connsiteX5" fmla="*/ 0 w 21655"/>
                <a:gd name="connsiteY5" fmla="*/ 9521 h 21662"/>
                <a:gd name="connsiteX6" fmla="*/ 55 w 21655"/>
                <a:gd name="connsiteY6" fmla="*/ 0 h 2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5" h="21662">
                  <a:moveTo>
                    <a:pt x="55" y="0"/>
                  </a:moveTo>
                  <a:lnTo>
                    <a:pt x="10729" y="4"/>
                  </a:lnTo>
                  <a:lnTo>
                    <a:pt x="21655" y="0"/>
                  </a:lnTo>
                  <a:lnTo>
                    <a:pt x="21655" y="19413"/>
                  </a:lnTo>
                  <a:cubicBezTo>
                    <a:pt x="10855" y="19413"/>
                    <a:pt x="10855" y="23922"/>
                    <a:pt x="55" y="20172"/>
                  </a:cubicBezTo>
                  <a:cubicBezTo>
                    <a:pt x="37" y="16622"/>
                    <a:pt x="18" y="13071"/>
                    <a:pt x="0" y="9521"/>
                  </a:cubicBezTo>
                  <a:cubicBezTo>
                    <a:pt x="18" y="6347"/>
                    <a:pt x="37" y="3174"/>
                    <a:pt x="55" y="0"/>
                  </a:cubicBez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&lt;!--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&lt;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config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-file file="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common.config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 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&lt;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config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-file file="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env.config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 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/&gt;</a:t>
              </a:r>
            </a:p>
            <a:p>
              <a:pPr>
                <a:lnSpc>
                  <a:spcPts val="471"/>
                </a:lnSpc>
                <a:defRPr sz="1000"/>
              </a:pPr>
              <a:endParaRPr lang="en-US" altLang="ja-JP" sz="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ja-JP" altLang="en-US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&lt;!– </a:t>
              </a:r>
              <a:r>
                <a:rPr lang="ja-JP" altLang="en-US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デフォルトコンフィギュレーション中のファイル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  <a:endParaRPr lang="en-US" altLang="ja-JP" sz="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&lt;import file="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/common/code.xml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"/&gt;</a:t>
              </a:r>
            </a:p>
            <a:p>
              <a:pPr>
                <a:lnSpc>
                  <a:spcPts val="471"/>
                </a:lnSpc>
                <a:defRPr sz="1000"/>
              </a:pPr>
              <a:endParaRPr lang="en-US" altLang="ja-JP" sz="4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ts val="471"/>
                </a:lnSpc>
                <a:defRPr sz="1000"/>
              </a:pP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ja-JP" altLang="en-US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&lt;!– </a:t>
              </a:r>
              <a:r>
                <a:rPr lang="ja-JP" altLang="en-US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ハンドラキュー定義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&lt;component name="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webFrontController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     class="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nablarch.fw.web.servlet.WebFrontController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"&gt;</a:t>
              </a:r>
              <a:endParaRPr lang="en-US" altLang="ja-JP" sz="4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ja-JP" altLang="en-US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&lt;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property name="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handlerQueue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"&gt;</a:t>
              </a:r>
              <a:endParaRPr lang="en-US" altLang="ja-JP" sz="4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ts val="471"/>
                </a:lnSpc>
                <a:defRPr sz="1000"/>
              </a:pPr>
              <a:r>
                <a:rPr lang="ja-JP" altLang="en-US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&lt;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list&gt;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&lt;component class="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nablarch.fw.handler.GlobalErrorHandler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&lt;component class="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nablarch.fw.web.handler.HttpCharacterEncodingHandler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&lt;component class="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nablarch.common.io.FileRecordWriterDisposeHandler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 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&lt;component class="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nablarch.fw.web.handler.HttpResponseHandler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&lt;!--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中略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&lt;/list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&lt;/property&gt;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</a:t>
              </a: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&lt;/component&gt;</a:t>
              </a:r>
              <a:endParaRPr lang="en-US" altLang="ja-JP" sz="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ts val="471"/>
                </a:lnSpc>
                <a:defRPr sz="1000"/>
              </a:pPr>
              <a:endParaRPr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84" name="AutoShape 269"/>
            <p:cNvCxnSpPr>
              <a:cxnSpLocks noChangeShapeType="1"/>
              <a:endCxn id="21" idx="2"/>
            </p:cNvCxnSpPr>
            <p:nvPr/>
          </p:nvCxnSpPr>
          <p:spPr bwMode="auto">
            <a:xfrm flipH="1" flipV="1">
              <a:off x="2017769" y="574065"/>
              <a:ext cx="628271" cy="839092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269"/>
            <p:cNvCxnSpPr>
              <a:cxnSpLocks noChangeShapeType="1"/>
              <a:endCxn id="29" idx="0"/>
            </p:cNvCxnSpPr>
            <p:nvPr/>
          </p:nvCxnSpPr>
          <p:spPr bwMode="auto">
            <a:xfrm>
              <a:off x="885825" y="1892300"/>
              <a:ext cx="103954" cy="390495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" name="AutoShape 104"/>
            <p:cNvSpPr>
              <a:spLocks noChangeArrowheads="1"/>
            </p:cNvSpPr>
            <p:nvPr/>
          </p:nvSpPr>
          <p:spPr bwMode="auto">
            <a:xfrm>
              <a:off x="3058458" y="596497"/>
              <a:ext cx="1428895" cy="178475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1662"/>
                <a:gd name="connsiteX1" fmla="*/ 21600 w 21600"/>
                <a:gd name="connsiteY1" fmla="*/ 0 h 21662"/>
                <a:gd name="connsiteX2" fmla="*/ 21600 w 21600"/>
                <a:gd name="connsiteY2" fmla="*/ 19413 h 21662"/>
                <a:gd name="connsiteX3" fmla="*/ 0 w 21600"/>
                <a:gd name="connsiteY3" fmla="*/ 20172 h 21662"/>
                <a:gd name="connsiteX4" fmla="*/ 0 w 21600"/>
                <a:gd name="connsiteY4" fmla="*/ 0 h 21662"/>
                <a:gd name="connsiteX0" fmla="*/ 55 w 21655"/>
                <a:gd name="connsiteY0" fmla="*/ 0 h 21662"/>
                <a:gd name="connsiteX1" fmla="*/ 21655 w 21655"/>
                <a:gd name="connsiteY1" fmla="*/ 0 h 21662"/>
                <a:gd name="connsiteX2" fmla="*/ 21655 w 21655"/>
                <a:gd name="connsiteY2" fmla="*/ 19413 h 21662"/>
                <a:gd name="connsiteX3" fmla="*/ 55 w 21655"/>
                <a:gd name="connsiteY3" fmla="*/ 20172 h 21662"/>
                <a:gd name="connsiteX4" fmla="*/ 0 w 21655"/>
                <a:gd name="connsiteY4" fmla="*/ 9521 h 21662"/>
                <a:gd name="connsiteX5" fmla="*/ 55 w 21655"/>
                <a:gd name="connsiteY5" fmla="*/ 0 h 21662"/>
                <a:gd name="connsiteX0" fmla="*/ 55 w 21655"/>
                <a:gd name="connsiteY0" fmla="*/ 0 h 21662"/>
                <a:gd name="connsiteX1" fmla="*/ 10729 w 21655"/>
                <a:gd name="connsiteY1" fmla="*/ 4 h 21662"/>
                <a:gd name="connsiteX2" fmla="*/ 21655 w 21655"/>
                <a:gd name="connsiteY2" fmla="*/ 0 h 21662"/>
                <a:gd name="connsiteX3" fmla="*/ 21655 w 21655"/>
                <a:gd name="connsiteY3" fmla="*/ 19413 h 21662"/>
                <a:gd name="connsiteX4" fmla="*/ 55 w 21655"/>
                <a:gd name="connsiteY4" fmla="*/ 20172 h 21662"/>
                <a:gd name="connsiteX5" fmla="*/ 0 w 21655"/>
                <a:gd name="connsiteY5" fmla="*/ 9521 h 21662"/>
                <a:gd name="connsiteX6" fmla="*/ 55 w 21655"/>
                <a:gd name="connsiteY6" fmla="*/ 0 h 2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5" h="21662">
                  <a:moveTo>
                    <a:pt x="55" y="0"/>
                  </a:moveTo>
                  <a:lnTo>
                    <a:pt x="10729" y="4"/>
                  </a:lnTo>
                  <a:lnTo>
                    <a:pt x="21655" y="0"/>
                  </a:lnTo>
                  <a:lnTo>
                    <a:pt x="21655" y="19413"/>
                  </a:lnTo>
                  <a:cubicBezTo>
                    <a:pt x="10855" y="19413"/>
                    <a:pt x="10855" y="23922"/>
                    <a:pt x="55" y="20172"/>
                  </a:cubicBezTo>
                  <a:cubicBezTo>
                    <a:pt x="37" y="16622"/>
                    <a:pt x="18" y="13071"/>
                    <a:pt x="0" y="9521"/>
                  </a:cubicBezTo>
                  <a:cubicBezTo>
                    <a:pt x="18" y="6347"/>
                    <a:pt x="37" y="3174"/>
                    <a:pt x="55" y="0"/>
                  </a:cubicBez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nablarch.zenkakuCharset.messageId</a:t>
              </a:r>
              <a:r>
                <a:rPr lang="en-US" altLang="ja-JP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=</a:t>
              </a:r>
              <a:r>
                <a:rPr lang="en-US" altLang="ja-JP" sz="400" dirty="0" err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zenkakuError</a:t>
              </a:r>
              <a:endParaRPr lang="en-US" altLang="ja-JP" sz="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nablarch.codeNameTable.name=</a:t>
              </a:r>
              <a:r>
                <a:rPr lang="en-US" altLang="ja-JP" sz="4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T_CODE_NAME</a:t>
              </a:r>
            </a:p>
          </p:txBody>
        </p:sp>
        <p:cxnSp>
          <p:nvCxnSpPr>
            <p:cNvPr id="104" name="AutoShape 269"/>
            <p:cNvCxnSpPr>
              <a:cxnSpLocks noChangeShapeType="1"/>
              <a:stCxn id="121" idx="2"/>
            </p:cNvCxnSpPr>
            <p:nvPr/>
          </p:nvCxnSpPr>
          <p:spPr bwMode="auto">
            <a:xfrm>
              <a:off x="3985592" y="486020"/>
              <a:ext cx="244624" cy="136310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269"/>
            <p:cNvCxnSpPr>
              <a:cxnSpLocks noChangeShapeType="1"/>
              <a:stCxn id="103" idx="5"/>
              <a:endCxn id="8" idx="3"/>
            </p:cNvCxnSpPr>
            <p:nvPr/>
          </p:nvCxnSpPr>
          <p:spPr bwMode="auto">
            <a:xfrm flipH="1" flipV="1">
              <a:off x="2849495" y="663276"/>
              <a:ext cx="208963" cy="11665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Rectangle 268"/>
            <p:cNvSpPr>
              <a:spLocks noChangeArrowheads="1"/>
            </p:cNvSpPr>
            <p:nvPr/>
          </p:nvSpPr>
          <p:spPr bwMode="auto">
            <a:xfrm>
              <a:off x="3541423" y="917982"/>
              <a:ext cx="938862" cy="319080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99" mc:Ignorable="a14" a14:legacySpreadsheetColorIndex="43"/>
            </a:soli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プレースホルダーの設定値</a:t>
              </a:r>
              <a:endParaRPr lang="en-US" altLang="ja-JP" sz="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l" rtl="0">
                <a:defRPr sz="1000"/>
              </a:pPr>
              <a:endParaRPr lang="en-US" altLang="ja-JP" sz="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l" rtl="0">
                <a:defRPr sz="1000"/>
              </a:pPr>
              <a:r>
                <a:rPr lang="ja-JP" altLang="en-US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同じプレースホルダーの場合は、上書きされる。</a:t>
              </a:r>
              <a:endParaRPr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Rectangle 268"/>
            <p:cNvSpPr>
              <a:spLocks noChangeArrowheads="1"/>
            </p:cNvSpPr>
            <p:nvPr/>
          </p:nvSpPr>
          <p:spPr bwMode="auto">
            <a:xfrm>
              <a:off x="3490898" y="135543"/>
              <a:ext cx="989387" cy="350477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99" mc:Ignorable="a14" a14:legacySpreadsheetColorIndex="43"/>
            </a:soli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プレースホルダーの設定値</a:t>
              </a:r>
              <a:endParaRPr lang="en-US" altLang="ja-JP" sz="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l" rtl="0">
                <a:defRPr sz="1000"/>
              </a:pPr>
              <a:endParaRPr lang="en-US" altLang="ja-JP" sz="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l" rtl="0">
                <a:defRPr sz="1000"/>
              </a:pPr>
              <a:r>
                <a:rPr lang="ja-JP" altLang="en-US" sz="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デフォルトコンフィギュレーションに設定値の無い項目は、必ず設定する必要がある。</a:t>
              </a:r>
              <a:endParaRPr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24" name="AutoShape 269"/>
            <p:cNvCxnSpPr>
              <a:cxnSpLocks noChangeShapeType="1"/>
              <a:endCxn id="109" idx="0"/>
            </p:cNvCxnSpPr>
            <p:nvPr/>
          </p:nvCxnSpPr>
          <p:spPr bwMode="auto">
            <a:xfrm flipH="1">
              <a:off x="4010854" y="755629"/>
              <a:ext cx="75346" cy="162353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419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6350"/>
      </a:spPr>
      <a:bodyPr rtlCol="0" anchor="ctr"/>
      <a:lstStyle>
        <a:defPPr algn="ctr">
          <a:defRPr kumimoji="1" sz="900" dirty="0" smtClean="0">
            <a:solidFill>
              <a:schemeClr val="tx1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257</Words>
  <Application>Microsoft Office PowerPoint</Application>
  <PresentationFormat>はがき 100x148 mm</PresentationFormat>
  <Paragraphs>53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　健</dc:creator>
  <cp:lastModifiedBy>胡　威(内線:34027)</cp:lastModifiedBy>
  <cp:revision>66</cp:revision>
  <dcterms:created xsi:type="dcterms:W3CDTF">2014-10-28T02:32:19Z</dcterms:created>
  <dcterms:modified xsi:type="dcterms:W3CDTF">2016-06-30T05:01:23Z</dcterms:modified>
</cp:coreProperties>
</file>