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8288000" cy="10287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0">
            <a:extLst>
              <a:ext uri="{FF2B5EF4-FFF2-40B4-BE49-F238E27FC236}">
                <a16:creationId xmlns:a16="http://schemas.microsoft.com/office/drawing/2014/main" id="{8F052C5B-C0FF-421D-B301-8C3506498F0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8E605CD0-9D7E-4F59-B678-0373D030E1A1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40265E0A-3E10-4972-B22E-493748A311EF}"/>
              </a:ext>
            </a:extLst>
          </p:cNvPr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B5BE3846-6759-4E55-81C9-ADE6820310E8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7E415498-20A1-4C68-97E3-2240A3CF2E33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67B5329A-6702-4FC9-A9F4-4A280A2BC066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9DE29-3DBA-47B0-A25A-16E31EE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51C99-AEA2-46FF-AD90-DC5FC5274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42" y="-1"/>
            <a:ext cx="10287000" cy="1028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E76EEF-1EF8-4938-8F32-22DBB417842B}"/>
              </a:ext>
            </a:extLst>
          </p:cNvPr>
          <p:cNvSpPr/>
          <p:nvPr/>
        </p:nvSpPr>
        <p:spPr>
          <a:xfrm>
            <a:off x="13949190" y="213279"/>
            <a:ext cx="4020331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70157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eeform 165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Rectangle 168"/>
          <p:cNvSpPr/>
          <p:nvPr/>
        </p:nvSpPr>
        <p:spPr>
          <a:xfrm>
            <a:off x="1029592" y="809071"/>
            <a:ext cx="593048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Reading from a file</a:t>
            </a:r>
          </a:p>
        </p:txBody>
      </p:sp>
      <p:sp>
        <p:nvSpPr>
          <p:cNvPr id="169" name="Rectangle 169"/>
          <p:cNvSpPr/>
          <p:nvPr/>
        </p:nvSpPr>
        <p:spPr>
          <a:xfrm>
            <a:off x="1028700" y="4338079"/>
            <a:ext cx="547244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fscanf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(fptr,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"%c"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, &amp;ch);</a:t>
            </a:r>
          </a:p>
        </p:txBody>
      </p:sp>
      <p:sp>
        <p:nvSpPr>
          <p:cNvPr id="170" name="Rectangle 170"/>
          <p:cNvSpPr/>
          <p:nvPr/>
        </p:nvSpPr>
        <p:spPr>
          <a:xfrm>
            <a:off x="1028700" y="3227077"/>
            <a:ext cx="192107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char ch;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1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Freeform 172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174"/>
          <p:cNvSpPr/>
          <p:nvPr/>
        </p:nvSpPr>
        <p:spPr>
          <a:xfrm>
            <a:off x="1073199" y="809071"/>
            <a:ext cx="490446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Writing to a file</a:t>
            </a:r>
          </a:p>
        </p:txBody>
      </p:sp>
      <p:sp>
        <p:nvSpPr>
          <p:cNvPr id="175" name="Rectangle 175"/>
          <p:cNvSpPr/>
          <p:nvPr/>
        </p:nvSpPr>
        <p:spPr>
          <a:xfrm>
            <a:off x="1028700" y="4338079"/>
            <a:ext cx="519004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fprintf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(fptr,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"%c"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, ch);</a:t>
            </a:r>
          </a:p>
        </p:txBody>
      </p:sp>
      <p:sp>
        <p:nvSpPr>
          <p:cNvPr id="176" name="Rectangle 176"/>
          <p:cNvSpPr/>
          <p:nvPr/>
        </p:nvSpPr>
        <p:spPr>
          <a:xfrm>
            <a:off x="1028700" y="3227077"/>
            <a:ext cx="317502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char ch =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'A'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77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Rectangle 180"/>
          <p:cNvSpPr/>
          <p:nvPr/>
        </p:nvSpPr>
        <p:spPr>
          <a:xfrm>
            <a:off x="1049833" y="809071"/>
            <a:ext cx="631867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Read &amp; Write a char</a:t>
            </a:r>
          </a:p>
        </p:txBody>
      </p:sp>
      <p:sp>
        <p:nvSpPr>
          <p:cNvPr id="181" name="Rectangle 181"/>
          <p:cNvSpPr/>
          <p:nvPr/>
        </p:nvSpPr>
        <p:spPr>
          <a:xfrm>
            <a:off x="1028700" y="2594337"/>
            <a:ext cx="237938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fgetc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(fptr)</a:t>
            </a:r>
          </a:p>
        </p:txBody>
      </p:sp>
      <p:sp>
        <p:nvSpPr>
          <p:cNvPr id="182" name="Rectangle 182"/>
          <p:cNvSpPr/>
          <p:nvPr/>
        </p:nvSpPr>
        <p:spPr>
          <a:xfrm>
            <a:off x="1028700" y="3818990"/>
            <a:ext cx="352596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fputc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 'A', fptr)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83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Rectangle 186"/>
          <p:cNvSpPr/>
          <p:nvPr/>
        </p:nvSpPr>
        <p:spPr>
          <a:xfrm>
            <a:off x="1062930" y="809071"/>
            <a:ext cx="549645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EOF (End Of File)</a:t>
            </a:r>
          </a:p>
        </p:txBody>
      </p:sp>
      <p:sp>
        <p:nvSpPr>
          <p:cNvPr id="187" name="Rectangle 187"/>
          <p:cNvSpPr/>
          <p:nvPr/>
        </p:nvSpPr>
        <p:spPr>
          <a:xfrm>
            <a:off x="1028700" y="2594337"/>
            <a:ext cx="1161700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fgetc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returns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 EOF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to show that the file has ended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" name="Picture 1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904" y="3188147"/>
            <a:ext cx="3530600" cy="3530599"/>
          </a:xfrm>
          <a:prstGeom prst="rect">
            <a:avLst/>
          </a:prstGeom>
          <a:noFill/>
        </p:spPr>
      </p:pic>
      <p:pic>
        <p:nvPicPr>
          <p:cNvPr id="104" name="Picture 10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0287" y="3197545"/>
            <a:ext cx="3530600" cy="3530599"/>
          </a:xfrm>
          <a:prstGeom prst="rect">
            <a:avLst/>
          </a:prstGeom>
          <a:noFill/>
        </p:spPr>
      </p:pic>
      <p:sp>
        <p:nvSpPr>
          <p:cNvPr id="105" name="Freeform 105"/>
          <p:cNvSpPr/>
          <p:nvPr/>
        </p:nvSpPr>
        <p:spPr>
          <a:xfrm flipV="1">
            <a:off x="5595034" y="3980090"/>
            <a:ext cx="1121909" cy="0"/>
          </a:xfrm>
          <a:custGeom>
            <a:avLst/>
            <a:gdLst/>
            <a:ahLst/>
            <a:cxnLst/>
            <a:rect l="0" t="0" r="0" b="0"/>
            <a:pathLst>
              <a:path w="300269">
                <a:moveTo>
                  <a:pt x="0" y="0"/>
                </a:moveTo>
                <a:lnTo>
                  <a:pt x="300269" y="0"/>
                </a:lnTo>
              </a:path>
            </a:pathLst>
          </a:custGeom>
          <a:noFill/>
          <a:ln w="47451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106"/>
          <p:cNvSpPr/>
          <p:nvPr/>
        </p:nvSpPr>
        <p:spPr>
          <a:xfrm flipV="1">
            <a:off x="6633906" y="3908653"/>
            <a:ext cx="94903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451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107"/>
          <p:cNvSpPr/>
          <p:nvPr/>
        </p:nvSpPr>
        <p:spPr>
          <a:xfrm rot="-10800000" flipV="1">
            <a:off x="5630364" y="5619750"/>
            <a:ext cx="1102578" cy="0"/>
          </a:xfrm>
          <a:custGeom>
            <a:avLst/>
            <a:gdLst/>
            <a:ahLst/>
            <a:cxnLst/>
            <a:rect l="0" t="0" r="0" b="0"/>
            <a:pathLst>
              <a:path w="293908">
                <a:moveTo>
                  <a:pt x="0" y="0"/>
                </a:moveTo>
                <a:lnTo>
                  <a:pt x="293908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-10800000" flipV="1">
            <a:off x="5618454" y="5548314"/>
            <a:ext cx="95286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10"/>
          <p:cNvSpPr/>
          <p:nvPr/>
        </p:nvSpPr>
        <p:spPr>
          <a:xfrm>
            <a:off x="1028848" y="809067"/>
            <a:ext cx="209895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File IO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1283604" y="2520000"/>
            <a:ext cx="9894897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86164" algn="l"/>
              </a:tabLst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RAM	Hard Disk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115"/>
          <p:cNvSpPr/>
          <p:nvPr/>
        </p:nvSpPr>
        <p:spPr>
          <a:xfrm>
            <a:off x="1028848" y="809068"/>
            <a:ext cx="209895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File IO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1028700" y="4596740"/>
            <a:ext cx="387522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RAM is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volatile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1028700" y="2473373"/>
            <a:ext cx="9958535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FILE - container in a storage device to store data </a:t>
            </a:r>
          </a:p>
        </p:txBody>
      </p:sp>
      <p:sp>
        <p:nvSpPr>
          <p:cNvPr id="118" name="Rectangle 118"/>
          <p:cNvSpPr/>
          <p:nvPr/>
        </p:nvSpPr>
        <p:spPr>
          <a:xfrm>
            <a:off x="1028700" y="5807775"/>
            <a:ext cx="1067815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Contents are lost when program terminates</a:t>
            </a:r>
          </a:p>
        </p:txBody>
      </p:sp>
      <p:sp>
        <p:nvSpPr>
          <p:cNvPr id="119" name="Rectangle 119"/>
          <p:cNvSpPr/>
          <p:nvPr/>
        </p:nvSpPr>
        <p:spPr>
          <a:xfrm>
            <a:off x="1028700" y="7096290"/>
            <a:ext cx="806324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Files are used to persist the data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120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Freeform 121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3"/>
          <p:cNvSpPr/>
          <p:nvPr/>
        </p:nvSpPr>
        <p:spPr>
          <a:xfrm>
            <a:off x="1036290" y="809070"/>
            <a:ext cx="5835346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Operation on Files</a:t>
            </a:r>
          </a:p>
        </p:txBody>
      </p:sp>
      <p:sp>
        <p:nvSpPr>
          <p:cNvPr id="124" name="Rectangle 124"/>
          <p:cNvSpPr/>
          <p:nvPr/>
        </p:nvSpPr>
        <p:spPr>
          <a:xfrm>
            <a:off x="1028700" y="2452962"/>
            <a:ext cx="2600324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Create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a File</a:t>
            </a:r>
          </a:p>
        </p:txBody>
      </p:sp>
      <p:sp>
        <p:nvSpPr>
          <p:cNvPr id="125" name="Rectangle 125"/>
          <p:cNvSpPr/>
          <p:nvPr/>
        </p:nvSpPr>
        <p:spPr>
          <a:xfrm>
            <a:off x="1028700" y="3541534"/>
            <a:ext cx="2316956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Open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a File</a:t>
            </a:r>
          </a:p>
        </p:txBody>
      </p:sp>
      <p:sp>
        <p:nvSpPr>
          <p:cNvPr id="126" name="Rectangle 126"/>
          <p:cNvSpPr/>
          <p:nvPr/>
        </p:nvSpPr>
        <p:spPr>
          <a:xfrm>
            <a:off x="1028700" y="4732974"/>
            <a:ext cx="2357586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Close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a File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1028700" y="5857386"/>
            <a:ext cx="3322885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Read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from a File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1028700" y="7129655"/>
            <a:ext cx="2859211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Write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in a File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Rectangle 132"/>
          <p:cNvSpPr/>
          <p:nvPr/>
        </p:nvSpPr>
        <p:spPr>
          <a:xfrm>
            <a:off x="1063674" y="809068"/>
            <a:ext cx="4331549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Types of Files</a:t>
            </a:r>
          </a:p>
        </p:txBody>
      </p:sp>
      <p:sp>
        <p:nvSpPr>
          <p:cNvPr id="133" name="Rectangle 133"/>
          <p:cNvSpPr/>
          <p:nvPr/>
        </p:nvSpPr>
        <p:spPr>
          <a:xfrm>
            <a:off x="1028700" y="2375810"/>
            <a:ext cx="230211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Text Files</a:t>
            </a:r>
          </a:p>
        </p:txBody>
      </p:sp>
      <p:sp>
        <p:nvSpPr>
          <p:cNvPr id="134" name="Rectangle 134"/>
          <p:cNvSpPr/>
          <p:nvPr/>
        </p:nvSpPr>
        <p:spPr>
          <a:xfrm>
            <a:off x="7459322" y="4594776"/>
            <a:ext cx="2820713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.exe, .mp3, .jpg</a:t>
            </a:r>
          </a:p>
        </p:txBody>
      </p:sp>
      <p:sp>
        <p:nvSpPr>
          <p:cNvPr id="135" name="Rectangle 135"/>
          <p:cNvSpPr/>
          <p:nvPr/>
        </p:nvSpPr>
        <p:spPr>
          <a:xfrm>
            <a:off x="7459322" y="2375810"/>
            <a:ext cx="278237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Binary Files</a:t>
            </a:r>
          </a:p>
        </p:txBody>
      </p:sp>
      <p:sp>
        <p:nvSpPr>
          <p:cNvPr id="136" name="Rectangle 136"/>
          <p:cNvSpPr/>
          <p:nvPr/>
        </p:nvSpPr>
        <p:spPr>
          <a:xfrm>
            <a:off x="1028700" y="3615061"/>
            <a:ext cx="2171386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textual data</a:t>
            </a:r>
          </a:p>
        </p:txBody>
      </p:sp>
      <p:sp>
        <p:nvSpPr>
          <p:cNvPr id="137" name="Rectangle 137"/>
          <p:cNvSpPr/>
          <p:nvPr/>
        </p:nvSpPr>
        <p:spPr>
          <a:xfrm>
            <a:off x="1627414" y="4594776"/>
            <a:ext cx="1182614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.txt, .c</a:t>
            </a:r>
          </a:p>
        </p:txBody>
      </p:sp>
      <p:sp>
        <p:nvSpPr>
          <p:cNvPr id="138" name="Rectangle 138"/>
          <p:cNvSpPr/>
          <p:nvPr/>
        </p:nvSpPr>
        <p:spPr>
          <a:xfrm>
            <a:off x="7757568" y="3615061"/>
            <a:ext cx="2046599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binary data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13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2"/>
          <p:cNvSpPr/>
          <p:nvPr/>
        </p:nvSpPr>
        <p:spPr>
          <a:xfrm>
            <a:off x="1045368" y="809068"/>
            <a:ext cx="365378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File Pointer</a:t>
            </a:r>
          </a:p>
        </p:txBody>
      </p:sp>
      <p:sp>
        <p:nvSpPr>
          <p:cNvPr id="143" name="Rectangle 143"/>
          <p:cNvSpPr/>
          <p:nvPr/>
        </p:nvSpPr>
        <p:spPr>
          <a:xfrm>
            <a:off x="1028700" y="2452962"/>
            <a:ext cx="13937826" cy="14386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FILE</a:t>
            </a: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 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is a (hidden)structure that needs to be created for opening a file</a:t>
            </a:r>
          </a:p>
          <a:p>
            <a:pPr marL="0">
              <a:lnSpc>
                <a:spcPts val="6176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 FILE 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ptr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that points to this structure &amp; is used to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1028700" y="3723192"/>
            <a:ext cx="2999258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access the file.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1028700" y="5536422"/>
            <a:ext cx="251166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FILE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*fptr;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6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9"/>
          <p:cNvSpPr/>
          <p:nvPr/>
        </p:nvSpPr>
        <p:spPr>
          <a:xfrm>
            <a:off x="1063823" y="809065"/>
            <a:ext cx="455585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Opening a File</a:t>
            </a:r>
          </a:p>
        </p:txBody>
      </p:sp>
      <p:sp>
        <p:nvSpPr>
          <p:cNvPr id="150" name="Rectangle 150"/>
          <p:cNvSpPr/>
          <p:nvPr/>
        </p:nvSpPr>
        <p:spPr>
          <a:xfrm>
            <a:off x="1028700" y="3760691"/>
            <a:ext cx="748623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fptr =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fopen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"filename"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mode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);</a:t>
            </a:r>
          </a:p>
        </p:txBody>
      </p:sp>
      <p:sp>
        <p:nvSpPr>
          <p:cNvPr id="151" name="Rectangle 151"/>
          <p:cNvSpPr/>
          <p:nvPr/>
        </p:nvSpPr>
        <p:spPr>
          <a:xfrm>
            <a:off x="1028700" y="2522441"/>
            <a:ext cx="251166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FILE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*fptr;</a:t>
            </a:r>
          </a:p>
        </p:txBody>
      </p:sp>
      <p:sp>
        <p:nvSpPr>
          <p:cNvPr id="152" name="Rectangle 152"/>
          <p:cNvSpPr/>
          <p:nvPr/>
        </p:nvSpPr>
        <p:spPr>
          <a:xfrm>
            <a:off x="1032867" y="6102244"/>
            <a:ext cx="424856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Closing a File</a:t>
            </a:r>
          </a:p>
        </p:txBody>
      </p:sp>
      <p:sp>
        <p:nvSpPr>
          <p:cNvPr id="153" name="Rectangle 153"/>
          <p:cNvSpPr/>
          <p:nvPr/>
        </p:nvSpPr>
        <p:spPr>
          <a:xfrm>
            <a:off x="1028700" y="7461832"/>
            <a:ext cx="276195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fclose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(fptr);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154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1050875" y="809065"/>
            <a:ext cx="629610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File Opening Modes</a:t>
            </a:r>
          </a:p>
        </p:txBody>
      </p:sp>
      <p:sp>
        <p:nvSpPr>
          <p:cNvPr id="158" name="Rectangle 158"/>
          <p:cNvSpPr/>
          <p:nvPr/>
        </p:nvSpPr>
        <p:spPr>
          <a:xfrm>
            <a:off x="1028700" y="2522441"/>
            <a:ext cx="6783968" cy="18110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"r</a:t>
            </a:r>
            <a:r>
              <a:rPr lang="en-US" sz="4199" b="0" i="0" spc="6880" baseline="0" dirty="0">
                <a:solidFill>
                  <a:srgbClr val="17D9FF"/>
                </a:solidFill>
                <a:latin typeface="Arial"/>
              </a:rPr>
              <a:t>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open to read</a:t>
            </a:r>
          </a:p>
          <a:p>
            <a:pPr marL="0">
              <a:lnSpc>
                <a:spcPts val="8250"/>
              </a:lnSpc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"rb</a:t>
            </a:r>
            <a:r>
              <a:rPr lang="en-US" sz="4199" b="0" i="0" spc="4469" baseline="0" dirty="0">
                <a:solidFill>
                  <a:srgbClr val="17D9FF"/>
                </a:solidFill>
                <a:latin typeface="Arial"/>
              </a:rPr>
              <a:t>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open to read in binary</a:t>
            </a:r>
          </a:p>
        </p:txBody>
      </p:sp>
      <p:sp>
        <p:nvSpPr>
          <p:cNvPr id="159" name="Rectangle 159"/>
          <p:cNvSpPr/>
          <p:nvPr/>
        </p:nvSpPr>
        <p:spPr>
          <a:xfrm>
            <a:off x="1028700" y="4655821"/>
            <a:ext cx="6919401" cy="27975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"w</a:t>
            </a:r>
            <a:r>
              <a:rPr lang="en-US" sz="4199" b="0" i="0" spc="5545" baseline="0" dirty="0">
                <a:solidFill>
                  <a:srgbClr val="17D9FF"/>
                </a:solidFill>
                <a:latin typeface="Arial"/>
              </a:rPr>
              <a:t>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open to write</a:t>
            </a:r>
          </a:p>
          <a:p>
            <a:pPr marL="0">
              <a:lnSpc>
                <a:spcPts val="8089"/>
              </a:lnSpc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"wb</a:t>
            </a:r>
            <a:r>
              <a:rPr lang="en-US" sz="4199" b="0" i="0" spc="3133" baseline="0" dirty="0">
                <a:solidFill>
                  <a:srgbClr val="17D9FF"/>
                </a:solidFill>
                <a:latin typeface="Arial"/>
              </a:rPr>
              <a:t>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open to write in binary</a:t>
            </a:r>
          </a:p>
          <a:p>
            <a:pPr marL="0">
              <a:lnSpc>
                <a:spcPts val="7928"/>
              </a:lnSpc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"a</a:t>
            </a:r>
            <a:r>
              <a:rPr lang="en-US" sz="4199" b="0" i="0" spc="6376" baseline="0" dirty="0">
                <a:solidFill>
                  <a:srgbClr val="17D9FF"/>
                </a:solidFill>
                <a:latin typeface="Arial"/>
              </a:rPr>
              <a:t>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open to append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160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Freeform 16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Rectangle 163"/>
          <p:cNvSpPr/>
          <p:nvPr/>
        </p:nvSpPr>
        <p:spPr>
          <a:xfrm>
            <a:off x="1039564" y="809065"/>
            <a:ext cx="442078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BEST Practice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1028700" y="2257098"/>
            <a:ext cx="1020231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Check if a file exists before reading from it.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</Words>
  <Application>Microsoft Office PowerPoint</Application>
  <PresentationFormat>Custom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4</cp:revision>
  <dcterms:modified xsi:type="dcterms:W3CDTF">2023-01-26T18:20:00Z</dcterms:modified>
</cp:coreProperties>
</file>