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18288000" cy="10287000"/>
  <p:notesSz cx="18288000" cy="10287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</p:embeddedFontLst>
  <p:defaultTextStyle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7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slow">
    <p:push dir="u"/>
  </p:transition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0">
            <a:extLst>
              <a:ext uri="{FF2B5EF4-FFF2-40B4-BE49-F238E27FC236}">
                <a16:creationId xmlns:a16="http://schemas.microsoft.com/office/drawing/2014/main" id="{57E6F0AE-F84F-42F5-B121-9E6D8A5A6898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"/>
            <a:ext cx="18288000" cy="10286999"/>
          </a:xfrm>
          <a:prstGeom prst="rect">
            <a:avLst/>
          </a:prstGeom>
          <a:noFill/>
        </p:spPr>
      </p:pic>
      <p:sp>
        <p:nvSpPr>
          <p:cNvPr id="3" name="Freeform 101">
            <a:extLst>
              <a:ext uri="{FF2B5EF4-FFF2-40B4-BE49-F238E27FC236}">
                <a16:creationId xmlns:a16="http://schemas.microsoft.com/office/drawing/2014/main" id="{5172C1CA-A467-4C73-903E-23C9770B0D8D}"/>
              </a:ext>
            </a:extLst>
          </p:cNvPr>
          <p:cNvSpPr/>
          <p:nvPr/>
        </p:nvSpPr>
        <p:spPr>
          <a:xfrm flipV="1">
            <a:off x="0" y="1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Freeform 102">
            <a:extLst>
              <a:ext uri="{FF2B5EF4-FFF2-40B4-BE49-F238E27FC236}">
                <a16:creationId xmlns:a16="http://schemas.microsoft.com/office/drawing/2014/main" id="{F4474799-E3F3-4830-B611-05F352982030}"/>
              </a:ext>
            </a:extLst>
          </p:cNvPr>
          <p:cNvSpPr/>
          <p:nvPr/>
        </p:nvSpPr>
        <p:spPr>
          <a:xfrm flipV="1">
            <a:off x="0" y="0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051730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Rectangle 110">
            <a:extLst>
              <a:ext uri="{FF2B5EF4-FFF2-40B4-BE49-F238E27FC236}">
                <a16:creationId xmlns:a16="http://schemas.microsoft.com/office/drawing/2014/main" id="{65B840B7-BFDE-4655-93C4-FA796FAC8BA8}"/>
              </a:ext>
            </a:extLst>
          </p:cNvPr>
          <p:cNvSpPr/>
          <p:nvPr/>
        </p:nvSpPr>
        <p:spPr>
          <a:xfrm>
            <a:off x="1025772" y="772559"/>
            <a:ext cx="10964540" cy="86164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599" b="0" i="0" spc="0" baseline="0" dirty="0">
                <a:solidFill>
                  <a:srgbClr val="FFA511"/>
                </a:solidFill>
                <a:latin typeface="Arial"/>
              </a:rPr>
              <a:t>C Programs with </a:t>
            </a:r>
            <a:r>
              <a:rPr lang="en-US" sz="5599" b="0" i="0" spc="0" baseline="0" dirty="0">
                <a:solidFill>
                  <a:srgbClr val="00B0F0"/>
                </a:solidFill>
                <a:latin typeface="Arial"/>
              </a:rPr>
              <a:t>Mustafa Rahman</a:t>
            </a:r>
          </a:p>
        </p:txBody>
      </p:sp>
      <p:sp>
        <p:nvSpPr>
          <p:cNvPr id="6" name="Rectangle 111">
            <a:extLst>
              <a:ext uri="{FF2B5EF4-FFF2-40B4-BE49-F238E27FC236}">
                <a16:creationId xmlns:a16="http://schemas.microsoft.com/office/drawing/2014/main" id="{01F8B34C-A768-4681-8443-53FDBAA4FD7C}"/>
              </a:ext>
            </a:extLst>
          </p:cNvPr>
          <p:cNvSpPr/>
          <p:nvPr/>
        </p:nvSpPr>
        <p:spPr>
          <a:xfrm>
            <a:off x="1123415" y="2996307"/>
            <a:ext cx="8598190" cy="19386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/>
            <a:r>
              <a:rPr lang="en-IN" sz="4199" dirty="0">
                <a:solidFill>
                  <a:schemeClr val="tx2">
                    <a:lumMod val="20000"/>
                    <a:lumOff val="80000"/>
                  </a:schemeClr>
                </a:solidFill>
                <a:latin typeface="Arial"/>
              </a:rPr>
              <a:t>C360Soft.Ai, India. (Remote Job)</a:t>
            </a:r>
          </a:p>
          <a:p>
            <a:pPr marL="0"/>
            <a:r>
              <a:rPr lang="en-IN" sz="4199" dirty="0">
                <a:solidFill>
                  <a:schemeClr val="tx2">
                    <a:lumMod val="20000"/>
                    <a:lumOff val="80000"/>
                  </a:schemeClr>
                </a:solidFill>
                <a:latin typeface="Arial"/>
              </a:rPr>
              <a:t>ICT Lecturer of MIFM</a:t>
            </a:r>
            <a:br>
              <a:rPr lang="en-IN" sz="4199" dirty="0">
                <a:solidFill>
                  <a:schemeClr val="tx2">
                    <a:lumMod val="20000"/>
                    <a:lumOff val="80000"/>
                  </a:schemeClr>
                </a:solidFill>
                <a:latin typeface="Arial"/>
              </a:rPr>
            </a:br>
            <a:endParaRPr lang="en-US" sz="4199" b="0" i="0" spc="0" baseline="0" dirty="0">
              <a:solidFill>
                <a:schemeClr val="tx2">
                  <a:lumMod val="20000"/>
                  <a:lumOff val="80000"/>
                </a:schemeClr>
              </a:solidFill>
              <a:latin typeface="Arial"/>
            </a:endParaRPr>
          </a:p>
        </p:txBody>
      </p:sp>
      <p:sp>
        <p:nvSpPr>
          <p:cNvPr id="7" name="Rectangle 110">
            <a:extLst>
              <a:ext uri="{FF2B5EF4-FFF2-40B4-BE49-F238E27FC236}">
                <a16:creationId xmlns:a16="http://schemas.microsoft.com/office/drawing/2014/main" id="{A0BFA123-7EE3-4FB3-8937-1267F502FB44}"/>
              </a:ext>
            </a:extLst>
          </p:cNvPr>
          <p:cNvSpPr/>
          <p:nvPr/>
        </p:nvSpPr>
        <p:spPr>
          <a:xfrm>
            <a:off x="1016225" y="1905740"/>
            <a:ext cx="9279784" cy="92333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rtl="0"/>
            <a:r>
              <a:rPr lang="en-IN" sz="6000" b="0" i="0" spc="0" baseline="0" dirty="0">
                <a:solidFill>
                  <a:srgbClr val="FFFF00"/>
                </a:solidFill>
                <a:latin typeface="Arial"/>
              </a:rPr>
              <a:t>Web &amp; Software </a:t>
            </a:r>
            <a:r>
              <a:rPr lang="en-IN" sz="6000" dirty="0">
                <a:solidFill>
                  <a:srgbClr val="FFFF00"/>
                </a:solidFill>
                <a:latin typeface="Arial"/>
              </a:rPr>
              <a:t>Developer</a:t>
            </a:r>
            <a:endParaRPr lang="en-IN" sz="6000" b="0" i="0" spc="0" baseline="0" dirty="0">
              <a:solidFill>
                <a:srgbClr val="FFFF00"/>
              </a:solidFill>
              <a:latin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2367B7-0CA1-44E7-A498-FBC3530E26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225" y="4734809"/>
            <a:ext cx="8598191" cy="443688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1199DD-AC48-4546-92CA-738D8AC4F7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043" y="-1"/>
            <a:ext cx="10287000" cy="10287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BE76EEF-1EF8-4938-8F32-22DBB417842B}"/>
              </a:ext>
            </a:extLst>
          </p:cNvPr>
          <p:cNvSpPr/>
          <p:nvPr/>
        </p:nvSpPr>
        <p:spPr>
          <a:xfrm>
            <a:off x="13521189" y="280052"/>
            <a:ext cx="4020331" cy="92333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rtl="0"/>
            <a:r>
              <a:rPr lang="en-IN" sz="6000" b="0" i="0" spc="0" baseline="0" dirty="0">
                <a:solidFill>
                  <a:srgbClr val="FF33CC"/>
                </a:solidFill>
                <a:latin typeface="Arial"/>
              </a:rPr>
              <a:t>Chapter</a:t>
            </a:r>
            <a:r>
              <a:rPr lang="en-IN" sz="6000" b="0" i="0" spc="0" baseline="0" dirty="0">
                <a:solidFill>
                  <a:srgbClr val="FFFF00"/>
                </a:solidFill>
                <a:latin typeface="Arial"/>
              </a:rPr>
              <a:t>: 11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D1E14B-B7B3-459E-B9D1-993D93E4BC67}"/>
              </a:ext>
            </a:extLst>
          </p:cNvPr>
          <p:cNvSpPr/>
          <p:nvPr/>
        </p:nvSpPr>
        <p:spPr>
          <a:xfrm>
            <a:off x="14456299" y="1203382"/>
            <a:ext cx="2338744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rtl="0"/>
            <a:r>
              <a:rPr lang="en-IN" sz="2800" b="0" i="0" spc="0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</a:rPr>
              <a:t>Last Chapter</a:t>
            </a:r>
          </a:p>
        </p:txBody>
      </p:sp>
    </p:spTree>
    <p:extLst>
      <p:ext uri="{BB962C8B-B14F-4D97-AF65-F5344CB8AC3E}">
        <p14:creationId xmlns:p14="http://schemas.microsoft.com/office/powerpoint/2010/main" val="359770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100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"/>
            <a:ext cx="18288000" cy="10286999"/>
          </a:xfrm>
          <a:prstGeom prst="rect">
            <a:avLst/>
          </a:prstGeom>
          <a:noFill/>
        </p:spPr>
      </p:pic>
      <p:sp>
        <p:nvSpPr>
          <p:cNvPr id="101" name="Freeform 101"/>
          <p:cNvSpPr/>
          <p:nvPr/>
        </p:nvSpPr>
        <p:spPr>
          <a:xfrm flipV="1">
            <a:off x="0" y="1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" name="Freeform 102"/>
          <p:cNvSpPr/>
          <p:nvPr/>
        </p:nvSpPr>
        <p:spPr>
          <a:xfrm flipV="1">
            <a:off x="0" y="1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051730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" name="Freeform 103"/>
          <p:cNvSpPr/>
          <p:nvPr/>
        </p:nvSpPr>
        <p:spPr>
          <a:xfrm rot="5400000" flipV="1">
            <a:off x="1916184" y="2290325"/>
            <a:ext cx="778690" cy="0"/>
          </a:xfrm>
          <a:custGeom>
            <a:avLst/>
            <a:gdLst/>
            <a:ahLst/>
            <a:cxnLst/>
            <a:rect l="0" t="0" r="0" b="0"/>
            <a:pathLst>
              <a:path w="207282">
                <a:moveTo>
                  <a:pt x="0" y="0"/>
                </a:moveTo>
                <a:lnTo>
                  <a:pt x="207282" y="0"/>
                </a:lnTo>
              </a:path>
            </a:pathLst>
          </a:custGeom>
          <a:noFill/>
          <a:ln w="47624" cap="rnd" cmpd="sng">
            <a:solidFill>
              <a:srgbClr val="FFFFFF">
                <a:alpha val="100000"/>
              </a:srgbClr>
            </a:solidFill>
            <a:miter lim="508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" name="Freeform 104"/>
          <p:cNvSpPr/>
          <p:nvPr/>
        </p:nvSpPr>
        <p:spPr>
          <a:xfrm rot="5400000" flipV="1">
            <a:off x="2257820" y="2572453"/>
            <a:ext cx="95419" cy="142874"/>
          </a:xfrm>
          <a:custGeom>
            <a:avLst/>
            <a:gdLst/>
            <a:ahLst/>
            <a:cxnLst/>
            <a:rect l="0" t="0" r="0" b="0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</a:path>
            </a:pathLst>
          </a:custGeom>
          <a:noFill/>
          <a:ln w="47624" cap="rnd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6" name="Rectangle 106"/>
          <p:cNvSpPr/>
          <p:nvPr/>
        </p:nvSpPr>
        <p:spPr>
          <a:xfrm>
            <a:off x="1037332" y="809067"/>
            <a:ext cx="8946418" cy="101760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599" b="0" i="0" spc="0" baseline="0" dirty="0">
                <a:solidFill>
                  <a:srgbClr val="FFA511"/>
                </a:solidFill>
                <a:latin typeface="Arial"/>
              </a:rPr>
              <a:t>Dynamic Memory Allocation</a:t>
            </a:r>
          </a:p>
        </p:txBody>
      </p:sp>
      <p:sp>
        <p:nvSpPr>
          <p:cNvPr id="107" name="Rectangle 107"/>
          <p:cNvSpPr/>
          <p:nvPr/>
        </p:nvSpPr>
        <p:spPr>
          <a:xfrm>
            <a:off x="1028700" y="2695478"/>
            <a:ext cx="13234204" cy="150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It is a way to allocate memory to a data structure during</a:t>
            </a:r>
          </a:p>
          <a:p>
            <a:pPr marL="0">
              <a:lnSpc>
                <a:spcPts val="5850"/>
              </a:lnSpc>
            </a:pPr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the </a:t>
            </a:r>
            <a:r>
              <a:rPr lang="en-US" sz="4199" b="0" i="0" spc="0" baseline="0" dirty="0">
                <a:solidFill>
                  <a:srgbClr val="17D9FF"/>
                </a:solidFill>
                <a:latin typeface="Arial"/>
              </a:rPr>
              <a:t>runtime</a:t>
            </a:r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.</a:t>
            </a:r>
          </a:p>
        </p:txBody>
      </p:sp>
      <p:sp>
        <p:nvSpPr>
          <p:cNvPr id="108" name="Rectangle 108"/>
          <p:cNvSpPr/>
          <p:nvPr/>
        </p:nvSpPr>
        <p:spPr>
          <a:xfrm>
            <a:off x="1028700" y="4992447"/>
            <a:ext cx="7645110" cy="135723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799" b="0" i="0" spc="0" baseline="0" dirty="0">
                <a:solidFill>
                  <a:srgbClr val="FFFFFF"/>
                </a:solidFill>
                <a:latin typeface="Arial"/>
              </a:rPr>
              <a:t>We need some functions to allocate</a:t>
            </a:r>
          </a:p>
          <a:p>
            <a:pPr marL="0">
              <a:lnSpc>
                <a:spcPts val="5250"/>
              </a:lnSpc>
            </a:pPr>
            <a:r>
              <a:rPr lang="en-US" sz="3799" b="0" i="0" spc="0" baseline="0" dirty="0">
                <a:solidFill>
                  <a:srgbClr val="FFFFFF"/>
                </a:solidFill>
                <a:latin typeface="Arial"/>
              </a:rPr>
              <a:t>&amp; free memory dynamically.</a:t>
            </a: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Freeform 109"/>
          <p:cNvSpPr/>
          <p:nvPr/>
        </p:nvSpPr>
        <p:spPr>
          <a:xfrm flipV="1">
            <a:off x="0" y="1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0" name="Freeform 110"/>
          <p:cNvSpPr/>
          <p:nvPr/>
        </p:nvSpPr>
        <p:spPr>
          <a:xfrm flipV="1">
            <a:off x="0" y="2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051730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2" name="Rectangle 112"/>
          <p:cNvSpPr/>
          <p:nvPr/>
        </p:nvSpPr>
        <p:spPr>
          <a:xfrm>
            <a:off x="1052066" y="809068"/>
            <a:ext cx="5977714" cy="101760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599" b="0" i="0" spc="0" baseline="0" dirty="0">
                <a:solidFill>
                  <a:srgbClr val="FFA511"/>
                </a:solidFill>
                <a:latin typeface="Arial"/>
              </a:rPr>
              <a:t>Functions for DMA</a:t>
            </a:r>
          </a:p>
        </p:txBody>
      </p:sp>
      <p:sp>
        <p:nvSpPr>
          <p:cNvPr id="113" name="Rectangle 113"/>
          <p:cNvSpPr/>
          <p:nvPr/>
        </p:nvSpPr>
        <p:spPr>
          <a:xfrm>
            <a:off x="1028700" y="2332170"/>
            <a:ext cx="2583656" cy="763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a. malloc( )</a:t>
            </a:r>
          </a:p>
        </p:txBody>
      </p:sp>
      <p:sp>
        <p:nvSpPr>
          <p:cNvPr id="114" name="Rectangle 114"/>
          <p:cNvSpPr/>
          <p:nvPr/>
        </p:nvSpPr>
        <p:spPr>
          <a:xfrm>
            <a:off x="1028700" y="3481972"/>
            <a:ext cx="2421135" cy="763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b. calloc( )</a:t>
            </a:r>
          </a:p>
        </p:txBody>
      </p:sp>
      <p:sp>
        <p:nvSpPr>
          <p:cNvPr id="115" name="Rectangle 115"/>
          <p:cNvSpPr/>
          <p:nvPr/>
        </p:nvSpPr>
        <p:spPr>
          <a:xfrm>
            <a:off x="1028700" y="4655821"/>
            <a:ext cx="1932012" cy="763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c. free( )</a:t>
            </a:r>
          </a:p>
        </p:txBody>
      </p:sp>
      <p:sp>
        <p:nvSpPr>
          <p:cNvPr id="116" name="Rectangle 116"/>
          <p:cNvSpPr/>
          <p:nvPr/>
        </p:nvSpPr>
        <p:spPr>
          <a:xfrm>
            <a:off x="1028700" y="5805624"/>
            <a:ext cx="2648507" cy="763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d. realloc( )</a:t>
            </a: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Freeform 117"/>
          <p:cNvSpPr/>
          <p:nvPr/>
        </p:nvSpPr>
        <p:spPr>
          <a:xfrm flipV="1">
            <a:off x="0" y="3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8" name="Freeform 118"/>
          <p:cNvSpPr/>
          <p:nvPr/>
        </p:nvSpPr>
        <p:spPr>
          <a:xfrm flipV="1">
            <a:off x="0" y="2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051730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0" name="Rectangle 120"/>
          <p:cNvSpPr/>
          <p:nvPr/>
        </p:nvSpPr>
        <p:spPr>
          <a:xfrm>
            <a:off x="1067841" y="809070"/>
            <a:ext cx="2680526" cy="101760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599" b="0" i="0" spc="0" baseline="0" dirty="0">
                <a:solidFill>
                  <a:srgbClr val="FFA511"/>
                </a:solidFill>
                <a:latin typeface="Arial"/>
              </a:rPr>
              <a:t>malloc( )</a:t>
            </a:r>
          </a:p>
        </p:txBody>
      </p:sp>
      <p:sp>
        <p:nvSpPr>
          <p:cNvPr id="121" name="Rectangle 121"/>
          <p:cNvSpPr/>
          <p:nvPr/>
        </p:nvSpPr>
        <p:spPr>
          <a:xfrm>
            <a:off x="1028700" y="3066954"/>
            <a:ext cx="8923101" cy="158650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takes number of </a:t>
            </a:r>
            <a:r>
              <a:rPr lang="en-US" sz="4199" b="0" i="0" spc="0" baseline="0" dirty="0">
                <a:solidFill>
                  <a:srgbClr val="17D9FF"/>
                </a:solidFill>
                <a:latin typeface="Arial"/>
              </a:rPr>
              <a:t>bytes</a:t>
            </a:r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 to be allocated</a:t>
            </a:r>
          </a:p>
          <a:p>
            <a:pPr marL="0">
              <a:lnSpc>
                <a:spcPts val="6482"/>
              </a:lnSpc>
            </a:pPr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&amp; returns a pointer of type </a:t>
            </a:r>
            <a:r>
              <a:rPr lang="en-US" sz="4199" b="0" i="0" spc="0" baseline="0" dirty="0">
                <a:solidFill>
                  <a:srgbClr val="17D9FF"/>
                </a:solidFill>
                <a:latin typeface="Arial"/>
              </a:rPr>
              <a:t>void</a:t>
            </a:r>
          </a:p>
        </p:txBody>
      </p:sp>
      <p:sp>
        <p:nvSpPr>
          <p:cNvPr id="122" name="Rectangle 122"/>
          <p:cNvSpPr/>
          <p:nvPr/>
        </p:nvSpPr>
        <p:spPr>
          <a:xfrm>
            <a:off x="1028700" y="5708743"/>
            <a:ext cx="7777310" cy="763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ptr = (*int) </a:t>
            </a:r>
            <a:r>
              <a:rPr lang="en-US" sz="4199" b="0" i="0" spc="0" baseline="0" dirty="0">
                <a:solidFill>
                  <a:srgbClr val="17D9FF"/>
                </a:solidFill>
                <a:latin typeface="Arial"/>
              </a:rPr>
              <a:t>malloc</a:t>
            </a:r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(5 * </a:t>
            </a:r>
            <a:r>
              <a:rPr lang="en-US" sz="4199" b="0" i="0" spc="0" baseline="0" dirty="0">
                <a:solidFill>
                  <a:srgbClr val="17D9FF"/>
                </a:solidFill>
                <a:latin typeface="Arial"/>
              </a:rPr>
              <a:t>sizeof</a:t>
            </a:r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(int));</a:t>
            </a:r>
          </a:p>
        </p:txBody>
      </p:sp>
      <p:sp>
        <p:nvSpPr>
          <p:cNvPr id="123" name="Rectangle 123"/>
          <p:cNvSpPr/>
          <p:nvPr/>
        </p:nvSpPr>
        <p:spPr>
          <a:xfrm>
            <a:off x="1028700" y="1748868"/>
            <a:ext cx="3371641" cy="58144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199" b="0" i="0" spc="0" baseline="0" dirty="0">
                <a:solidFill>
                  <a:srgbClr val="FFFFFF"/>
                </a:solidFill>
                <a:latin typeface="Arial"/>
              </a:rPr>
              <a:t>memory allocation</a:t>
            </a: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Freeform 124"/>
          <p:cNvSpPr/>
          <p:nvPr/>
        </p:nvSpPr>
        <p:spPr>
          <a:xfrm flipV="1">
            <a:off x="0" y="-1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5" name="Freeform 125"/>
          <p:cNvSpPr/>
          <p:nvPr/>
        </p:nvSpPr>
        <p:spPr>
          <a:xfrm flipV="1">
            <a:off x="0" y="1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051730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7" name="Rectangle 127"/>
          <p:cNvSpPr/>
          <p:nvPr/>
        </p:nvSpPr>
        <p:spPr>
          <a:xfrm>
            <a:off x="1032867" y="809068"/>
            <a:ext cx="2423932" cy="101760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599" b="0" i="0" spc="0" baseline="0" dirty="0">
                <a:solidFill>
                  <a:srgbClr val="FFA511"/>
                </a:solidFill>
                <a:latin typeface="Arial"/>
              </a:rPr>
              <a:t>calloc( )</a:t>
            </a:r>
          </a:p>
        </p:txBody>
      </p:sp>
      <p:sp>
        <p:nvSpPr>
          <p:cNvPr id="128" name="Rectangle 128"/>
          <p:cNvSpPr/>
          <p:nvPr/>
        </p:nvSpPr>
        <p:spPr>
          <a:xfrm>
            <a:off x="1028700" y="2985308"/>
            <a:ext cx="3841625" cy="763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initializes with 0</a:t>
            </a:r>
          </a:p>
        </p:txBody>
      </p:sp>
      <p:sp>
        <p:nvSpPr>
          <p:cNvPr id="129" name="Rectangle 129"/>
          <p:cNvSpPr/>
          <p:nvPr/>
        </p:nvSpPr>
        <p:spPr>
          <a:xfrm>
            <a:off x="1028700" y="4655821"/>
            <a:ext cx="7386934" cy="763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ptr = (*int) </a:t>
            </a:r>
            <a:r>
              <a:rPr lang="en-US" sz="4199" b="0" i="0" spc="0" baseline="0" dirty="0">
                <a:solidFill>
                  <a:srgbClr val="17D9FF"/>
                </a:solidFill>
                <a:latin typeface="Arial"/>
              </a:rPr>
              <a:t>calloc</a:t>
            </a:r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(5, </a:t>
            </a:r>
            <a:r>
              <a:rPr lang="en-US" sz="4199" b="0" i="0" spc="0" baseline="0" dirty="0">
                <a:solidFill>
                  <a:srgbClr val="17D9FF"/>
                </a:solidFill>
                <a:latin typeface="Arial"/>
              </a:rPr>
              <a:t>sizeof</a:t>
            </a:r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(int));</a:t>
            </a:r>
          </a:p>
        </p:txBody>
      </p:sp>
      <p:sp>
        <p:nvSpPr>
          <p:cNvPr id="130" name="Rectangle 130"/>
          <p:cNvSpPr/>
          <p:nvPr/>
        </p:nvSpPr>
        <p:spPr>
          <a:xfrm>
            <a:off x="1028700" y="1748867"/>
            <a:ext cx="3884081" cy="58144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199" b="0" i="0" spc="0" baseline="0" dirty="0">
                <a:solidFill>
                  <a:srgbClr val="FFFFFF"/>
                </a:solidFill>
                <a:latin typeface="Arial"/>
              </a:rPr>
              <a:t>continuous allocation</a:t>
            </a: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Freeform 131"/>
          <p:cNvSpPr/>
          <p:nvPr/>
        </p:nvSpPr>
        <p:spPr>
          <a:xfrm flipV="1">
            <a:off x="0" y="1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2" name="Freeform 132"/>
          <p:cNvSpPr/>
          <p:nvPr/>
        </p:nvSpPr>
        <p:spPr>
          <a:xfrm flipV="1">
            <a:off x="0" y="4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051730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4" name="Rectangle 134"/>
          <p:cNvSpPr/>
          <p:nvPr/>
        </p:nvSpPr>
        <p:spPr>
          <a:xfrm>
            <a:off x="1104155" y="809068"/>
            <a:ext cx="1831580" cy="101760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599" b="0" i="0" spc="0" baseline="0" dirty="0">
                <a:solidFill>
                  <a:srgbClr val="FFA511"/>
                </a:solidFill>
                <a:latin typeface="Arial"/>
              </a:rPr>
              <a:t>free( )</a:t>
            </a:r>
          </a:p>
        </p:txBody>
      </p:sp>
      <p:sp>
        <p:nvSpPr>
          <p:cNvPr id="135" name="Rectangle 135"/>
          <p:cNvSpPr/>
          <p:nvPr/>
        </p:nvSpPr>
        <p:spPr>
          <a:xfrm>
            <a:off x="1028700" y="2164804"/>
            <a:ext cx="9910873" cy="150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We use it to free memory that is allocated</a:t>
            </a:r>
          </a:p>
          <a:p>
            <a:pPr marL="0">
              <a:lnSpc>
                <a:spcPts val="5850"/>
              </a:lnSpc>
            </a:pPr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using malloc &amp; calloc</a:t>
            </a:r>
          </a:p>
        </p:txBody>
      </p:sp>
      <p:sp>
        <p:nvSpPr>
          <p:cNvPr id="136" name="Rectangle 136"/>
          <p:cNvSpPr/>
          <p:nvPr/>
        </p:nvSpPr>
        <p:spPr>
          <a:xfrm>
            <a:off x="1028700" y="4655824"/>
            <a:ext cx="2131665" cy="763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17D9FF"/>
                </a:solidFill>
                <a:latin typeface="Arial"/>
              </a:rPr>
              <a:t>free</a:t>
            </a:r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(ptr);</a:t>
            </a: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Freeform 137"/>
          <p:cNvSpPr/>
          <p:nvPr/>
        </p:nvSpPr>
        <p:spPr>
          <a:xfrm flipV="1">
            <a:off x="0" y="-3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8" name="Freeform 138"/>
          <p:cNvSpPr/>
          <p:nvPr/>
        </p:nvSpPr>
        <p:spPr>
          <a:xfrm flipV="1">
            <a:off x="0" y="1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051730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0" name="Rectangle 140"/>
          <p:cNvSpPr/>
          <p:nvPr/>
        </p:nvSpPr>
        <p:spPr>
          <a:xfrm>
            <a:off x="1033016" y="809065"/>
            <a:ext cx="2728789" cy="101760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599" b="0" i="0" spc="0" baseline="0" dirty="0">
                <a:solidFill>
                  <a:srgbClr val="FFA511"/>
                </a:solidFill>
                <a:latin typeface="Arial"/>
              </a:rPr>
              <a:t>realloc( )</a:t>
            </a:r>
          </a:p>
        </p:txBody>
      </p:sp>
      <p:sp>
        <p:nvSpPr>
          <p:cNvPr id="141" name="Rectangle 141"/>
          <p:cNvSpPr/>
          <p:nvPr/>
        </p:nvSpPr>
        <p:spPr>
          <a:xfrm>
            <a:off x="1028700" y="2164801"/>
            <a:ext cx="9757729" cy="150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reallocate (increase or decrease) memory</a:t>
            </a:r>
          </a:p>
          <a:p>
            <a:pPr marL="0">
              <a:lnSpc>
                <a:spcPts val="5850"/>
              </a:lnSpc>
            </a:pPr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using the same pointer &amp; size.</a:t>
            </a:r>
          </a:p>
        </p:txBody>
      </p:sp>
      <p:sp>
        <p:nvSpPr>
          <p:cNvPr id="142" name="Rectangle 142"/>
          <p:cNvSpPr/>
          <p:nvPr/>
        </p:nvSpPr>
        <p:spPr>
          <a:xfrm>
            <a:off x="1028700" y="4655821"/>
            <a:ext cx="6334012" cy="763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ptr = </a:t>
            </a:r>
            <a:r>
              <a:rPr lang="en-US" sz="4199" b="0" i="0" spc="0" baseline="0" dirty="0">
                <a:solidFill>
                  <a:srgbClr val="17D9FF"/>
                </a:solidFill>
                <a:latin typeface="Arial"/>
              </a:rPr>
              <a:t>realloc</a:t>
            </a:r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(ptr, newSize);</a:t>
            </a:r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178</Words>
  <Application>Microsoft Office PowerPoint</Application>
  <PresentationFormat>Custom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Mustafa Rahman</cp:lastModifiedBy>
  <cp:revision>5</cp:revision>
  <dcterms:modified xsi:type="dcterms:W3CDTF">2023-01-26T18:23:05Z</dcterms:modified>
</cp:coreProperties>
</file>