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8288000" cy="10287000"/>
  <p:notesSz cx="18288000" cy="10287000"/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C2D95-E23A-4EA4-B9C8-EA9CCFB6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" y="0"/>
            <a:ext cx="18282583" cy="10287000"/>
          </a:xfrm>
          <a:prstGeom prst="rect">
            <a:avLst/>
          </a:prstGeom>
        </p:spPr>
      </p:pic>
      <p:sp>
        <p:nvSpPr>
          <p:cNvPr id="3" name="Rectangle 110">
            <a:extLst>
              <a:ext uri="{FF2B5EF4-FFF2-40B4-BE49-F238E27FC236}">
                <a16:creationId xmlns:a16="http://schemas.microsoft.com/office/drawing/2014/main" id="{CFB30727-04D1-415E-98DB-0FC59F6DE2E1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4" name="Rectangle 110">
            <a:extLst>
              <a:ext uri="{FF2B5EF4-FFF2-40B4-BE49-F238E27FC236}">
                <a16:creationId xmlns:a16="http://schemas.microsoft.com/office/drawing/2014/main" id="{8BDC2C27-53F7-4C9B-A8C0-4DC0D67C2B34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Rectangle 111">
            <a:extLst>
              <a:ext uri="{FF2B5EF4-FFF2-40B4-BE49-F238E27FC236}">
                <a16:creationId xmlns:a16="http://schemas.microsoft.com/office/drawing/2014/main" id="{7AFC175E-FCC9-4B29-AFCC-A0CACA17C905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</a:t>
            </a:r>
            <a:r>
              <a:rPr lang="en-IN" sz="4199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.Ai</a:t>
            </a:r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3CF5-1543-41B8-A18F-7E55255F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86537-B148-46FA-838E-2EE25B16C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0"/>
            <a:ext cx="10287000" cy="10287000"/>
          </a:xfrm>
          <a:prstGeom prst="rect">
            <a:avLst/>
          </a:prstGeom>
        </p:spPr>
      </p:pic>
      <p:sp>
        <p:nvSpPr>
          <p:cNvPr id="9" name="Rectangle 110">
            <a:extLst>
              <a:ext uri="{FF2B5EF4-FFF2-40B4-BE49-F238E27FC236}">
                <a16:creationId xmlns:a16="http://schemas.microsoft.com/office/drawing/2014/main" id="{8D3BEC75-2010-417E-8D78-993A346E5951}"/>
              </a:ext>
            </a:extLst>
          </p:cNvPr>
          <p:cNvSpPr/>
          <p:nvPr/>
        </p:nvSpPr>
        <p:spPr>
          <a:xfrm>
            <a:off x="13965381" y="310894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18243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9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Rectangle 201"/>
          <p:cNvSpPr/>
          <p:nvPr/>
        </p:nvSpPr>
        <p:spPr>
          <a:xfrm>
            <a:off x="1068778" y="809071"/>
            <a:ext cx="378884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Instructions</a:t>
            </a:r>
          </a:p>
        </p:txBody>
      </p:sp>
      <p:sp>
        <p:nvSpPr>
          <p:cNvPr id="202" name="Rectangle 202"/>
          <p:cNvSpPr/>
          <p:nvPr/>
        </p:nvSpPr>
        <p:spPr>
          <a:xfrm>
            <a:off x="1058465" y="2078505"/>
            <a:ext cx="4790962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Control Instructions</a:t>
            </a:r>
          </a:p>
        </p:txBody>
      </p:sp>
      <p:sp>
        <p:nvSpPr>
          <p:cNvPr id="203" name="Rectangle 203"/>
          <p:cNvSpPr/>
          <p:nvPr/>
        </p:nvSpPr>
        <p:spPr>
          <a:xfrm>
            <a:off x="1036736" y="2873217"/>
            <a:ext cx="8255979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Used to determine flow of program</a:t>
            </a:r>
          </a:p>
        </p:txBody>
      </p:sp>
      <p:sp>
        <p:nvSpPr>
          <p:cNvPr id="204" name="Rectangle 204"/>
          <p:cNvSpPr/>
          <p:nvPr/>
        </p:nvSpPr>
        <p:spPr>
          <a:xfrm>
            <a:off x="1028700" y="4078189"/>
            <a:ext cx="4244726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a. Sequence Control </a:t>
            </a:r>
          </a:p>
        </p:txBody>
      </p:sp>
      <p:sp>
        <p:nvSpPr>
          <p:cNvPr id="205" name="Rectangle 205"/>
          <p:cNvSpPr/>
          <p:nvPr/>
        </p:nvSpPr>
        <p:spPr>
          <a:xfrm>
            <a:off x="1028700" y="5328304"/>
            <a:ext cx="4025502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b. Decision Control </a:t>
            </a:r>
          </a:p>
        </p:txBody>
      </p:sp>
      <p:sp>
        <p:nvSpPr>
          <p:cNvPr id="206" name="Rectangle 206"/>
          <p:cNvSpPr/>
          <p:nvPr/>
        </p:nvSpPr>
        <p:spPr>
          <a:xfrm>
            <a:off x="1028700" y="8079540"/>
            <a:ext cx="3183879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d. Case Control</a:t>
            </a:r>
          </a:p>
        </p:txBody>
      </p:sp>
      <p:sp>
        <p:nvSpPr>
          <p:cNvPr id="207" name="Rectangle 207"/>
          <p:cNvSpPr/>
          <p:nvPr/>
        </p:nvSpPr>
        <p:spPr>
          <a:xfrm>
            <a:off x="1028700" y="6688795"/>
            <a:ext cx="3151286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c. Loop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208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Rectangle 211"/>
          <p:cNvSpPr/>
          <p:nvPr/>
        </p:nvSpPr>
        <p:spPr>
          <a:xfrm>
            <a:off x="1028848" y="809071"/>
            <a:ext cx="321108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Operators</a:t>
            </a:r>
          </a:p>
        </p:txBody>
      </p:sp>
      <p:sp>
        <p:nvSpPr>
          <p:cNvPr id="212" name="Rectangle 212"/>
          <p:cNvSpPr/>
          <p:nvPr/>
        </p:nvSpPr>
        <p:spPr>
          <a:xfrm>
            <a:off x="1028700" y="2302455"/>
            <a:ext cx="4833862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a. Arithmetic Operators</a:t>
            </a:r>
          </a:p>
        </p:txBody>
      </p:sp>
      <p:sp>
        <p:nvSpPr>
          <p:cNvPr id="213" name="Rectangle 213"/>
          <p:cNvSpPr/>
          <p:nvPr/>
        </p:nvSpPr>
        <p:spPr>
          <a:xfrm>
            <a:off x="1028700" y="3552569"/>
            <a:ext cx="4740100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b. Relational Operators</a:t>
            </a:r>
          </a:p>
        </p:txBody>
      </p:sp>
      <p:sp>
        <p:nvSpPr>
          <p:cNvPr id="214" name="Rectangle 214"/>
          <p:cNvSpPr/>
          <p:nvPr/>
        </p:nvSpPr>
        <p:spPr>
          <a:xfrm>
            <a:off x="1028700" y="6303806"/>
            <a:ext cx="4148732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d. Bitwise Operators</a:t>
            </a:r>
          </a:p>
        </p:txBody>
      </p:sp>
      <p:sp>
        <p:nvSpPr>
          <p:cNvPr id="215" name="Rectangle 215"/>
          <p:cNvSpPr/>
          <p:nvPr/>
        </p:nvSpPr>
        <p:spPr>
          <a:xfrm>
            <a:off x="1028700" y="4913061"/>
            <a:ext cx="4083768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c. Logical Operators</a:t>
            </a:r>
          </a:p>
        </p:txBody>
      </p:sp>
      <p:sp>
        <p:nvSpPr>
          <p:cNvPr id="216" name="Rectangle 216"/>
          <p:cNvSpPr/>
          <p:nvPr/>
        </p:nvSpPr>
        <p:spPr>
          <a:xfrm>
            <a:off x="1028700" y="7535258"/>
            <a:ext cx="5039468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e. Assignment Operators</a:t>
            </a:r>
          </a:p>
        </p:txBody>
      </p:sp>
      <p:sp>
        <p:nvSpPr>
          <p:cNvPr id="217" name="Rectangle 217"/>
          <p:cNvSpPr/>
          <p:nvPr/>
        </p:nvSpPr>
        <p:spPr>
          <a:xfrm>
            <a:off x="1028700" y="8847779"/>
            <a:ext cx="3971254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f. Ternary Operator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reeform 218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Freeform 21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Rectangle 221"/>
          <p:cNvSpPr/>
          <p:nvPr/>
        </p:nvSpPr>
        <p:spPr>
          <a:xfrm>
            <a:off x="1072753" y="809071"/>
            <a:ext cx="321108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Operators</a:t>
            </a:r>
          </a:p>
        </p:txBody>
      </p:sp>
      <p:sp>
        <p:nvSpPr>
          <p:cNvPr id="222" name="Rectangle 222"/>
          <p:cNvSpPr/>
          <p:nvPr/>
        </p:nvSpPr>
        <p:spPr>
          <a:xfrm>
            <a:off x="1105963" y="3379435"/>
            <a:ext cx="660499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==</a:t>
            </a:r>
          </a:p>
        </p:txBody>
      </p:sp>
      <p:sp>
        <p:nvSpPr>
          <p:cNvPr id="223" name="Rectangle 223"/>
          <p:cNvSpPr/>
          <p:nvPr/>
        </p:nvSpPr>
        <p:spPr>
          <a:xfrm>
            <a:off x="1105963" y="4655821"/>
            <a:ext cx="1267606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&gt;, &gt;=</a:t>
            </a:r>
          </a:p>
        </p:txBody>
      </p:sp>
      <p:sp>
        <p:nvSpPr>
          <p:cNvPr id="224" name="Rectangle 224"/>
          <p:cNvSpPr/>
          <p:nvPr/>
        </p:nvSpPr>
        <p:spPr>
          <a:xfrm>
            <a:off x="1105963" y="5900524"/>
            <a:ext cx="1267606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&lt;, &lt;=</a:t>
            </a:r>
          </a:p>
        </p:txBody>
      </p:sp>
      <p:sp>
        <p:nvSpPr>
          <p:cNvPr id="225" name="Rectangle 225"/>
          <p:cNvSpPr/>
          <p:nvPr/>
        </p:nvSpPr>
        <p:spPr>
          <a:xfrm>
            <a:off x="1067331" y="7216867"/>
            <a:ext cx="495634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!=</a:t>
            </a:r>
          </a:p>
        </p:txBody>
      </p:sp>
      <p:sp>
        <p:nvSpPr>
          <p:cNvPr id="226" name="Rectangle 226"/>
          <p:cNvSpPr/>
          <p:nvPr/>
        </p:nvSpPr>
        <p:spPr>
          <a:xfrm>
            <a:off x="1120995" y="2002691"/>
            <a:ext cx="5631060" cy="8839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Relational Operators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227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Rectangle 230"/>
          <p:cNvSpPr/>
          <p:nvPr/>
        </p:nvSpPr>
        <p:spPr>
          <a:xfrm>
            <a:off x="1072753" y="809071"/>
            <a:ext cx="321108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Operators</a:t>
            </a:r>
          </a:p>
        </p:txBody>
      </p:sp>
      <p:sp>
        <p:nvSpPr>
          <p:cNvPr id="231" name="Rectangle 231"/>
          <p:cNvSpPr/>
          <p:nvPr/>
        </p:nvSpPr>
        <p:spPr>
          <a:xfrm>
            <a:off x="1105963" y="3379435"/>
            <a:ext cx="2327894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&amp;&amp;    AND</a:t>
            </a:r>
          </a:p>
        </p:txBody>
      </p:sp>
      <p:sp>
        <p:nvSpPr>
          <p:cNvPr id="232" name="Rectangle 232"/>
          <p:cNvSpPr/>
          <p:nvPr/>
        </p:nvSpPr>
        <p:spPr>
          <a:xfrm>
            <a:off x="1105963" y="4655821"/>
            <a:ext cx="1949648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||       OR</a:t>
            </a:r>
          </a:p>
        </p:txBody>
      </p:sp>
      <p:sp>
        <p:nvSpPr>
          <p:cNvPr id="233" name="Rectangle 233"/>
          <p:cNvSpPr/>
          <p:nvPr/>
        </p:nvSpPr>
        <p:spPr>
          <a:xfrm>
            <a:off x="1105963" y="5900524"/>
            <a:ext cx="2274465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!        NOT</a:t>
            </a:r>
          </a:p>
        </p:txBody>
      </p:sp>
      <p:sp>
        <p:nvSpPr>
          <p:cNvPr id="234" name="Rectangle 234"/>
          <p:cNvSpPr/>
          <p:nvPr/>
        </p:nvSpPr>
        <p:spPr>
          <a:xfrm>
            <a:off x="1124567" y="2002691"/>
            <a:ext cx="4807148" cy="8839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Logical Operators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235"/>
          <p:cNvSpPr/>
          <p:nvPr/>
        </p:nvSpPr>
        <p:spPr>
          <a:xfrm flipV="1">
            <a:off x="0" y="-8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Rectangle 238"/>
          <p:cNvSpPr/>
          <p:nvPr/>
        </p:nvSpPr>
        <p:spPr>
          <a:xfrm>
            <a:off x="1047749" y="809071"/>
            <a:ext cx="7146442" cy="1031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Operator Precendence</a:t>
            </a:r>
          </a:p>
        </p:txBody>
      </p:sp>
      <p:sp>
        <p:nvSpPr>
          <p:cNvPr id="239" name="Rectangle 239"/>
          <p:cNvSpPr/>
          <p:nvPr/>
        </p:nvSpPr>
        <p:spPr>
          <a:xfrm>
            <a:off x="1060995" y="2156151"/>
            <a:ext cx="176454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Priority</a:t>
            </a:r>
          </a:p>
        </p:txBody>
      </p:sp>
      <p:sp>
        <p:nvSpPr>
          <p:cNvPr id="240" name="Rectangle 240"/>
          <p:cNvSpPr/>
          <p:nvPr/>
        </p:nvSpPr>
        <p:spPr>
          <a:xfrm>
            <a:off x="1665066" y="3069925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241" name="Rectangle 241"/>
          <p:cNvSpPr/>
          <p:nvPr/>
        </p:nvSpPr>
        <p:spPr>
          <a:xfrm>
            <a:off x="1665066" y="3978037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242" name="Rectangle 242"/>
          <p:cNvSpPr/>
          <p:nvPr/>
        </p:nvSpPr>
        <p:spPr>
          <a:xfrm>
            <a:off x="1665066" y="4886148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3</a:t>
            </a:r>
          </a:p>
        </p:txBody>
      </p:sp>
      <p:sp>
        <p:nvSpPr>
          <p:cNvPr id="243" name="Rectangle 243"/>
          <p:cNvSpPr/>
          <p:nvPr/>
        </p:nvSpPr>
        <p:spPr>
          <a:xfrm>
            <a:off x="1665066" y="5794260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sp>
        <p:nvSpPr>
          <p:cNvPr id="244" name="Rectangle 244"/>
          <p:cNvSpPr/>
          <p:nvPr/>
        </p:nvSpPr>
        <p:spPr>
          <a:xfrm>
            <a:off x="1665066" y="6702372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5</a:t>
            </a:r>
          </a:p>
        </p:txBody>
      </p:sp>
      <p:sp>
        <p:nvSpPr>
          <p:cNvPr id="245" name="Rectangle 245"/>
          <p:cNvSpPr/>
          <p:nvPr/>
        </p:nvSpPr>
        <p:spPr>
          <a:xfrm>
            <a:off x="1665066" y="7610484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6</a:t>
            </a:r>
          </a:p>
        </p:txBody>
      </p:sp>
      <p:sp>
        <p:nvSpPr>
          <p:cNvPr id="246" name="Rectangle 246"/>
          <p:cNvSpPr/>
          <p:nvPr/>
        </p:nvSpPr>
        <p:spPr>
          <a:xfrm>
            <a:off x="1665066" y="8518595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7</a:t>
            </a:r>
          </a:p>
        </p:txBody>
      </p:sp>
      <p:sp>
        <p:nvSpPr>
          <p:cNvPr id="247" name="Rectangle 247"/>
          <p:cNvSpPr/>
          <p:nvPr/>
        </p:nvSpPr>
        <p:spPr>
          <a:xfrm>
            <a:off x="1665066" y="9426707"/>
            <a:ext cx="243797" cy="592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8</a:t>
            </a:r>
          </a:p>
        </p:txBody>
      </p:sp>
      <p:sp>
        <p:nvSpPr>
          <p:cNvPr id="248" name="Rectangle 248"/>
          <p:cNvSpPr/>
          <p:nvPr/>
        </p:nvSpPr>
        <p:spPr>
          <a:xfrm>
            <a:off x="5555235" y="2156151"/>
            <a:ext cx="2171885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Operator</a:t>
            </a:r>
          </a:p>
        </p:txBody>
      </p:sp>
      <p:sp>
        <p:nvSpPr>
          <p:cNvPr id="249" name="Rectangle 249"/>
          <p:cNvSpPr/>
          <p:nvPr/>
        </p:nvSpPr>
        <p:spPr>
          <a:xfrm>
            <a:off x="6400855" y="3069925"/>
            <a:ext cx="130312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!</a:t>
            </a:r>
          </a:p>
        </p:txBody>
      </p:sp>
      <p:sp>
        <p:nvSpPr>
          <p:cNvPr id="250" name="Rectangle 250"/>
          <p:cNvSpPr/>
          <p:nvPr/>
        </p:nvSpPr>
        <p:spPr>
          <a:xfrm>
            <a:off x="5838445" y="3978037"/>
            <a:ext cx="1255308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 *, /, %</a:t>
            </a:r>
          </a:p>
        </p:txBody>
      </p:sp>
      <p:sp>
        <p:nvSpPr>
          <p:cNvPr id="251" name="Rectangle 251"/>
          <p:cNvSpPr/>
          <p:nvPr/>
        </p:nvSpPr>
        <p:spPr>
          <a:xfrm>
            <a:off x="6133136" y="4886148"/>
            <a:ext cx="665721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+, -</a:t>
            </a:r>
          </a:p>
        </p:txBody>
      </p:sp>
      <p:sp>
        <p:nvSpPr>
          <p:cNvPr id="252" name="Rectangle 252"/>
          <p:cNvSpPr/>
          <p:nvPr/>
        </p:nvSpPr>
        <p:spPr>
          <a:xfrm>
            <a:off x="5351789" y="5794260"/>
            <a:ext cx="2228444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&lt;, &lt;=, &gt;, &gt;=</a:t>
            </a:r>
          </a:p>
        </p:txBody>
      </p:sp>
      <p:sp>
        <p:nvSpPr>
          <p:cNvPr id="253" name="Rectangle 253"/>
          <p:cNvSpPr/>
          <p:nvPr/>
        </p:nvSpPr>
        <p:spPr>
          <a:xfrm>
            <a:off x="5895085" y="6702372"/>
            <a:ext cx="1141823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==, !=</a:t>
            </a:r>
          </a:p>
        </p:txBody>
      </p:sp>
      <p:sp>
        <p:nvSpPr>
          <p:cNvPr id="254" name="Rectangle 254"/>
          <p:cNvSpPr/>
          <p:nvPr/>
        </p:nvSpPr>
        <p:spPr>
          <a:xfrm>
            <a:off x="6182388" y="7610484"/>
            <a:ext cx="567218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&amp;&amp;</a:t>
            </a:r>
          </a:p>
        </p:txBody>
      </p:sp>
      <p:sp>
        <p:nvSpPr>
          <p:cNvPr id="255" name="Rectangle 255"/>
          <p:cNvSpPr/>
          <p:nvPr/>
        </p:nvSpPr>
        <p:spPr>
          <a:xfrm>
            <a:off x="6338235" y="8518595"/>
            <a:ext cx="255699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||</a:t>
            </a:r>
          </a:p>
        </p:txBody>
      </p:sp>
      <p:sp>
        <p:nvSpPr>
          <p:cNvPr id="256" name="Rectangle 256"/>
          <p:cNvSpPr/>
          <p:nvPr/>
        </p:nvSpPr>
        <p:spPr>
          <a:xfrm>
            <a:off x="6335890" y="9426707"/>
            <a:ext cx="260214" cy="609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9" b="0" i="0" spc="0" baseline="0" dirty="0">
                <a:solidFill>
                  <a:srgbClr val="FFFFFF"/>
                </a:solidFill>
                <a:latin typeface="Arial"/>
              </a:rP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257"/>
          <p:cNvSpPr/>
          <p:nvPr/>
        </p:nvSpPr>
        <p:spPr>
          <a:xfrm flipV="1">
            <a:off x="0" y="-9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Rectangle 260"/>
          <p:cNvSpPr/>
          <p:nvPr/>
        </p:nvSpPr>
        <p:spPr>
          <a:xfrm>
            <a:off x="1072753" y="809071"/>
            <a:ext cx="321108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Operators</a:t>
            </a:r>
          </a:p>
        </p:txBody>
      </p:sp>
      <p:sp>
        <p:nvSpPr>
          <p:cNvPr id="261" name="Rectangle 261"/>
          <p:cNvSpPr/>
          <p:nvPr/>
        </p:nvSpPr>
        <p:spPr>
          <a:xfrm>
            <a:off x="1105963" y="3154919"/>
            <a:ext cx="458390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= </a:t>
            </a:r>
          </a:p>
        </p:txBody>
      </p:sp>
      <p:sp>
        <p:nvSpPr>
          <p:cNvPr id="262" name="Rectangle 262"/>
          <p:cNvSpPr/>
          <p:nvPr/>
        </p:nvSpPr>
        <p:spPr>
          <a:xfrm>
            <a:off x="1105963" y="4206789"/>
            <a:ext cx="656592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+=</a:t>
            </a:r>
          </a:p>
        </p:txBody>
      </p:sp>
      <p:sp>
        <p:nvSpPr>
          <p:cNvPr id="263" name="Rectangle 263"/>
          <p:cNvSpPr/>
          <p:nvPr/>
        </p:nvSpPr>
        <p:spPr>
          <a:xfrm>
            <a:off x="1105963" y="5369838"/>
            <a:ext cx="555798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-=</a:t>
            </a:r>
          </a:p>
        </p:txBody>
      </p:sp>
      <p:sp>
        <p:nvSpPr>
          <p:cNvPr id="264" name="Rectangle 264"/>
          <p:cNvSpPr/>
          <p:nvPr/>
        </p:nvSpPr>
        <p:spPr>
          <a:xfrm>
            <a:off x="1109237" y="2002691"/>
            <a:ext cx="6062662" cy="8839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Assignment Operators</a:t>
            </a:r>
          </a:p>
        </p:txBody>
      </p:sp>
      <p:sp>
        <p:nvSpPr>
          <p:cNvPr id="265" name="Rectangle 265"/>
          <p:cNvSpPr/>
          <p:nvPr/>
        </p:nvSpPr>
        <p:spPr>
          <a:xfrm>
            <a:off x="1105963" y="6580871"/>
            <a:ext cx="564914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*=</a:t>
            </a:r>
          </a:p>
        </p:txBody>
      </p:sp>
      <p:sp>
        <p:nvSpPr>
          <p:cNvPr id="266" name="Rectangle 266"/>
          <p:cNvSpPr/>
          <p:nvPr/>
        </p:nvSpPr>
        <p:spPr>
          <a:xfrm>
            <a:off x="1105963" y="7873556"/>
            <a:ext cx="573509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/=</a:t>
            </a:r>
          </a:p>
        </p:txBody>
      </p:sp>
      <p:sp>
        <p:nvSpPr>
          <p:cNvPr id="267" name="Rectangle 267"/>
          <p:cNvSpPr/>
          <p:nvPr/>
        </p:nvSpPr>
        <p:spPr>
          <a:xfrm>
            <a:off x="1028700" y="9179410"/>
            <a:ext cx="731341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%=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1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257"/>
          <p:cNvSpPr/>
          <p:nvPr/>
        </p:nvSpPr>
        <p:spPr>
          <a:xfrm flipV="1">
            <a:off x="0" y="-9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Rectangle 260"/>
          <p:cNvSpPr/>
          <p:nvPr/>
        </p:nvSpPr>
        <p:spPr>
          <a:xfrm>
            <a:off x="1072753" y="809071"/>
            <a:ext cx="13954141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How to I learn and My strategy for Learning </a:t>
            </a:r>
          </a:p>
        </p:txBody>
      </p:sp>
      <p:sp>
        <p:nvSpPr>
          <p:cNvPr id="264" name="Rectangle 264"/>
          <p:cNvSpPr/>
          <p:nvPr/>
        </p:nvSpPr>
        <p:spPr>
          <a:xfrm>
            <a:off x="1109237" y="2002691"/>
            <a:ext cx="6062662" cy="8839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17D9FF"/>
                </a:solidFill>
                <a:latin typeface="Arial"/>
              </a:rPr>
              <a:t>Assignment Operators</a:t>
            </a:r>
          </a:p>
        </p:txBody>
      </p:sp>
      <p:sp>
        <p:nvSpPr>
          <p:cNvPr id="265" name="Rectangle 265"/>
          <p:cNvSpPr/>
          <p:nvPr/>
        </p:nvSpPr>
        <p:spPr>
          <a:xfrm>
            <a:off x="1105963" y="6580871"/>
            <a:ext cx="65" cy="6462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endParaRPr lang="en-US" sz="4199" b="0" i="0" spc="0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Rectangle 266"/>
          <p:cNvSpPr/>
          <p:nvPr/>
        </p:nvSpPr>
        <p:spPr>
          <a:xfrm>
            <a:off x="1105963" y="7873556"/>
            <a:ext cx="65" cy="6462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endParaRPr lang="en-US" sz="4199" b="0" i="0" spc="0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Rectangle 267"/>
          <p:cNvSpPr/>
          <p:nvPr/>
        </p:nvSpPr>
        <p:spPr>
          <a:xfrm>
            <a:off x="1028700" y="9179410"/>
            <a:ext cx="65" cy="6462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endParaRPr lang="en-US" sz="4199" b="0" i="0" spc="0" baseline="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7958783" flipV="1">
            <a:off x="2307443" y="5077391"/>
            <a:ext cx="1457633" cy="31432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7958783" flipV="1">
            <a:off x="2434095" y="5558127"/>
            <a:ext cx="155684" cy="208502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Freeform 105"/>
          <p:cNvSpPr/>
          <p:nvPr/>
        </p:nvSpPr>
        <p:spPr>
          <a:xfrm rot="2700000" flipV="1">
            <a:off x="5506628" y="5078277"/>
            <a:ext cx="1457633" cy="31432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 rot="2700000" flipV="1">
            <a:off x="6704859" y="5537000"/>
            <a:ext cx="155684" cy="208502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23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 rot="5400000" flipV="1">
            <a:off x="4059824" y="5404874"/>
            <a:ext cx="1395768" cy="30003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5400000" flipV="1">
            <a:off x="4683170" y="6061457"/>
            <a:ext cx="149077" cy="199024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10"/>
          <p:cNvSpPr/>
          <p:nvPr/>
        </p:nvSpPr>
        <p:spPr>
          <a:xfrm>
            <a:off x="1068778" y="809067"/>
            <a:ext cx="378884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Instructions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1061888" y="2078496"/>
            <a:ext cx="8205712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These are statements in a Program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4115185" y="3745748"/>
            <a:ext cx="1283223" cy="7018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861" b="0" i="0" spc="0" baseline="0" dirty="0">
                <a:solidFill>
                  <a:srgbClr val="17D9FF"/>
                </a:solidFill>
                <a:latin typeface="Arial"/>
              </a:rPr>
              <a:t>Types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245400" y="5695624"/>
            <a:ext cx="3461816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Type Declaration</a:t>
            </a:r>
          </a:p>
          <a:p>
            <a:pPr marL="512861">
              <a:lnSpc>
                <a:spcPts val="4956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Instructions</a:t>
            </a:r>
          </a:p>
        </p:txBody>
      </p:sp>
      <p:sp>
        <p:nvSpPr>
          <p:cNvPr id="114" name="Rectangle 114"/>
          <p:cNvSpPr/>
          <p:nvPr/>
        </p:nvSpPr>
        <p:spPr>
          <a:xfrm>
            <a:off x="3924987" y="5695624"/>
            <a:ext cx="5312320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314005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Control</a:t>
            </a:r>
          </a:p>
          <a:p>
            <a:pPr marL="0">
              <a:lnSpc>
                <a:spcPts val="5025"/>
              </a:lnSpc>
              <a:tabLst>
                <a:tab pos="2876301" algn="l"/>
              </a:tabLst>
            </a:pPr>
            <a:r>
              <a:rPr lang="en-US" sz="5453" b="0" i="0" spc="0" baseline="10000" dirty="0">
                <a:solidFill>
                  <a:srgbClr val="FFFFFF"/>
                </a:solidFill>
                <a:latin typeface="Arial"/>
              </a:rPr>
              <a:t>Arithmetic	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Instructions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3791191" y="6926254"/>
            <a:ext cx="2436018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Instructions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6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flipV="1">
            <a:off x="8566287" y="2552081"/>
            <a:ext cx="1027658" cy="32861"/>
          </a:xfrm>
          <a:custGeom>
            <a:avLst/>
            <a:gdLst/>
            <a:ahLst/>
            <a:cxnLst/>
            <a:rect l="0" t="0" r="0" b="0"/>
            <a:pathLst>
              <a:path w="2442537" h="76200">
                <a:moveTo>
                  <a:pt x="0" y="76200"/>
                </a:moveTo>
                <a:lnTo>
                  <a:pt x="2442537" y="76200"/>
                </a:lnTo>
                <a:lnTo>
                  <a:pt x="2442537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3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flipV="1">
            <a:off x="9560817" y="2459522"/>
            <a:ext cx="157628" cy="217979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3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>
            <a:off x="1068778" y="809068"/>
            <a:ext cx="378884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Instructions</a:t>
            </a:r>
          </a:p>
        </p:txBody>
      </p:sp>
      <p:sp>
        <p:nvSpPr>
          <p:cNvPr id="122" name="Rectangle 122"/>
          <p:cNvSpPr/>
          <p:nvPr/>
        </p:nvSpPr>
        <p:spPr>
          <a:xfrm>
            <a:off x="1075283" y="2078498"/>
            <a:ext cx="14341399" cy="7799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009483" algn="l"/>
              </a:tabLst>
            </a:pP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Type Declaration Instructions	</a:t>
            </a:r>
            <a:r>
              <a:rPr lang="en-US" sz="5453" b="0" i="0" spc="0" baseline="-5583" dirty="0">
                <a:solidFill>
                  <a:srgbClr val="FFFFFF"/>
                </a:solidFill>
                <a:latin typeface="Arial"/>
              </a:rPr>
              <a:t>Declare var before using it</a:t>
            </a:r>
          </a:p>
        </p:txBody>
      </p:sp>
      <p:sp>
        <p:nvSpPr>
          <p:cNvPr id="123" name="Rectangle 123"/>
          <p:cNvSpPr/>
          <p:nvPr/>
        </p:nvSpPr>
        <p:spPr>
          <a:xfrm>
            <a:off x="1208150" y="4228256"/>
            <a:ext cx="2073919" cy="11963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a = 22;</a:t>
            </a:r>
          </a:p>
          <a:p>
            <a:pPr marL="0">
              <a:lnSpc>
                <a:spcPts val="4200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b = a;</a:t>
            </a:r>
          </a:p>
        </p:txBody>
      </p:sp>
      <p:sp>
        <p:nvSpPr>
          <p:cNvPr id="124" name="Rectangle 124"/>
          <p:cNvSpPr/>
          <p:nvPr/>
        </p:nvSpPr>
        <p:spPr>
          <a:xfrm>
            <a:off x="1208150" y="5295056"/>
            <a:ext cx="2557834" cy="11963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c = b + 1;</a:t>
            </a:r>
          </a:p>
          <a:p>
            <a:pPr marL="0">
              <a:lnSpc>
                <a:spcPts val="4200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d = 1, e;</a:t>
            </a:r>
          </a:p>
        </p:txBody>
      </p:sp>
      <p:sp>
        <p:nvSpPr>
          <p:cNvPr id="125" name="Rectangle 125"/>
          <p:cNvSpPr/>
          <p:nvPr/>
        </p:nvSpPr>
        <p:spPr>
          <a:xfrm>
            <a:off x="1270211" y="3255120"/>
            <a:ext cx="6705097" cy="21694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642042" algn="l"/>
              </a:tabLst>
            </a:pPr>
            <a:r>
              <a:rPr lang="en-US" sz="4199" b="0" i="0" spc="0" baseline="0" dirty="0">
                <a:solidFill>
                  <a:srgbClr val="32BD15"/>
                </a:solidFill>
                <a:latin typeface="Arial"/>
              </a:rPr>
              <a:t>VALID	</a:t>
            </a:r>
            <a:r>
              <a:rPr lang="en-US" sz="4199" b="0" i="0" spc="0" baseline="0" dirty="0">
                <a:solidFill>
                  <a:srgbClr val="B80F0F"/>
                </a:solidFill>
                <a:latin typeface="Arial"/>
              </a:rPr>
              <a:t>INVALID</a:t>
            </a:r>
          </a:p>
          <a:p>
            <a:pPr marL="4631177">
              <a:lnSpc>
                <a:spcPts val="6872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a = 22;</a:t>
            </a:r>
          </a:p>
          <a:p>
            <a:pPr marL="4631177">
              <a:lnSpc>
                <a:spcPts val="4200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b = a;</a:t>
            </a:r>
          </a:p>
        </p:txBody>
      </p:sp>
      <p:sp>
        <p:nvSpPr>
          <p:cNvPr id="126" name="Rectangle 126"/>
          <p:cNvSpPr/>
          <p:nvPr/>
        </p:nvSpPr>
        <p:spPr>
          <a:xfrm>
            <a:off x="5901389" y="5295056"/>
            <a:ext cx="2557834" cy="11963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c = b + 2;</a:t>
            </a:r>
          </a:p>
          <a:p>
            <a:pPr marL="0">
              <a:lnSpc>
                <a:spcPts val="4200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d = 2, e;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208150" y="7097266"/>
            <a:ext cx="1810047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a,b,c;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208150" y="7630666"/>
            <a:ext cx="7271239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693239" algn="l"/>
              </a:tabLst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 = b = c = 1;	</a:t>
            </a:r>
            <a:r>
              <a:rPr lang="en-US" sz="5453" b="0" i="0" spc="0" baseline="58333" dirty="0">
                <a:solidFill>
                  <a:srgbClr val="FFFFFF"/>
                </a:solidFill>
                <a:latin typeface="Arial"/>
              </a:rPr>
              <a:t>int a,b,c = 1;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7958784" flipV="1">
            <a:off x="2894580" y="3745331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rot="7958784" flipV="1">
            <a:off x="2981537" y="4075822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2700000" flipV="1">
            <a:off x="5100689" y="3744740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2700000" flipV="1">
            <a:off x="5923383" y="4060118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5400000" flipV="1">
            <a:off x="3587044" y="4251615"/>
            <a:ext cx="1834074" cy="32861"/>
          </a:xfrm>
          <a:custGeom>
            <a:avLst/>
            <a:gdLst/>
            <a:ahLst/>
            <a:cxnLst/>
            <a:rect l="0" t="0" r="0" b="0"/>
            <a:pathLst>
              <a:path w="4246189" h="76200">
                <a:moveTo>
                  <a:pt x="0" y="76200"/>
                </a:moveTo>
                <a:lnTo>
                  <a:pt x="4246189" y="76200"/>
                </a:lnTo>
                <a:lnTo>
                  <a:pt x="4246189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547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5400000" flipV="1">
            <a:off x="4423170" y="5122995"/>
            <a:ext cx="161824" cy="217979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547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8"/>
          <p:cNvSpPr/>
          <p:nvPr/>
        </p:nvSpPr>
        <p:spPr>
          <a:xfrm>
            <a:off x="1043136" y="809070"/>
            <a:ext cx="7332200" cy="25142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Arithmetic Instructions</a:t>
            </a:r>
          </a:p>
          <a:p>
            <a:pPr marL="2600752">
              <a:lnSpc>
                <a:spcPts val="11677"/>
              </a:lnSpc>
            </a:pPr>
            <a:r>
              <a:rPr lang="en-US" sz="6207" b="0" i="0" spc="0" baseline="0" dirty="0">
                <a:solidFill>
                  <a:srgbClr val="DD31A8"/>
                </a:solidFill>
                <a:latin typeface="Arial"/>
              </a:rPr>
              <a:t>a</a:t>
            </a:r>
            <a:r>
              <a:rPr lang="en-US" sz="6207" b="0" i="0" spc="0" baseline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6207" b="0" i="0" spc="0" baseline="0" dirty="0">
                <a:solidFill>
                  <a:srgbClr val="32BD15"/>
                </a:solidFill>
                <a:latin typeface="Arial"/>
              </a:rPr>
              <a:t>+</a:t>
            </a:r>
            <a:r>
              <a:rPr lang="en-US" sz="6207" b="0" i="0" spc="0" baseline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6207" b="0" i="0" spc="0" baseline="0" dirty="0">
                <a:solidFill>
                  <a:srgbClr val="DD31A8"/>
                </a:solidFill>
                <a:latin typeface="Arial"/>
              </a:rPr>
              <a:t>b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1704349" y="4100063"/>
            <a:ext cx="6009899" cy="6356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943702" algn="l"/>
              </a:tabLst>
            </a:pPr>
            <a:r>
              <a:rPr lang="en-US" sz="3451" b="0" i="0" spc="0" baseline="0" dirty="0">
                <a:solidFill>
                  <a:srgbClr val="FFFFFF"/>
                </a:solidFill>
                <a:latin typeface="Arial"/>
              </a:rPr>
              <a:t>Operand 1	Operand 2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3708111" y="5258167"/>
            <a:ext cx="1784749" cy="6272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51" b="0" i="0" spc="0" baseline="0" dirty="0">
                <a:solidFill>
                  <a:srgbClr val="FFFFFF"/>
                </a:solidFill>
                <a:latin typeface="Arial"/>
              </a:rPr>
              <a:t>Operator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1053851" y="7935039"/>
            <a:ext cx="6869161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NOTE - single variable on the LHS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2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5"/>
          <p:cNvSpPr/>
          <p:nvPr/>
        </p:nvSpPr>
        <p:spPr>
          <a:xfrm>
            <a:off x="1393825" y="2980373"/>
            <a:ext cx="1725661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 = b + c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563340" y="2250580"/>
            <a:ext cx="6432593" cy="22134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680588" algn="l"/>
              </a:tabLst>
            </a:pP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VALID	</a:t>
            </a:r>
            <a:r>
              <a:rPr lang="en-US" sz="3599" b="0" i="0" spc="0" baseline="0" dirty="0">
                <a:solidFill>
                  <a:srgbClr val="B80F0F"/>
                </a:solidFill>
                <a:latin typeface="Arial"/>
              </a:rPr>
              <a:t>INVALID</a:t>
            </a:r>
          </a:p>
          <a:p>
            <a:pPr marL="4689554">
              <a:lnSpc>
                <a:spcPts val="5814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b + c = a</a:t>
            </a:r>
          </a:p>
          <a:p>
            <a:pPr marL="4689554">
              <a:lnSpc>
                <a:spcPts val="6462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 = bc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6252895" y="4631731"/>
            <a:ext cx="1445269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 = b^c</a:t>
            </a:r>
          </a:p>
        </p:txBody>
      </p:sp>
      <p:sp>
        <p:nvSpPr>
          <p:cNvPr id="148" name="Rectangle 148"/>
          <p:cNvSpPr/>
          <p:nvPr/>
        </p:nvSpPr>
        <p:spPr>
          <a:xfrm>
            <a:off x="1393825" y="3801047"/>
            <a:ext cx="1654447" cy="14936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 = b * c</a:t>
            </a:r>
          </a:p>
          <a:p>
            <a:pPr marL="0">
              <a:lnSpc>
                <a:spcPts val="6540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 = b / c</a:t>
            </a:r>
          </a:p>
        </p:txBody>
      </p:sp>
      <p:sp>
        <p:nvSpPr>
          <p:cNvPr id="149" name="Rectangle 149"/>
          <p:cNvSpPr/>
          <p:nvPr/>
        </p:nvSpPr>
        <p:spPr>
          <a:xfrm>
            <a:off x="1028700" y="8045226"/>
            <a:ext cx="7373018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NOTE - pow(x,y) for x to the power y</a:t>
            </a:r>
          </a:p>
        </p:txBody>
      </p:sp>
      <p:sp>
        <p:nvSpPr>
          <p:cNvPr id="150" name="Rectangle 150"/>
          <p:cNvSpPr/>
          <p:nvPr/>
        </p:nvSpPr>
        <p:spPr>
          <a:xfrm>
            <a:off x="1043136" y="809068"/>
            <a:ext cx="7332200" cy="1031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Arithmetic Instructions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flipV="1">
            <a:off x="1033381" y="2357699"/>
            <a:ext cx="679986" cy="664301"/>
          </a:xfrm>
          <a:custGeom>
            <a:avLst/>
            <a:gdLst/>
            <a:ahLst/>
            <a:cxnLst/>
            <a:rect l="0" t="0" r="0" b="0"/>
            <a:pathLst>
              <a:path w="2887713" h="2825495">
                <a:moveTo>
                  <a:pt x="1816722" y="2101088"/>
                </a:moveTo>
                <a:cubicBezTo>
                  <a:pt x="1855012" y="2038184"/>
                  <a:pt x="1946516" y="1983371"/>
                  <a:pt x="2020036" y="1979256"/>
                </a:cubicBezTo>
                <a:lnTo>
                  <a:pt x="2793275" y="1936013"/>
                </a:lnTo>
                <a:cubicBezTo>
                  <a:pt x="2866808" y="1931898"/>
                  <a:pt x="2887713" y="1882838"/>
                  <a:pt x="2839707" y="1826983"/>
                </a:cubicBezTo>
                <a:lnTo>
                  <a:pt x="2335060" y="1239545"/>
                </a:lnTo>
                <a:cubicBezTo>
                  <a:pt x="2287092" y="1183690"/>
                  <a:pt x="2263203" y="1079741"/>
                  <a:pt x="2282012" y="1008545"/>
                </a:cubicBezTo>
                <a:lnTo>
                  <a:pt x="2479839" y="259778"/>
                </a:lnTo>
                <a:cubicBezTo>
                  <a:pt x="2498623" y="188582"/>
                  <a:pt x="2458453" y="153543"/>
                  <a:pt x="2390495" y="181927"/>
                </a:cubicBezTo>
                <a:lnTo>
                  <a:pt x="1675828" y="480339"/>
                </a:lnTo>
                <a:cubicBezTo>
                  <a:pt x="1607870" y="508711"/>
                  <a:pt x="1501647" y="499300"/>
                  <a:pt x="1439760" y="459409"/>
                </a:cubicBezTo>
                <a:lnTo>
                  <a:pt x="788758" y="39890"/>
                </a:lnTo>
                <a:cubicBezTo>
                  <a:pt x="726871" y="0"/>
                  <a:pt x="681126" y="27419"/>
                  <a:pt x="687108" y="100799"/>
                </a:cubicBezTo>
                <a:lnTo>
                  <a:pt x="750100" y="872680"/>
                </a:lnTo>
                <a:cubicBezTo>
                  <a:pt x="756107" y="946073"/>
                  <a:pt x="714298" y="1044206"/>
                  <a:pt x="657237" y="1090751"/>
                </a:cubicBezTo>
                <a:lnTo>
                  <a:pt x="57061" y="1580247"/>
                </a:lnTo>
                <a:cubicBezTo>
                  <a:pt x="0" y="1626780"/>
                  <a:pt x="11925" y="1678761"/>
                  <a:pt x="83591" y="1695754"/>
                </a:cubicBezTo>
                <a:lnTo>
                  <a:pt x="837158" y="1874380"/>
                </a:lnTo>
                <a:cubicBezTo>
                  <a:pt x="908812" y="1891360"/>
                  <a:pt x="989228" y="1961425"/>
                  <a:pt x="1015860" y="2030094"/>
                </a:cubicBezTo>
                <a:lnTo>
                  <a:pt x="1295908" y="2752127"/>
                </a:lnTo>
                <a:cubicBezTo>
                  <a:pt x="1322552" y="2820783"/>
                  <a:pt x="1375651" y="2825495"/>
                  <a:pt x="1413954" y="2762605"/>
                </a:cubicBezTo>
                <a:lnTo>
                  <a:pt x="1816722" y="2101088"/>
                </a:lnTo>
                <a:close/>
              </a:path>
            </a:pathLst>
          </a:custGeom>
          <a:solidFill>
            <a:srgbClr val="EABA40">
              <a:alpha val="100000"/>
            </a:srgbClr>
          </a:solidFill>
          <a:ln w="29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flipV="1">
            <a:off x="1483012" y="2355119"/>
            <a:ext cx="161477" cy="161232"/>
          </a:xfrm>
          <a:custGeom>
            <a:avLst/>
            <a:gdLst/>
            <a:ahLst/>
            <a:cxnLst/>
            <a:rect l="0" t="0" r="0" b="0"/>
            <a:pathLst>
              <a:path w="685749" h="685774">
                <a:moveTo>
                  <a:pt x="685749" y="342874"/>
                </a:moveTo>
                <a:cubicBezTo>
                  <a:pt x="404393" y="308902"/>
                  <a:pt x="376885" y="281356"/>
                  <a:pt x="342862" y="0"/>
                </a:cubicBezTo>
                <a:cubicBezTo>
                  <a:pt x="308902" y="281356"/>
                  <a:pt x="281368" y="308902"/>
                  <a:pt x="0" y="342874"/>
                </a:cubicBezTo>
                <a:cubicBezTo>
                  <a:pt x="281369" y="376872"/>
                  <a:pt x="308902" y="404406"/>
                  <a:pt x="342862" y="685774"/>
                </a:cubicBezTo>
                <a:cubicBezTo>
                  <a:pt x="376885" y="404406"/>
                  <a:pt x="404393" y="376872"/>
                  <a:pt x="685749" y="342874"/>
                </a:cubicBezTo>
                <a:close/>
              </a:path>
            </a:pathLst>
          </a:custGeom>
          <a:solidFill>
            <a:srgbClr val="EABA40">
              <a:alpha val="100000"/>
            </a:srgbClr>
          </a:solidFill>
          <a:ln w="29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flipV="1">
            <a:off x="1029975" y="2778310"/>
            <a:ext cx="161477" cy="161229"/>
          </a:xfrm>
          <a:custGeom>
            <a:avLst/>
            <a:gdLst/>
            <a:ahLst/>
            <a:cxnLst/>
            <a:rect l="0" t="0" r="0" b="0"/>
            <a:pathLst>
              <a:path w="685749" h="685762">
                <a:moveTo>
                  <a:pt x="685749" y="342862"/>
                </a:moveTo>
                <a:cubicBezTo>
                  <a:pt x="404406" y="308902"/>
                  <a:pt x="376872" y="281343"/>
                  <a:pt x="342862" y="0"/>
                </a:cubicBezTo>
                <a:cubicBezTo>
                  <a:pt x="308902" y="281343"/>
                  <a:pt x="281368" y="308902"/>
                  <a:pt x="0" y="342862"/>
                </a:cubicBezTo>
                <a:cubicBezTo>
                  <a:pt x="281368" y="376860"/>
                  <a:pt x="308902" y="404406"/>
                  <a:pt x="342862" y="685762"/>
                </a:cubicBezTo>
                <a:cubicBezTo>
                  <a:pt x="376872" y="404394"/>
                  <a:pt x="404406" y="376860"/>
                  <a:pt x="685749" y="342862"/>
                </a:cubicBezTo>
                <a:close/>
              </a:path>
            </a:pathLst>
          </a:custGeom>
          <a:solidFill>
            <a:srgbClr val="EABA40">
              <a:alpha val="100000"/>
            </a:srgbClr>
          </a:solidFill>
          <a:ln w="298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Rectangle 157"/>
          <p:cNvSpPr/>
          <p:nvPr/>
        </p:nvSpPr>
        <p:spPr>
          <a:xfrm>
            <a:off x="1864444" y="2222383"/>
            <a:ext cx="4838104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Modular Operator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199" b="0" i="0" spc="0" baseline="0" dirty="0">
                <a:solidFill>
                  <a:srgbClr val="DD31A8"/>
                </a:solidFill>
                <a:latin typeface="Arial"/>
              </a:rPr>
              <a:t>%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1877957" y="3239748"/>
            <a:ext cx="5162921" cy="6629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Returns remainder for int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2836880" y="4384061"/>
            <a:ext cx="2478929" cy="17172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93390"/>
            <a:r>
              <a:rPr lang="en-US" sz="3968" b="0" i="0" spc="0" baseline="0" dirty="0">
                <a:solidFill>
                  <a:srgbClr val="FFFFFF"/>
                </a:solidFill>
                <a:latin typeface="Arial"/>
              </a:rPr>
              <a:t>3 </a:t>
            </a:r>
            <a:r>
              <a:rPr lang="en-US" sz="3968" b="0" i="0" spc="0" baseline="0" dirty="0">
                <a:solidFill>
                  <a:srgbClr val="DD31A8"/>
                </a:solidFill>
                <a:latin typeface="Arial"/>
              </a:rPr>
              <a:t>%</a:t>
            </a:r>
            <a:r>
              <a:rPr lang="en-US" sz="3968" b="0" i="0" spc="0" baseline="0" dirty="0">
                <a:solidFill>
                  <a:srgbClr val="FFFFFF"/>
                </a:solidFill>
                <a:latin typeface="Arial"/>
              </a:rPr>
              <a:t> 2 = 1</a:t>
            </a:r>
          </a:p>
          <a:p>
            <a:pPr marL="0">
              <a:lnSpc>
                <a:spcPts val="7766"/>
              </a:lnSpc>
            </a:pPr>
            <a:r>
              <a:rPr lang="en-US" sz="3968" b="0" i="0" spc="0" baseline="0" dirty="0">
                <a:solidFill>
                  <a:srgbClr val="FFFFFF"/>
                </a:solidFill>
                <a:latin typeface="Arial"/>
              </a:rPr>
              <a:t>-3 </a:t>
            </a:r>
            <a:r>
              <a:rPr lang="en-US" sz="3968" b="0" i="0" spc="0" baseline="0" dirty="0">
                <a:solidFill>
                  <a:srgbClr val="DD31A8"/>
                </a:solidFill>
                <a:latin typeface="Arial"/>
              </a:rPr>
              <a:t>%</a:t>
            </a:r>
            <a:r>
              <a:rPr lang="en-US" sz="3968" b="0" i="0" spc="0" baseline="0" dirty="0">
                <a:solidFill>
                  <a:srgbClr val="FFFFFF"/>
                </a:solidFill>
                <a:latin typeface="Arial"/>
              </a:rPr>
              <a:t> 2 = -1</a:t>
            </a:r>
          </a:p>
        </p:txBody>
      </p:sp>
      <p:sp>
        <p:nvSpPr>
          <p:cNvPr id="160" name="Rectangle 160"/>
          <p:cNvSpPr/>
          <p:nvPr/>
        </p:nvSpPr>
        <p:spPr>
          <a:xfrm>
            <a:off x="1043136" y="809068"/>
            <a:ext cx="7332200" cy="1031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Arithmetic Instructions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161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Freeform 16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163"/>
          <p:cNvSpPr/>
          <p:nvPr/>
        </p:nvSpPr>
        <p:spPr>
          <a:xfrm flipV="1">
            <a:off x="4562666" y="3855000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Freeform 164"/>
          <p:cNvSpPr/>
          <p:nvPr/>
        </p:nvSpPr>
        <p:spPr>
          <a:xfrm flipV="1">
            <a:off x="5540998" y="3794636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Freeform 165"/>
          <p:cNvSpPr/>
          <p:nvPr/>
        </p:nvSpPr>
        <p:spPr>
          <a:xfrm flipV="1">
            <a:off x="4562666" y="5723228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flipV="1">
            <a:off x="5540998" y="5662863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flipV="1">
            <a:off x="4562666" y="7599623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flipV="1">
            <a:off x="5540998" y="7539258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170"/>
          <p:cNvSpPr/>
          <p:nvPr/>
        </p:nvSpPr>
        <p:spPr>
          <a:xfrm>
            <a:off x="1043136" y="809065"/>
            <a:ext cx="7332200" cy="1031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Arithmetic Instructions</a:t>
            </a:r>
          </a:p>
        </p:txBody>
      </p:sp>
      <p:sp>
        <p:nvSpPr>
          <p:cNvPr id="171" name="Rectangle 171"/>
          <p:cNvSpPr/>
          <p:nvPr/>
        </p:nvSpPr>
        <p:spPr>
          <a:xfrm>
            <a:off x="1112043" y="2156151"/>
            <a:ext cx="3978100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Type Conversion</a:t>
            </a:r>
          </a:p>
        </p:txBody>
      </p:sp>
      <p:sp>
        <p:nvSpPr>
          <p:cNvPr id="172" name="Rectangle 172"/>
          <p:cNvSpPr/>
          <p:nvPr/>
        </p:nvSpPr>
        <p:spPr>
          <a:xfrm>
            <a:off x="1084064" y="3451825"/>
            <a:ext cx="5336063" cy="7270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372267" algn="l"/>
                <a:tab pos="4789790" algn="l"/>
              </a:tabLst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</a:t>
            </a:r>
            <a:r>
              <a:rPr lang="en-US" sz="3599" b="0" i="0" spc="4803" baseline="0" dirty="0">
                <a:solidFill>
                  <a:srgbClr val="FFFFFF"/>
                </a:solidFill>
                <a:latin typeface="Arial"/>
              </a:rPr>
              <a:t>t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op	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	</a:t>
            </a:r>
            <a:r>
              <a:rPr lang="en-US" sz="5453" b="0" i="0" spc="0" baseline="-15928" dirty="0">
                <a:solidFill>
                  <a:srgbClr val="FFFFFF"/>
                </a:solidFill>
                <a:latin typeface="Arial"/>
              </a:rPr>
              <a:t>int</a:t>
            </a:r>
          </a:p>
        </p:txBody>
      </p:sp>
      <p:sp>
        <p:nvSpPr>
          <p:cNvPr id="173" name="Rectangle 173"/>
          <p:cNvSpPr/>
          <p:nvPr/>
        </p:nvSpPr>
        <p:spPr>
          <a:xfrm>
            <a:off x="1050951" y="5320046"/>
            <a:ext cx="3147816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</a:t>
            </a:r>
            <a:r>
              <a:rPr lang="en-US" sz="3599" b="0" i="0" spc="5063" baseline="0" dirty="0">
                <a:solidFill>
                  <a:srgbClr val="FFFFFF"/>
                </a:solidFill>
                <a:latin typeface="Arial"/>
              </a:rPr>
              <a:t>t</a:t>
            </a:r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o</a:t>
            </a:r>
            <a:r>
              <a:rPr lang="en-US" sz="3599" b="0" i="0" spc="3989" baseline="0" dirty="0">
                <a:solidFill>
                  <a:srgbClr val="32BD15"/>
                </a:solidFill>
                <a:latin typeface="Arial"/>
              </a:rPr>
              <a:t>p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float</a:t>
            </a:r>
          </a:p>
        </p:txBody>
      </p:sp>
      <p:sp>
        <p:nvSpPr>
          <p:cNvPr id="174" name="Rectangle 174"/>
          <p:cNvSpPr/>
          <p:nvPr/>
        </p:nvSpPr>
        <p:spPr>
          <a:xfrm>
            <a:off x="2240321" y="7196442"/>
            <a:ext cx="513233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32BD15"/>
                </a:solidFill>
                <a:latin typeface="Arial"/>
              </a:rPr>
              <a:t>op</a:t>
            </a:r>
          </a:p>
        </p:txBody>
      </p:sp>
      <p:sp>
        <p:nvSpPr>
          <p:cNvPr id="175" name="Rectangle 175"/>
          <p:cNvSpPr/>
          <p:nvPr/>
        </p:nvSpPr>
        <p:spPr>
          <a:xfrm>
            <a:off x="5843344" y="5320046"/>
            <a:ext cx="938510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float</a:t>
            </a:r>
          </a:p>
        </p:txBody>
      </p:sp>
      <p:sp>
        <p:nvSpPr>
          <p:cNvPr id="176" name="Rectangle 176"/>
          <p:cNvSpPr/>
          <p:nvPr/>
        </p:nvSpPr>
        <p:spPr>
          <a:xfrm>
            <a:off x="854876" y="7196442"/>
            <a:ext cx="5926978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405381" algn="l"/>
                <a:tab pos="4988467" algn="l"/>
              </a:tabLst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float	float	float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77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5400000" flipV="1">
            <a:off x="1568804" y="4842802"/>
            <a:ext cx="735032" cy="27146"/>
          </a:xfrm>
          <a:custGeom>
            <a:avLst/>
            <a:gdLst/>
            <a:ahLst/>
            <a:cxnLst/>
            <a:rect l="0" t="0" r="0" b="0"/>
            <a:pathLst>
              <a:path w="2115815" h="76200">
                <a:moveTo>
                  <a:pt x="0" y="76200"/>
                </a:moveTo>
                <a:lnTo>
                  <a:pt x="2115815" y="76200"/>
                </a:lnTo>
                <a:lnTo>
                  <a:pt x="2115815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441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5400000" flipV="1">
            <a:off x="1871244" y="5171580"/>
            <a:ext cx="130153" cy="18007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441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5400000" flipV="1">
            <a:off x="1568804" y="6450301"/>
            <a:ext cx="735032" cy="27146"/>
          </a:xfrm>
          <a:custGeom>
            <a:avLst/>
            <a:gdLst/>
            <a:ahLst/>
            <a:cxnLst/>
            <a:rect l="0" t="0" r="0" b="0"/>
            <a:pathLst>
              <a:path w="2115815" h="76200">
                <a:moveTo>
                  <a:pt x="0" y="76200"/>
                </a:moveTo>
                <a:lnTo>
                  <a:pt x="2115815" y="76200"/>
                </a:lnTo>
                <a:lnTo>
                  <a:pt x="2115815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441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5400000" flipV="1">
            <a:off x="1871244" y="6779078"/>
            <a:ext cx="130153" cy="18007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441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Rectangle 184"/>
          <p:cNvSpPr/>
          <p:nvPr/>
        </p:nvSpPr>
        <p:spPr>
          <a:xfrm>
            <a:off x="1043136" y="809065"/>
            <a:ext cx="7332200" cy="1031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Arithmetic Instructions</a:t>
            </a:r>
          </a:p>
        </p:txBody>
      </p:sp>
      <p:sp>
        <p:nvSpPr>
          <p:cNvPr id="185" name="Rectangle 185"/>
          <p:cNvSpPr/>
          <p:nvPr/>
        </p:nvSpPr>
        <p:spPr>
          <a:xfrm>
            <a:off x="1058763" y="2156151"/>
            <a:ext cx="5058183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Operator Precedence</a:t>
            </a:r>
          </a:p>
        </p:txBody>
      </p:sp>
      <p:sp>
        <p:nvSpPr>
          <p:cNvPr id="186" name="Rectangle 186"/>
          <p:cNvSpPr/>
          <p:nvPr/>
        </p:nvSpPr>
        <p:spPr>
          <a:xfrm>
            <a:off x="1231842" y="3472495"/>
            <a:ext cx="1465026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*, /, %</a:t>
            </a:r>
          </a:p>
        </p:txBody>
      </p:sp>
      <p:sp>
        <p:nvSpPr>
          <p:cNvPr id="187" name="Rectangle 187"/>
          <p:cNvSpPr/>
          <p:nvPr/>
        </p:nvSpPr>
        <p:spPr>
          <a:xfrm>
            <a:off x="1343173" y="5295710"/>
            <a:ext cx="844897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+, -</a:t>
            </a:r>
          </a:p>
        </p:txBody>
      </p:sp>
      <p:sp>
        <p:nvSpPr>
          <p:cNvPr id="188" name="Rectangle 188"/>
          <p:cNvSpPr/>
          <p:nvPr/>
        </p:nvSpPr>
        <p:spPr>
          <a:xfrm>
            <a:off x="1773441" y="6769246"/>
            <a:ext cx="330249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=</a:t>
            </a:r>
          </a:p>
        </p:txBody>
      </p:sp>
      <p:sp>
        <p:nvSpPr>
          <p:cNvPr id="189" name="Rectangle 189"/>
          <p:cNvSpPr/>
          <p:nvPr/>
        </p:nvSpPr>
        <p:spPr>
          <a:xfrm>
            <a:off x="5686586" y="3410087"/>
            <a:ext cx="3761985" cy="8833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6" b="0" i="0" spc="0" baseline="0" dirty="0">
                <a:solidFill>
                  <a:srgbClr val="FFFFFF"/>
                </a:solidFill>
                <a:latin typeface="Arial"/>
              </a:rPr>
              <a:t>x = 4 + 9 * 10 </a:t>
            </a:r>
          </a:p>
        </p:txBody>
      </p:sp>
      <p:sp>
        <p:nvSpPr>
          <p:cNvPr id="190" name="Rectangle 190"/>
          <p:cNvSpPr/>
          <p:nvPr/>
        </p:nvSpPr>
        <p:spPr>
          <a:xfrm>
            <a:off x="5686586" y="6659094"/>
            <a:ext cx="4227668" cy="8833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6" b="0" i="0" spc="0" baseline="0" dirty="0">
                <a:solidFill>
                  <a:srgbClr val="FFFFFF"/>
                </a:solidFill>
                <a:latin typeface="Arial"/>
              </a:rPr>
              <a:t>x = 4 * 3 / 6 * 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91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4"/>
          <p:cNvSpPr/>
          <p:nvPr/>
        </p:nvSpPr>
        <p:spPr>
          <a:xfrm>
            <a:off x="1043136" y="809065"/>
            <a:ext cx="7332200" cy="1031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Arithmetic Instructions</a:t>
            </a:r>
          </a:p>
        </p:txBody>
      </p:sp>
      <p:sp>
        <p:nvSpPr>
          <p:cNvPr id="195" name="Rectangle 195"/>
          <p:cNvSpPr/>
          <p:nvPr/>
        </p:nvSpPr>
        <p:spPr>
          <a:xfrm>
            <a:off x="1050131" y="2156151"/>
            <a:ext cx="8364586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Associativity (for same precedence)</a:t>
            </a:r>
          </a:p>
        </p:txBody>
      </p:sp>
      <p:sp>
        <p:nvSpPr>
          <p:cNvPr id="196" name="Rectangle 196"/>
          <p:cNvSpPr/>
          <p:nvPr/>
        </p:nvSpPr>
        <p:spPr>
          <a:xfrm>
            <a:off x="1028700" y="3256896"/>
            <a:ext cx="2919635" cy="7734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Left to Right</a:t>
            </a:r>
          </a:p>
        </p:txBody>
      </p:sp>
      <p:sp>
        <p:nvSpPr>
          <p:cNvPr id="197" name="Rectangle 197"/>
          <p:cNvSpPr/>
          <p:nvPr/>
        </p:nvSpPr>
        <p:spPr>
          <a:xfrm>
            <a:off x="1044162" y="4598176"/>
            <a:ext cx="4227668" cy="8833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6" b="0" i="0" spc="0" baseline="0" dirty="0">
                <a:solidFill>
                  <a:srgbClr val="FFFFFF"/>
                </a:solidFill>
                <a:latin typeface="Arial"/>
              </a:rPr>
              <a:t>x = 4 * 3 / 6 * 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342</Words>
  <Application>Microsoft Office PowerPoint</Application>
  <PresentationFormat>Custom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11</cp:revision>
  <dcterms:modified xsi:type="dcterms:W3CDTF">2023-01-26T18:14:35Z</dcterms:modified>
</cp:coreProperties>
</file>