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18288000" cy="10287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0">
            <a:extLst>
              <a:ext uri="{FF2B5EF4-FFF2-40B4-BE49-F238E27FC236}">
                <a16:creationId xmlns:a16="http://schemas.microsoft.com/office/drawing/2014/main" id="{7171D8FB-60B2-43E2-AC4E-1C8C629FE07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65018" y="-578564"/>
            <a:ext cx="18288000" cy="10286999"/>
          </a:xfrm>
          <a:prstGeom prst="rect">
            <a:avLst/>
          </a:prstGeom>
          <a:noFill/>
        </p:spPr>
      </p:pic>
      <p:sp>
        <p:nvSpPr>
          <p:cNvPr id="12" name="Freeform 101">
            <a:extLst>
              <a:ext uri="{FF2B5EF4-FFF2-40B4-BE49-F238E27FC236}">
                <a16:creationId xmlns:a16="http://schemas.microsoft.com/office/drawing/2014/main" id="{7AAA0D70-AE5F-47A6-A3D0-90D85DA3E22D}"/>
              </a:ext>
            </a:extLst>
          </p:cNvPr>
          <p:cNvSpPr/>
          <p:nvPr/>
        </p:nvSpPr>
        <p:spPr>
          <a:xfrm flipV="1">
            <a:off x="-665018" y="-57856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02">
            <a:extLst>
              <a:ext uri="{FF2B5EF4-FFF2-40B4-BE49-F238E27FC236}">
                <a16:creationId xmlns:a16="http://schemas.microsoft.com/office/drawing/2014/main" id="{B2FD27B9-93FA-422D-BA88-33AD079F0A76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10">
            <a:extLst>
              <a:ext uri="{FF2B5EF4-FFF2-40B4-BE49-F238E27FC236}">
                <a16:creationId xmlns:a16="http://schemas.microsoft.com/office/drawing/2014/main" id="{F17F1B3A-1D71-4AD0-8BC8-F8671C387E1C}"/>
              </a:ext>
            </a:extLst>
          </p:cNvPr>
          <p:cNvSpPr/>
          <p:nvPr/>
        </p:nvSpPr>
        <p:spPr>
          <a:xfrm>
            <a:off x="360754" y="193994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15" name="Rectangle 111">
            <a:extLst>
              <a:ext uri="{FF2B5EF4-FFF2-40B4-BE49-F238E27FC236}">
                <a16:creationId xmlns:a16="http://schemas.microsoft.com/office/drawing/2014/main" id="{C24248D0-A1F4-4D26-BEEF-FA5D39A0D0F6}"/>
              </a:ext>
            </a:extLst>
          </p:cNvPr>
          <p:cNvSpPr/>
          <p:nvPr/>
        </p:nvSpPr>
        <p:spPr>
          <a:xfrm>
            <a:off x="458397" y="2417742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C360Soft.Ai,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6" name="Rectangle 110">
            <a:extLst>
              <a:ext uri="{FF2B5EF4-FFF2-40B4-BE49-F238E27FC236}">
                <a16:creationId xmlns:a16="http://schemas.microsoft.com/office/drawing/2014/main" id="{FF8CD5CA-72D4-4E70-9B9B-28F87FCE8514}"/>
              </a:ext>
            </a:extLst>
          </p:cNvPr>
          <p:cNvSpPr/>
          <p:nvPr/>
        </p:nvSpPr>
        <p:spPr>
          <a:xfrm>
            <a:off x="351207" y="1327175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9C1E21-F16E-452C-BDB2-09ED29CB8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7" y="4156244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C01D82-BE24-43D1-99CE-51A389E6E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62" y="-1"/>
            <a:ext cx="10287000" cy="10287000"/>
          </a:xfrm>
          <a:prstGeom prst="rect">
            <a:avLst/>
          </a:prstGeom>
        </p:spPr>
      </p:pic>
      <p:sp>
        <p:nvSpPr>
          <p:cNvPr id="10" name="Rectangle 110">
            <a:extLst>
              <a:ext uri="{FF2B5EF4-FFF2-40B4-BE49-F238E27FC236}">
                <a16:creationId xmlns:a16="http://schemas.microsoft.com/office/drawing/2014/main" id="{5EE253DA-B0BC-4874-A92D-E1AECFB4D8D8}"/>
              </a:ext>
            </a:extLst>
          </p:cNvPr>
          <p:cNvSpPr/>
          <p:nvPr/>
        </p:nvSpPr>
        <p:spPr>
          <a:xfrm>
            <a:off x="13965381" y="310894"/>
            <a:ext cx="3592330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995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7958784" flipV="1">
            <a:off x="2894580" y="3745329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Freeform 104"/>
          <p:cNvSpPr/>
          <p:nvPr/>
        </p:nvSpPr>
        <p:spPr>
          <a:xfrm rot="7958784" flipV="1">
            <a:off x="2981537" y="4075820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Freeform 105"/>
          <p:cNvSpPr/>
          <p:nvPr/>
        </p:nvSpPr>
        <p:spPr>
          <a:xfrm rot="2700000" flipV="1">
            <a:off x="5100689" y="3744739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106"/>
          <p:cNvSpPr/>
          <p:nvPr/>
        </p:nvSpPr>
        <p:spPr>
          <a:xfrm rot="2700000" flipV="1">
            <a:off x="5923383" y="4060117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8"/>
          <p:cNvSpPr/>
          <p:nvPr/>
        </p:nvSpPr>
        <p:spPr>
          <a:xfrm>
            <a:off x="1048345" y="809067"/>
            <a:ext cx="747629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Conditional Statements</a:t>
            </a:r>
          </a:p>
        </p:txBody>
      </p:sp>
      <p:sp>
        <p:nvSpPr>
          <p:cNvPr id="109" name="Rectangle 109"/>
          <p:cNvSpPr/>
          <p:nvPr/>
        </p:nvSpPr>
        <p:spPr>
          <a:xfrm>
            <a:off x="3806922" y="2412071"/>
            <a:ext cx="139574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Types</a:t>
            </a:r>
          </a:p>
        </p:txBody>
      </p:sp>
      <p:sp>
        <p:nvSpPr>
          <p:cNvPr id="110" name="Rectangle 110"/>
          <p:cNvSpPr/>
          <p:nvPr/>
        </p:nvSpPr>
        <p:spPr>
          <a:xfrm>
            <a:off x="2100821" y="4087115"/>
            <a:ext cx="5256813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903519" algn="l"/>
              </a:tabLst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if-else	Switch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4"/>
          <p:cNvSpPr/>
          <p:nvPr/>
        </p:nvSpPr>
        <p:spPr>
          <a:xfrm>
            <a:off x="1081385" y="809068"/>
            <a:ext cx="197985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if-else</a:t>
            </a:r>
          </a:p>
        </p:txBody>
      </p:sp>
      <p:sp>
        <p:nvSpPr>
          <p:cNvPr id="115" name="Rectangle 115"/>
          <p:cNvSpPr/>
          <p:nvPr/>
        </p:nvSpPr>
        <p:spPr>
          <a:xfrm>
            <a:off x="1028700" y="2811026"/>
            <a:ext cx="324895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if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Condition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) {</a:t>
            </a:r>
          </a:p>
        </p:txBody>
      </p:sp>
      <p:sp>
        <p:nvSpPr>
          <p:cNvPr id="116" name="Rectangle 116"/>
          <p:cNvSpPr/>
          <p:nvPr/>
        </p:nvSpPr>
        <p:spPr>
          <a:xfrm>
            <a:off x="1028700" y="3553976"/>
            <a:ext cx="609867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//do something if TRUE</a:t>
            </a:r>
          </a:p>
        </p:txBody>
      </p:sp>
      <p:sp>
        <p:nvSpPr>
          <p:cNvPr id="117" name="Rectangle 117"/>
          <p:cNvSpPr/>
          <p:nvPr/>
        </p:nvSpPr>
        <p:spPr>
          <a:xfrm>
            <a:off x="1028700" y="4296926"/>
            <a:ext cx="160957" cy="7520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  <p:sp>
        <p:nvSpPr>
          <p:cNvPr id="118" name="Rectangle 118"/>
          <p:cNvSpPr/>
          <p:nvPr/>
        </p:nvSpPr>
        <p:spPr>
          <a:xfrm>
            <a:off x="1028700" y="5098805"/>
            <a:ext cx="123088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else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{</a:t>
            </a:r>
          </a:p>
        </p:txBody>
      </p:sp>
      <p:sp>
        <p:nvSpPr>
          <p:cNvPr id="119" name="Rectangle 119"/>
          <p:cNvSpPr/>
          <p:nvPr/>
        </p:nvSpPr>
        <p:spPr>
          <a:xfrm>
            <a:off x="1028700" y="5841755"/>
            <a:ext cx="634610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//do something if FALSE</a:t>
            </a:r>
          </a:p>
        </p:txBody>
      </p:sp>
      <p:sp>
        <p:nvSpPr>
          <p:cNvPr id="120" name="Rectangle 120"/>
          <p:cNvSpPr/>
          <p:nvPr/>
        </p:nvSpPr>
        <p:spPr>
          <a:xfrm>
            <a:off x="1028700" y="6584705"/>
            <a:ext cx="160957" cy="7520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  <p:sp>
        <p:nvSpPr>
          <p:cNvPr id="121" name="Rectangle 121"/>
          <p:cNvSpPr/>
          <p:nvPr/>
        </p:nvSpPr>
        <p:spPr>
          <a:xfrm>
            <a:off x="15352755" y="8952504"/>
            <a:ext cx="1818496" cy="2910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1" b="0" i="0" spc="0" baseline="0" dirty="0">
                <a:solidFill>
                  <a:srgbClr val="FFFFFF"/>
                </a:solidFill>
                <a:latin typeface="Arial"/>
              </a:rPr>
              <a:t>Ele is optional block</a:t>
            </a:r>
          </a:p>
        </p:txBody>
      </p:sp>
      <p:sp>
        <p:nvSpPr>
          <p:cNvPr id="122" name="Rectangle 122"/>
          <p:cNvSpPr/>
          <p:nvPr/>
        </p:nvSpPr>
        <p:spPr>
          <a:xfrm>
            <a:off x="15352755" y="9367521"/>
            <a:ext cx="2145168" cy="2910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1" b="0" i="0" spc="0" baseline="0" dirty="0">
                <a:solidFill>
                  <a:srgbClr val="FFFFFF"/>
                </a:solidFill>
                <a:latin typeface="Arial"/>
              </a:rPr>
              <a:t>can also work without {}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123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6"/>
          <p:cNvSpPr/>
          <p:nvPr/>
        </p:nvSpPr>
        <p:spPr>
          <a:xfrm>
            <a:off x="1146274" y="809070"/>
            <a:ext cx="1849984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else if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1028700" y="2851786"/>
            <a:ext cx="368650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if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Condition 1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) {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1028700" y="3594736"/>
            <a:ext cx="609867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//do something if TRUE</a:t>
            </a:r>
          </a:p>
        </p:txBody>
      </p:sp>
      <p:sp>
        <p:nvSpPr>
          <p:cNvPr id="129" name="Rectangle 129"/>
          <p:cNvSpPr/>
          <p:nvPr/>
        </p:nvSpPr>
        <p:spPr>
          <a:xfrm>
            <a:off x="1028700" y="4337686"/>
            <a:ext cx="160957" cy="7520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  <p:sp>
        <p:nvSpPr>
          <p:cNvPr id="130" name="Rectangle 130"/>
          <p:cNvSpPr/>
          <p:nvPr/>
        </p:nvSpPr>
        <p:spPr>
          <a:xfrm>
            <a:off x="1028700" y="5098803"/>
            <a:ext cx="488457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else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if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Condition 2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) {</a:t>
            </a:r>
          </a:p>
        </p:txBody>
      </p:sp>
      <p:sp>
        <p:nvSpPr>
          <p:cNvPr id="131" name="Rectangle 131"/>
          <p:cNvSpPr/>
          <p:nvPr/>
        </p:nvSpPr>
        <p:spPr>
          <a:xfrm>
            <a:off x="1028700" y="5841753"/>
            <a:ext cx="1120608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//do something if 1st is FALSE &amp; 2nd is TRUE</a:t>
            </a:r>
          </a:p>
        </p:txBody>
      </p:sp>
      <p:sp>
        <p:nvSpPr>
          <p:cNvPr id="132" name="Rectangle 132"/>
          <p:cNvSpPr/>
          <p:nvPr/>
        </p:nvSpPr>
        <p:spPr>
          <a:xfrm>
            <a:off x="1028700" y="6584703"/>
            <a:ext cx="160957" cy="7520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3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Rectangle 136"/>
          <p:cNvSpPr/>
          <p:nvPr/>
        </p:nvSpPr>
        <p:spPr>
          <a:xfrm>
            <a:off x="1061888" y="809068"/>
            <a:ext cx="707387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Conditional Operators</a:t>
            </a:r>
          </a:p>
        </p:txBody>
      </p:sp>
      <p:sp>
        <p:nvSpPr>
          <p:cNvPr id="137" name="Rectangle 137"/>
          <p:cNvSpPr/>
          <p:nvPr/>
        </p:nvSpPr>
        <p:spPr>
          <a:xfrm>
            <a:off x="1105963" y="3379432"/>
            <a:ext cx="1377337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Condition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?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doSomething if TRUE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: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doSomething if FALSE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;</a:t>
            </a:r>
          </a:p>
        </p:txBody>
      </p:sp>
      <p:sp>
        <p:nvSpPr>
          <p:cNvPr id="138" name="Rectangle 138"/>
          <p:cNvSpPr/>
          <p:nvPr/>
        </p:nvSpPr>
        <p:spPr>
          <a:xfrm>
            <a:off x="15413987" y="9482312"/>
            <a:ext cx="1422597" cy="2910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1" b="0" i="0" spc="0" baseline="0" dirty="0">
                <a:solidFill>
                  <a:srgbClr val="FFFFFF"/>
                </a:solidFill>
                <a:latin typeface="Arial"/>
              </a:rPr>
              <a:t>give 1 &amp; 0 cases</a:t>
            </a:r>
          </a:p>
        </p:txBody>
      </p:sp>
      <p:sp>
        <p:nvSpPr>
          <p:cNvPr id="139" name="Rectangle 139"/>
          <p:cNvSpPr/>
          <p:nvPr/>
        </p:nvSpPr>
        <p:spPr>
          <a:xfrm>
            <a:off x="1120250" y="2002685"/>
            <a:ext cx="2122586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Ternary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4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141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3"/>
          <p:cNvSpPr/>
          <p:nvPr/>
        </p:nvSpPr>
        <p:spPr>
          <a:xfrm>
            <a:off x="1061888" y="809068"/>
            <a:ext cx="707387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Conditional Operators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1246738" y="3356024"/>
            <a:ext cx="3397522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8C52FF"/>
                </a:solidFill>
                <a:latin typeface="Arial"/>
              </a:rPr>
              <a:t>switch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(number) {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1246738" y="4184699"/>
            <a:ext cx="5130923" cy="14829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62188"/>
                </a:solidFill>
                <a:latin typeface="Arial"/>
              </a:rPr>
              <a:t>case  C1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: 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//do something</a:t>
            </a:r>
          </a:p>
          <a:p>
            <a:pPr marL="0">
              <a:lnSpc>
                <a:spcPts val="65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              </a:t>
            </a:r>
            <a:r>
              <a:rPr lang="en-US" sz="3599" b="0" i="0" spc="0" baseline="0" dirty="0">
                <a:solidFill>
                  <a:srgbClr val="CB6CE6"/>
                </a:solidFill>
                <a:latin typeface="Arial"/>
              </a:rPr>
              <a:t>break;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1246738" y="5842049"/>
            <a:ext cx="5240684" cy="14829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62188"/>
                </a:solidFill>
                <a:latin typeface="Arial"/>
              </a:rPr>
              <a:t>case C2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: 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//do something </a:t>
            </a:r>
          </a:p>
          <a:p>
            <a:pPr marL="0">
              <a:lnSpc>
                <a:spcPts val="65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              </a:t>
            </a:r>
            <a:r>
              <a:rPr lang="en-US" sz="3599" b="0" i="0" spc="0" baseline="0" dirty="0">
                <a:solidFill>
                  <a:srgbClr val="CB6CE6"/>
                </a:solidFill>
                <a:latin typeface="Arial"/>
              </a:rPr>
              <a:t>break;</a:t>
            </a:r>
          </a:p>
        </p:txBody>
      </p:sp>
      <p:sp>
        <p:nvSpPr>
          <p:cNvPr id="147" name="Rectangle 147"/>
          <p:cNvSpPr/>
          <p:nvPr/>
        </p:nvSpPr>
        <p:spPr>
          <a:xfrm>
            <a:off x="1246738" y="7499399"/>
            <a:ext cx="4980904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62188"/>
                </a:solidFill>
                <a:latin typeface="Arial"/>
              </a:rPr>
              <a:t>default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: 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//do something</a:t>
            </a:r>
          </a:p>
        </p:txBody>
      </p:sp>
      <p:sp>
        <p:nvSpPr>
          <p:cNvPr id="148" name="Rectangle 148"/>
          <p:cNvSpPr/>
          <p:nvPr/>
        </p:nvSpPr>
        <p:spPr>
          <a:xfrm>
            <a:off x="1246738" y="8328074"/>
            <a:ext cx="137963" cy="6446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  <p:sp>
        <p:nvSpPr>
          <p:cNvPr id="149" name="Rectangle 149"/>
          <p:cNvSpPr/>
          <p:nvPr/>
        </p:nvSpPr>
        <p:spPr>
          <a:xfrm>
            <a:off x="1313281" y="2002688"/>
            <a:ext cx="1736526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switch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150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Rectangle 153"/>
          <p:cNvSpPr/>
          <p:nvPr/>
        </p:nvSpPr>
        <p:spPr>
          <a:xfrm>
            <a:off x="1061888" y="809065"/>
            <a:ext cx="707387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Conditional Operators</a:t>
            </a:r>
          </a:p>
        </p:txBody>
      </p:sp>
      <p:sp>
        <p:nvSpPr>
          <p:cNvPr id="154" name="Rectangle 154"/>
          <p:cNvSpPr/>
          <p:nvPr/>
        </p:nvSpPr>
        <p:spPr>
          <a:xfrm>
            <a:off x="1105963" y="3637687"/>
            <a:ext cx="5681513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a. Cases can be in any order</a:t>
            </a:r>
          </a:p>
        </p:txBody>
      </p:sp>
      <p:sp>
        <p:nvSpPr>
          <p:cNvPr id="155" name="Rectangle 155"/>
          <p:cNvSpPr/>
          <p:nvPr/>
        </p:nvSpPr>
        <p:spPr>
          <a:xfrm>
            <a:off x="1123227" y="2002685"/>
            <a:ext cx="4688383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switch Properties</a:t>
            </a:r>
          </a:p>
        </p:txBody>
      </p:sp>
      <p:sp>
        <p:nvSpPr>
          <p:cNvPr id="156" name="Rectangle 156"/>
          <p:cNvSpPr/>
          <p:nvPr/>
        </p:nvSpPr>
        <p:spPr>
          <a:xfrm>
            <a:off x="1028700" y="6712810"/>
            <a:ext cx="10200158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b. Nested switch (switch inside switch) are allowed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169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11</cp:revision>
  <dcterms:modified xsi:type="dcterms:W3CDTF">2023-01-26T18:13:53Z</dcterms:modified>
</cp:coreProperties>
</file>