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288000" cy="10287000"/>
  <p:notesSz cx="18288000" cy="10287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0">
            <a:extLst>
              <a:ext uri="{FF2B5EF4-FFF2-40B4-BE49-F238E27FC236}">
                <a16:creationId xmlns:a16="http://schemas.microsoft.com/office/drawing/2014/main" id="{89F079D7-2A8B-4D00-9A42-E5D18A08367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3" name="Freeform 101">
            <a:extLst>
              <a:ext uri="{FF2B5EF4-FFF2-40B4-BE49-F238E27FC236}">
                <a16:creationId xmlns:a16="http://schemas.microsoft.com/office/drawing/2014/main" id="{91F07998-E725-4165-A0D8-F74F3C5195F3}"/>
              </a:ext>
            </a:extLst>
          </p:cNvPr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reeform 102">
            <a:extLst>
              <a:ext uri="{FF2B5EF4-FFF2-40B4-BE49-F238E27FC236}">
                <a16:creationId xmlns:a16="http://schemas.microsoft.com/office/drawing/2014/main" id="{D54EDE6E-2F08-4172-9125-8D6E22443ED2}"/>
              </a:ext>
            </a:extLst>
          </p:cNvPr>
          <p:cNvSpPr/>
          <p:nvPr/>
        </p:nvSpPr>
        <p:spPr>
          <a:xfrm flipV="1">
            <a:off x="2" y="0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Rectangle 110">
            <a:extLst>
              <a:ext uri="{FF2B5EF4-FFF2-40B4-BE49-F238E27FC236}">
                <a16:creationId xmlns:a16="http://schemas.microsoft.com/office/drawing/2014/main" id="{6D489D99-A512-4E41-BD3B-6449F7E65D1D}"/>
              </a:ext>
            </a:extLst>
          </p:cNvPr>
          <p:cNvSpPr/>
          <p:nvPr/>
        </p:nvSpPr>
        <p:spPr>
          <a:xfrm>
            <a:off x="1025772" y="772559"/>
            <a:ext cx="10964540" cy="86164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 Programs with </a:t>
            </a:r>
            <a:r>
              <a:rPr lang="en-US" sz="5599" b="0" i="0" spc="0" baseline="0" dirty="0">
                <a:solidFill>
                  <a:srgbClr val="00B0F0"/>
                </a:solidFill>
                <a:latin typeface="Arial"/>
              </a:rPr>
              <a:t>Mustafa Rahman</a:t>
            </a:r>
          </a:p>
        </p:txBody>
      </p:sp>
      <p:sp>
        <p:nvSpPr>
          <p:cNvPr id="6" name="Rectangle 111">
            <a:extLst>
              <a:ext uri="{FF2B5EF4-FFF2-40B4-BE49-F238E27FC236}">
                <a16:creationId xmlns:a16="http://schemas.microsoft.com/office/drawing/2014/main" id="{87885AC9-5C2E-414A-8550-AB3EE7736A60}"/>
              </a:ext>
            </a:extLst>
          </p:cNvPr>
          <p:cNvSpPr/>
          <p:nvPr/>
        </p:nvSpPr>
        <p:spPr>
          <a:xfrm>
            <a:off x="1123415" y="2996307"/>
            <a:ext cx="8598190" cy="19386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/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C360Soft.Ai, India. (Remote Job)</a:t>
            </a:r>
          </a:p>
          <a:p>
            <a:pPr marL="0"/>
            <a: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  <a:t>ICT Lecturer of MIFM</a:t>
            </a:r>
            <a:br>
              <a:rPr lang="en-IN" sz="4199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</a:rPr>
            </a:br>
            <a:endParaRPr lang="en-US" sz="4199" b="0" i="0" spc="0" baseline="0" dirty="0">
              <a:solidFill>
                <a:schemeClr val="tx2">
                  <a:lumMod val="20000"/>
                  <a:lumOff val="80000"/>
                </a:schemeClr>
              </a:solidFill>
              <a:latin typeface="Arial"/>
            </a:endParaRPr>
          </a:p>
        </p:txBody>
      </p:sp>
      <p:sp>
        <p:nvSpPr>
          <p:cNvPr id="7" name="Rectangle 110">
            <a:extLst>
              <a:ext uri="{FF2B5EF4-FFF2-40B4-BE49-F238E27FC236}">
                <a16:creationId xmlns:a16="http://schemas.microsoft.com/office/drawing/2014/main" id="{68CB4004-D9B0-4514-9932-75D60A3F2FAA}"/>
              </a:ext>
            </a:extLst>
          </p:cNvPr>
          <p:cNvSpPr/>
          <p:nvPr/>
        </p:nvSpPr>
        <p:spPr>
          <a:xfrm>
            <a:off x="1016225" y="1905740"/>
            <a:ext cx="9279784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FF00"/>
                </a:solidFill>
                <a:latin typeface="Arial"/>
              </a:rPr>
              <a:t>Web &amp; Software </a:t>
            </a:r>
            <a:r>
              <a:rPr lang="en-IN" sz="6000" dirty="0">
                <a:solidFill>
                  <a:srgbClr val="FFFF00"/>
                </a:solidFill>
                <a:latin typeface="Arial"/>
              </a:rPr>
              <a:t>Developer</a:t>
            </a:r>
            <a:endParaRPr lang="en-IN" sz="6000" b="0" i="0" spc="0" baseline="0" dirty="0">
              <a:solidFill>
                <a:srgbClr val="FFFF00"/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A38DE3-F42C-408A-986F-AC88F653B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5" y="4734809"/>
            <a:ext cx="8598191" cy="44368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62760E-6DCF-4D72-97E8-E3E6AA820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32" y="-1"/>
            <a:ext cx="10287000" cy="10287000"/>
          </a:xfrm>
          <a:prstGeom prst="rect">
            <a:avLst/>
          </a:prstGeom>
        </p:spPr>
      </p:pic>
      <p:sp>
        <p:nvSpPr>
          <p:cNvPr id="10" name="Rectangle 110">
            <a:extLst>
              <a:ext uri="{FF2B5EF4-FFF2-40B4-BE49-F238E27FC236}">
                <a16:creationId xmlns:a16="http://schemas.microsoft.com/office/drawing/2014/main" id="{4BE76EEF-1EF8-4938-8F32-22DBB417842B}"/>
              </a:ext>
            </a:extLst>
          </p:cNvPr>
          <p:cNvSpPr/>
          <p:nvPr/>
        </p:nvSpPr>
        <p:spPr>
          <a:xfrm>
            <a:off x="13965381" y="310894"/>
            <a:ext cx="3592330" cy="92333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rtl="0"/>
            <a:r>
              <a:rPr lang="en-IN" sz="6000" b="0" i="0" spc="0" baseline="0" dirty="0">
                <a:solidFill>
                  <a:srgbClr val="FF33CC"/>
                </a:solidFill>
                <a:latin typeface="Arial"/>
              </a:rPr>
              <a:t>Chapter</a:t>
            </a:r>
            <a:r>
              <a:rPr lang="en-IN" sz="6000" b="0" i="0" spc="0" baseline="0" dirty="0">
                <a:solidFill>
                  <a:srgbClr val="FFFF00"/>
                </a:solidFill>
                <a:latin typeface="Arial"/>
              </a:rPr>
              <a:t>: 4</a:t>
            </a:r>
          </a:p>
        </p:txBody>
      </p:sp>
    </p:spTree>
    <p:extLst>
      <p:ext uri="{BB962C8B-B14F-4D97-AF65-F5344CB8AC3E}">
        <p14:creationId xmlns:p14="http://schemas.microsoft.com/office/powerpoint/2010/main" val="2439161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8288000" cy="10286999"/>
          </a:xfrm>
          <a:prstGeom prst="rect">
            <a:avLst/>
          </a:prstGeom>
          <a:noFill/>
        </p:spPr>
      </p:pic>
      <p:sp>
        <p:nvSpPr>
          <p:cNvPr id="101" name="Freeform 101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Freeform 102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Freeform 103"/>
          <p:cNvSpPr/>
          <p:nvPr/>
        </p:nvSpPr>
        <p:spPr>
          <a:xfrm rot="7958784" flipV="1">
            <a:off x="2563450" y="6019083"/>
            <a:ext cx="1000797" cy="21431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357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Freeform 104"/>
          <p:cNvSpPr/>
          <p:nvPr/>
        </p:nvSpPr>
        <p:spPr>
          <a:xfrm rot="7958784" flipV="1">
            <a:off x="2650408" y="6349574"/>
            <a:ext cx="106891" cy="142160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357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Freeform 105"/>
          <p:cNvSpPr/>
          <p:nvPr/>
        </p:nvSpPr>
        <p:spPr>
          <a:xfrm rot="2700000" flipV="1">
            <a:off x="4779601" y="5908521"/>
            <a:ext cx="1000797" cy="21431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357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Freeform 106"/>
          <p:cNvSpPr/>
          <p:nvPr/>
        </p:nvSpPr>
        <p:spPr>
          <a:xfrm rot="2700000" flipV="1">
            <a:off x="5602295" y="6223899"/>
            <a:ext cx="106891" cy="142160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357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Freeform 107"/>
          <p:cNvSpPr/>
          <p:nvPr/>
        </p:nvSpPr>
        <p:spPr>
          <a:xfrm rot="5307670" flipV="1">
            <a:off x="3760829" y="6006383"/>
            <a:ext cx="1000797" cy="21431"/>
          </a:xfrm>
          <a:custGeom>
            <a:avLst/>
            <a:gdLst/>
            <a:ahLst/>
            <a:cxnLst/>
            <a:rect l="0" t="0" r="0" b="0"/>
            <a:pathLst>
              <a:path w="3507740" h="76200">
                <a:moveTo>
                  <a:pt x="0" y="76200"/>
                </a:moveTo>
                <a:lnTo>
                  <a:pt x="3507740" y="76200"/>
                </a:lnTo>
                <a:lnTo>
                  <a:pt x="3507740" y="0"/>
                </a:lnTo>
                <a:lnTo>
                  <a:pt x="0" y="0"/>
                </a:lnTo>
                <a:lnTo>
                  <a:pt x="0" y="76200"/>
                </a:lnTo>
              </a:path>
            </a:pathLst>
          </a:custGeom>
          <a:solidFill>
            <a:srgbClr val="FED466">
              <a:alpha val="100000"/>
            </a:srgbClr>
          </a:solidFill>
          <a:ln w="357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Freeform 108"/>
          <p:cNvSpPr/>
          <p:nvPr/>
        </p:nvSpPr>
        <p:spPr>
          <a:xfrm rot="5307670" flipV="1">
            <a:off x="4222051" y="6477207"/>
            <a:ext cx="106891" cy="142160"/>
          </a:xfrm>
          <a:custGeom>
            <a:avLst/>
            <a:gdLst/>
            <a:ahLst/>
            <a:cxnLst/>
            <a:rect l="0" t="0" r="0" b="0"/>
            <a:pathLst>
              <a:path w="374650" h="505460">
                <a:moveTo>
                  <a:pt x="0" y="0"/>
                </a:moveTo>
                <a:lnTo>
                  <a:pt x="0" y="505460"/>
                </a:lnTo>
                <a:lnTo>
                  <a:pt x="374650" y="252730"/>
                </a:lnTo>
                <a:lnTo>
                  <a:pt x="0" y="0"/>
                </a:lnTo>
              </a:path>
            </a:pathLst>
          </a:custGeom>
          <a:solidFill>
            <a:srgbClr val="FED466">
              <a:alpha val="100000"/>
            </a:srgbClr>
          </a:solidFill>
          <a:ln w="3571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Rectangle 110"/>
          <p:cNvSpPr/>
          <p:nvPr/>
        </p:nvSpPr>
        <p:spPr>
          <a:xfrm>
            <a:off x="1127224" y="809067"/>
            <a:ext cx="8116912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Loop Control Instructions</a:t>
            </a:r>
          </a:p>
        </p:txBody>
      </p:sp>
      <p:sp>
        <p:nvSpPr>
          <p:cNvPr id="111" name="Rectangle 111"/>
          <p:cNvSpPr/>
          <p:nvPr/>
        </p:nvSpPr>
        <p:spPr>
          <a:xfrm>
            <a:off x="3563236" y="4553374"/>
            <a:ext cx="1395747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17D9FF"/>
                </a:solidFill>
                <a:latin typeface="Arial"/>
              </a:rPr>
              <a:t>Types</a:t>
            </a:r>
          </a:p>
        </p:txBody>
      </p:sp>
      <p:sp>
        <p:nvSpPr>
          <p:cNvPr id="112" name="Rectangle 112"/>
          <p:cNvSpPr/>
          <p:nvPr/>
        </p:nvSpPr>
        <p:spPr>
          <a:xfrm>
            <a:off x="2112592" y="6360870"/>
            <a:ext cx="5394416" cy="9275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>
              <a:tabLst>
                <a:tab pos="3698223" algn="l"/>
              </a:tabLst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for	do while</a:t>
            </a:r>
          </a:p>
          <a:p>
            <a:pPr marL="1557041">
              <a:lnSpc>
                <a:spcPts val="2152"/>
              </a:lnSpc>
            </a:pPr>
            <a:r>
              <a:rPr lang="en-US" sz="3599" b="0" i="0" spc="0" baseline="0" dirty="0">
                <a:solidFill>
                  <a:srgbClr val="FFFFFF"/>
                </a:solidFill>
                <a:latin typeface="Arial"/>
              </a:rPr>
              <a:t> while</a:t>
            </a:r>
          </a:p>
        </p:txBody>
      </p:sp>
      <p:sp>
        <p:nvSpPr>
          <p:cNvPr id="113" name="Rectangle 113"/>
          <p:cNvSpPr/>
          <p:nvPr/>
        </p:nvSpPr>
        <p:spPr>
          <a:xfrm>
            <a:off x="1183227" y="2367461"/>
            <a:ext cx="8683376" cy="76327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199" b="0" i="0" spc="0" baseline="0" dirty="0">
                <a:solidFill>
                  <a:srgbClr val="FFFFFF"/>
                </a:solidFill>
                <a:latin typeface="Arial"/>
              </a:rPr>
              <a:t>To repeat some parts of the program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114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Freeform 115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Rectangle 117"/>
          <p:cNvSpPr/>
          <p:nvPr/>
        </p:nvSpPr>
        <p:spPr>
          <a:xfrm>
            <a:off x="1104602" y="809068"/>
            <a:ext cx="2643384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for Loop</a:t>
            </a:r>
          </a:p>
        </p:txBody>
      </p:sp>
      <p:sp>
        <p:nvSpPr>
          <p:cNvPr id="118" name="Rectangle 118"/>
          <p:cNvSpPr/>
          <p:nvPr/>
        </p:nvSpPr>
        <p:spPr>
          <a:xfrm>
            <a:off x="1028700" y="2882715"/>
            <a:ext cx="11108332" cy="9266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99" b="0" i="0" spc="0" baseline="0" dirty="0">
                <a:solidFill>
                  <a:srgbClr val="17D9FF"/>
                </a:solidFill>
                <a:latin typeface="Arial"/>
              </a:rPr>
              <a:t>for</a:t>
            </a:r>
            <a:r>
              <a:rPr lang="en-US" sz="5099" b="0" i="0" spc="0" baseline="0" dirty="0">
                <a:solidFill>
                  <a:srgbClr val="FFFFFF"/>
                </a:solidFill>
                <a:latin typeface="Arial"/>
              </a:rPr>
              <a:t>(</a:t>
            </a:r>
            <a:r>
              <a:rPr lang="en-US" sz="5099" b="0" i="0" spc="0" baseline="0" dirty="0">
                <a:solidFill>
                  <a:srgbClr val="32BD15"/>
                </a:solidFill>
                <a:latin typeface="Arial"/>
              </a:rPr>
              <a:t>initialisation; condition; updation</a:t>
            </a:r>
            <a:r>
              <a:rPr lang="en-US" sz="5099" b="0" i="0" spc="0" baseline="0" dirty="0">
                <a:solidFill>
                  <a:srgbClr val="FFFFFF"/>
                </a:solidFill>
                <a:latin typeface="Arial"/>
              </a:rPr>
              <a:t>) {</a:t>
            </a:r>
          </a:p>
        </p:txBody>
      </p:sp>
      <p:sp>
        <p:nvSpPr>
          <p:cNvPr id="119" name="Rectangle 119"/>
          <p:cNvSpPr/>
          <p:nvPr/>
        </p:nvSpPr>
        <p:spPr>
          <a:xfrm>
            <a:off x="1028700" y="4378064"/>
            <a:ext cx="2723847" cy="5633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99" b="0" i="0" spc="0" baseline="0" dirty="0">
                <a:solidFill>
                  <a:srgbClr val="FFFFFF"/>
                </a:solidFill>
                <a:latin typeface="Arial"/>
              </a:rPr>
              <a:t>//do something</a:t>
            </a:r>
          </a:p>
        </p:txBody>
      </p:sp>
      <p:sp>
        <p:nvSpPr>
          <p:cNvPr id="120" name="Rectangle 120"/>
          <p:cNvSpPr/>
          <p:nvPr/>
        </p:nvSpPr>
        <p:spPr>
          <a:xfrm>
            <a:off x="1028700" y="5416365"/>
            <a:ext cx="195419" cy="9130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99" b="0" i="0" spc="0" baseline="0" dirty="0">
                <a:solidFill>
                  <a:srgbClr val="FFFFFF"/>
                </a:solidFill>
                <a:latin typeface="Arial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1"/>
          <p:cNvSpPr/>
          <p:nvPr/>
        </p:nvSpPr>
        <p:spPr>
          <a:xfrm flipV="1">
            <a:off x="0" y="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Freeform 122"/>
          <p:cNvSpPr/>
          <p:nvPr/>
        </p:nvSpPr>
        <p:spPr>
          <a:xfrm flipV="1">
            <a:off x="0" y="2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Rectangle 124"/>
          <p:cNvSpPr/>
          <p:nvPr/>
        </p:nvSpPr>
        <p:spPr>
          <a:xfrm>
            <a:off x="1031676" y="2435532"/>
            <a:ext cx="5827811" cy="8723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FFFFFF"/>
                </a:solidFill>
                <a:latin typeface="Arial"/>
              </a:rPr>
              <a:t>- Increment Operator</a:t>
            </a:r>
          </a:p>
        </p:txBody>
      </p:sp>
      <p:sp>
        <p:nvSpPr>
          <p:cNvPr id="125" name="Rectangle 125"/>
          <p:cNvSpPr/>
          <p:nvPr/>
        </p:nvSpPr>
        <p:spPr>
          <a:xfrm>
            <a:off x="1070074" y="809070"/>
            <a:ext cx="452668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Special Things</a:t>
            </a:r>
          </a:p>
        </p:txBody>
      </p:sp>
      <p:sp>
        <p:nvSpPr>
          <p:cNvPr id="126" name="Rectangle 126"/>
          <p:cNvSpPr/>
          <p:nvPr/>
        </p:nvSpPr>
        <p:spPr>
          <a:xfrm>
            <a:off x="1038373" y="3974288"/>
            <a:ext cx="6035277" cy="8723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FFFFFF"/>
                </a:solidFill>
                <a:latin typeface="Arial"/>
              </a:rPr>
              <a:t>- Decrement Operator</a:t>
            </a:r>
          </a:p>
        </p:txBody>
      </p:sp>
      <p:sp>
        <p:nvSpPr>
          <p:cNvPr id="127" name="Rectangle 127"/>
          <p:cNvSpPr/>
          <p:nvPr/>
        </p:nvSpPr>
        <p:spPr>
          <a:xfrm>
            <a:off x="1081385" y="5515102"/>
            <a:ext cx="7317878" cy="17200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FFFFFF"/>
                </a:solidFill>
                <a:latin typeface="Arial"/>
              </a:rPr>
              <a:t>- Loop counter can be float</a:t>
            </a:r>
          </a:p>
          <a:p>
            <a:pPr marL="1282005">
              <a:lnSpc>
                <a:spcPts val="6674"/>
              </a:lnSpc>
            </a:pPr>
            <a:r>
              <a:rPr lang="en-US" sz="4799" b="0" i="0" spc="0" baseline="0" dirty="0">
                <a:solidFill>
                  <a:srgbClr val="FFFFFF"/>
                </a:solidFill>
                <a:latin typeface="Arial"/>
              </a:rPr>
              <a:t>or even character</a:t>
            </a:r>
          </a:p>
        </p:txBody>
      </p:sp>
      <p:sp>
        <p:nvSpPr>
          <p:cNvPr id="128" name="Rectangle 128"/>
          <p:cNvSpPr/>
          <p:nvPr/>
        </p:nvSpPr>
        <p:spPr>
          <a:xfrm>
            <a:off x="1028700" y="7823551"/>
            <a:ext cx="3972222" cy="8723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4799" b="0" i="0" spc="0" baseline="0" dirty="0">
                <a:solidFill>
                  <a:srgbClr val="FFFFFF"/>
                </a:solidFill>
                <a:latin typeface="Arial"/>
              </a:rPr>
              <a:t>- Infinite Loop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129"/>
          <p:cNvSpPr/>
          <p:nvPr/>
        </p:nvSpPr>
        <p:spPr>
          <a:xfrm flipV="1">
            <a:off x="0" y="-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Freeform 130"/>
          <p:cNvSpPr/>
          <p:nvPr/>
        </p:nvSpPr>
        <p:spPr>
          <a:xfrm flipV="1">
            <a:off x="20782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1" name="Picture 13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44875" y="6354481"/>
            <a:ext cx="4943125" cy="3932517"/>
          </a:xfrm>
          <a:prstGeom prst="rect">
            <a:avLst/>
          </a:prstGeom>
          <a:noFill/>
        </p:spPr>
      </p:pic>
      <p:sp>
        <p:nvSpPr>
          <p:cNvPr id="133" name="Rectangle 133"/>
          <p:cNvSpPr/>
          <p:nvPr/>
        </p:nvSpPr>
        <p:spPr>
          <a:xfrm>
            <a:off x="1028700" y="2352909"/>
            <a:ext cx="4943126" cy="9266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99" b="0" i="0" spc="0" baseline="0" dirty="0">
                <a:solidFill>
                  <a:srgbClr val="17D9FF"/>
                </a:solidFill>
                <a:latin typeface="Arial"/>
              </a:rPr>
              <a:t>while</a:t>
            </a:r>
            <a:r>
              <a:rPr lang="en-US" sz="5099" b="0" i="0" spc="0" baseline="0" dirty="0">
                <a:solidFill>
                  <a:srgbClr val="FFFFFF"/>
                </a:solidFill>
                <a:latin typeface="Arial"/>
              </a:rPr>
              <a:t>(</a:t>
            </a:r>
            <a:r>
              <a:rPr lang="en-US" sz="5099" b="0" i="0" spc="0" baseline="0" dirty="0">
                <a:solidFill>
                  <a:srgbClr val="32BD15"/>
                </a:solidFill>
                <a:latin typeface="Arial"/>
              </a:rPr>
              <a:t>condition</a:t>
            </a:r>
            <a:r>
              <a:rPr lang="en-US" sz="5099" b="0" i="0" spc="0" baseline="0" dirty="0">
                <a:solidFill>
                  <a:srgbClr val="FFFFFF"/>
                </a:solidFill>
                <a:latin typeface="Arial"/>
              </a:rPr>
              <a:t>) {</a:t>
            </a:r>
          </a:p>
        </p:txBody>
      </p:sp>
      <p:sp>
        <p:nvSpPr>
          <p:cNvPr id="134" name="Rectangle 134"/>
          <p:cNvSpPr/>
          <p:nvPr/>
        </p:nvSpPr>
        <p:spPr>
          <a:xfrm>
            <a:off x="1028700" y="3848258"/>
            <a:ext cx="2723847" cy="5633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99" b="0" i="0" spc="0" baseline="0" dirty="0">
                <a:solidFill>
                  <a:srgbClr val="FFFFFF"/>
                </a:solidFill>
                <a:latin typeface="Arial"/>
              </a:rPr>
              <a:t>//do something</a:t>
            </a:r>
          </a:p>
        </p:txBody>
      </p:sp>
      <p:sp>
        <p:nvSpPr>
          <p:cNvPr id="135" name="Rectangle 135"/>
          <p:cNvSpPr/>
          <p:nvPr/>
        </p:nvSpPr>
        <p:spPr>
          <a:xfrm>
            <a:off x="1028700" y="4886559"/>
            <a:ext cx="195419" cy="9130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99" b="0" i="0" spc="0" baseline="0" dirty="0">
                <a:solidFill>
                  <a:srgbClr val="FFFFFF"/>
                </a:solidFill>
                <a:latin typeface="Arial"/>
              </a:rPr>
              <a:t>}</a:t>
            </a:r>
          </a:p>
        </p:txBody>
      </p:sp>
      <p:sp>
        <p:nvSpPr>
          <p:cNvPr id="136" name="Rectangle 136"/>
          <p:cNvSpPr/>
          <p:nvPr/>
        </p:nvSpPr>
        <p:spPr>
          <a:xfrm>
            <a:off x="1069032" y="809068"/>
            <a:ext cx="3398928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while Loop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 137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Freeform 138"/>
          <p:cNvSpPr/>
          <p:nvPr/>
        </p:nvSpPr>
        <p:spPr>
          <a:xfrm flipV="1">
            <a:off x="0" y="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Rectangle 140"/>
          <p:cNvSpPr/>
          <p:nvPr/>
        </p:nvSpPr>
        <p:spPr>
          <a:xfrm>
            <a:off x="1028700" y="2330838"/>
            <a:ext cx="1077860" cy="9266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99" b="0" i="0" spc="0" baseline="0" dirty="0">
                <a:solidFill>
                  <a:srgbClr val="17D9FF"/>
                </a:solidFill>
                <a:latin typeface="Arial"/>
              </a:rPr>
              <a:t>do</a:t>
            </a:r>
            <a:r>
              <a:rPr lang="en-US" sz="5099" b="0" i="0" spc="0" baseline="0" dirty="0">
                <a:solidFill>
                  <a:srgbClr val="FFFFFF"/>
                </a:solidFill>
                <a:latin typeface="Arial"/>
              </a:rPr>
              <a:t> {</a:t>
            </a:r>
          </a:p>
        </p:txBody>
      </p:sp>
      <p:sp>
        <p:nvSpPr>
          <p:cNvPr id="141" name="Rectangle 141"/>
          <p:cNvSpPr/>
          <p:nvPr/>
        </p:nvSpPr>
        <p:spPr>
          <a:xfrm>
            <a:off x="1028700" y="3826187"/>
            <a:ext cx="2723847" cy="5633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3099" b="0" i="0" spc="0" baseline="0" dirty="0">
                <a:solidFill>
                  <a:srgbClr val="FFFFFF"/>
                </a:solidFill>
                <a:latin typeface="Arial"/>
              </a:rPr>
              <a:t>//do something</a:t>
            </a:r>
          </a:p>
        </p:txBody>
      </p:sp>
      <p:sp>
        <p:nvSpPr>
          <p:cNvPr id="142" name="Rectangle 142"/>
          <p:cNvSpPr/>
          <p:nvPr/>
        </p:nvSpPr>
        <p:spPr>
          <a:xfrm>
            <a:off x="1028700" y="4864488"/>
            <a:ext cx="5152412" cy="9266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99" b="0" i="0" spc="0" baseline="0" dirty="0">
                <a:solidFill>
                  <a:srgbClr val="FFFFFF"/>
                </a:solidFill>
                <a:latin typeface="Arial"/>
              </a:rPr>
              <a:t>} </a:t>
            </a:r>
            <a:r>
              <a:rPr lang="en-US" sz="5099" b="0" i="0" spc="0" baseline="0" dirty="0">
                <a:solidFill>
                  <a:srgbClr val="17D9FF"/>
                </a:solidFill>
                <a:latin typeface="Arial"/>
              </a:rPr>
              <a:t>while</a:t>
            </a:r>
            <a:r>
              <a:rPr lang="en-US" sz="5099" b="0" i="0" spc="0" baseline="0" dirty="0">
                <a:solidFill>
                  <a:srgbClr val="FFFFFF"/>
                </a:solidFill>
                <a:latin typeface="Arial"/>
              </a:rPr>
              <a:t>(</a:t>
            </a:r>
            <a:r>
              <a:rPr lang="en-US" sz="5099" b="0" i="0" spc="0" baseline="0" dirty="0">
                <a:solidFill>
                  <a:srgbClr val="32BD15"/>
                </a:solidFill>
                <a:latin typeface="Arial"/>
              </a:rPr>
              <a:t>condition</a:t>
            </a:r>
            <a:r>
              <a:rPr lang="en-US" sz="5099" b="0" i="0" spc="0" baseline="0" dirty="0">
                <a:solidFill>
                  <a:srgbClr val="FFFFFF"/>
                </a:solidFill>
                <a:latin typeface="Arial"/>
              </a:rPr>
              <a:t>);</a:t>
            </a:r>
          </a:p>
        </p:txBody>
      </p:sp>
      <p:sp>
        <p:nvSpPr>
          <p:cNvPr id="143" name="Rectangle 143"/>
          <p:cNvSpPr/>
          <p:nvPr/>
        </p:nvSpPr>
        <p:spPr>
          <a:xfrm>
            <a:off x="1047898" y="809068"/>
            <a:ext cx="4368012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do while Loop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 144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Freeform 145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Freeform 146"/>
          <p:cNvSpPr/>
          <p:nvPr/>
        </p:nvSpPr>
        <p:spPr>
          <a:xfrm rot="5400000" flipV="1">
            <a:off x="1304575" y="2718920"/>
            <a:ext cx="1226389" cy="0"/>
          </a:xfrm>
          <a:custGeom>
            <a:avLst/>
            <a:gdLst/>
            <a:ahLst/>
            <a:cxnLst/>
            <a:rect l="0" t="0" r="0" b="0"/>
            <a:pathLst>
              <a:path w="327075">
                <a:moveTo>
                  <a:pt x="0" y="0"/>
                </a:moveTo>
                <a:lnTo>
                  <a:pt x="327075" y="0"/>
                </a:lnTo>
              </a:path>
            </a:pathLst>
          </a:custGeom>
          <a:noFill/>
          <a:ln w="47619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Freeform 147"/>
          <p:cNvSpPr/>
          <p:nvPr/>
        </p:nvSpPr>
        <p:spPr>
          <a:xfrm rot="5400000" flipV="1">
            <a:off x="1870152" y="3224960"/>
            <a:ext cx="95238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619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Rectangle 149"/>
          <p:cNvSpPr/>
          <p:nvPr/>
        </p:nvSpPr>
        <p:spPr>
          <a:xfrm>
            <a:off x="1028700" y="3619734"/>
            <a:ext cx="3590967" cy="9266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99" b="0" i="0" spc="0" baseline="0" dirty="0">
                <a:solidFill>
                  <a:srgbClr val="17D9FF"/>
                </a:solidFill>
                <a:latin typeface="Arial"/>
              </a:rPr>
              <a:t>exit the loop</a:t>
            </a:r>
          </a:p>
        </p:txBody>
      </p:sp>
      <p:sp>
        <p:nvSpPr>
          <p:cNvPr id="150" name="Rectangle 150"/>
          <p:cNvSpPr/>
          <p:nvPr/>
        </p:nvSpPr>
        <p:spPr>
          <a:xfrm>
            <a:off x="1043433" y="809065"/>
            <a:ext cx="5286969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break </a:t>
            </a:r>
            <a:r>
              <a:rPr lang="en-US" sz="5599" b="0" i="0" spc="0" baseline="0" dirty="0">
                <a:solidFill>
                  <a:srgbClr val="FFFFFF"/>
                </a:solidFill>
                <a:latin typeface="Arial"/>
              </a:rPr>
              <a:t>Statement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 151"/>
          <p:cNvSpPr/>
          <p:nvPr/>
        </p:nvSpPr>
        <p:spPr>
          <a:xfrm flipV="1">
            <a:off x="0" y="-3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Freeform 152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Freeform 153"/>
          <p:cNvSpPr/>
          <p:nvPr/>
        </p:nvSpPr>
        <p:spPr>
          <a:xfrm rot="5400000" flipV="1">
            <a:off x="1304575" y="2718920"/>
            <a:ext cx="1226389" cy="0"/>
          </a:xfrm>
          <a:custGeom>
            <a:avLst/>
            <a:gdLst/>
            <a:ahLst/>
            <a:cxnLst/>
            <a:rect l="0" t="0" r="0" b="0"/>
            <a:pathLst>
              <a:path w="327075">
                <a:moveTo>
                  <a:pt x="0" y="0"/>
                </a:moveTo>
                <a:lnTo>
                  <a:pt x="327075" y="0"/>
                </a:lnTo>
              </a:path>
            </a:pathLst>
          </a:custGeom>
          <a:noFill/>
          <a:ln w="47619" cap="rnd" cmpd="sng">
            <a:solidFill>
              <a:srgbClr val="FFFFFF">
                <a:alpha val="100000"/>
              </a:srgbClr>
            </a:solidFill>
            <a:miter lim="508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Freeform 154"/>
          <p:cNvSpPr/>
          <p:nvPr/>
        </p:nvSpPr>
        <p:spPr>
          <a:xfrm rot="5400000" flipV="1">
            <a:off x="1870152" y="3224960"/>
            <a:ext cx="95238" cy="142874"/>
          </a:xfrm>
          <a:custGeom>
            <a:avLst/>
            <a:gdLst/>
            <a:ahLst/>
            <a:cxnLst/>
            <a:rect l="0" t="0" r="0" b="0"/>
            <a:pathLst>
              <a:path w="25400" h="38100">
                <a:moveTo>
                  <a:pt x="0" y="38100"/>
                </a:moveTo>
                <a:lnTo>
                  <a:pt x="25400" y="19050"/>
                </a:lnTo>
                <a:lnTo>
                  <a:pt x="0" y="0"/>
                </a:lnTo>
              </a:path>
            </a:pathLst>
          </a:custGeom>
          <a:noFill/>
          <a:ln w="47619" cap="rnd" cmpd="sng">
            <a:solidFill>
              <a:srgbClr val="FFFFFF">
                <a:alpha val="10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Rectangle 156"/>
          <p:cNvSpPr/>
          <p:nvPr/>
        </p:nvSpPr>
        <p:spPr>
          <a:xfrm>
            <a:off x="1028700" y="3619734"/>
            <a:ext cx="5977231" cy="92669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099" b="0" i="0" spc="0" baseline="0" dirty="0">
                <a:solidFill>
                  <a:srgbClr val="17D9FF"/>
                </a:solidFill>
                <a:latin typeface="Arial"/>
              </a:rPr>
              <a:t>skip to next iteration</a:t>
            </a:r>
          </a:p>
        </p:txBody>
      </p:sp>
      <p:sp>
        <p:nvSpPr>
          <p:cNvPr id="157" name="Rectangle 157"/>
          <p:cNvSpPr/>
          <p:nvPr/>
        </p:nvSpPr>
        <p:spPr>
          <a:xfrm>
            <a:off x="1078557" y="809065"/>
            <a:ext cx="6237385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continue </a:t>
            </a:r>
            <a:r>
              <a:rPr lang="en-US" sz="5599" b="0" i="0" spc="0" baseline="0" dirty="0">
                <a:solidFill>
                  <a:srgbClr val="FFFFFF"/>
                </a:solidFill>
                <a:latin typeface="Arial"/>
              </a:rPr>
              <a:t>Statement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158"/>
          <p:cNvSpPr/>
          <p:nvPr/>
        </p:nvSpPr>
        <p:spPr>
          <a:xfrm flipV="1">
            <a:off x="0" y="-4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Freeform 159"/>
          <p:cNvSpPr/>
          <p:nvPr/>
        </p:nvSpPr>
        <p:spPr>
          <a:xfrm flipV="1">
            <a:off x="0" y="1"/>
            <a:ext cx="18287998" cy="10286999"/>
          </a:xfrm>
          <a:custGeom>
            <a:avLst/>
            <a:gdLst/>
            <a:ahLst/>
            <a:cxnLst/>
            <a:rect l="0" t="0" r="0" b="0"/>
            <a:pathLst>
              <a:path w="24384000" h="13716000">
                <a:moveTo>
                  <a:pt x="0" y="13716000"/>
                </a:moveTo>
                <a:lnTo>
                  <a:pt x="24384000" y="13716000"/>
                </a:lnTo>
                <a:lnTo>
                  <a:pt x="24384000" y="0"/>
                </a:lnTo>
                <a:lnTo>
                  <a:pt x="0" y="0"/>
                </a:lnTo>
                <a:lnTo>
                  <a:pt x="0" y="13716000"/>
                </a:lnTo>
                <a:close/>
              </a:path>
            </a:pathLst>
          </a:custGeom>
          <a:solidFill>
            <a:srgbClr val="051730">
              <a:alpha val="100000"/>
            </a:srgbClr>
          </a:solidFill>
          <a:ln w="9524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Rectangle 161"/>
          <p:cNvSpPr/>
          <p:nvPr/>
        </p:nvSpPr>
        <p:spPr>
          <a:xfrm>
            <a:off x="1195795" y="809065"/>
            <a:ext cx="4275300" cy="101760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5599" b="0" i="0" spc="0" baseline="0" dirty="0">
                <a:solidFill>
                  <a:srgbClr val="FFA511"/>
                </a:solidFill>
                <a:latin typeface="Arial"/>
              </a:rPr>
              <a:t>Nested Loops</a:t>
            </a:r>
          </a:p>
        </p:txBody>
      </p:sp>
      <p:sp>
        <p:nvSpPr>
          <p:cNvPr id="162" name="Rectangle 162"/>
          <p:cNvSpPr/>
          <p:nvPr/>
        </p:nvSpPr>
        <p:spPr>
          <a:xfrm>
            <a:off x="1195497" y="2556393"/>
            <a:ext cx="3764139" cy="23892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6647" b="0" i="0" spc="0" baseline="0" dirty="0">
                <a:solidFill>
                  <a:srgbClr val="17D9FF"/>
                </a:solidFill>
                <a:latin typeface="Arial"/>
              </a:rPr>
              <a:t>for</a:t>
            </a:r>
            <a:r>
              <a:rPr lang="en-US" sz="6647" b="0" i="0" spc="0" baseline="0" dirty="0">
                <a:solidFill>
                  <a:srgbClr val="32BD15"/>
                </a:solidFill>
                <a:latin typeface="Arial"/>
              </a:rPr>
              <a:t>( .. )</a:t>
            </a:r>
            <a:r>
              <a:rPr lang="en-US" sz="6647" b="0" i="0" spc="0" baseline="0" dirty="0">
                <a:solidFill>
                  <a:srgbClr val="17D9FF"/>
                </a:solidFill>
                <a:latin typeface="Arial"/>
              </a:rPr>
              <a:t> </a:t>
            </a:r>
            <a:r>
              <a:rPr lang="en-US" sz="6647" b="0" i="0" spc="0" baseline="0" dirty="0">
                <a:solidFill>
                  <a:srgbClr val="FFFFFF"/>
                </a:solidFill>
                <a:latin typeface="Arial"/>
              </a:rPr>
              <a:t>{</a:t>
            </a:r>
          </a:p>
          <a:p>
            <a:pPr marL="0">
              <a:lnSpc>
                <a:spcPts val="9299"/>
              </a:lnSpc>
            </a:pPr>
            <a:r>
              <a:rPr lang="en-US" sz="6647" b="0" i="0" spc="0" baseline="0" dirty="0">
                <a:solidFill>
                  <a:srgbClr val="17D9FF"/>
                </a:solidFill>
                <a:latin typeface="Arial"/>
              </a:rPr>
              <a:t>    for</a:t>
            </a:r>
            <a:r>
              <a:rPr lang="en-US" sz="6647" b="0" i="0" spc="0" baseline="0" dirty="0">
                <a:solidFill>
                  <a:srgbClr val="32BD15"/>
                </a:solidFill>
                <a:latin typeface="Arial"/>
              </a:rPr>
              <a:t>( .. )</a:t>
            </a:r>
            <a:r>
              <a:rPr lang="en-US" sz="6647" b="0" i="0" spc="0" baseline="0" dirty="0">
                <a:solidFill>
                  <a:srgbClr val="17D9FF"/>
                </a:solidFill>
                <a:latin typeface="Arial"/>
              </a:rPr>
              <a:t> </a:t>
            </a:r>
            <a:r>
              <a:rPr lang="en-US" sz="6647" b="0" i="0" spc="0" baseline="0" dirty="0">
                <a:solidFill>
                  <a:srgbClr val="FFFFFF"/>
                </a:solidFill>
                <a:latin typeface="Arial"/>
              </a:rPr>
              <a:t>{</a:t>
            </a:r>
          </a:p>
        </p:txBody>
      </p:sp>
      <p:sp>
        <p:nvSpPr>
          <p:cNvPr id="163" name="Rectangle 163"/>
          <p:cNvSpPr/>
          <p:nvPr/>
        </p:nvSpPr>
        <p:spPr>
          <a:xfrm>
            <a:off x="1195497" y="4918593"/>
            <a:ext cx="811212" cy="1190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6647" b="0" i="0" spc="0" baseline="0" dirty="0">
                <a:solidFill>
                  <a:srgbClr val="17D9FF"/>
                </a:solidFill>
                <a:latin typeface="Arial"/>
              </a:rPr>
              <a:t>    </a:t>
            </a:r>
          </a:p>
        </p:txBody>
      </p:sp>
      <p:sp>
        <p:nvSpPr>
          <p:cNvPr id="164" name="Rectangle 164"/>
          <p:cNvSpPr/>
          <p:nvPr/>
        </p:nvSpPr>
        <p:spPr>
          <a:xfrm>
            <a:off x="1195497" y="6099693"/>
            <a:ext cx="1065886" cy="1190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6647" b="0" i="0" spc="0" baseline="0" dirty="0">
                <a:solidFill>
                  <a:srgbClr val="17D9FF"/>
                </a:solidFill>
                <a:latin typeface="Arial"/>
              </a:rPr>
              <a:t>    </a:t>
            </a:r>
            <a:r>
              <a:rPr lang="en-US" sz="6647" b="0" i="0" spc="0" baseline="0" dirty="0">
                <a:solidFill>
                  <a:srgbClr val="FFFFFF"/>
                </a:solidFill>
                <a:latin typeface="Arial"/>
              </a:rPr>
              <a:t>}</a:t>
            </a:r>
          </a:p>
        </p:txBody>
      </p:sp>
      <p:sp>
        <p:nvSpPr>
          <p:cNvPr id="165" name="Rectangle 165"/>
          <p:cNvSpPr/>
          <p:nvPr/>
        </p:nvSpPr>
        <p:spPr>
          <a:xfrm>
            <a:off x="1195497" y="7280792"/>
            <a:ext cx="254772" cy="119042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6647" b="0" i="0" spc="0" baseline="0" dirty="0">
                <a:solidFill>
                  <a:srgbClr val="FFFFFF"/>
                </a:solidFill>
                <a:latin typeface="Arial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125</Words>
  <Application>Microsoft Office PowerPoint</Application>
  <PresentationFormat>Custom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Rahman</cp:lastModifiedBy>
  <cp:revision>11</cp:revision>
  <dcterms:modified xsi:type="dcterms:W3CDTF">2023-01-28T04:10:38Z</dcterms:modified>
</cp:coreProperties>
</file>